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21" r:id="rId2"/>
    <p:sldId id="805" r:id="rId3"/>
    <p:sldId id="806" r:id="rId4"/>
    <p:sldId id="429" r:id="rId5"/>
    <p:sldId id="807" r:id="rId6"/>
    <p:sldId id="808" r:id="rId7"/>
    <p:sldId id="814" r:id="rId8"/>
    <p:sldId id="322" r:id="rId9"/>
    <p:sldId id="389" r:id="rId10"/>
    <p:sldId id="388" r:id="rId11"/>
    <p:sldId id="812" r:id="rId12"/>
    <p:sldId id="813" r:id="rId13"/>
    <p:sldId id="809" r:id="rId14"/>
    <p:sldId id="281" r:id="rId15"/>
    <p:sldId id="811" r:id="rId16"/>
    <p:sldId id="430" r:id="rId17"/>
    <p:sldId id="802" r:id="rId18"/>
    <p:sldId id="803" r:id="rId19"/>
    <p:sldId id="804" r:id="rId20"/>
    <p:sldId id="3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9F825B-02E8-6A0B-DE8E-85C862229B19}" name="Stuart Banda" initials="SB" userId="S::sbanda@ipec.co.zw::2abc5918-8cd1-4966-9ed1-e9f37bbd9a0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 Muradzikwa" initials="GM" lastIdx="3" clrIdx="0">
    <p:extLst>
      <p:ext uri="{19B8F6BF-5375-455C-9EA6-DF929625EA0E}">
        <p15:presenceInfo xmlns:p15="http://schemas.microsoft.com/office/powerpoint/2012/main" userId="S::gmuradzikwa@ipec.co.zw::85681c85-1c5e-409d-8f13-c84aa8be86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2923" autoAdjust="0"/>
  </p:normalViewPr>
  <p:slideViewPr>
    <p:cSldViewPr snapToGrid="0">
      <p:cViewPr varScale="1">
        <p:scale>
          <a:sx n="63" d="100"/>
          <a:sy n="63" d="100"/>
        </p:scale>
        <p:origin x="8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thbert T. Munjoma" userId="0d3c4680-42ef-4a4c-b90c-a93789147f08" providerId="ADAL" clId="{15A632F7-ACEC-454E-B454-DC9C4E01F892}"/>
    <pc:docChg chg="custSel modSld">
      <pc:chgData name="Cuthbert T. Munjoma" userId="0d3c4680-42ef-4a4c-b90c-a93789147f08" providerId="ADAL" clId="{15A632F7-ACEC-454E-B454-DC9C4E01F892}" dt="2024-05-17T06:13:02.619" v="946" actId="21"/>
      <pc:docMkLst>
        <pc:docMk/>
      </pc:docMkLst>
      <pc:sldChg chg="modNotesTx">
        <pc:chgData name="Cuthbert T. Munjoma" userId="0d3c4680-42ef-4a4c-b90c-a93789147f08" providerId="ADAL" clId="{15A632F7-ACEC-454E-B454-DC9C4E01F892}" dt="2024-05-17T06:11:23.341" v="799" actId="5793"/>
        <pc:sldMkLst>
          <pc:docMk/>
          <pc:sldMk cId="2122595049" sldId="281"/>
        </pc:sldMkLst>
      </pc:sldChg>
      <pc:sldChg chg="modSp mod">
        <pc:chgData name="Cuthbert T. Munjoma" userId="0d3c4680-42ef-4a4c-b90c-a93789147f08" providerId="ADAL" clId="{15A632F7-ACEC-454E-B454-DC9C4E01F892}" dt="2024-05-17T05:46:10.624" v="143" actId="6549"/>
        <pc:sldMkLst>
          <pc:docMk/>
          <pc:sldMk cId="695644175" sldId="322"/>
        </pc:sldMkLst>
        <pc:spChg chg="mod">
          <ac:chgData name="Cuthbert T. Munjoma" userId="0d3c4680-42ef-4a4c-b90c-a93789147f08" providerId="ADAL" clId="{15A632F7-ACEC-454E-B454-DC9C4E01F892}" dt="2024-05-17T05:46:10.624" v="143" actId="6549"/>
          <ac:spMkLst>
            <pc:docMk/>
            <pc:sldMk cId="695644175" sldId="322"/>
            <ac:spMk id="4" creationId="{E50CC3DD-7347-71BA-090B-FEEAF90EF50C}"/>
          </ac:spMkLst>
        </pc:spChg>
      </pc:sldChg>
      <pc:sldChg chg="modSp">
        <pc:chgData name="Cuthbert T. Munjoma" userId="0d3c4680-42ef-4a4c-b90c-a93789147f08" providerId="ADAL" clId="{15A632F7-ACEC-454E-B454-DC9C4E01F892}" dt="2024-05-17T05:43:12.499" v="1" actId="123"/>
        <pc:sldMkLst>
          <pc:docMk/>
          <pc:sldMk cId="1907953344" sldId="429"/>
        </pc:sldMkLst>
        <pc:graphicFrameChg chg="mod">
          <ac:chgData name="Cuthbert T. Munjoma" userId="0d3c4680-42ef-4a4c-b90c-a93789147f08" providerId="ADAL" clId="{15A632F7-ACEC-454E-B454-DC9C4E01F892}" dt="2024-05-17T05:43:12.499" v="1" actId="123"/>
          <ac:graphicFrameMkLst>
            <pc:docMk/>
            <pc:sldMk cId="1907953344" sldId="429"/>
            <ac:graphicFrameMk id="17" creationId="{9757D06B-34D7-A233-8B5E-EA11AAF9461D}"/>
          </ac:graphicFrameMkLst>
        </pc:graphicFrameChg>
      </pc:sldChg>
      <pc:sldChg chg="modNotes">
        <pc:chgData name="Cuthbert T. Munjoma" userId="0d3c4680-42ef-4a4c-b90c-a93789147f08" providerId="ADAL" clId="{15A632F7-ACEC-454E-B454-DC9C4E01F892}" dt="2024-05-17T06:13:02.619" v="946" actId="21"/>
        <pc:sldMkLst>
          <pc:docMk/>
          <pc:sldMk cId="2495944125" sldId="806"/>
        </pc:sldMkLst>
      </pc:sldChg>
      <pc:sldChg chg="modSp mod">
        <pc:chgData name="Cuthbert T. Munjoma" userId="0d3c4680-42ef-4a4c-b90c-a93789147f08" providerId="ADAL" clId="{15A632F7-ACEC-454E-B454-DC9C4E01F892}" dt="2024-05-17T05:44:16.405" v="30" actId="20577"/>
        <pc:sldMkLst>
          <pc:docMk/>
          <pc:sldMk cId="1082538467" sldId="808"/>
        </pc:sldMkLst>
        <pc:spChg chg="mod">
          <ac:chgData name="Cuthbert T. Munjoma" userId="0d3c4680-42ef-4a4c-b90c-a93789147f08" providerId="ADAL" clId="{15A632F7-ACEC-454E-B454-DC9C4E01F892}" dt="2024-05-17T05:44:16.405" v="30" actId="20577"/>
          <ac:spMkLst>
            <pc:docMk/>
            <pc:sldMk cId="1082538467" sldId="808"/>
            <ac:spMk id="4" creationId="{B29454E7-BD88-3875-94B1-95A214F8C442}"/>
          </ac:spMkLst>
        </pc:spChg>
      </pc:sldChg>
      <pc:sldChg chg="modNotesTx">
        <pc:chgData name="Cuthbert T. Munjoma" userId="0d3c4680-42ef-4a4c-b90c-a93789147f08" providerId="ADAL" clId="{15A632F7-ACEC-454E-B454-DC9C4E01F892}" dt="2024-05-17T06:11:50.323" v="944" actId="5793"/>
        <pc:sldMkLst>
          <pc:docMk/>
          <pc:sldMk cId="417804654" sldId="811"/>
        </pc:sldMkLst>
      </pc:sldChg>
      <pc:sldChg chg="modSp mod modNotesTx">
        <pc:chgData name="Cuthbert T. Munjoma" userId="0d3c4680-42ef-4a4c-b90c-a93789147f08" providerId="ADAL" clId="{15A632F7-ACEC-454E-B454-DC9C4E01F892}" dt="2024-05-17T06:10:58.675" v="509" actId="5793"/>
        <pc:sldMkLst>
          <pc:docMk/>
          <pc:sldMk cId="1576661426" sldId="812"/>
        </pc:sldMkLst>
        <pc:spChg chg="mod">
          <ac:chgData name="Cuthbert T. Munjoma" userId="0d3c4680-42ef-4a4c-b90c-a93789147f08" providerId="ADAL" clId="{15A632F7-ACEC-454E-B454-DC9C4E01F892}" dt="2024-05-17T05:49:20.384" v="145" actId="20577"/>
          <ac:spMkLst>
            <pc:docMk/>
            <pc:sldMk cId="1576661426" sldId="812"/>
            <ac:spMk id="8" creationId="{6F14D85B-5C12-6C23-7893-5FA9809DD664}"/>
          </ac:spMkLst>
        </pc:spChg>
      </pc:sldChg>
      <pc:sldChg chg="modSp mod modNotesTx">
        <pc:chgData name="Cuthbert T. Munjoma" userId="0d3c4680-42ef-4a4c-b90c-a93789147f08" providerId="ADAL" clId="{15A632F7-ACEC-454E-B454-DC9C4E01F892}" dt="2024-05-17T06:11:10.724" v="654" actId="5793"/>
        <pc:sldMkLst>
          <pc:docMk/>
          <pc:sldMk cId="1530470223" sldId="813"/>
        </pc:sldMkLst>
        <pc:spChg chg="mod">
          <ac:chgData name="Cuthbert T. Munjoma" userId="0d3c4680-42ef-4a4c-b90c-a93789147f08" providerId="ADAL" clId="{15A632F7-ACEC-454E-B454-DC9C4E01F892}" dt="2024-05-17T06:04:45.178" v="488" actId="1076"/>
          <ac:spMkLst>
            <pc:docMk/>
            <pc:sldMk cId="1530470223" sldId="813"/>
            <ac:spMk id="8" creationId="{6F14D85B-5C12-6C23-7893-5FA9809DD664}"/>
          </ac:spMkLst>
        </pc:spChg>
      </pc:sldChg>
      <pc:sldChg chg="modSp mod">
        <pc:chgData name="Cuthbert T. Munjoma" userId="0d3c4680-42ef-4a4c-b90c-a93789147f08" providerId="ADAL" clId="{15A632F7-ACEC-454E-B454-DC9C4E01F892}" dt="2024-05-17T05:45:11.540" v="85" actId="20577"/>
        <pc:sldMkLst>
          <pc:docMk/>
          <pc:sldMk cId="674012442" sldId="814"/>
        </pc:sldMkLst>
        <pc:spChg chg="mod">
          <ac:chgData name="Cuthbert T. Munjoma" userId="0d3c4680-42ef-4a4c-b90c-a93789147f08" providerId="ADAL" clId="{15A632F7-ACEC-454E-B454-DC9C4E01F892}" dt="2024-05-17T05:45:11.540" v="85" actId="20577"/>
          <ac:spMkLst>
            <pc:docMk/>
            <pc:sldMk cId="674012442" sldId="814"/>
            <ac:spMk id="4" creationId="{B29454E7-BD88-3875-94B1-95A214F8C44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peczw-my.sharepoint.com/personal/pchidumwa_ipec_co_zw/Documents/Documents/Chidumwa/Admin%20Issues/Department%20Issues/Board%20Contibution/Operations%20Committee/2024/May%202024/Compliance/Pensions/Final%20Pensions%20Compliance%20Index%20Q1_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/>
              <a:t>Compliance Level as at 31 March</a:t>
            </a:r>
            <a:r>
              <a:rPr lang="en-US" sz="1800" baseline="0" dirty="0"/>
              <a:t> 2024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Pensions Compliance Index Q1_2024.xlsx]Overall Compliance'!$D$2</c:f>
              <c:strCache>
                <c:ptCount val="1"/>
                <c:pt idx="0">
                  <c:v>Compliance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BD-42E6-A65A-362B1E26A81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CBD-42E6-A65A-362B1E26A81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CBD-42E6-A65A-362B1E26A81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CBD-42E6-A65A-362B1E26A81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CBD-42E6-A65A-362B1E26A81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CBD-42E6-A65A-362B1E26A8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'[Final Pensions Compliance Index Q1_2024.xlsx]Overall Compliance'!$B$3:$B$9</c:f>
              <c:strCache>
                <c:ptCount val="7"/>
                <c:pt idx="0">
                  <c:v>Submission of Statutory Reports</c:v>
                </c:pt>
                <c:pt idx="1">
                  <c:v>Unclaimed Benefits </c:v>
                </c:pt>
                <c:pt idx="2">
                  <c:v>Corporate Governance </c:v>
                </c:pt>
                <c:pt idx="3">
                  <c:v>Investment Framework </c:v>
                </c:pt>
                <c:pt idx="4">
                  <c:v>Expense Framework </c:v>
                </c:pt>
                <c:pt idx="5">
                  <c:v>Remittance of Contribution</c:v>
                </c:pt>
                <c:pt idx="6">
                  <c:v>TOTAL</c:v>
                </c:pt>
              </c:strCache>
            </c:strRef>
          </c:cat>
          <c:val>
            <c:numRef>
              <c:f>'[Final Pensions Compliance Index Q1_2024.xlsx]Overall Compliance'!$D$3:$D$9</c:f>
              <c:numCache>
                <c:formatCode>0%</c:formatCode>
                <c:ptCount val="7"/>
                <c:pt idx="0">
                  <c:v>0.53679094516594517</c:v>
                </c:pt>
                <c:pt idx="1">
                  <c:v>0.5757575757575758</c:v>
                </c:pt>
                <c:pt idx="2">
                  <c:v>0.68510414118295027</c:v>
                </c:pt>
                <c:pt idx="3">
                  <c:v>0.71766150069050183</c:v>
                </c:pt>
                <c:pt idx="4">
                  <c:v>0.82793171816819</c:v>
                </c:pt>
                <c:pt idx="5">
                  <c:v>0.57943925233644855</c:v>
                </c:pt>
                <c:pt idx="6" formatCode="0.00%">
                  <c:v>0.65138865307899607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BD-42E6-A65A-362B1E26A8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4531568"/>
        <c:axId val="644534928"/>
      </c:barChart>
      <c:catAx>
        <c:axId val="64453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534928"/>
        <c:crosses val="autoZero"/>
        <c:auto val="1"/>
        <c:lblAlgn val="ctr"/>
        <c:lblOffset val="100"/>
        <c:noMultiLvlLbl val="0"/>
      </c:catAx>
      <c:valAx>
        <c:axId val="64453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5315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C1E69-8DB2-4C0F-BDBB-84D3F654702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2334F52B-3A0A-4838-90CF-8907A04D5EA0}">
      <dgm:prSet phldrT="[Text]" phldr="1"/>
      <dgm:spPr/>
      <dgm:t>
        <a:bodyPr/>
        <a:lstStyle/>
        <a:p>
          <a:endParaRPr lang="en-ZW" dirty="0"/>
        </a:p>
      </dgm:t>
    </dgm:pt>
    <dgm:pt modelId="{87BDAF4E-F68B-4CF6-9695-8904275000C6}" type="parTrans" cxnId="{0E9B1F30-A16B-4099-ACAA-73C6C1A4130D}">
      <dgm:prSet/>
      <dgm:spPr/>
      <dgm:t>
        <a:bodyPr/>
        <a:lstStyle/>
        <a:p>
          <a:endParaRPr lang="en-ZW"/>
        </a:p>
      </dgm:t>
    </dgm:pt>
    <dgm:pt modelId="{568558F8-B0AA-4796-9365-F964BDF5EDCB}" type="sibTrans" cxnId="{0E9B1F30-A16B-4099-ACAA-73C6C1A4130D}">
      <dgm:prSet/>
      <dgm:spPr/>
      <dgm:t>
        <a:bodyPr/>
        <a:lstStyle/>
        <a:p>
          <a:endParaRPr lang="en-ZW"/>
        </a:p>
      </dgm:t>
    </dgm:pt>
    <dgm:pt modelId="{7201E88B-CC50-488E-81C8-1D0F252DC357}">
      <dgm:prSet phldrT="[Text]" phldr="1"/>
      <dgm:spPr/>
      <dgm:t>
        <a:bodyPr/>
        <a:lstStyle/>
        <a:p>
          <a:endParaRPr lang="en-ZW" dirty="0"/>
        </a:p>
      </dgm:t>
    </dgm:pt>
    <dgm:pt modelId="{C861660F-B9AE-4752-85FF-1A7270F93757}" type="parTrans" cxnId="{38125810-075C-4725-A1BF-13E166E8E887}">
      <dgm:prSet/>
      <dgm:spPr/>
      <dgm:t>
        <a:bodyPr/>
        <a:lstStyle/>
        <a:p>
          <a:endParaRPr lang="en-ZW"/>
        </a:p>
      </dgm:t>
    </dgm:pt>
    <dgm:pt modelId="{ABC1DA38-3C00-40E5-BAB8-51816046B497}" type="sibTrans" cxnId="{38125810-075C-4725-A1BF-13E166E8E887}">
      <dgm:prSet/>
      <dgm:spPr/>
      <dgm:t>
        <a:bodyPr/>
        <a:lstStyle/>
        <a:p>
          <a:endParaRPr lang="en-ZW"/>
        </a:p>
      </dgm:t>
    </dgm:pt>
    <dgm:pt modelId="{5E1E2EDB-D367-4A61-B72C-88A90E13A43F}">
      <dgm:prSet phldrT="[Text]" phldr="1"/>
      <dgm:spPr/>
      <dgm:t>
        <a:bodyPr/>
        <a:lstStyle/>
        <a:p>
          <a:endParaRPr lang="en-ZW" dirty="0"/>
        </a:p>
      </dgm:t>
    </dgm:pt>
    <dgm:pt modelId="{9AC644C3-867C-4EDF-897C-C13D209C6E3E}" type="parTrans" cxnId="{E9A5C5E4-605B-44BD-8324-4F84413F0C1E}">
      <dgm:prSet/>
      <dgm:spPr/>
      <dgm:t>
        <a:bodyPr/>
        <a:lstStyle/>
        <a:p>
          <a:endParaRPr lang="en-ZW"/>
        </a:p>
      </dgm:t>
    </dgm:pt>
    <dgm:pt modelId="{24F07EF1-0FED-4B4F-A36D-CB354A24A355}" type="sibTrans" cxnId="{E9A5C5E4-605B-44BD-8324-4F84413F0C1E}">
      <dgm:prSet/>
      <dgm:spPr/>
      <dgm:t>
        <a:bodyPr/>
        <a:lstStyle/>
        <a:p>
          <a:endParaRPr lang="en-ZW"/>
        </a:p>
      </dgm:t>
    </dgm:pt>
    <dgm:pt modelId="{8B84A856-E3D3-4041-90E5-624528FFEFD0}">
      <dgm:prSet phldrT="[Text]" phldr="1"/>
      <dgm:spPr/>
      <dgm:t>
        <a:bodyPr/>
        <a:lstStyle/>
        <a:p>
          <a:endParaRPr lang="en-ZW" dirty="0"/>
        </a:p>
      </dgm:t>
    </dgm:pt>
    <dgm:pt modelId="{DDD63055-5A4C-4C63-B230-B07C663804A4}" type="parTrans" cxnId="{FA39531F-06FA-4600-B208-53E8C66DE550}">
      <dgm:prSet/>
      <dgm:spPr/>
      <dgm:t>
        <a:bodyPr/>
        <a:lstStyle/>
        <a:p>
          <a:endParaRPr lang="en-ZW"/>
        </a:p>
      </dgm:t>
    </dgm:pt>
    <dgm:pt modelId="{6D41DB9C-2C28-4784-B667-0702C53CB32B}" type="sibTrans" cxnId="{FA39531F-06FA-4600-B208-53E8C66DE550}">
      <dgm:prSet/>
      <dgm:spPr/>
      <dgm:t>
        <a:bodyPr/>
        <a:lstStyle/>
        <a:p>
          <a:endParaRPr lang="en-ZW"/>
        </a:p>
      </dgm:t>
    </dgm:pt>
    <dgm:pt modelId="{C51A41E0-A2CE-4E5E-B25F-A8A50EEA5B19}">
      <dgm:prSet phldrT="[Text]" phldr="1"/>
      <dgm:spPr/>
      <dgm:t>
        <a:bodyPr/>
        <a:lstStyle/>
        <a:p>
          <a:endParaRPr lang="en-ZW" dirty="0"/>
        </a:p>
      </dgm:t>
    </dgm:pt>
    <dgm:pt modelId="{BADB6C90-308D-413D-880B-2B7D3C5B45D0}" type="parTrans" cxnId="{5F030931-138C-4FDC-89F7-021404E125BB}">
      <dgm:prSet/>
      <dgm:spPr/>
      <dgm:t>
        <a:bodyPr/>
        <a:lstStyle/>
        <a:p>
          <a:endParaRPr lang="en-ZW"/>
        </a:p>
      </dgm:t>
    </dgm:pt>
    <dgm:pt modelId="{27EEC23C-85B9-4598-B957-CF144853FE3E}" type="sibTrans" cxnId="{5F030931-138C-4FDC-89F7-021404E125BB}">
      <dgm:prSet/>
      <dgm:spPr/>
      <dgm:t>
        <a:bodyPr/>
        <a:lstStyle/>
        <a:p>
          <a:endParaRPr lang="en-ZW"/>
        </a:p>
      </dgm:t>
    </dgm:pt>
    <dgm:pt modelId="{F37559AE-91CC-4532-8559-396CD531CD4E}">
      <dgm:prSet phldrT="[Text]" phldr="1"/>
      <dgm:spPr/>
      <dgm:t>
        <a:bodyPr/>
        <a:lstStyle/>
        <a:p>
          <a:endParaRPr lang="en-ZW" dirty="0"/>
        </a:p>
      </dgm:t>
    </dgm:pt>
    <dgm:pt modelId="{E318C51B-06EB-4679-916C-C3A77BA0404B}" type="parTrans" cxnId="{D8C41E5A-ADF0-44B6-8967-1F39D20196F2}">
      <dgm:prSet/>
      <dgm:spPr/>
      <dgm:t>
        <a:bodyPr/>
        <a:lstStyle/>
        <a:p>
          <a:endParaRPr lang="en-ZW"/>
        </a:p>
      </dgm:t>
    </dgm:pt>
    <dgm:pt modelId="{2B9DDDF8-BBAC-4E09-94EF-BC90BBBB3B85}" type="sibTrans" cxnId="{D8C41E5A-ADF0-44B6-8967-1F39D20196F2}">
      <dgm:prSet/>
      <dgm:spPr/>
      <dgm:t>
        <a:bodyPr/>
        <a:lstStyle/>
        <a:p>
          <a:endParaRPr lang="en-ZW"/>
        </a:p>
      </dgm:t>
    </dgm:pt>
    <dgm:pt modelId="{7996339D-E183-4C36-A4ED-7CD9CAD39C46}">
      <dgm:prSet phldrT="[Text]" phldr="1"/>
      <dgm:spPr/>
      <dgm:t>
        <a:bodyPr/>
        <a:lstStyle/>
        <a:p>
          <a:endParaRPr lang="en-ZW" dirty="0"/>
        </a:p>
      </dgm:t>
    </dgm:pt>
    <dgm:pt modelId="{967E8A67-ABC5-484B-9063-BEDDF02C3BB0}" type="parTrans" cxnId="{5A54DFFC-EDC8-45C0-B613-E2E799BA68D9}">
      <dgm:prSet/>
      <dgm:spPr/>
      <dgm:t>
        <a:bodyPr/>
        <a:lstStyle/>
        <a:p>
          <a:endParaRPr lang="en-ZW"/>
        </a:p>
      </dgm:t>
    </dgm:pt>
    <dgm:pt modelId="{ECDE3C33-92D0-442F-8702-52389D633CB1}" type="sibTrans" cxnId="{5A54DFFC-EDC8-45C0-B613-E2E799BA68D9}">
      <dgm:prSet/>
      <dgm:spPr/>
      <dgm:t>
        <a:bodyPr/>
        <a:lstStyle/>
        <a:p>
          <a:endParaRPr lang="en-ZW"/>
        </a:p>
      </dgm:t>
    </dgm:pt>
    <dgm:pt modelId="{5C8F5BF4-5285-469C-981F-52B4A0E22FEB}">
      <dgm:prSet phldrT="[Text]" phldr="1"/>
      <dgm:spPr/>
      <dgm:t>
        <a:bodyPr/>
        <a:lstStyle/>
        <a:p>
          <a:endParaRPr lang="en-ZW" dirty="0"/>
        </a:p>
      </dgm:t>
    </dgm:pt>
    <dgm:pt modelId="{938EA191-4A73-49A7-B25C-C83195528788}" type="parTrans" cxnId="{4C605190-4F2B-4CD0-86B3-3E518A77FC38}">
      <dgm:prSet/>
      <dgm:spPr/>
      <dgm:t>
        <a:bodyPr/>
        <a:lstStyle/>
        <a:p>
          <a:endParaRPr lang="en-ZW"/>
        </a:p>
      </dgm:t>
    </dgm:pt>
    <dgm:pt modelId="{D0129C0B-9479-464F-AA9F-E37F9E04C199}" type="sibTrans" cxnId="{4C605190-4F2B-4CD0-86B3-3E518A77FC38}">
      <dgm:prSet/>
      <dgm:spPr/>
      <dgm:t>
        <a:bodyPr/>
        <a:lstStyle/>
        <a:p>
          <a:endParaRPr lang="en-ZW"/>
        </a:p>
      </dgm:t>
    </dgm:pt>
    <dgm:pt modelId="{3D87A5EB-5EF0-456A-ADB1-CE4DC5387DE7}">
      <dgm:prSet phldrT="[Text]" phldr="1"/>
      <dgm:spPr/>
      <dgm:t>
        <a:bodyPr/>
        <a:lstStyle/>
        <a:p>
          <a:endParaRPr lang="en-ZW" dirty="0"/>
        </a:p>
      </dgm:t>
    </dgm:pt>
    <dgm:pt modelId="{DBEC5681-7690-40C3-AA3B-F27E409A1307}" type="parTrans" cxnId="{A6B4F53D-9769-41BB-AC49-5572EF10EF15}">
      <dgm:prSet/>
      <dgm:spPr/>
      <dgm:t>
        <a:bodyPr/>
        <a:lstStyle/>
        <a:p>
          <a:endParaRPr lang="en-ZW"/>
        </a:p>
      </dgm:t>
    </dgm:pt>
    <dgm:pt modelId="{477210B0-1887-42C7-946A-77579C057163}" type="sibTrans" cxnId="{A6B4F53D-9769-41BB-AC49-5572EF10EF15}">
      <dgm:prSet/>
      <dgm:spPr/>
      <dgm:t>
        <a:bodyPr/>
        <a:lstStyle/>
        <a:p>
          <a:endParaRPr lang="en-ZW"/>
        </a:p>
      </dgm:t>
    </dgm:pt>
    <dgm:pt modelId="{03B7B44B-9DA9-43C2-A652-6C1E74D9E72A}" type="pres">
      <dgm:prSet presAssocID="{E8BC1E69-8DB2-4C0F-BDBB-84D3F6547028}" presName="theList" presStyleCnt="0">
        <dgm:presLayoutVars>
          <dgm:dir/>
          <dgm:animLvl val="lvl"/>
          <dgm:resizeHandles val="exact"/>
        </dgm:presLayoutVars>
      </dgm:prSet>
      <dgm:spPr/>
    </dgm:pt>
    <dgm:pt modelId="{EFA0C618-C67B-4AA6-BE3A-233EEC3F65AF}" type="pres">
      <dgm:prSet presAssocID="{2334F52B-3A0A-4838-90CF-8907A04D5EA0}" presName="compNode" presStyleCnt="0"/>
      <dgm:spPr/>
    </dgm:pt>
    <dgm:pt modelId="{599EDB3E-8E92-4402-AD6C-2F800113F0DA}" type="pres">
      <dgm:prSet presAssocID="{2334F52B-3A0A-4838-90CF-8907A04D5EA0}" presName="aNode" presStyleLbl="bgShp" presStyleIdx="0" presStyleCnt="3"/>
      <dgm:spPr/>
    </dgm:pt>
    <dgm:pt modelId="{83BAF6DE-AE9D-4872-A80E-CB7DCBE9CFD9}" type="pres">
      <dgm:prSet presAssocID="{2334F52B-3A0A-4838-90CF-8907A04D5EA0}" presName="textNode" presStyleLbl="bgShp" presStyleIdx="0" presStyleCnt="3"/>
      <dgm:spPr/>
    </dgm:pt>
    <dgm:pt modelId="{A0DC3F18-063B-4727-A8DA-06E985768DDF}" type="pres">
      <dgm:prSet presAssocID="{2334F52B-3A0A-4838-90CF-8907A04D5EA0}" presName="compChildNode" presStyleCnt="0"/>
      <dgm:spPr/>
    </dgm:pt>
    <dgm:pt modelId="{D12EA7C8-7912-408C-8C44-B848CFEF0ACB}" type="pres">
      <dgm:prSet presAssocID="{2334F52B-3A0A-4838-90CF-8907A04D5EA0}" presName="theInnerList" presStyleCnt="0"/>
      <dgm:spPr/>
    </dgm:pt>
    <dgm:pt modelId="{677D3D3F-B45B-45A4-804B-625BDD0A8A95}" type="pres">
      <dgm:prSet presAssocID="{7201E88B-CC50-488E-81C8-1D0F252DC357}" presName="childNode" presStyleLbl="node1" presStyleIdx="0" presStyleCnt="6">
        <dgm:presLayoutVars>
          <dgm:bulletEnabled val="1"/>
        </dgm:presLayoutVars>
      </dgm:prSet>
      <dgm:spPr/>
    </dgm:pt>
    <dgm:pt modelId="{60D884DC-B2C1-485C-A686-07F3372AC153}" type="pres">
      <dgm:prSet presAssocID="{7201E88B-CC50-488E-81C8-1D0F252DC357}" presName="aSpace2" presStyleCnt="0"/>
      <dgm:spPr/>
    </dgm:pt>
    <dgm:pt modelId="{5D10EDF4-9758-4E69-BC6E-028A724446E9}" type="pres">
      <dgm:prSet presAssocID="{5E1E2EDB-D367-4A61-B72C-88A90E13A43F}" presName="childNode" presStyleLbl="node1" presStyleIdx="1" presStyleCnt="6">
        <dgm:presLayoutVars>
          <dgm:bulletEnabled val="1"/>
        </dgm:presLayoutVars>
      </dgm:prSet>
      <dgm:spPr/>
    </dgm:pt>
    <dgm:pt modelId="{2A88F269-B60A-4D2E-B294-2661E6F8AB2A}" type="pres">
      <dgm:prSet presAssocID="{2334F52B-3A0A-4838-90CF-8907A04D5EA0}" presName="aSpace" presStyleCnt="0"/>
      <dgm:spPr/>
    </dgm:pt>
    <dgm:pt modelId="{A41F6861-6BEB-4121-BA0A-E2392CD6AFA3}" type="pres">
      <dgm:prSet presAssocID="{8B84A856-E3D3-4041-90E5-624528FFEFD0}" presName="compNode" presStyleCnt="0"/>
      <dgm:spPr/>
    </dgm:pt>
    <dgm:pt modelId="{0D831FA8-B31D-4A39-AD0A-7FBFD55EC7A3}" type="pres">
      <dgm:prSet presAssocID="{8B84A856-E3D3-4041-90E5-624528FFEFD0}" presName="aNode" presStyleLbl="bgShp" presStyleIdx="1" presStyleCnt="3"/>
      <dgm:spPr/>
    </dgm:pt>
    <dgm:pt modelId="{709E1562-1E3D-4681-9A4C-365ECD956220}" type="pres">
      <dgm:prSet presAssocID="{8B84A856-E3D3-4041-90E5-624528FFEFD0}" presName="textNode" presStyleLbl="bgShp" presStyleIdx="1" presStyleCnt="3"/>
      <dgm:spPr/>
    </dgm:pt>
    <dgm:pt modelId="{676B5A44-17EE-4DEF-ADB2-8DC5D74FE5DC}" type="pres">
      <dgm:prSet presAssocID="{8B84A856-E3D3-4041-90E5-624528FFEFD0}" presName="compChildNode" presStyleCnt="0"/>
      <dgm:spPr/>
    </dgm:pt>
    <dgm:pt modelId="{64E68C39-96B5-403F-9B70-A635BBFB7B0F}" type="pres">
      <dgm:prSet presAssocID="{8B84A856-E3D3-4041-90E5-624528FFEFD0}" presName="theInnerList" presStyleCnt="0"/>
      <dgm:spPr/>
    </dgm:pt>
    <dgm:pt modelId="{F25246A0-6586-4133-B806-DD619D4888D0}" type="pres">
      <dgm:prSet presAssocID="{C51A41E0-A2CE-4E5E-B25F-A8A50EEA5B19}" presName="childNode" presStyleLbl="node1" presStyleIdx="2" presStyleCnt="6">
        <dgm:presLayoutVars>
          <dgm:bulletEnabled val="1"/>
        </dgm:presLayoutVars>
      </dgm:prSet>
      <dgm:spPr/>
    </dgm:pt>
    <dgm:pt modelId="{D377484C-ECE8-4C71-8795-5C1A6238DE2A}" type="pres">
      <dgm:prSet presAssocID="{C51A41E0-A2CE-4E5E-B25F-A8A50EEA5B19}" presName="aSpace2" presStyleCnt="0"/>
      <dgm:spPr/>
    </dgm:pt>
    <dgm:pt modelId="{736872C2-2733-4370-AEE9-6BC5747E6235}" type="pres">
      <dgm:prSet presAssocID="{F37559AE-91CC-4532-8559-396CD531CD4E}" presName="childNode" presStyleLbl="node1" presStyleIdx="3" presStyleCnt="6">
        <dgm:presLayoutVars>
          <dgm:bulletEnabled val="1"/>
        </dgm:presLayoutVars>
      </dgm:prSet>
      <dgm:spPr/>
    </dgm:pt>
    <dgm:pt modelId="{26E24A39-BD22-4AC8-A30F-F876DB3D50BA}" type="pres">
      <dgm:prSet presAssocID="{8B84A856-E3D3-4041-90E5-624528FFEFD0}" presName="aSpace" presStyleCnt="0"/>
      <dgm:spPr/>
    </dgm:pt>
    <dgm:pt modelId="{88C7F265-09F5-4A4E-8D87-60DE78F5D390}" type="pres">
      <dgm:prSet presAssocID="{7996339D-E183-4C36-A4ED-7CD9CAD39C46}" presName="compNode" presStyleCnt="0"/>
      <dgm:spPr/>
    </dgm:pt>
    <dgm:pt modelId="{C71E8532-05B2-474E-9BEE-0F3070FA6F3F}" type="pres">
      <dgm:prSet presAssocID="{7996339D-E183-4C36-A4ED-7CD9CAD39C46}" presName="aNode" presStyleLbl="bgShp" presStyleIdx="2" presStyleCnt="3"/>
      <dgm:spPr/>
    </dgm:pt>
    <dgm:pt modelId="{9BB1C4DB-509A-4966-BEFA-FEBE53236BF9}" type="pres">
      <dgm:prSet presAssocID="{7996339D-E183-4C36-A4ED-7CD9CAD39C46}" presName="textNode" presStyleLbl="bgShp" presStyleIdx="2" presStyleCnt="3"/>
      <dgm:spPr/>
    </dgm:pt>
    <dgm:pt modelId="{B0D5063A-D360-4D22-AA0B-8D941E36A7A0}" type="pres">
      <dgm:prSet presAssocID="{7996339D-E183-4C36-A4ED-7CD9CAD39C46}" presName="compChildNode" presStyleCnt="0"/>
      <dgm:spPr/>
    </dgm:pt>
    <dgm:pt modelId="{453010C6-BF40-49ED-A17E-0EF2E2896192}" type="pres">
      <dgm:prSet presAssocID="{7996339D-E183-4C36-A4ED-7CD9CAD39C46}" presName="theInnerList" presStyleCnt="0"/>
      <dgm:spPr/>
    </dgm:pt>
    <dgm:pt modelId="{FC5F137A-28FF-4953-86AA-77781F2D3FB7}" type="pres">
      <dgm:prSet presAssocID="{5C8F5BF4-5285-469C-981F-52B4A0E22FEB}" presName="childNode" presStyleLbl="node1" presStyleIdx="4" presStyleCnt="6">
        <dgm:presLayoutVars>
          <dgm:bulletEnabled val="1"/>
        </dgm:presLayoutVars>
      </dgm:prSet>
      <dgm:spPr/>
    </dgm:pt>
    <dgm:pt modelId="{276C9F29-6E76-4310-9D77-8DC6DB0BEBBC}" type="pres">
      <dgm:prSet presAssocID="{5C8F5BF4-5285-469C-981F-52B4A0E22FEB}" presName="aSpace2" presStyleCnt="0"/>
      <dgm:spPr/>
    </dgm:pt>
    <dgm:pt modelId="{197C93F5-A293-464C-A88F-D46FC872BA50}" type="pres">
      <dgm:prSet presAssocID="{3D87A5EB-5EF0-456A-ADB1-CE4DC5387DE7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38125810-075C-4725-A1BF-13E166E8E887}" srcId="{2334F52B-3A0A-4838-90CF-8907A04D5EA0}" destId="{7201E88B-CC50-488E-81C8-1D0F252DC357}" srcOrd="0" destOrd="0" parTransId="{C861660F-B9AE-4752-85FF-1A7270F93757}" sibTransId="{ABC1DA38-3C00-40E5-BAB8-51816046B497}"/>
    <dgm:cxn modelId="{7BF90515-7F94-4B6D-8B48-3961BB4C89DA}" type="presOf" srcId="{7996339D-E183-4C36-A4ED-7CD9CAD39C46}" destId="{C71E8532-05B2-474E-9BEE-0F3070FA6F3F}" srcOrd="0" destOrd="0" presId="urn:microsoft.com/office/officeart/2005/8/layout/lProcess2"/>
    <dgm:cxn modelId="{6184FC1C-418A-4E9F-8346-955E208CB7A2}" type="presOf" srcId="{2334F52B-3A0A-4838-90CF-8907A04D5EA0}" destId="{83BAF6DE-AE9D-4872-A80E-CB7DCBE9CFD9}" srcOrd="1" destOrd="0" presId="urn:microsoft.com/office/officeart/2005/8/layout/lProcess2"/>
    <dgm:cxn modelId="{FA39531F-06FA-4600-B208-53E8C66DE550}" srcId="{E8BC1E69-8DB2-4C0F-BDBB-84D3F6547028}" destId="{8B84A856-E3D3-4041-90E5-624528FFEFD0}" srcOrd="1" destOrd="0" parTransId="{DDD63055-5A4C-4C63-B230-B07C663804A4}" sibTransId="{6D41DB9C-2C28-4784-B667-0702C53CB32B}"/>
    <dgm:cxn modelId="{0E9B1F30-A16B-4099-ACAA-73C6C1A4130D}" srcId="{E8BC1E69-8DB2-4C0F-BDBB-84D3F6547028}" destId="{2334F52B-3A0A-4838-90CF-8907A04D5EA0}" srcOrd="0" destOrd="0" parTransId="{87BDAF4E-F68B-4CF6-9695-8904275000C6}" sibTransId="{568558F8-B0AA-4796-9365-F964BDF5EDCB}"/>
    <dgm:cxn modelId="{EFCFEB30-6013-4F49-B706-54F207B926BE}" type="presOf" srcId="{8B84A856-E3D3-4041-90E5-624528FFEFD0}" destId="{0D831FA8-B31D-4A39-AD0A-7FBFD55EC7A3}" srcOrd="0" destOrd="0" presId="urn:microsoft.com/office/officeart/2005/8/layout/lProcess2"/>
    <dgm:cxn modelId="{5F030931-138C-4FDC-89F7-021404E125BB}" srcId="{8B84A856-E3D3-4041-90E5-624528FFEFD0}" destId="{C51A41E0-A2CE-4E5E-B25F-A8A50EEA5B19}" srcOrd="0" destOrd="0" parTransId="{BADB6C90-308D-413D-880B-2B7D3C5B45D0}" sibTransId="{27EEC23C-85B9-4598-B957-CF144853FE3E}"/>
    <dgm:cxn modelId="{A6B4F53D-9769-41BB-AC49-5572EF10EF15}" srcId="{7996339D-E183-4C36-A4ED-7CD9CAD39C46}" destId="{3D87A5EB-5EF0-456A-ADB1-CE4DC5387DE7}" srcOrd="1" destOrd="0" parTransId="{DBEC5681-7690-40C3-AA3B-F27E409A1307}" sibTransId="{477210B0-1887-42C7-946A-77579C057163}"/>
    <dgm:cxn modelId="{853EF768-44EA-457A-94B5-79DFCD3CB349}" type="presOf" srcId="{C51A41E0-A2CE-4E5E-B25F-A8A50EEA5B19}" destId="{F25246A0-6586-4133-B806-DD619D4888D0}" srcOrd="0" destOrd="0" presId="urn:microsoft.com/office/officeart/2005/8/layout/lProcess2"/>
    <dgm:cxn modelId="{D8C41E5A-ADF0-44B6-8967-1F39D20196F2}" srcId="{8B84A856-E3D3-4041-90E5-624528FFEFD0}" destId="{F37559AE-91CC-4532-8559-396CD531CD4E}" srcOrd="1" destOrd="0" parTransId="{E318C51B-06EB-4679-916C-C3A77BA0404B}" sibTransId="{2B9DDDF8-BBAC-4E09-94EF-BC90BBBB3B85}"/>
    <dgm:cxn modelId="{F496D187-E0A8-46F0-B466-B5698E95F451}" type="presOf" srcId="{E8BC1E69-8DB2-4C0F-BDBB-84D3F6547028}" destId="{03B7B44B-9DA9-43C2-A652-6C1E74D9E72A}" srcOrd="0" destOrd="0" presId="urn:microsoft.com/office/officeart/2005/8/layout/lProcess2"/>
    <dgm:cxn modelId="{23021A8D-D266-4B8F-8B4E-7179F45DBA3B}" type="presOf" srcId="{7996339D-E183-4C36-A4ED-7CD9CAD39C46}" destId="{9BB1C4DB-509A-4966-BEFA-FEBE53236BF9}" srcOrd="1" destOrd="0" presId="urn:microsoft.com/office/officeart/2005/8/layout/lProcess2"/>
    <dgm:cxn modelId="{4C605190-4F2B-4CD0-86B3-3E518A77FC38}" srcId="{7996339D-E183-4C36-A4ED-7CD9CAD39C46}" destId="{5C8F5BF4-5285-469C-981F-52B4A0E22FEB}" srcOrd="0" destOrd="0" parTransId="{938EA191-4A73-49A7-B25C-C83195528788}" sibTransId="{D0129C0B-9479-464F-AA9F-E37F9E04C199}"/>
    <dgm:cxn modelId="{746A25BB-7849-48B0-B3F1-01BCC345BAFC}" type="presOf" srcId="{5C8F5BF4-5285-469C-981F-52B4A0E22FEB}" destId="{FC5F137A-28FF-4953-86AA-77781F2D3FB7}" srcOrd="0" destOrd="0" presId="urn:microsoft.com/office/officeart/2005/8/layout/lProcess2"/>
    <dgm:cxn modelId="{CB046CBB-6141-41EF-80DC-15607F7358D7}" type="presOf" srcId="{8B84A856-E3D3-4041-90E5-624528FFEFD0}" destId="{709E1562-1E3D-4681-9A4C-365ECD956220}" srcOrd="1" destOrd="0" presId="urn:microsoft.com/office/officeart/2005/8/layout/lProcess2"/>
    <dgm:cxn modelId="{CEBB49DA-165B-41F2-836C-CF28E555C2EA}" type="presOf" srcId="{2334F52B-3A0A-4838-90CF-8907A04D5EA0}" destId="{599EDB3E-8E92-4402-AD6C-2F800113F0DA}" srcOrd="0" destOrd="0" presId="urn:microsoft.com/office/officeart/2005/8/layout/lProcess2"/>
    <dgm:cxn modelId="{E9A5C5E4-605B-44BD-8324-4F84413F0C1E}" srcId="{2334F52B-3A0A-4838-90CF-8907A04D5EA0}" destId="{5E1E2EDB-D367-4A61-B72C-88A90E13A43F}" srcOrd="1" destOrd="0" parTransId="{9AC644C3-867C-4EDF-897C-C13D209C6E3E}" sibTransId="{24F07EF1-0FED-4B4F-A36D-CB354A24A355}"/>
    <dgm:cxn modelId="{9E00DEE4-7936-47D0-8B26-EABC9B59C4BE}" type="presOf" srcId="{5E1E2EDB-D367-4A61-B72C-88A90E13A43F}" destId="{5D10EDF4-9758-4E69-BC6E-028A724446E9}" srcOrd="0" destOrd="0" presId="urn:microsoft.com/office/officeart/2005/8/layout/lProcess2"/>
    <dgm:cxn modelId="{72FDB2F6-2FCD-4E2F-9DDD-483883CDECCD}" type="presOf" srcId="{F37559AE-91CC-4532-8559-396CD531CD4E}" destId="{736872C2-2733-4370-AEE9-6BC5747E6235}" srcOrd="0" destOrd="0" presId="urn:microsoft.com/office/officeart/2005/8/layout/lProcess2"/>
    <dgm:cxn modelId="{5BDEF8FA-4AD9-40E0-A2FF-C0E36221EE46}" type="presOf" srcId="{3D87A5EB-5EF0-456A-ADB1-CE4DC5387DE7}" destId="{197C93F5-A293-464C-A88F-D46FC872BA50}" srcOrd="0" destOrd="0" presId="urn:microsoft.com/office/officeart/2005/8/layout/lProcess2"/>
    <dgm:cxn modelId="{B33279FC-354F-43F9-8CC2-D9F4EF74324A}" type="presOf" srcId="{7201E88B-CC50-488E-81C8-1D0F252DC357}" destId="{677D3D3F-B45B-45A4-804B-625BDD0A8A95}" srcOrd="0" destOrd="0" presId="urn:microsoft.com/office/officeart/2005/8/layout/lProcess2"/>
    <dgm:cxn modelId="{5A54DFFC-EDC8-45C0-B613-E2E799BA68D9}" srcId="{E8BC1E69-8DB2-4C0F-BDBB-84D3F6547028}" destId="{7996339D-E183-4C36-A4ED-7CD9CAD39C46}" srcOrd="2" destOrd="0" parTransId="{967E8A67-ABC5-484B-9063-BEDDF02C3BB0}" sibTransId="{ECDE3C33-92D0-442F-8702-52389D633CB1}"/>
    <dgm:cxn modelId="{7AC54A3D-2AC5-4138-90FD-8B952B78FEED}" type="presParOf" srcId="{03B7B44B-9DA9-43C2-A652-6C1E74D9E72A}" destId="{EFA0C618-C67B-4AA6-BE3A-233EEC3F65AF}" srcOrd="0" destOrd="0" presId="urn:microsoft.com/office/officeart/2005/8/layout/lProcess2"/>
    <dgm:cxn modelId="{C05ED20A-557E-4827-922C-9585613F6012}" type="presParOf" srcId="{EFA0C618-C67B-4AA6-BE3A-233EEC3F65AF}" destId="{599EDB3E-8E92-4402-AD6C-2F800113F0DA}" srcOrd="0" destOrd="0" presId="urn:microsoft.com/office/officeart/2005/8/layout/lProcess2"/>
    <dgm:cxn modelId="{2B5CD8E0-F27C-498C-B6C1-7FF366770185}" type="presParOf" srcId="{EFA0C618-C67B-4AA6-BE3A-233EEC3F65AF}" destId="{83BAF6DE-AE9D-4872-A80E-CB7DCBE9CFD9}" srcOrd="1" destOrd="0" presId="urn:microsoft.com/office/officeart/2005/8/layout/lProcess2"/>
    <dgm:cxn modelId="{698B03D5-7DED-46EA-94E4-4296DB015C0D}" type="presParOf" srcId="{EFA0C618-C67B-4AA6-BE3A-233EEC3F65AF}" destId="{A0DC3F18-063B-4727-A8DA-06E985768DDF}" srcOrd="2" destOrd="0" presId="urn:microsoft.com/office/officeart/2005/8/layout/lProcess2"/>
    <dgm:cxn modelId="{C5B6D9DC-953B-4D7D-91AD-55252AA208E7}" type="presParOf" srcId="{A0DC3F18-063B-4727-A8DA-06E985768DDF}" destId="{D12EA7C8-7912-408C-8C44-B848CFEF0ACB}" srcOrd="0" destOrd="0" presId="urn:microsoft.com/office/officeart/2005/8/layout/lProcess2"/>
    <dgm:cxn modelId="{62BDE5C3-968F-4CE8-B275-681374944ECB}" type="presParOf" srcId="{D12EA7C8-7912-408C-8C44-B848CFEF0ACB}" destId="{677D3D3F-B45B-45A4-804B-625BDD0A8A95}" srcOrd="0" destOrd="0" presId="urn:microsoft.com/office/officeart/2005/8/layout/lProcess2"/>
    <dgm:cxn modelId="{4903E1B3-F4E8-400E-9681-875B28B91778}" type="presParOf" srcId="{D12EA7C8-7912-408C-8C44-B848CFEF0ACB}" destId="{60D884DC-B2C1-485C-A686-07F3372AC153}" srcOrd="1" destOrd="0" presId="urn:microsoft.com/office/officeart/2005/8/layout/lProcess2"/>
    <dgm:cxn modelId="{6CC087C9-14D5-406E-9962-081C462BCEF7}" type="presParOf" srcId="{D12EA7C8-7912-408C-8C44-B848CFEF0ACB}" destId="{5D10EDF4-9758-4E69-BC6E-028A724446E9}" srcOrd="2" destOrd="0" presId="urn:microsoft.com/office/officeart/2005/8/layout/lProcess2"/>
    <dgm:cxn modelId="{F513A58A-F848-426B-B3CB-E00C8F5F63F4}" type="presParOf" srcId="{03B7B44B-9DA9-43C2-A652-6C1E74D9E72A}" destId="{2A88F269-B60A-4D2E-B294-2661E6F8AB2A}" srcOrd="1" destOrd="0" presId="urn:microsoft.com/office/officeart/2005/8/layout/lProcess2"/>
    <dgm:cxn modelId="{FA4048F8-739F-4B68-B75D-438C70A79152}" type="presParOf" srcId="{03B7B44B-9DA9-43C2-A652-6C1E74D9E72A}" destId="{A41F6861-6BEB-4121-BA0A-E2392CD6AFA3}" srcOrd="2" destOrd="0" presId="urn:microsoft.com/office/officeart/2005/8/layout/lProcess2"/>
    <dgm:cxn modelId="{3FE5C44D-C87B-4F25-93FE-C81B00CCF1B2}" type="presParOf" srcId="{A41F6861-6BEB-4121-BA0A-E2392CD6AFA3}" destId="{0D831FA8-B31D-4A39-AD0A-7FBFD55EC7A3}" srcOrd="0" destOrd="0" presId="urn:microsoft.com/office/officeart/2005/8/layout/lProcess2"/>
    <dgm:cxn modelId="{8D69AD74-DFAF-4DF6-80B4-BDD3906BEF1E}" type="presParOf" srcId="{A41F6861-6BEB-4121-BA0A-E2392CD6AFA3}" destId="{709E1562-1E3D-4681-9A4C-365ECD956220}" srcOrd="1" destOrd="0" presId="urn:microsoft.com/office/officeart/2005/8/layout/lProcess2"/>
    <dgm:cxn modelId="{FBD817E1-ABC4-4C43-B82C-9128762F79B6}" type="presParOf" srcId="{A41F6861-6BEB-4121-BA0A-E2392CD6AFA3}" destId="{676B5A44-17EE-4DEF-ADB2-8DC5D74FE5DC}" srcOrd="2" destOrd="0" presId="urn:microsoft.com/office/officeart/2005/8/layout/lProcess2"/>
    <dgm:cxn modelId="{D17C56F6-8F04-4971-85C9-CE5408916905}" type="presParOf" srcId="{676B5A44-17EE-4DEF-ADB2-8DC5D74FE5DC}" destId="{64E68C39-96B5-403F-9B70-A635BBFB7B0F}" srcOrd="0" destOrd="0" presId="urn:microsoft.com/office/officeart/2005/8/layout/lProcess2"/>
    <dgm:cxn modelId="{AEE1F5B7-57FF-43E8-B1D2-706809584D90}" type="presParOf" srcId="{64E68C39-96B5-403F-9B70-A635BBFB7B0F}" destId="{F25246A0-6586-4133-B806-DD619D4888D0}" srcOrd="0" destOrd="0" presId="urn:microsoft.com/office/officeart/2005/8/layout/lProcess2"/>
    <dgm:cxn modelId="{3B10980C-46E8-4C4E-A115-9D6B2D8E1CD9}" type="presParOf" srcId="{64E68C39-96B5-403F-9B70-A635BBFB7B0F}" destId="{D377484C-ECE8-4C71-8795-5C1A6238DE2A}" srcOrd="1" destOrd="0" presId="urn:microsoft.com/office/officeart/2005/8/layout/lProcess2"/>
    <dgm:cxn modelId="{C5F694DB-FB2F-48B0-A3B0-C74A957BF7C1}" type="presParOf" srcId="{64E68C39-96B5-403F-9B70-A635BBFB7B0F}" destId="{736872C2-2733-4370-AEE9-6BC5747E6235}" srcOrd="2" destOrd="0" presId="urn:microsoft.com/office/officeart/2005/8/layout/lProcess2"/>
    <dgm:cxn modelId="{98832B60-B7A8-4290-A4C6-2786E84489B1}" type="presParOf" srcId="{03B7B44B-9DA9-43C2-A652-6C1E74D9E72A}" destId="{26E24A39-BD22-4AC8-A30F-F876DB3D50BA}" srcOrd="3" destOrd="0" presId="urn:microsoft.com/office/officeart/2005/8/layout/lProcess2"/>
    <dgm:cxn modelId="{9198ECAD-AB52-49A4-A17C-B49010328C70}" type="presParOf" srcId="{03B7B44B-9DA9-43C2-A652-6C1E74D9E72A}" destId="{88C7F265-09F5-4A4E-8D87-60DE78F5D390}" srcOrd="4" destOrd="0" presId="urn:microsoft.com/office/officeart/2005/8/layout/lProcess2"/>
    <dgm:cxn modelId="{DEDC12C6-875F-486D-A7FE-F2E1C628844C}" type="presParOf" srcId="{88C7F265-09F5-4A4E-8D87-60DE78F5D390}" destId="{C71E8532-05B2-474E-9BEE-0F3070FA6F3F}" srcOrd="0" destOrd="0" presId="urn:microsoft.com/office/officeart/2005/8/layout/lProcess2"/>
    <dgm:cxn modelId="{B2C1363C-7832-4656-B818-FCB308433FB5}" type="presParOf" srcId="{88C7F265-09F5-4A4E-8D87-60DE78F5D390}" destId="{9BB1C4DB-509A-4966-BEFA-FEBE53236BF9}" srcOrd="1" destOrd="0" presId="urn:microsoft.com/office/officeart/2005/8/layout/lProcess2"/>
    <dgm:cxn modelId="{51E91FCF-CA5D-4C91-A84B-9874948EA7D4}" type="presParOf" srcId="{88C7F265-09F5-4A4E-8D87-60DE78F5D390}" destId="{B0D5063A-D360-4D22-AA0B-8D941E36A7A0}" srcOrd="2" destOrd="0" presId="urn:microsoft.com/office/officeart/2005/8/layout/lProcess2"/>
    <dgm:cxn modelId="{9E8BE704-EBC1-4F41-B436-F6DD2D8FEA10}" type="presParOf" srcId="{B0D5063A-D360-4D22-AA0B-8D941E36A7A0}" destId="{453010C6-BF40-49ED-A17E-0EF2E2896192}" srcOrd="0" destOrd="0" presId="urn:microsoft.com/office/officeart/2005/8/layout/lProcess2"/>
    <dgm:cxn modelId="{9D7BB24A-2369-449D-8385-EFC8DF4004E0}" type="presParOf" srcId="{453010C6-BF40-49ED-A17E-0EF2E2896192}" destId="{FC5F137A-28FF-4953-86AA-77781F2D3FB7}" srcOrd="0" destOrd="0" presId="urn:microsoft.com/office/officeart/2005/8/layout/lProcess2"/>
    <dgm:cxn modelId="{46AC6B20-0E4D-4DCC-BED8-2FA6559D9D33}" type="presParOf" srcId="{453010C6-BF40-49ED-A17E-0EF2E2896192}" destId="{276C9F29-6E76-4310-9D77-8DC6DB0BEBBC}" srcOrd="1" destOrd="0" presId="urn:microsoft.com/office/officeart/2005/8/layout/lProcess2"/>
    <dgm:cxn modelId="{DB14CC27-E314-4D13-B646-9257C9368986}" type="presParOf" srcId="{453010C6-BF40-49ED-A17E-0EF2E2896192}" destId="{197C93F5-A293-464C-A88F-D46FC872BA5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33C1D-7F55-4752-A70D-97C04164813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8F840B-9755-48F0-B18B-FEA1F9723C7A}">
      <dgm:prSet/>
      <dgm:spPr/>
      <dgm:t>
        <a:bodyPr/>
        <a:lstStyle/>
        <a:p>
          <a:pPr algn="just"/>
          <a:r>
            <a:rPr lang="en-US" dirty="0"/>
            <a:t>Benefits tracking as part of member outcome assessment</a:t>
          </a:r>
        </a:p>
      </dgm:t>
    </dgm:pt>
    <dgm:pt modelId="{E10BA568-854D-4F8F-ABFA-AEF604962BC0}" type="parTrans" cxnId="{BCB14309-E302-4D32-9165-560BE53224D9}">
      <dgm:prSet/>
      <dgm:spPr/>
      <dgm:t>
        <a:bodyPr/>
        <a:lstStyle/>
        <a:p>
          <a:endParaRPr lang="en-US"/>
        </a:p>
      </dgm:t>
    </dgm:pt>
    <dgm:pt modelId="{D36CD621-719F-44B1-AAB9-FA48B5D39E72}" type="sibTrans" cxnId="{BCB14309-E302-4D32-9165-560BE53224D9}">
      <dgm:prSet/>
      <dgm:spPr/>
      <dgm:t>
        <a:bodyPr/>
        <a:lstStyle/>
        <a:p>
          <a:endParaRPr lang="en-US"/>
        </a:p>
      </dgm:t>
    </dgm:pt>
    <dgm:pt modelId="{9A215155-1C93-469D-B2A5-EDA0B7A24BCD}">
      <dgm:prSet/>
      <dgm:spPr/>
      <dgm:t>
        <a:bodyPr/>
        <a:lstStyle/>
        <a:p>
          <a:r>
            <a:rPr lang="en-US" dirty="0"/>
            <a:t>Continued use of the bread index</a:t>
          </a:r>
        </a:p>
      </dgm:t>
    </dgm:pt>
    <dgm:pt modelId="{DDB8426C-4D27-43B4-B3ED-C10FC0BFCDF7}" type="parTrans" cxnId="{15A4DC0A-FF6B-4369-8DC8-019DB806C3B8}">
      <dgm:prSet/>
      <dgm:spPr/>
      <dgm:t>
        <a:bodyPr/>
        <a:lstStyle/>
        <a:p>
          <a:endParaRPr lang="en-US"/>
        </a:p>
      </dgm:t>
    </dgm:pt>
    <dgm:pt modelId="{6596C701-8A42-4818-8B75-3D4E2479E5E9}" type="sibTrans" cxnId="{15A4DC0A-FF6B-4369-8DC8-019DB806C3B8}">
      <dgm:prSet/>
      <dgm:spPr/>
      <dgm:t>
        <a:bodyPr/>
        <a:lstStyle/>
        <a:p>
          <a:endParaRPr lang="en-US"/>
        </a:p>
      </dgm:t>
    </dgm:pt>
    <dgm:pt modelId="{C88F770E-6B14-48DD-AC84-9EB59ED1B604}">
      <dgm:prSet/>
      <dgm:spPr/>
      <dgm:t>
        <a:bodyPr/>
        <a:lstStyle/>
        <a:p>
          <a:r>
            <a:rPr lang="en-US" dirty="0"/>
            <a:t>Funds urged to have benefits tracking as a boardroom agenda</a:t>
          </a:r>
        </a:p>
      </dgm:t>
    </dgm:pt>
    <dgm:pt modelId="{8CC5457A-E0C8-4939-BA60-68FDCE42FD84}" type="parTrans" cxnId="{9DA43FFB-D1EC-4D21-9C83-BDF856AEE0C0}">
      <dgm:prSet/>
      <dgm:spPr/>
      <dgm:t>
        <a:bodyPr/>
        <a:lstStyle/>
        <a:p>
          <a:endParaRPr lang="en-US"/>
        </a:p>
      </dgm:t>
    </dgm:pt>
    <dgm:pt modelId="{CABB9AAE-A035-43B5-ADDD-E7C9C6DE6F4F}" type="sibTrans" cxnId="{9DA43FFB-D1EC-4D21-9C83-BDF856AEE0C0}">
      <dgm:prSet/>
      <dgm:spPr/>
      <dgm:t>
        <a:bodyPr/>
        <a:lstStyle/>
        <a:p>
          <a:endParaRPr lang="en-US"/>
        </a:p>
      </dgm:t>
    </dgm:pt>
    <dgm:pt modelId="{619E31A7-2771-47A2-8105-C9B39BD11217}">
      <dgm:prSet/>
      <dgm:spPr/>
      <dgm:t>
        <a:bodyPr/>
        <a:lstStyle/>
        <a:p>
          <a:pPr algn="just"/>
          <a:r>
            <a:rPr lang="en-US" dirty="0"/>
            <a:t>Benefits not meeting reasonable expectations</a:t>
          </a:r>
        </a:p>
      </dgm:t>
    </dgm:pt>
    <dgm:pt modelId="{7639E6CB-FE35-42B3-8E41-5644324543D8}" type="parTrans" cxnId="{8020B428-151B-4AC9-BE32-B33B4E9C9730}">
      <dgm:prSet/>
      <dgm:spPr/>
      <dgm:t>
        <a:bodyPr/>
        <a:lstStyle/>
        <a:p>
          <a:endParaRPr lang="en-US"/>
        </a:p>
      </dgm:t>
    </dgm:pt>
    <dgm:pt modelId="{E63A86C7-6CAF-48C2-A130-3C5DC2274195}" type="sibTrans" cxnId="{8020B428-151B-4AC9-BE32-B33B4E9C9730}">
      <dgm:prSet/>
      <dgm:spPr/>
      <dgm:t>
        <a:bodyPr/>
        <a:lstStyle/>
        <a:p>
          <a:endParaRPr lang="en-US"/>
        </a:p>
      </dgm:t>
    </dgm:pt>
    <dgm:pt modelId="{A3AC0F65-5208-4E0F-849D-CE53E80E4303}">
      <dgm:prSet/>
      <dgm:spPr/>
      <dgm:t>
        <a:bodyPr/>
        <a:lstStyle/>
        <a:p>
          <a:r>
            <a:rPr lang="en-US" dirty="0"/>
            <a:t>Call for objective assessment of the value chain</a:t>
          </a:r>
        </a:p>
      </dgm:t>
    </dgm:pt>
    <dgm:pt modelId="{1C68850B-220A-4C1F-B249-2953F1FDB95E}" type="parTrans" cxnId="{D5C54B1E-EE0F-4998-865C-AD793B80E26F}">
      <dgm:prSet/>
      <dgm:spPr/>
      <dgm:t>
        <a:bodyPr/>
        <a:lstStyle/>
        <a:p>
          <a:endParaRPr lang="en-US"/>
        </a:p>
      </dgm:t>
    </dgm:pt>
    <dgm:pt modelId="{1A6ACDFD-9FF8-4033-B79E-A9054921A099}" type="sibTrans" cxnId="{D5C54B1E-EE0F-4998-865C-AD793B80E26F}">
      <dgm:prSet/>
      <dgm:spPr/>
      <dgm:t>
        <a:bodyPr/>
        <a:lstStyle/>
        <a:p>
          <a:endParaRPr lang="en-US"/>
        </a:p>
      </dgm:t>
    </dgm:pt>
    <dgm:pt modelId="{0942A4D6-DA0C-4C35-A595-4A926D0F5E01}" type="pres">
      <dgm:prSet presAssocID="{21533C1D-7F55-4752-A70D-97C041648138}" presName="vert0" presStyleCnt="0">
        <dgm:presLayoutVars>
          <dgm:dir/>
          <dgm:animOne val="branch"/>
          <dgm:animLvl val="lvl"/>
        </dgm:presLayoutVars>
      </dgm:prSet>
      <dgm:spPr/>
    </dgm:pt>
    <dgm:pt modelId="{D72E096E-6E49-4308-8C99-CC298DC10E64}" type="pres">
      <dgm:prSet presAssocID="{7E8F840B-9755-48F0-B18B-FEA1F9723C7A}" presName="thickLine" presStyleLbl="alignNode1" presStyleIdx="0" presStyleCnt="5"/>
      <dgm:spPr/>
    </dgm:pt>
    <dgm:pt modelId="{04D0364A-9A72-445E-ADB4-569C2B75680A}" type="pres">
      <dgm:prSet presAssocID="{7E8F840B-9755-48F0-B18B-FEA1F9723C7A}" presName="horz1" presStyleCnt="0"/>
      <dgm:spPr/>
    </dgm:pt>
    <dgm:pt modelId="{F511AD5A-91A1-47E4-98BD-E876B3AEB53B}" type="pres">
      <dgm:prSet presAssocID="{7E8F840B-9755-48F0-B18B-FEA1F9723C7A}" presName="tx1" presStyleLbl="revTx" presStyleIdx="0" presStyleCnt="5"/>
      <dgm:spPr/>
    </dgm:pt>
    <dgm:pt modelId="{08218C9D-B784-407B-A449-CD46B8CE0878}" type="pres">
      <dgm:prSet presAssocID="{7E8F840B-9755-48F0-B18B-FEA1F9723C7A}" presName="vert1" presStyleCnt="0"/>
      <dgm:spPr/>
    </dgm:pt>
    <dgm:pt modelId="{A513A087-7557-4148-92C9-0BC01EEC0C45}" type="pres">
      <dgm:prSet presAssocID="{9A215155-1C93-469D-B2A5-EDA0B7A24BCD}" presName="thickLine" presStyleLbl="alignNode1" presStyleIdx="1" presStyleCnt="5"/>
      <dgm:spPr/>
    </dgm:pt>
    <dgm:pt modelId="{1558BB2F-2D24-472A-AD9F-481C7D25331B}" type="pres">
      <dgm:prSet presAssocID="{9A215155-1C93-469D-B2A5-EDA0B7A24BCD}" presName="horz1" presStyleCnt="0"/>
      <dgm:spPr/>
    </dgm:pt>
    <dgm:pt modelId="{262362A0-963D-4A38-8711-BEEAB0B41630}" type="pres">
      <dgm:prSet presAssocID="{9A215155-1C93-469D-B2A5-EDA0B7A24BCD}" presName="tx1" presStyleLbl="revTx" presStyleIdx="1" presStyleCnt="5"/>
      <dgm:spPr/>
    </dgm:pt>
    <dgm:pt modelId="{A1BA87C8-EBC4-4666-8700-3CF7209DD820}" type="pres">
      <dgm:prSet presAssocID="{9A215155-1C93-469D-B2A5-EDA0B7A24BCD}" presName="vert1" presStyleCnt="0"/>
      <dgm:spPr/>
    </dgm:pt>
    <dgm:pt modelId="{E7040243-7814-4414-9426-9AC4F3F7818D}" type="pres">
      <dgm:prSet presAssocID="{C88F770E-6B14-48DD-AC84-9EB59ED1B604}" presName="thickLine" presStyleLbl="alignNode1" presStyleIdx="2" presStyleCnt="5"/>
      <dgm:spPr/>
    </dgm:pt>
    <dgm:pt modelId="{FCA3BE12-A170-4866-9607-502C21F52518}" type="pres">
      <dgm:prSet presAssocID="{C88F770E-6B14-48DD-AC84-9EB59ED1B604}" presName="horz1" presStyleCnt="0"/>
      <dgm:spPr/>
    </dgm:pt>
    <dgm:pt modelId="{C08FFA60-C44E-403C-82BD-F260A97F0109}" type="pres">
      <dgm:prSet presAssocID="{C88F770E-6B14-48DD-AC84-9EB59ED1B604}" presName="tx1" presStyleLbl="revTx" presStyleIdx="2" presStyleCnt="5"/>
      <dgm:spPr/>
    </dgm:pt>
    <dgm:pt modelId="{333522C3-9591-4341-BE97-7F8AC2A9629B}" type="pres">
      <dgm:prSet presAssocID="{C88F770E-6B14-48DD-AC84-9EB59ED1B604}" presName="vert1" presStyleCnt="0"/>
      <dgm:spPr/>
    </dgm:pt>
    <dgm:pt modelId="{30A8ABC4-9FF4-4EF1-8F21-90BA1524EFAB}" type="pres">
      <dgm:prSet presAssocID="{619E31A7-2771-47A2-8105-C9B39BD11217}" presName="thickLine" presStyleLbl="alignNode1" presStyleIdx="3" presStyleCnt="5"/>
      <dgm:spPr/>
    </dgm:pt>
    <dgm:pt modelId="{193B32F9-2CAD-4DFB-A3F8-6320F82FB6D7}" type="pres">
      <dgm:prSet presAssocID="{619E31A7-2771-47A2-8105-C9B39BD11217}" presName="horz1" presStyleCnt="0"/>
      <dgm:spPr/>
    </dgm:pt>
    <dgm:pt modelId="{FC054ECB-EFB0-4500-BB8E-2242712200EA}" type="pres">
      <dgm:prSet presAssocID="{619E31A7-2771-47A2-8105-C9B39BD11217}" presName="tx1" presStyleLbl="revTx" presStyleIdx="3" presStyleCnt="5"/>
      <dgm:spPr/>
    </dgm:pt>
    <dgm:pt modelId="{348194A2-43AC-4816-A83F-B1458255E25A}" type="pres">
      <dgm:prSet presAssocID="{619E31A7-2771-47A2-8105-C9B39BD11217}" presName="vert1" presStyleCnt="0"/>
      <dgm:spPr/>
    </dgm:pt>
    <dgm:pt modelId="{BABBFC36-4721-41B8-984A-7293F0E6B9C7}" type="pres">
      <dgm:prSet presAssocID="{A3AC0F65-5208-4E0F-849D-CE53E80E4303}" presName="thickLine" presStyleLbl="alignNode1" presStyleIdx="4" presStyleCnt="5"/>
      <dgm:spPr/>
    </dgm:pt>
    <dgm:pt modelId="{E4B0CAFB-3740-4648-B9DB-2C4922A8CEAE}" type="pres">
      <dgm:prSet presAssocID="{A3AC0F65-5208-4E0F-849D-CE53E80E4303}" presName="horz1" presStyleCnt="0"/>
      <dgm:spPr/>
    </dgm:pt>
    <dgm:pt modelId="{96E1BD1B-FEF3-4BCB-96D0-ADF759DB943F}" type="pres">
      <dgm:prSet presAssocID="{A3AC0F65-5208-4E0F-849D-CE53E80E4303}" presName="tx1" presStyleLbl="revTx" presStyleIdx="4" presStyleCnt="5"/>
      <dgm:spPr/>
    </dgm:pt>
    <dgm:pt modelId="{3EDDB038-383D-43AE-96C6-9B8B88CE5F6E}" type="pres">
      <dgm:prSet presAssocID="{A3AC0F65-5208-4E0F-849D-CE53E80E4303}" presName="vert1" presStyleCnt="0"/>
      <dgm:spPr/>
    </dgm:pt>
  </dgm:ptLst>
  <dgm:cxnLst>
    <dgm:cxn modelId="{BCB14309-E302-4D32-9165-560BE53224D9}" srcId="{21533C1D-7F55-4752-A70D-97C041648138}" destId="{7E8F840B-9755-48F0-B18B-FEA1F9723C7A}" srcOrd="0" destOrd="0" parTransId="{E10BA568-854D-4F8F-ABFA-AEF604962BC0}" sibTransId="{D36CD621-719F-44B1-AAB9-FA48B5D39E72}"/>
    <dgm:cxn modelId="{15A4DC0A-FF6B-4369-8DC8-019DB806C3B8}" srcId="{21533C1D-7F55-4752-A70D-97C041648138}" destId="{9A215155-1C93-469D-B2A5-EDA0B7A24BCD}" srcOrd="1" destOrd="0" parTransId="{DDB8426C-4D27-43B4-B3ED-C10FC0BFCDF7}" sibTransId="{6596C701-8A42-4818-8B75-3D4E2479E5E9}"/>
    <dgm:cxn modelId="{D5C54B1E-EE0F-4998-865C-AD793B80E26F}" srcId="{21533C1D-7F55-4752-A70D-97C041648138}" destId="{A3AC0F65-5208-4E0F-849D-CE53E80E4303}" srcOrd="4" destOrd="0" parTransId="{1C68850B-220A-4C1F-B249-2953F1FDB95E}" sibTransId="{1A6ACDFD-9FF8-4033-B79E-A9054921A099}"/>
    <dgm:cxn modelId="{8020B428-151B-4AC9-BE32-B33B4E9C9730}" srcId="{21533C1D-7F55-4752-A70D-97C041648138}" destId="{619E31A7-2771-47A2-8105-C9B39BD11217}" srcOrd="3" destOrd="0" parTransId="{7639E6CB-FE35-42B3-8E41-5644324543D8}" sibTransId="{E63A86C7-6CAF-48C2-A130-3C5DC2274195}"/>
    <dgm:cxn modelId="{46CF9E38-C7FB-47E4-92AD-3CF861BC9DA3}" type="presOf" srcId="{7E8F840B-9755-48F0-B18B-FEA1F9723C7A}" destId="{F511AD5A-91A1-47E4-98BD-E876B3AEB53B}" srcOrd="0" destOrd="0" presId="urn:microsoft.com/office/officeart/2008/layout/LinedList"/>
    <dgm:cxn modelId="{586CEF3C-7ADE-44C1-A7D7-6C552C8566DC}" type="presOf" srcId="{A3AC0F65-5208-4E0F-849D-CE53E80E4303}" destId="{96E1BD1B-FEF3-4BCB-96D0-ADF759DB943F}" srcOrd="0" destOrd="0" presId="urn:microsoft.com/office/officeart/2008/layout/LinedList"/>
    <dgm:cxn modelId="{E39D0765-1996-4CD4-8393-D3F9A112F562}" type="presOf" srcId="{619E31A7-2771-47A2-8105-C9B39BD11217}" destId="{FC054ECB-EFB0-4500-BB8E-2242712200EA}" srcOrd="0" destOrd="0" presId="urn:microsoft.com/office/officeart/2008/layout/LinedList"/>
    <dgm:cxn modelId="{B0522E50-1D79-4B2F-AC44-E6917421E206}" type="presOf" srcId="{21533C1D-7F55-4752-A70D-97C041648138}" destId="{0942A4D6-DA0C-4C35-A595-4A926D0F5E01}" srcOrd="0" destOrd="0" presId="urn:microsoft.com/office/officeart/2008/layout/LinedList"/>
    <dgm:cxn modelId="{06220E54-6333-4CD0-B552-190E24CEA0B0}" type="presOf" srcId="{9A215155-1C93-469D-B2A5-EDA0B7A24BCD}" destId="{262362A0-963D-4A38-8711-BEEAB0B41630}" srcOrd="0" destOrd="0" presId="urn:microsoft.com/office/officeart/2008/layout/LinedList"/>
    <dgm:cxn modelId="{C412FF94-77CD-4539-A47F-CA6D225F9493}" type="presOf" srcId="{C88F770E-6B14-48DD-AC84-9EB59ED1B604}" destId="{C08FFA60-C44E-403C-82BD-F260A97F0109}" srcOrd="0" destOrd="0" presId="urn:microsoft.com/office/officeart/2008/layout/LinedList"/>
    <dgm:cxn modelId="{9DA43FFB-D1EC-4D21-9C83-BDF856AEE0C0}" srcId="{21533C1D-7F55-4752-A70D-97C041648138}" destId="{C88F770E-6B14-48DD-AC84-9EB59ED1B604}" srcOrd="2" destOrd="0" parTransId="{8CC5457A-E0C8-4939-BA60-68FDCE42FD84}" sibTransId="{CABB9AAE-A035-43B5-ADDD-E7C9C6DE6F4F}"/>
    <dgm:cxn modelId="{55A89AFE-8C00-4057-9A37-954D1E18E747}" type="presParOf" srcId="{0942A4D6-DA0C-4C35-A595-4A926D0F5E01}" destId="{D72E096E-6E49-4308-8C99-CC298DC10E64}" srcOrd="0" destOrd="0" presId="urn:microsoft.com/office/officeart/2008/layout/LinedList"/>
    <dgm:cxn modelId="{E30C2C62-D460-49CD-8542-F8F6B9D001A9}" type="presParOf" srcId="{0942A4D6-DA0C-4C35-A595-4A926D0F5E01}" destId="{04D0364A-9A72-445E-ADB4-569C2B75680A}" srcOrd="1" destOrd="0" presId="urn:microsoft.com/office/officeart/2008/layout/LinedList"/>
    <dgm:cxn modelId="{3E5167D1-1DB0-44C3-BE4B-0FB2EEC9A456}" type="presParOf" srcId="{04D0364A-9A72-445E-ADB4-569C2B75680A}" destId="{F511AD5A-91A1-47E4-98BD-E876B3AEB53B}" srcOrd="0" destOrd="0" presId="urn:microsoft.com/office/officeart/2008/layout/LinedList"/>
    <dgm:cxn modelId="{31F0C9CA-7720-4C04-9299-7DF594E29B8B}" type="presParOf" srcId="{04D0364A-9A72-445E-ADB4-569C2B75680A}" destId="{08218C9D-B784-407B-A449-CD46B8CE0878}" srcOrd="1" destOrd="0" presId="urn:microsoft.com/office/officeart/2008/layout/LinedList"/>
    <dgm:cxn modelId="{C1709686-4052-42E5-A94F-FE7AA7881708}" type="presParOf" srcId="{0942A4D6-DA0C-4C35-A595-4A926D0F5E01}" destId="{A513A087-7557-4148-92C9-0BC01EEC0C45}" srcOrd="2" destOrd="0" presId="urn:microsoft.com/office/officeart/2008/layout/LinedList"/>
    <dgm:cxn modelId="{97CD06F0-7A34-4F82-832B-9439C713F0DB}" type="presParOf" srcId="{0942A4D6-DA0C-4C35-A595-4A926D0F5E01}" destId="{1558BB2F-2D24-472A-AD9F-481C7D25331B}" srcOrd="3" destOrd="0" presId="urn:microsoft.com/office/officeart/2008/layout/LinedList"/>
    <dgm:cxn modelId="{6B5CD8E2-6608-4C89-9480-B077993026C4}" type="presParOf" srcId="{1558BB2F-2D24-472A-AD9F-481C7D25331B}" destId="{262362A0-963D-4A38-8711-BEEAB0B41630}" srcOrd="0" destOrd="0" presId="urn:microsoft.com/office/officeart/2008/layout/LinedList"/>
    <dgm:cxn modelId="{87FBFB90-E3AA-4252-BEF7-8034C27546C5}" type="presParOf" srcId="{1558BB2F-2D24-472A-AD9F-481C7D25331B}" destId="{A1BA87C8-EBC4-4666-8700-3CF7209DD820}" srcOrd="1" destOrd="0" presId="urn:microsoft.com/office/officeart/2008/layout/LinedList"/>
    <dgm:cxn modelId="{B07197B0-DA6E-49B7-BBDD-82E2BC8FC7A3}" type="presParOf" srcId="{0942A4D6-DA0C-4C35-A595-4A926D0F5E01}" destId="{E7040243-7814-4414-9426-9AC4F3F7818D}" srcOrd="4" destOrd="0" presId="urn:microsoft.com/office/officeart/2008/layout/LinedList"/>
    <dgm:cxn modelId="{382B8B6E-C19A-465B-850C-5CD47204FFC2}" type="presParOf" srcId="{0942A4D6-DA0C-4C35-A595-4A926D0F5E01}" destId="{FCA3BE12-A170-4866-9607-502C21F52518}" srcOrd="5" destOrd="0" presId="urn:microsoft.com/office/officeart/2008/layout/LinedList"/>
    <dgm:cxn modelId="{CE70AFBA-ECA3-40CE-BE48-8B157823DF6E}" type="presParOf" srcId="{FCA3BE12-A170-4866-9607-502C21F52518}" destId="{C08FFA60-C44E-403C-82BD-F260A97F0109}" srcOrd="0" destOrd="0" presId="urn:microsoft.com/office/officeart/2008/layout/LinedList"/>
    <dgm:cxn modelId="{77E65630-F559-4F2C-AE3B-B0813FD92AC4}" type="presParOf" srcId="{FCA3BE12-A170-4866-9607-502C21F52518}" destId="{333522C3-9591-4341-BE97-7F8AC2A9629B}" srcOrd="1" destOrd="0" presId="urn:microsoft.com/office/officeart/2008/layout/LinedList"/>
    <dgm:cxn modelId="{722EA429-A377-4223-9712-B8F98D4BEA09}" type="presParOf" srcId="{0942A4D6-DA0C-4C35-A595-4A926D0F5E01}" destId="{30A8ABC4-9FF4-4EF1-8F21-90BA1524EFAB}" srcOrd="6" destOrd="0" presId="urn:microsoft.com/office/officeart/2008/layout/LinedList"/>
    <dgm:cxn modelId="{93873CBE-9F88-49DA-9187-5EB46B9A8FE8}" type="presParOf" srcId="{0942A4D6-DA0C-4C35-A595-4A926D0F5E01}" destId="{193B32F9-2CAD-4DFB-A3F8-6320F82FB6D7}" srcOrd="7" destOrd="0" presId="urn:microsoft.com/office/officeart/2008/layout/LinedList"/>
    <dgm:cxn modelId="{94CDCAE9-863A-479D-96E3-C63ACD295111}" type="presParOf" srcId="{193B32F9-2CAD-4DFB-A3F8-6320F82FB6D7}" destId="{FC054ECB-EFB0-4500-BB8E-2242712200EA}" srcOrd="0" destOrd="0" presId="urn:microsoft.com/office/officeart/2008/layout/LinedList"/>
    <dgm:cxn modelId="{1B8B8B07-05FC-4D03-B2DE-54A752D88D04}" type="presParOf" srcId="{193B32F9-2CAD-4DFB-A3F8-6320F82FB6D7}" destId="{348194A2-43AC-4816-A83F-B1458255E25A}" srcOrd="1" destOrd="0" presId="urn:microsoft.com/office/officeart/2008/layout/LinedList"/>
    <dgm:cxn modelId="{0B291A03-E648-494C-9368-8C0040E1AB71}" type="presParOf" srcId="{0942A4D6-DA0C-4C35-A595-4A926D0F5E01}" destId="{BABBFC36-4721-41B8-984A-7293F0E6B9C7}" srcOrd="8" destOrd="0" presId="urn:microsoft.com/office/officeart/2008/layout/LinedList"/>
    <dgm:cxn modelId="{E1FCCBC5-A381-4E4E-B605-80770FF124F0}" type="presParOf" srcId="{0942A4D6-DA0C-4C35-A595-4A926D0F5E01}" destId="{E4B0CAFB-3740-4648-B9DB-2C4922A8CEAE}" srcOrd="9" destOrd="0" presId="urn:microsoft.com/office/officeart/2008/layout/LinedList"/>
    <dgm:cxn modelId="{B397E2E9-6E93-43D7-8F3A-ACB74B6F7876}" type="presParOf" srcId="{E4B0CAFB-3740-4648-B9DB-2C4922A8CEAE}" destId="{96E1BD1B-FEF3-4BCB-96D0-ADF759DB943F}" srcOrd="0" destOrd="0" presId="urn:microsoft.com/office/officeart/2008/layout/LinedList"/>
    <dgm:cxn modelId="{CCC21E40-C384-4DE9-87E0-B3C55C83CEF4}" type="presParOf" srcId="{E4B0CAFB-3740-4648-B9DB-2C4922A8CEAE}" destId="{3EDDB038-383D-43AE-96C6-9B8B88CE5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BC1E69-8DB2-4C0F-BDBB-84D3F654702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B030F19F-9707-4CE4-AB14-DE82DFA6D7BF}" type="pres">
      <dgm:prSet presAssocID="{E8BC1E69-8DB2-4C0F-BDBB-84D3F6547028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A7F569-9486-4436-8586-EF8077900136}" type="presOf" srcId="{E8BC1E69-8DB2-4C0F-BDBB-84D3F6547028}" destId="{B030F19F-9707-4CE4-AB14-DE82DFA6D7B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BC1E69-8DB2-4C0F-BDBB-84D3F654702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B030F19F-9707-4CE4-AB14-DE82DFA6D7BF}" type="pres">
      <dgm:prSet presAssocID="{E8BC1E69-8DB2-4C0F-BDBB-84D3F6547028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7D8B045-B7E2-4407-84E0-CA331D4E8173}" type="presOf" srcId="{E8BC1E69-8DB2-4C0F-BDBB-84D3F6547028}" destId="{B030F19F-9707-4CE4-AB14-DE82DFA6D7B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BC1E69-8DB2-4C0F-BDBB-84D3F654702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B030F19F-9707-4CE4-AB14-DE82DFA6D7BF}" type="pres">
      <dgm:prSet presAssocID="{E8BC1E69-8DB2-4C0F-BDBB-84D3F6547028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7D8B045-B7E2-4407-84E0-CA331D4E8173}" type="presOf" srcId="{E8BC1E69-8DB2-4C0F-BDBB-84D3F6547028}" destId="{B030F19F-9707-4CE4-AB14-DE82DFA6D7B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BACCCB-4F01-4D74-B25B-C717EDF801A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40AD28-C73F-4EC4-B1A1-FB7CE76A78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>
              <a:latin typeface="Century Gothic" panose="020B0502020202020204" pitchFamily="34" charset="0"/>
            </a:rPr>
            <a:t>Consolidation of smaller funds to manage costs. </a:t>
          </a:r>
          <a:endParaRPr lang="en-US" sz="1800" b="0" dirty="0">
            <a:latin typeface="Century Gothic" panose="020B0502020202020204" pitchFamily="34" charset="0"/>
          </a:endParaRPr>
        </a:p>
      </dgm:t>
    </dgm:pt>
    <dgm:pt modelId="{957FADC6-EAF5-4B80-B920-5E291C032330}" type="parTrans" cxnId="{58938C19-AEAF-4ADA-AC51-0B59933B1771}">
      <dgm:prSet/>
      <dgm:spPr/>
      <dgm:t>
        <a:bodyPr/>
        <a:lstStyle/>
        <a:p>
          <a:endParaRPr lang="en-US" sz="1800" b="0">
            <a:latin typeface="Century Gothic" panose="020B0502020202020204" pitchFamily="34" charset="0"/>
          </a:endParaRPr>
        </a:p>
      </dgm:t>
    </dgm:pt>
    <dgm:pt modelId="{27E6AC7B-4706-48F0-8809-BBA312071D42}" type="sibTrans" cxnId="{58938C19-AEAF-4ADA-AC51-0B59933B1771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0">
            <a:latin typeface="Century Gothic" panose="020B0502020202020204" pitchFamily="34" charset="0"/>
          </a:endParaRPr>
        </a:p>
      </dgm:t>
    </dgm:pt>
    <dgm:pt modelId="{0971C0A4-B392-4688-AE05-5D770713CF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dirty="0">
              <a:latin typeface="Century Gothic" panose="020B0502020202020204" pitchFamily="34" charset="0"/>
            </a:rPr>
            <a:t>Liquidation of </a:t>
          </a:r>
          <a:r>
            <a:rPr lang="en-ZW" sz="1800" b="0" i="0" dirty="0">
              <a:latin typeface="Century Gothic" panose="020B0502020202020204" pitchFamily="34" charset="0"/>
            </a:rPr>
            <a:t>Contribution arrears.</a:t>
          </a:r>
          <a:endParaRPr lang="en-US" sz="1800" b="0" dirty="0">
            <a:latin typeface="Century Gothic" panose="020B0502020202020204" pitchFamily="34" charset="0"/>
          </a:endParaRPr>
        </a:p>
      </dgm:t>
    </dgm:pt>
    <dgm:pt modelId="{9EC2918A-B6EB-4003-A4C4-AE329EEB20D3}" type="parTrans" cxnId="{AB020A43-E424-452A-8E4C-41406E7F58A0}">
      <dgm:prSet/>
      <dgm:spPr/>
      <dgm:t>
        <a:bodyPr/>
        <a:lstStyle/>
        <a:p>
          <a:endParaRPr lang="en-US" sz="1800" b="0">
            <a:latin typeface="Century Gothic" panose="020B0502020202020204" pitchFamily="34" charset="0"/>
          </a:endParaRPr>
        </a:p>
      </dgm:t>
    </dgm:pt>
    <dgm:pt modelId="{B52FDE15-1ACF-482B-9FA3-74BBE4A2BC37}" type="sibTrans" cxnId="{AB020A43-E424-452A-8E4C-41406E7F58A0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0">
            <a:latin typeface="Century Gothic" panose="020B0502020202020204" pitchFamily="34" charset="0"/>
          </a:endParaRPr>
        </a:p>
      </dgm:t>
    </dgm:pt>
    <dgm:pt modelId="{192943DE-727A-457D-AD4D-4F2592B409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ZW" sz="1800" b="0" dirty="0">
              <a:latin typeface="Century Gothic" panose="020B0502020202020204" pitchFamily="34" charset="0"/>
            </a:rPr>
            <a:t>Amortisation of </a:t>
          </a:r>
          <a:r>
            <a:rPr lang="en-ZW" sz="1800" b="0" i="0" dirty="0">
              <a:latin typeface="Century Gothic" panose="020B0502020202020204" pitchFamily="34" charset="0"/>
            </a:rPr>
            <a:t>Actuarial deficits in DB funds.</a:t>
          </a:r>
          <a:endParaRPr lang="en-US" sz="1800" b="0" dirty="0">
            <a:latin typeface="Century Gothic" panose="020B0502020202020204" pitchFamily="34" charset="0"/>
          </a:endParaRPr>
        </a:p>
      </dgm:t>
    </dgm:pt>
    <dgm:pt modelId="{789E8392-DB9D-44AE-8C9D-5A77B843D5E5}" type="parTrans" cxnId="{74FDE04D-232F-4931-A5E5-3FB261AC2C17}">
      <dgm:prSet/>
      <dgm:spPr/>
      <dgm:t>
        <a:bodyPr/>
        <a:lstStyle/>
        <a:p>
          <a:endParaRPr lang="en-US" sz="1800" b="0">
            <a:latin typeface="Century Gothic" panose="020B0502020202020204" pitchFamily="34" charset="0"/>
          </a:endParaRPr>
        </a:p>
      </dgm:t>
    </dgm:pt>
    <dgm:pt modelId="{4AE2D2E9-0C7F-4837-91F2-8BF890D2CF7C}" type="sibTrans" cxnId="{74FDE04D-232F-4931-A5E5-3FB261AC2C17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0">
            <a:latin typeface="Century Gothic" panose="020B0502020202020204" pitchFamily="34" charset="0"/>
          </a:endParaRPr>
        </a:p>
      </dgm:t>
    </dgm:pt>
    <dgm:pt modelId="{B13026E7-3CE2-4FB2-B7D7-151F10AF49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ZW" sz="1800" b="0" dirty="0">
              <a:latin typeface="Century Gothic" panose="020B0502020202020204" pitchFamily="34" charset="0"/>
            </a:rPr>
            <a:t>Some funds  facing l</a:t>
          </a:r>
          <a:r>
            <a:rPr lang="en-ZW" sz="1800" b="0" i="0" dirty="0">
              <a:latin typeface="Century Gothic" panose="020B0502020202020204" pitchFamily="34" charset="0"/>
            </a:rPr>
            <a:t>iquidity challenges  – staggering of benefits.</a:t>
          </a:r>
          <a:endParaRPr lang="en-US" sz="1800" b="0" dirty="0">
            <a:latin typeface="Century Gothic" panose="020B0502020202020204" pitchFamily="34" charset="0"/>
          </a:endParaRPr>
        </a:p>
      </dgm:t>
    </dgm:pt>
    <dgm:pt modelId="{4BF30B75-4854-4CC3-8FEE-CFAA08A9F51F}" type="parTrans" cxnId="{A4493C8C-9DB9-4406-8F60-661A6DE808C0}">
      <dgm:prSet/>
      <dgm:spPr/>
      <dgm:t>
        <a:bodyPr/>
        <a:lstStyle/>
        <a:p>
          <a:endParaRPr lang="en-US" sz="1800" b="0">
            <a:latin typeface="Century Gothic" panose="020B0502020202020204" pitchFamily="34" charset="0"/>
          </a:endParaRPr>
        </a:p>
      </dgm:t>
    </dgm:pt>
    <dgm:pt modelId="{F8935E21-C91C-4E8B-B71D-6F8F67DEAF42}" type="sibTrans" cxnId="{A4493C8C-9DB9-4406-8F60-661A6DE808C0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0">
            <a:latin typeface="Century Gothic" panose="020B0502020202020204" pitchFamily="34" charset="0"/>
          </a:endParaRPr>
        </a:p>
      </dgm:t>
    </dgm:pt>
    <dgm:pt modelId="{42F3E9A7-7EB0-486D-B782-88504A92849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>
              <a:latin typeface="Century Gothic" panose="020B0502020202020204" pitchFamily="34" charset="0"/>
            </a:rPr>
            <a:t>Unpaid contributions to reflect in Sponsoring Employer fin stats.</a:t>
          </a:r>
          <a:endParaRPr lang="en-US" sz="1800" b="0" dirty="0">
            <a:latin typeface="Century Gothic" panose="020B0502020202020204" pitchFamily="34" charset="0"/>
          </a:endParaRPr>
        </a:p>
      </dgm:t>
    </dgm:pt>
    <dgm:pt modelId="{AB3CB6A3-AACD-42E0-9263-D0470989CDE4}" type="parTrans" cxnId="{6E136423-58C3-4992-9BA1-5C2051F078B6}">
      <dgm:prSet/>
      <dgm:spPr/>
      <dgm:t>
        <a:bodyPr/>
        <a:lstStyle/>
        <a:p>
          <a:endParaRPr lang="en-US" sz="1800" b="0">
            <a:latin typeface="Century Gothic" panose="020B0502020202020204" pitchFamily="34" charset="0"/>
          </a:endParaRPr>
        </a:p>
      </dgm:t>
    </dgm:pt>
    <dgm:pt modelId="{59267707-0258-4F5C-ABCA-6FB8A49B6E53}" type="sibTrans" cxnId="{6E136423-58C3-4992-9BA1-5C2051F078B6}">
      <dgm:prSet/>
      <dgm:spPr/>
      <dgm:t>
        <a:bodyPr/>
        <a:lstStyle/>
        <a:p>
          <a:pPr>
            <a:lnSpc>
              <a:spcPct val="100000"/>
            </a:lnSpc>
          </a:pPr>
          <a:endParaRPr lang="en-US" sz="1800" b="0">
            <a:latin typeface="Century Gothic" panose="020B0502020202020204" pitchFamily="34" charset="0"/>
          </a:endParaRPr>
        </a:p>
      </dgm:t>
    </dgm:pt>
    <dgm:pt modelId="{3F197BFF-24CC-4C51-8A2D-E903568076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dirty="0">
              <a:latin typeface="Century Gothic" panose="020B0502020202020204" pitchFamily="34" charset="0"/>
            </a:rPr>
            <a:t>Adoption of locally developed mortality tables </a:t>
          </a:r>
        </a:p>
      </dgm:t>
    </dgm:pt>
    <dgm:pt modelId="{7DD641E8-6FB5-486D-ACF2-F16891D39EC0}" type="parTrans" cxnId="{5911E831-96A2-45DA-AE1E-F34B7CB8788B}">
      <dgm:prSet/>
      <dgm:spPr/>
      <dgm:t>
        <a:bodyPr/>
        <a:lstStyle/>
        <a:p>
          <a:endParaRPr lang="en-US" sz="1800" b="0">
            <a:latin typeface="Century Gothic" panose="020B0502020202020204" pitchFamily="34" charset="0"/>
          </a:endParaRPr>
        </a:p>
      </dgm:t>
    </dgm:pt>
    <dgm:pt modelId="{43EDE573-E3C4-49F9-BC3D-2E684A5D3712}" type="sibTrans" cxnId="{5911E831-96A2-45DA-AE1E-F34B7CB8788B}">
      <dgm:prSet/>
      <dgm:spPr/>
      <dgm:t>
        <a:bodyPr/>
        <a:lstStyle/>
        <a:p>
          <a:endParaRPr lang="en-US" sz="1800" b="0">
            <a:latin typeface="Century Gothic" panose="020B0502020202020204" pitchFamily="34" charset="0"/>
          </a:endParaRPr>
        </a:p>
      </dgm:t>
    </dgm:pt>
    <dgm:pt modelId="{ABC3206F-B38A-493B-970B-148886E4F0E5}" type="pres">
      <dgm:prSet presAssocID="{B6BACCCB-4F01-4D74-B25B-C717EDF801AF}" presName="root" presStyleCnt="0">
        <dgm:presLayoutVars>
          <dgm:dir/>
          <dgm:resizeHandles val="exact"/>
        </dgm:presLayoutVars>
      </dgm:prSet>
      <dgm:spPr/>
    </dgm:pt>
    <dgm:pt modelId="{3E990F61-7F26-46B7-BA5F-5ED0DB32E3FB}" type="pres">
      <dgm:prSet presAssocID="{B6BACCCB-4F01-4D74-B25B-C717EDF801AF}" presName="container" presStyleCnt="0">
        <dgm:presLayoutVars>
          <dgm:dir/>
          <dgm:resizeHandles val="exact"/>
        </dgm:presLayoutVars>
      </dgm:prSet>
      <dgm:spPr/>
    </dgm:pt>
    <dgm:pt modelId="{B34E4101-9849-4200-AFC8-ED74560D8543}" type="pres">
      <dgm:prSet presAssocID="{2740AD28-C73F-4EC4-B1A1-FB7CE76A7830}" presName="compNode" presStyleCnt="0"/>
      <dgm:spPr/>
    </dgm:pt>
    <dgm:pt modelId="{6FACB7B8-59E5-4DCB-ADF2-62EDF544A092}" type="pres">
      <dgm:prSet presAssocID="{2740AD28-C73F-4EC4-B1A1-FB7CE76A7830}" presName="iconBgRect" presStyleLbl="bgShp" presStyleIdx="0" presStyleCnt="6"/>
      <dgm:spPr/>
    </dgm:pt>
    <dgm:pt modelId="{EC10B4FA-378E-49FE-A2B3-5B24E47EA719}" type="pres">
      <dgm:prSet presAssocID="{2740AD28-C73F-4EC4-B1A1-FB7CE76A783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6C61414-4C8E-49CF-9969-BC7C4BF48AE1}" type="pres">
      <dgm:prSet presAssocID="{2740AD28-C73F-4EC4-B1A1-FB7CE76A7830}" presName="spaceRect" presStyleCnt="0"/>
      <dgm:spPr/>
    </dgm:pt>
    <dgm:pt modelId="{9C06D2D0-0303-4E9F-8DA3-D5A764C5A6AA}" type="pres">
      <dgm:prSet presAssocID="{2740AD28-C73F-4EC4-B1A1-FB7CE76A7830}" presName="textRect" presStyleLbl="revTx" presStyleIdx="0" presStyleCnt="6">
        <dgm:presLayoutVars>
          <dgm:chMax val="1"/>
          <dgm:chPref val="1"/>
        </dgm:presLayoutVars>
      </dgm:prSet>
      <dgm:spPr/>
    </dgm:pt>
    <dgm:pt modelId="{6E479AD7-1AFD-4F4A-ACEE-3313FAF3025E}" type="pres">
      <dgm:prSet presAssocID="{27E6AC7B-4706-48F0-8809-BBA312071D42}" presName="sibTrans" presStyleLbl="sibTrans2D1" presStyleIdx="0" presStyleCnt="0"/>
      <dgm:spPr/>
    </dgm:pt>
    <dgm:pt modelId="{6DF7D375-5F94-42F2-BAE8-7A271D80B82A}" type="pres">
      <dgm:prSet presAssocID="{0971C0A4-B392-4688-AE05-5D770713CF8C}" presName="compNode" presStyleCnt="0"/>
      <dgm:spPr/>
    </dgm:pt>
    <dgm:pt modelId="{E428C4B2-DF7E-4B15-B2FB-7CB580765752}" type="pres">
      <dgm:prSet presAssocID="{0971C0A4-B392-4688-AE05-5D770713CF8C}" presName="iconBgRect" presStyleLbl="bgShp" presStyleIdx="1" presStyleCnt="6"/>
      <dgm:spPr/>
    </dgm:pt>
    <dgm:pt modelId="{FD352625-3F27-4754-A7EB-160B63D429ED}" type="pres">
      <dgm:prSet presAssocID="{0971C0A4-B392-4688-AE05-5D770713CF8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341847E8-FD16-4C5E-A87D-E334CDC57C17}" type="pres">
      <dgm:prSet presAssocID="{0971C0A4-B392-4688-AE05-5D770713CF8C}" presName="spaceRect" presStyleCnt="0"/>
      <dgm:spPr/>
    </dgm:pt>
    <dgm:pt modelId="{1A5E35C7-2DDC-465A-9EF4-E0BC08A51233}" type="pres">
      <dgm:prSet presAssocID="{0971C0A4-B392-4688-AE05-5D770713CF8C}" presName="textRect" presStyleLbl="revTx" presStyleIdx="1" presStyleCnt="6">
        <dgm:presLayoutVars>
          <dgm:chMax val="1"/>
          <dgm:chPref val="1"/>
        </dgm:presLayoutVars>
      </dgm:prSet>
      <dgm:spPr/>
    </dgm:pt>
    <dgm:pt modelId="{A22CA8CE-08EF-43CC-B17B-4190FF51C650}" type="pres">
      <dgm:prSet presAssocID="{B52FDE15-1ACF-482B-9FA3-74BBE4A2BC37}" presName="sibTrans" presStyleLbl="sibTrans2D1" presStyleIdx="0" presStyleCnt="0"/>
      <dgm:spPr/>
    </dgm:pt>
    <dgm:pt modelId="{9743BB9C-5D9E-4830-A87E-A52B510A1305}" type="pres">
      <dgm:prSet presAssocID="{192943DE-727A-457D-AD4D-4F2592B409BF}" presName="compNode" presStyleCnt="0"/>
      <dgm:spPr/>
    </dgm:pt>
    <dgm:pt modelId="{8FC4B10F-570B-4374-9352-E479F7C1100B}" type="pres">
      <dgm:prSet presAssocID="{192943DE-727A-457D-AD4D-4F2592B409BF}" presName="iconBgRect" presStyleLbl="bgShp" presStyleIdx="2" presStyleCnt="6"/>
      <dgm:spPr/>
    </dgm:pt>
    <dgm:pt modelId="{B02D1143-848D-473E-908F-924F37C09F74}" type="pres">
      <dgm:prSet presAssocID="{192943DE-727A-457D-AD4D-4F2592B409B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277FD1C7-B0E6-41CB-816B-EE43D896E4A5}" type="pres">
      <dgm:prSet presAssocID="{192943DE-727A-457D-AD4D-4F2592B409BF}" presName="spaceRect" presStyleCnt="0"/>
      <dgm:spPr/>
    </dgm:pt>
    <dgm:pt modelId="{0EF2088E-8109-4A7B-9B2A-5A895F3B2450}" type="pres">
      <dgm:prSet presAssocID="{192943DE-727A-457D-AD4D-4F2592B409BF}" presName="textRect" presStyleLbl="revTx" presStyleIdx="2" presStyleCnt="6">
        <dgm:presLayoutVars>
          <dgm:chMax val="1"/>
          <dgm:chPref val="1"/>
        </dgm:presLayoutVars>
      </dgm:prSet>
      <dgm:spPr/>
    </dgm:pt>
    <dgm:pt modelId="{4FE042C1-68DD-4D74-ACD9-2A08B5BDEC3E}" type="pres">
      <dgm:prSet presAssocID="{4AE2D2E9-0C7F-4837-91F2-8BF890D2CF7C}" presName="sibTrans" presStyleLbl="sibTrans2D1" presStyleIdx="0" presStyleCnt="0"/>
      <dgm:spPr/>
    </dgm:pt>
    <dgm:pt modelId="{86123004-8B1B-4AFE-8A67-5C1D505F79C1}" type="pres">
      <dgm:prSet presAssocID="{B13026E7-3CE2-4FB2-B7D7-151F10AF49EB}" presName="compNode" presStyleCnt="0"/>
      <dgm:spPr/>
    </dgm:pt>
    <dgm:pt modelId="{06109316-3D4B-43A7-8ADF-EDB1D0FDAB4C}" type="pres">
      <dgm:prSet presAssocID="{B13026E7-3CE2-4FB2-B7D7-151F10AF49EB}" presName="iconBgRect" presStyleLbl="bgShp" presStyleIdx="3" presStyleCnt="6"/>
      <dgm:spPr/>
    </dgm:pt>
    <dgm:pt modelId="{018F35A4-8B90-4E77-9C45-C0370DE909CF}" type="pres">
      <dgm:prSet presAssocID="{B13026E7-3CE2-4FB2-B7D7-151F10AF49E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E0EA4F06-EAF1-44A2-94E5-0800AAF49BD0}" type="pres">
      <dgm:prSet presAssocID="{B13026E7-3CE2-4FB2-B7D7-151F10AF49EB}" presName="spaceRect" presStyleCnt="0"/>
      <dgm:spPr/>
    </dgm:pt>
    <dgm:pt modelId="{F2AFB1D1-B6DC-49AF-9FC3-AE1CD4ED1322}" type="pres">
      <dgm:prSet presAssocID="{B13026E7-3CE2-4FB2-B7D7-151F10AF49EB}" presName="textRect" presStyleLbl="revTx" presStyleIdx="3" presStyleCnt="6">
        <dgm:presLayoutVars>
          <dgm:chMax val="1"/>
          <dgm:chPref val="1"/>
        </dgm:presLayoutVars>
      </dgm:prSet>
      <dgm:spPr/>
    </dgm:pt>
    <dgm:pt modelId="{82BE2C09-190D-4C92-A12F-636BA4AE751F}" type="pres">
      <dgm:prSet presAssocID="{F8935E21-C91C-4E8B-B71D-6F8F67DEAF42}" presName="sibTrans" presStyleLbl="sibTrans2D1" presStyleIdx="0" presStyleCnt="0"/>
      <dgm:spPr/>
    </dgm:pt>
    <dgm:pt modelId="{E5C9F281-BC7F-4B26-B455-D3FA2849817B}" type="pres">
      <dgm:prSet presAssocID="{42F3E9A7-7EB0-486D-B782-88504A92849E}" presName="compNode" presStyleCnt="0"/>
      <dgm:spPr/>
    </dgm:pt>
    <dgm:pt modelId="{0123882C-53FF-4202-AF79-55A5606740E5}" type="pres">
      <dgm:prSet presAssocID="{42F3E9A7-7EB0-486D-B782-88504A92849E}" presName="iconBgRect" presStyleLbl="bgShp" presStyleIdx="4" presStyleCnt="6"/>
      <dgm:spPr/>
    </dgm:pt>
    <dgm:pt modelId="{EFEACC29-9ECB-4E83-96DD-C36D92FE863B}" type="pres">
      <dgm:prSet presAssocID="{42F3E9A7-7EB0-486D-B782-88504A92849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C449C0AF-3374-4570-81E8-6130766992A8}" type="pres">
      <dgm:prSet presAssocID="{42F3E9A7-7EB0-486D-B782-88504A92849E}" presName="spaceRect" presStyleCnt="0"/>
      <dgm:spPr/>
    </dgm:pt>
    <dgm:pt modelId="{0280FC28-FF18-4CE4-99D2-42EC04CF2D8A}" type="pres">
      <dgm:prSet presAssocID="{42F3E9A7-7EB0-486D-B782-88504A92849E}" presName="textRect" presStyleLbl="revTx" presStyleIdx="4" presStyleCnt="6">
        <dgm:presLayoutVars>
          <dgm:chMax val="1"/>
          <dgm:chPref val="1"/>
        </dgm:presLayoutVars>
      </dgm:prSet>
      <dgm:spPr/>
    </dgm:pt>
    <dgm:pt modelId="{A792A64B-B67F-4398-9CAF-DA7B37C93B2A}" type="pres">
      <dgm:prSet presAssocID="{59267707-0258-4F5C-ABCA-6FB8A49B6E53}" presName="sibTrans" presStyleLbl="sibTrans2D1" presStyleIdx="0" presStyleCnt="0"/>
      <dgm:spPr/>
    </dgm:pt>
    <dgm:pt modelId="{909EFE18-1A4B-44AA-9882-B0DA06C8CD70}" type="pres">
      <dgm:prSet presAssocID="{3F197BFF-24CC-4C51-8A2D-E90356807646}" presName="compNode" presStyleCnt="0"/>
      <dgm:spPr/>
    </dgm:pt>
    <dgm:pt modelId="{654B3176-7398-48FD-BDAC-809AC65DBE26}" type="pres">
      <dgm:prSet presAssocID="{3F197BFF-24CC-4C51-8A2D-E90356807646}" presName="iconBgRect" presStyleLbl="bgShp" presStyleIdx="5" presStyleCnt="6"/>
      <dgm:spPr/>
    </dgm:pt>
    <dgm:pt modelId="{F123A693-BD24-428F-9BF3-32922AC3A9CE}" type="pres">
      <dgm:prSet presAssocID="{3F197BFF-24CC-4C51-8A2D-E903568076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C9B61AF-A434-4065-A77C-6CD7EDC8516E}" type="pres">
      <dgm:prSet presAssocID="{3F197BFF-24CC-4C51-8A2D-E90356807646}" presName="spaceRect" presStyleCnt="0"/>
      <dgm:spPr/>
    </dgm:pt>
    <dgm:pt modelId="{CCF610A3-CBAA-4C7D-9604-4C20C514FDE4}" type="pres">
      <dgm:prSet presAssocID="{3F197BFF-24CC-4C51-8A2D-E9035680764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9158003-5FFB-4CFC-BE1C-621EBBDD095C}" type="presOf" srcId="{B13026E7-3CE2-4FB2-B7D7-151F10AF49EB}" destId="{F2AFB1D1-B6DC-49AF-9FC3-AE1CD4ED1322}" srcOrd="0" destOrd="0" presId="urn:microsoft.com/office/officeart/2018/2/layout/IconCircleList"/>
    <dgm:cxn modelId="{58938C19-AEAF-4ADA-AC51-0B59933B1771}" srcId="{B6BACCCB-4F01-4D74-B25B-C717EDF801AF}" destId="{2740AD28-C73F-4EC4-B1A1-FB7CE76A7830}" srcOrd="0" destOrd="0" parTransId="{957FADC6-EAF5-4B80-B920-5E291C032330}" sibTransId="{27E6AC7B-4706-48F0-8809-BBA312071D42}"/>
    <dgm:cxn modelId="{6787C720-A151-448C-B57C-83712C941182}" type="presOf" srcId="{F8935E21-C91C-4E8B-B71D-6F8F67DEAF42}" destId="{82BE2C09-190D-4C92-A12F-636BA4AE751F}" srcOrd="0" destOrd="0" presId="urn:microsoft.com/office/officeart/2018/2/layout/IconCircleList"/>
    <dgm:cxn modelId="{6E136423-58C3-4992-9BA1-5C2051F078B6}" srcId="{B6BACCCB-4F01-4D74-B25B-C717EDF801AF}" destId="{42F3E9A7-7EB0-486D-B782-88504A92849E}" srcOrd="4" destOrd="0" parTransId="{AB3CB6A3-AACD-42E0-9263-D0470989CDE4}" sibTransId="{59267707-0258-4F5C-ABCA-6FB8A49B6E53}"/>
    <dgm:cxn modelId="{5911E831-96A2-45DA-AE1E-F34B7CB8788B}" srcId="{B6BACCCB-4F01-4D74-B25B-C717EDF801AF}" destId="{3F197BFF-24CC-4C51-8A2D-E90356807646}" srcOrd="5" destOrd="0" parTransId="{7DD641E8-6FB5-486D-ACF2-F16891D39EC0}" sibTransId="{43EDE573-E3C4-49F9-BC3D-2E684A5D3712}"/>
    <dgm:cxn modelId="{D3CC0436-A7DC-44ED-82CC-F0A7EE8B8DCF}" type="presOf" srcId="{192943DE-727A-457D-AD4D-4F2592B409BF}" destId="{0EF2088E-8109-4A7B-9B2A-5A895F3B2450}" srcOrd="0" destOrd="0" presId="urn:microsoft.com/office/officeart/2018/2/layout/IconCircleList"/>
    <dgm:cxn modelId="{0F69473C-400D-471F-8B66-2727E38A6DC6}" type="presOf" srcId="{4AE2D2E9-0C7F-4837-91F2-8BF890D2CF7C}" destId="{4FE042C1-68DD-4D74-ACD9-2A08B5BDEC3E}" srcOrd="0" destOrd="0" presId="urn:microsoft.com/office/officeart/2018/2/layout/IconCircleList"/>
    <dgm:cxn modelId="{AB020A43-E424-452A-8E4C-41406E7F58A0}" srcId="{B6BACCCB-4F01-4D74-B25B-C717EDF801AF}" destId="{0971C0A4-B392-4688-AE05-5D770713CF8C}" srcOrd="1" destOrd="0" parTransId="{9EC2918A-B6EB-4003-A4C4-AE329EEB20D3}" sibTransId="{B52FDE15-1ACF-482B-9FA3-74BBE4A2BC37}"/>
    <dgm:cxn modelId="{396D5163-2948-43CA-B294-587140B3CED4}" type="presOf" srcId="{0971C0A4-B392-4688-AE05-5D770713CF8C}" destId="{1A5E35C7-2DDC-465A-9EF4-E0BC08A51233}" srcOrd="0" destOrd="0" presId="urn:microsoft.com/office/officeart/2018/2/layout/IconCircleList"/>
    <dgm:cxn modelId="{74FDE04D-232F-4931-A5E5-3FB261AC2C17}" srcId="{B6BACCCB-4F01-4D74-B25B-C717EDF801AF}" destId="{192943DE-727A-457D-AD4D-4F2592B409BF}" srcOrd="2" destOrd="0" parTransId="{789E8392-DB9D-44AE-8C9D-5A77B843D5E5}" sibTransId="{4AE2D2E9-0C7F-4837-91F2-8BF890D2CF7C}"/>
    <dgm:cxn modelId="{D274E782-0FE7-4B30-90F2-D639A1270B41}" type="presOf" srcId="{3F197BFF-24CC-4C51-8A2D-E90356807646}" destId="{CCF610A3-CBAA-4C7D-9604-4C20C514FDE4}" srcOrd="0" destOrd="0" presId="urn:microsoft.com/office/officeart/2018/2/layout/IconCircleList"/>
    <dgm:cxn modelId="{A4493C8C-9DB9-4406-8F60-661A6DE808C0}" srcId="{B6BACCCB-4F01-4D74-B25B-C717EDF801AF}" destId="{B13026E7-3CE2-4FB2-B7D7-151F10AF49EB}" srcOrd="3" destOrd="0" parTransId="{4BF30B75-4854-4CC3-8FEE-CFAA08A9F51F}" sibTransId="{F8935E21-C91C-4E8B-B71D-6F8F67DEAF42}"/>
    <dgm:cxn modelId="{6FB84796-4009-4314-9983-1BF66A9E843B}" type="presOf" srcId="{2740AD28-C73F-4EC4-B1A1-FB7CE76A7830}" destId="{9C06D2D0-0303-4E9F-8DA3-D5A764C5A6AA}" srcOrd="0" destOrd="0" presId="urn:microsoft.com/office/officeart/2018/2/layout/IconCircleList"/>
    <dgm:cxn modelId="{1CF4BCB7-0E93-4317-89E4-935B55F6132F}" type="presOf" srcId="{59267707-0258-4F5C-ABCA-6FB8A49B6E53}" destId="{A792A64B-B67F-4398-9CAF-DA7B37C93B2A}" srcOrd="0" destOrd="0" presId="urn:microsoft.com/office/officeart/2018/2/layout/IconCircleList"/>
    <dgm:cxn modelId="{26132FC2-98AC-4FDD-AFE6-B4E227D610D7}" type="presOf" srcId="{B52FDE15-1ACF-482B-9FA3-74BBE4A2BC37}" destId="{A22CA8CE-08EF-43CC-B17B-4190FF51C650}" srcOrd="0" destOrd="0" presId="urn:microsoft.com/office/officeart/2018/2/layout/IconCircleList"/>
    <dgm:cxn modelId="{A9A0CAC5-C515-48DA-BECF-205446310CE8}" type="presOf" srcId="{27E6AC7B-4706-48F0-8809-BBA312071D42}" destId="{6E479AD7-1AFD-4F4A-ACEE-3313FAF3025E}" srcOrd="0" destOrd="0" presId="urn:microsoft.com/office/officeart/2018/2/layout/IconCircleList"/>
    <dgm:cxn modelId="{C6ED84C9-7833-48A1-87C4-2ACC5B381114}" type="presOf" srcId="{42F3E9A7-7EB0-486D-B782-88504A92849E}" destId="{0280FC28-FF18-4CE4-99D2-42EC04CF2D8A}" srcOrd="0" destOrd="0" presId="urn:microsoft.com/office/officeart/2018/2/layout/IconCircleList"/>
    <dgm:cxn modelId="{385924E6-8FFD-4068-9FF4-BE77911F0148}" type="presOf" srcId="{B6BACCCB-4F01-4D74-B25B-C717EDF801AF}" destId="{ABC3206F-B38A-493B-970B-148886E4F0E5}" srcOrd="0" destOrd="0" presId="urn:microsoft.com/office/officeart/2018/2/layout/IconCircleList"/>
    <dgm:cxn modelId="{13ECCBB8-399D-4EC4-8DA3-23E4A4526C78}" type="presParOf" srcId="{ABC3206F-B38A-493B-970B-148886E4F0E5}" destId="{3E990F61-7F26-46B7-BA5F-5ED0DB32E3FB}" srcOrd="0" destOrd="0" presId="urn:microsoft.com/office/officeart/2018/2/layout/IconCircleList"/>
    <dgm:cxn modelId="{CC462FB7-2DB5-4928-BEB7-BDE786DCF868}" type="presParOf" srcId="{3E990F61-7F26-46B7-BA5F-5ED0DB32E3FB}" destId="{B34E4101-9849-4200-AFC8-ED74560D8543}" srcOrd="0" destOrd="0" presId="urn:microsoft.com/office/officeart/2018/2/layout/IconCircleList"/>
    <dgm:cxn modelId="{95B14675-1E4F-4DAC-A0BD-7BCE1D2CCBB0}" type="presParOf" srcId="{B34E4101-9849-4200-AFC8-ED74560D8543}" destId="{6FACB7B8-59E5-4DCB-ADF2-62EDF544A092}" srcOrd="0" destOrd="0" presId="urn:microsoft.com/office/officeart/2018/2/layout/IconCircleList"/>
    <dgm:cxn modelId="{FDB9F88D-3094-40BE-AD97-3D2D10F6F716}" type="presParOf" srcId="{B34E4101-9849-4200-AFC8-ED74560D8543}" destId="{EC10B4FA-378E-49FE-A2B3-5B24E47EA719}" srcOrd="1" destOrd="0" presId="urn:microsoft.com/office/officeart/2018/2/layout/IconCircleList"/>
    <dgm:cxn modelId="{EE3537A6-B063-42FB-AE12-2A3D5DF752AE}" type="presParOf" srcId="{B34E4101-9849-4200-AFC8-ED74560D8543}" destId="{66C61414-4C8E-49CF-9969-BC7C4BF48AE1}" srcOrd="2" destOrd="0" presId="urn:microsoft.com/office/officeart/2018/2/layout/IconCircleList"/>
    <dgm:cxn modelId="{B75BC092-AE13-4C32-A19D-F8726E5DA3D4}" type="presParOf" srcId="{B34E4101-9849-4200-AFC8-ED74560D8543}" destId="{9C06D2D0-0303-4E9F-8DA3-D5A764C5A6AA}" srcOrd="3" destOrd="0" presId="urn:microsoft.com/office/officeart/2018/2/layout/IconCircleList"/>
    <dgm:cxn modelId="{5B61C4F5-4DFD-424B-B4ED-25EF59D782FD}" type="presParOf" srcId="{3E990F61-7F26-46B7-BA5F-5ED0DB32E3FB}" destId="{6E479AD7-1AFD-4F4A-ACEE-3313FAF3025E}" srcOrd="1" destOrd="0" presId="urn:microsoft.com/office/officeart/2018/2/layout/IconCircleList"/>
    <dgm:cxn modelId="{7BE202CE-176B-49D6-8107-9CB22F8E0612}" type="presParOf" srcId="{3E990F61-7F26-46B7-BA5F-5ED0DB32E3FB}" destId="{6DF7D375-5F94-42F2-BAE8-7A271D80B82A}" srcOrd="2" destOrd="0" presId="urn:microsoft.com/office/officeart/2018/2/layout/IconCircleList"/>
    <dgm:cxn modelId="{0D82B629-73A0-4EC1-8BD4-0559A7D7FFF2}" type="presParOf" srcId="{6DF7D375-5F94-42F2-BAE8-7A271D80B82A}" destId="{E428C4B2-DF7E-4B15-B2FB-7CB580765752}" srcOrd="0" destOrd="0" presId="urn:microsoft.com/office/officeart/2018/2/layout/IconCircleList"/>
    <dgm:cxn modelId="{CB72223D-C6FD-44C3-82B0-8AE5BFAF95D9}" type="presParOf" srcId="{6DF7D375-5F94-42F2-BAE8-7A271D80B82A}" destId="{FD352625-3F27-4754-A7EB-160B63D429ED}" srcOrd="1" destOrd="0" presId="urn:microsoft.com/office/officeart/2018/2/layout/IconCircleList"/>
    <dgm:cxn modelId="{64A38DA8-3A08-422A-9BB7-BF94CF4E76B5}" type="presParOf" srcId="{6DF7D375-5F94-42F2-BAE8-7A271D80B82A}" destId="{341847E8-FD16-4C5E-A87D-E334CDC57C17}" srcOrd="2" destOrd="0" presId="urn:microsoft.com/office/officeart/2018/2/layout/IconCircleList"/>
    <dgm:cxn modelId="{3E7B43BB-4D40-4B20-B511-92AD159C9164}" type="presParOf" srcId="{6DF7D375-5F94-42F2-BAE8-7A271D80B82A}" destId="{1A5E35C7-2DDC-465A-9EF4-E0BC08A51233}" srcOrd="3" destOrd="0" presId="urn:microsoft.com/office/officeart/2018/2/layout/IconCircleList"/>
    <dgm:cxn modelId="{4FF8C827-F61D-45B3-9D12-EE76203D0CD5}" type="presParOf" srcId="{3E990F61-7F26-46B7-BA5F-5ED0DB32E3FB}" destId="{A22CA8CE-08EF-43CC-B17B-4190FF51C650}" srcOrd="3" destOrd="0" presId="urn:microsoft.com/office/officeart/2018/2/layout/IconCircleList"/>
    <dgm:cxn modelId="{253CE6FB-6F4F-42C1-AF3F-0C369850C236}" type="presParOf" srcId="{3E990F61-7F26-46B7-BA5F-5ED0DB32E3FB}" destId="{9743BB9C-5D9E-4830-A87E-A52B510A1305}" srcOrd="4" destOrd="0" presId="urn:microsoft.com/office/officeart/2018/2/layout/IconCircleList"/>
    <dgm:cxn modelId="{BBDE9CC5-C8E5-4546-8F22-67270F40BE11}" type="presParOf" srcId="{9743BB9C-5D9E-4830-A87E-A52B510A1305}" destId="{8FC4B10F-570B-4374-9352-E479F7C1100B}" srcOrd="0" destOrd="0" presId="urn:microsoft.com/office/officeart/2018/2/layout/IconCircleList"/>
    <dgm:cxn modelId="{1B43F72F-7AE9-4CA7-9C8D-87672704C17F}" type="presParOf" srcId="{9743BB9C-5D9E-4830-A87E-A52B510A1305}" destId="{B02D1143-848D-473E-908F-924F37C09F74}" srcOrd="1" destOrd="0" presId="urn:microsoft.com/office/officeart/2018/2/layout/IconCircleList"/>
    <dgm:cxn modelId="{0BD90937-7B4D-40B3-9174-19D566ADD365}" type="presParOf" srcId="{9743BB9C-5D9E-4830-A87E-A52B510A1305}" destId="{277FD1C7-B0E6-41CB-816B-EE43D896E4A5}" srcOrd="2" destOrd="0" presId="urn:microsoft.com/office/officeart/2018/2/layout/IconCircleList"/>
    <dgm:cxn modelId="{96781036-642E-4FED-BD65-C8F67BFA9621}" type="presParOf" srcId="{9743BB9C-5D9E-4830-A87E-A52B510A1305}" destId="{0EF2088E-8109-4A7B-9B2A-5A895F3B2450}" srcOrd="3" destOrd="0" presId="urn:microsoft.com/office/officeart/2018/2/layout/IconCircleList"/>
    <dgm:cxn modelId="{BF9A66D8-E3BC-4B3A-A54A-46232979288D}" type="presParOf" srcId="{3E990F61-7F26-46B7-BA5F-5ED0DB32E3FB}" destId="{4FE042C1-68DD-4D74-ACD9-2A08B5BDEC3E}" srcOrd="5" destOrd="0" presId="urn:microsoft.com/office/officeart/2018/2/layout/IconCircleList"/>
    <dgm:cxn modelId="{D77909DB-A511-4026-9DD4-42DF575BAE9E}" type="presParOf" srcId="{3E990F61-7F26-46B7-BA5F-5ED0DB32E3FB}" destId="{86123004-8B1B-4AFE-8A67-5C1D505F79C1}" srcOrd="6" destOrd="0" presId="urn:microsoft.com/office/officeart/2018/2/layout/IconCircleList"/>
    <dgm:cxn modelId="{5A2EDF0F-02FE-409A-88A5-BC8928008260}" type="presParOf" srcId="{86123004-8B1B-4AFE-8A67-5C1D505F79C1}" destId="{06109316-3D4B-43A7-8ADF-EDB1D0FDAB4C}" srcOrd="0" destOrd="0" presId="urn:microsoft.com/office/officeart/2018/2/layout/IconCircleList"/>
    <dgm:cxn modelId="{18568A89-7337-4F44-8D5B-9B81FDC991DA}" type="presParOf" srcId="{86123004-8B1B-4AFE-8A67-5C1D505F79C1}" destId="{018F35A4-8B90-4E77-9C45-C0370DE909CF}" srcOrd="1" destOrd="0" presId="urn:microsoft.com/office/officeart/2018/2/layout/IconCircleList"/>
    <dgm:cxn modelId="{38E282A4-D7A2-4623-BD5D-9101BA1508DC}" type="presParOf" srcId="{86123004-8B1B-4AFE-8A67-5C1D505F79C1}" destId="{E0EA4F06-EAF1-44A2-94E5-0800AAF49BD0}" srcOrd="2" destOrd="0" presId="urn:microsoft.com/office/officeart/2018/2/layout/IconCircleList"/>
    <dgm:cxn modelId="{083D0D73-0CC1-4D3D-9FE9-AC462C0B681C}" type="presParOf" srcId="{86123004-8B1B-4AFE-8A67-5C1D505F79C1}" destId="{F2AFB1D1-B6DC-49AF-9FC3-AE1CD4ED1322}" srcOrd="3" destOrd="0" presId="urn:microsoft.com/office/officeart/2018/2/layout/IconCircleList"/>
    <dgm:cxn modelId="{A916EADF-7E79-4E71-9181-85128EFE14EA}" type="presParOf" srcId="{3E990F61-7F26-46B7-BA5F-5ED0DB32E3FB}" destId="{82BE2C09-190D-4C92-A12F-636BA4AE751F}" srcOrd="7" destOrd="0" presId="urn:microsoft.com/office/officeart/2018/2/layout/IconCircleList"/>
    <dgm:cxn modelId="{DF11317D-872B-4055-A742-B337C60AC6BA}" type="presParOf" srcId="{3E990F61-7F26-46B7-BA5F-5ED0DB32E3FB}" destId="{E5C9F281-BC7F-4B26-B455-D3FA2849817B}" srcOrd="8" destOrd="0" presId="urn:microsoft.com/office/officeart/2018/2/layout/IconCircleList"/>
    <dgm:cxn modelId="{DD638A51-3B9F-4FCC-A587-ECAF224FB81D}" type="presParOf" srcId="{E5C9F281-BC7F-4B26-B455-D3FA2849817B}" destId="{0123882C-53FF-4202-AF79-55A5606740E5}" srcOrd="0" destOrd="0" presId="urn:microsoft.com/office/officeart/2018/2/layout/IconCircleList"/>
    <dgm:cxn modelId="{3EBF4E5B-66B9-46CE-ABCF-AD202132D4D1}" type="presParOf" srcId="{E5C9F281-BC7F-4B26-B455-D3FA2849817B}" destId="{EFEACC29-9ECB-4E83-96DD-C36D92FE863B}" srcOrd="1" destOrd="0" presId="urn:microsoft.com/office/officeart/2018/2/layout/IconCircleList"/>
    <dgm:cxn modelId="{77877044-FE1B-4375-8D9B-06F43A5D987A}" type="presParOf" srcId="{E5C9F281-BC7F-4B26-B455-D3FA2849817B}" destId="{C449C0AF-3374-4570-81E8-6130766992A8}" srcOrd="2" destOrd="0" presId="urn:microsoft.com/office/officeart/2018/2/layout/IconCircleList"/>
    <dgm:cxn modelId="{31CE5FAB-AB13-4E4F-A5EE-766B521CB09A}" type="presParOf" srcId="{E5C9F281-BC7F-4B26-B455-D3FA2849817B}" destId="{0280FC28-FF18-4CE4-99D2-42EC04CF2D8A}" srcOrd="3" destOrd="0" presId="urn:microsoft.com/office/officeart/2018/2/layout/IconCircleList"/>
    <dgm:cxn modelId="{C6B3929B-7D74-40AC-B768-E0A18EBB22FB}" type="presParOf" srcId="{3E990F61-7F26-46B7-BA5F-5ED0DB32E3FB}" destId="{A792A64B-B67F-4398-9CAF-DA7B37C93B2A}" srcOrd="9" destOrd="0" presId="urn:microsoft.com/office/officeart/2018/2/layout/IconCircleList"/>
    <dgm:cxn modelId="{8C79F68F-6A89-4FF7-91BF-BFC034D6A32B}" type="presParOf" srcId="{3E990F61-7F26-46B7-BA5F-5ED0DB32E3FB}" destId="{909EFE18-1A4B-44AA-9882-B0DA06C8CD70}" srcOrd="10" destOrd="0" presId="urn:microsoft.com/office/officeart/2018/2/layout/IconCircleList"/>
    <dgm:cxn modelId="{7E931681-7679-4B3C-AB51-1E9DAA874627}" type="presParOf" srcId="{909EFE18-1A4B-44AA-9882-B0DA06C8CD70}" destId="{654B3176-7398-48FD-BDAC-809AC65DBE26}" srcOrd="0" destOrd="0" presId="urn:microsoft.com/office/officeart/2018/2/layout/IconCircleList"/>
    <dgm:cxn modelId="{27235B81-2C18-4244-BE72-0FE937AEDE3E}" type="presParOf" srcId="{909EFE18-1A4B-44AA-9882-B0DA06C8CD70}" destId="{F123A693-BD24-428F-9BF3-32922AC3A9CE}" srcOrd="1" destOrd="0" presId="urn:microsoft.com/office/officeart/2018/2/layout/IconCircleList"/>
    <dgm:cxn modelId="{17E9E5C2-FB6F-4AF8-86A2-20324260B13B}" type="presParOf" srcId="{909EFE18-1A4B-44AA-9882-B0DA06C8CD70}" destId="{AC9B61AF-A434-4065-A77C-6CD7EDC8516E}" srcOrd="2" destOrd="0" presId="urn:microsoft.com/office/officeart/2018/2/layout/IconCircleList"/>
    <dgm:cxn modelId="{C7FD1C67-4612-463E-ACD2-08A2EDD42D8E}" type="presParOf" srcId="{909EFE18-1A4B-44AA-9882-B0DA06C8CD70}" destId="{CCF610A3-CBAA-4C7D-9604-4C20C514FDE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EDB3E-8E92-4402-AD6C-2F800113F0DA}">
      <dsp:nvSpPr>
        <dsp:cNvPr id="0" name=""/>
        <dsp:cNvSpPr/>
      </dsp:nvSpPr>
      <dsp:spPr>
        <a:xfrm>
          <a:off x="597" y="0"/>
          <a:ext cx="1552209" cy="4720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4200" kern="1200" dirty="0"/>
        </a:p>
      </dsp:txBody>
      <dsp:txXfrm>
        <a:off x="597" y="0"/>
        <a:ext cx="1552209" cy="1416105"/>
      </dsp:txXfrm>
    </dsp:sp>
    <dsp:sp modelId="{677D3D3F-B45B-45A4-804B-625BDD0A8A95}">
      <dsp:nvSpPr>
        <dsp:cNvPr id="0" name=""/>
        <dsp:cNvSpPr/>
      </dsp:nvSpPr>
      <dsp:spPr>
        <a:xfrm>
          <a:off x="155817" y="1417487"/>
          <a:ext cx="1241767" cy="1423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3400" kern="1200" dirty="0"/>
        </a:p>
      </dsp:txBody>
      <dsp:txXfrm>
        <a:off x="192187" y="1453857"/>
        <a:ext cx="1169027" cy="1350510"/>
      </dsp:txXfrm>
    </dsp:sp>
    <dsp:sp modelId="{5D10EDF4-9758-4E69-BC6E-028A724446E9}">
      <dsp:nvSpPr>
        <dsp:cNvPr id="0" name=""/>
        <dsp:cNvSpPr/>
      </dsp:nvSpPr>
      <dsp:spPr>
        <a:xfrm>
          <a:off x="155817" y="3059699"/>
          <a:ext cx="1241767" cy="1423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3400" kern="1200" dirty="0"/>
        </a:p>
      </dsp:txBody>
      <dsp:txXfrm>
        <a:off x="192187" y="3096069"/>
        <a:ext cx="1169027" cy="1350510"/>
      </dsp:txXfrm>
    </dsp:sp>
    <dsp:sp modelId="{0D831FA8-B31D-4A39-AD0A-7FBFD55EC7A3}">
      <dsp:nvSpPr>
        <dsp:cNvPr id="0" name=""/>
        <dsp:cNvSpPr/>
      </dsp:nvSpPr>
      <dsp:spPr>
        <a:xfrm>
          <a:off x="1669222" y="0"/>
          <a:ext cx="1552209" cy="4720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4200" kern="1200" dirty="0"/>
        </a:p>
      </dsp:txBody>
      <dsp:txXfrm>
        <a:off x="1669222" y="0"/>
        <a:ext cx="1552209" cy="1416105"/>
      </dsp:txXfrm>
    </dsp:sp>
    <dsp:sp modelId="{F25246A0-6586-4133-B806-DD619D4888D0}">
      <dsp:nvSpPr>
        <dsp:cNvPr id="0" name=""/>
        <dsp:cNvSpPr/>
      </dsp:nvSpPr>
      <dsp:spPr>
        <a:xfrm>
          <a:off x="1824443" y="1417487"/>
          <a:ext cx="1241767" cy="1423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3400" kern="1200" dirty="0"/>
        </a:p>
      </dsp:txBody>
      <dsp:txXfrm>
        <a:off x="1860813" y="1453857"/>
        <a:ext cx="1169027" cy="1350510"/>
      </dsp:txXfrm>
    </dsp:sp>
    <dsp:sp modelId="{736872C2-2733-4370-AEE9-6BC5747E6235}">
      <dsp:nvSpPr>
        <dsp:cNvPr id="0" name=""/>
        <dsp:cNvSpPr/>
      </dsp:nvSpPr>
      <dsp:spPr>
        <a:xfrm>
          <a:off x="1824443" y="3059699"/>
          <a:ext cx="1241767" cy="1423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3400" kern="1200" dirty="0"/>
        </a:p>
      </dsp:txBody>
      <dsp:txXfrm>
        <a:off x="1860813" y="3096069"/>
        <a:ext cx="1169027" cy="1350510"/>
      </dsp:txXfrm>
    </dsp:sp>
    <dsp:sp modelId="{C71E8532-05B2-474E-9BEE-0F3070FA6F3F}">
      <dsp:nvSpPr>
        <dsp:cNvPr id="0" name=""/>
        <dsp:cNvSpPr/>
      </dsp:nvSpPr>
      <dsp:spPr>
        <a:xfrm>
          <a:off x="3337848" y="0"/>
          <a:ext cx="1552209" cy="4720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4200" kern="1200" dirty="0"/>
        </a:p>
      </dsp:txBody>
      <dsp:txXfrm>
        <a:off x="3337848" y="0"/>
        <a:ext cx="1552209" cy="1416105"/>
      </dsp:txXfrm>
    </dsp:sp>
    <dsp:sp modelId="{FC5F137A-28FF-4953-86AA-77781F2D3FB7}">
      <dsp:nvSpPr>
        <dsp:cNvPr id="0" name=""/>
        <dsp:cNvSpPr/>
      </dsp:nvSpPr>
      <dsp:spPr>
        <a:xfrm>
          <a:off x="3493069" y="1417487"/>
          <a:ext cx="1241767" cy="1423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3400" kern="1200" dirty="0"/>
        </a:p>
      </dsp:txBody>
      <dsp:txXfrm>
        <a:off x="3529439" y="1453857"/>
        <a:ext cx="1169027" cy="1350510"/>
      </dsp:txXfrm>
    </dsp:sp>
    <dsp:sp modelId="{197C93F5-A293-464C-A88F-D46FC872BA50}">
      <dsp:nvSpPr>
        <dsp:cNvPr id="0" name=""/>
        <dsp:cNvSpPr/>
      </dsp:nvSpPr>
      <dsp:spPr>
        <a:xfrm>
          <a:off x="3493069" y="3059699"/>
          <a:ext cx="1241767" cy="1423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3400" kern="1200" dirty="0"/>
        </a:p>
      </dsp:txBody>
      <dsp:txXfrm>
        <a:off x="3529439" y="3096069"/>
        <a:ext cx="1169027" cy="1350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E096E-6E49-4308-8C99-CC298DC10E64}">
      <dsp:nvSpPr>
        <dsp:cNvPr id="0" name=""/>
        <dsp:cNvSpPr/>
      </dsp:nvSpPr>
      <dsp:spPr>
        <a:xfrm>
          <a:off x="0" y="600"/>
          <a:ext cx="62677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1AD5A-91A1-47E4-98BD-E876B3AEB53B}">
      <dsp:nvSpPr>
        <dsp:cNvPr id="0" name=""/>
        <dsp:cNvSpPr/>
      </dsp:nvSpPr>
      <dsp:spPr>
        <a:xfrm>
          <a:off x="0" y="600"/>
          <a:ext cx="6267796" cy="983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Benefits tracking as part of member outcome assessment</a:t>
          </a:r>
        </a:p>
      </dsp:txBody>
      <dsp:txXfrm>
        <a:off x="0" y="600"/>
        <a:ext cx="6267796" cy="983708"/>
      </dsp:txXfrm>
    </dsp:sp>
    <dsp:sp modelId="{A513A087-7557-4148-92C9-0BC01EEC0C45}">
      <dsp:nvSpPr>
        <dsp:cNvPr id="0" name=""/>
        <dsp:cNvSpPr/>
      </dsp:nvSpPr>
      <dsp:spPr>
        <a:xfrm>
          <a:off x="0" y="984309"/>
          <a:ext cx="62677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362A0-963D-4A38-8711-BEEAB0B41630}">
      <dsp:nvSpPr>
        <dsp:cNvPr id="0" name=""/>
        <dsp:cNvSpPr/>
      </dsp:nvSpPr>
      <dsp:spPr>
        <a:xfrm>
          <a:off x="0" y="984309"/>
          <a:ext cx="6267796" cy="983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Continued use of the bread index</a:t>
          </a:r>
        </a:p>
      </dsp:txBody>
      <dsp:txXfrm>
        <a:off x="0" y="984309"/>
        <a:ext cx="6267796" cy="983708"/>
      </dsp:txXfrm>
    </dsp:sp>
    <dsp:sp modelId="{E7040243-7814-4414-9426-9AC4F3F7818D}">
      <dsp:nvSpPr>
        <dsp:cNvPr id="0" name=""/>
        <dsp:cNvSpPr/>
      </dsp:nvSpPr>
      <dsp:spPr>
        <a:xfrm>
          <a:off x="0" y="1968018"/>
          <a:ext cx="62677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FFA60-C44E-403C-82BD-F260A97F0109}">
      <dsp:nvSpPr>
        <dsp:cNvPr id="0" name=""/>
        <dsp:cNvSpPr/>
      </dsp:nvSpPr>
      <dsp:spPr>
        <a:xfrm>
          <a:off x="0" y="1968018"/>
          <a:ext cx="6267796" cy="983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Funds urged to have benefits tracking as a boardroom agenda</a:t>
          </a:r>
        </a:p>
      </dsp:txBody>
      <dsp:txXfrm>
        <a:off x="0" y="1968018"/>
        <a:ext cx="6267796" cy="983708"/>
      </dsp:txXfrm>
    </dsp:sp>
    <dsp:sp modelId="{30A8ABC4-9FF4-4EF1-8F21-90BA1524EFAB}">
      <dsp:nvSpPr>
        <dsp:cNvPr id="0" name=""/>
        <dsp:cNvSpPr/>
      </dsp:nvSpPr>
      <dsp:spPr>
        <a:xfrm>
          <a:off x="0" y="2951726"/>
          <a:ext cx="62677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54ECB-EFB0-4500-BB8E-2242712200EA}">
      <dsp:nvSpPr>
        <dsp:cNvPr id="0" name=""/>
        <dsp:cNvSpPr/>
      </dsp:nvSpPr>
      <dsp:spPr>
        <a:xfrm>
          <a:off x="0" y="2951726"/>
          <a:ext cx="6267796" cy="983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Benefits not meeting reasonable expectations</a:t>
          </a:r>
        </a:p>
      </dsp:txBody>
      <dsp:txXfrm>
        <a:off x="0" y="2951726"/>
        <a:ext cx="6267796" cy="983708"/>
      </dsp:txXfrm>
    </dsp:sp>
    <dsp:sp modelId="{BABBFC36-4721-41B8-984A-7293F0E6B9C7}">
      <dsp:nvSpPr>
        <dsp:cNvPr id="0" name=""/>
        <dsp:cNvSpPr/>
      </dsp:nvSpPr>
      <dsp:spPr>
        <a:xfrm>
          <a:off x="0" y="3935435"/>
          <a:ext cx="62677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1BD1B-FEF3-4BCB-96D0-ADF759DB943F}">
      <dsp:nvSpPr>
        <dsp:cNvPr id="0" name=""/>
        <dsp:cNvSpPr/>
      </dsp:nvSpPr>
      <dsp:spPr>
        <a:xfrm>
          <a:off x="0" y="3935435"/>
          <a:ext cx="6267796" cy="983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Call for objective assessment of the value chain</a:t>
          </a:r>
        </a:p>
      </dsp:txBody>
      <dsp:txXfrm>
        <a:off x="0" y="3935435"/>
        <a:ext cx="6267796" cy="98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CB7B8-59E5-4DCB-ADF2-62EDF544A092}">
      <dsp:nvSpPr>
        <dsp:cNvPr id="0" name=""/>
        <dsp:cNvSpPr/>
      </dsp:nvSpPr>
      <dsp:spPr>
        <a:xfrm>
          <a:off x="1188119" y="85978"/>
          <a:ext cx="1021071" cy="1021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0B4FA-378E-49FE-A2B3-5B24E47EA719}">
      <dsp:nvSpPr>
        <dsp:cNvPr id="0" name=""/>
        <dsp:cNvSpPr/>
      </dsp:nvSpPr>
      <dsp:spPr>
        <a:xfrm>
          <a:off x="1402544" y="300403"/>
          <a:ext cx="592221" cy="5922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6D2D0-0303-4E9F-8DA3-D5A764C5A6AA}">
      <dsp:nvSpPr>
        <dsp:cNvPr id="0" name=""/>
        <dsp:cNvSpPr/>
      </dsp:nvSpPr>
      <dsp:spPr>
        <a:xfrm>
          <a:off x="2427991" y="85978"/>
          <a:ext cx="2406810" cy="102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Century Gothic" panose="020B0502020202020204" pitchFamily="34" charset="0"/>
            </a:rPr>
            <a:t>Consolidation of smaller funds to manage costs. </a:t>
          </a:r>
          <a:endParaRPr lang="en-US" sz="1800" b="0" kern="1200" dirty="0">
            <a:latin typeface="Century Gothic" panose="020B0502020202020204" pitchFamily="34" charset="0"/>
          </a:endParaRPr>
        </a:p>
      </dsp:txBody>
      <dsp:txXfrm>
        <a:off x="2427991" y="85978"/>
        <a:ext cx="2406810" cy="1021071"/>
      </dsp:txXfrm>
    </dsp:sp>
    <dsp:sp modelId="{E428C4B2-DF7E-4B15-B2FB-7CB580765752}">
      <dsp:nvSpPr>
        <dsp:cNvPr id="0" name=""/>
        <dsp:cNvSpPr/>
      </dsp:nvSpPr>
      <dsp:spPr>
        <a:xfrm>
          <a:off x="5254170" y="85978"/>
          <a:ext cx="1021071" cy="1021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52625-3F27-4754-A7EB-160B63D429ED}">
      <dsp:nvSpPr>
        <dsp:cNvPr id="0" name=""/>
        <dsp:cNvSpPr/>
      </dsp:nvSpPr>
      <dsp:spPr>
        <a:xfrm>
          <a:off x="5468595" y="300403"/>
          <a:ext cx="592221" cy="5922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E35C7-2DDC-465A-9EF4-E0BC08A51233}">
      <dsp:nvSpPr>
        <dsp:cNvPr id="0" name=""/>
        <dsp:cNvSpPr/>
      </dsp:nvSpPr>
      <dsp:spPr>
        <a:xfrm>
          <a:off x="6494042" y="85978"/>
          <a:ext cx="2406810" cy="102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entury Gothic" panose="020B0502020202020204" pitchFamily="34" charset="0"/>
            </a:rPr>
            <a:t>Liquidation of </a:t>
          </a:r>
          <a:r>
            <a:rPr lang="en-ZW" sz="1800" b="0" i="0" kern="1200" dirty="0">
              <a:latin typeface="Century Gothic" panose="020B0502020202020204" pitchFamily="34" charset="0"/>
            </a:rPr>
            <a:t>Contribution arrears.</a:t>
          </a:r>
          <a:endParaRPr lang="en-US" sz="1800" b="0" kern="1200" dirty="0">
            <a:latin typeface="Century Gothic" panose="020B0502020202020204" pitchFamily="34" charset="0"/>
          </a:endParaRPr>
        </a:p>
      </dsp:txBody>
      <dsp:txXfrm>
        <a:off x="6494042" y="85978"/>
        <a:ext cx="2406810" cy="1021071"/>
      </dsp:txXfrm>
    </dsp:sp>
    <dsp:sp modelId="{8FC4B10F-570B-4374-9352-E479F7C1100B}">
      <dsp:nvSpPr>
        <dsp:cNvPr id="0" name=""/>
        <dsp:cNvSpPr/>
      </dsp:nvSpPr>
      <dsp:spPr>
        <a:xfrm>
          <a:off x="1188119" y="1940351"/>
          <a:ext cx="1021071" cy="1021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D1143-848D-473E-908F-924F37C09F74}">
      <dsp:nvSpPr>
        <dsp:cNvPr id="0" name=""/>
        <dsp:cNvSpPr/>
      </dsp:nvSpPr>
      <dsp:spPr>
        <a:xfrm>
          <a:off x="1402544" y="2154776"/>
          <a:ext cx="592221" cy="5922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2088E-8109-4A7B-9B2A-5A895F3B2450}">
      <dsp:nvSpPr>
        <dsp:cNvPr id="0" name=""/>
        <dsp:cNvSpPr/>
      </dsp:nvSpPr>
      <dsp:spPr>
        <a:xfrm>
          <a:off x="2427991" y="1940351"/>
          <a:ext cx="2406810" cy="102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800" b="0" kern="1200" dirty="0">
              <a:latin typeface="Century Gothic" panose="020B0502020202020204" pitchFamily="34" charset="0"/>
            </a:rPr>
            <a:t>Amortisation of </a:t>
          </a:r>
          <a:r>
            <a:rPr lang="en-ZW" sz="1800" b="0" i="0" kern="1200" dirty="0">
              <a:latin typeface="Century Gothic" panose="020B0502020202020204" pitchFamily="34" charset="0"/>
            </a:rPr>
            <a:t>Actuarial deficits in DB funds.</a:t>
          </a:r>
          <a:endParaRPr lang="en-US" sz="1800" b="0" kern="1200" dirty="0">
            <a:latin typeface="Century Gothic" panose="020B0502020202020204" pitchFamily="34" charset="0"/>
          </a:endParaRPr>
        </a:p>
      </dsp:txBody>
      <dsp:txXfrm>
        <a:off x="2427991" y="1940351"/>
        <a:ext cx="2406810" cy="1021071"/>
      </dsp:txXfrm>
    </dsp:sp>
    <dsp:sp modelId="{06109316-3D4B-43A7-8ADF-EDB1D0FDAB4C}">
      <dsp:nvSpPr>
        <dsp:cNvPr id="0" name=""/>
        <dsp:cNvSpPr/>
      </dsp:nvSpPr>
      <dsp:spPr>
        <a:xfrm>
          <a:off x="5254170" y="1940351"/>
          <a:ext cx="1021071" cy="1021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F35A4-8B90-4E77-9C45-C0370DE909CF}">
      <dsp:nvSpPr>
        <dsp:cNvPr id="0" name=""/>
        <dsp:cNvSpPr/>
      </dsp:nvSpPr>
      <dsp:spPr>
        <a:xfrm>
          <a:off x="5468595" y="2154776"/>
          <a:ext cx="592221" cy="5922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FB1D1-B6DC-49AF-9FC3-AE1CD4ED1322}">
      <dsp:nvSpPr>
        <dsp:cNvPr id="0" name=""/>
        <dsp:cNvSpPr/>
      </dsp:nvSpPr>
      <dsp:spPr>
        <a:xfrm>
          <a:off x="6494042" y="1940351"/>
          <a:ext cx="2406810" cy="102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800" b="0" kern="1200" dirty="0">
              <a:latin typeface="Century Gothic" panose="020B0502020202020204" pitchFamily="34" charset="0"/>
            </a:rPr>
            <a:t>Some funds  facing l</a:t>
          </a:r>
          <a:r>
            <a:rPr lang="en-ZW" sz="1800" b="0" i="0" kern="1200" dirty="0">
              <a:latin typeface="Century Gothic" panose="020B0502020202020204" pitchFamily="34" charset="0"/>
            </a:rPr>
            <a:t>iquidity challenges  – staggering of benefits.</a:t>
          </a:r>
          <a:endParaRPr lang="en-US" sz="1800" b="0" kern="1200" dirty="0">
            <a:latin typeface="Century Gothic" panose="020B0502020202020204" pitchFamily="34" charset="0"/>
          </a:endParaRPr>
        </a:p>
      </dsp:txBody>
      <dsp:txXfrm>
        <a:off x="6494042" y="1940351"/>
        <a:ext cx="2406810" cy="1021071"/>
      </dsp:txXfrm>
    </dsp:sp>
    <dsp:sp modelId="{0123882C-53FF-4202-AF79-55A5606740E5}">
      <dsp:nvSpPr>
        <dsp:cNvPr id="0" name=""/>
        <dsp:cNvSpPr/>
      </dsp:nvSpPr>
      <dsp:spPr>
        <a:xfrm>
          <a:off x="1188119" y="3794724"/>
          <a:ext cx="1021071" cy="1021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ACC29-9ECB-4E83-96DD-C36D92FE863B}">
      <dsp:nvSpPr>
        <dsp:cNvPr id="0" name=""/>
        <dsp:cNvSpPr/>
      </dsp:nvSpPr>
      <dsp:spPr>
        <a:xfrm>
          <a:off x="1402544" y="4009149"/>
          <a:ext cx="592221" cy="5922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0FC28-FF18-4CE4-99D2-42EC04CF2D8A}">
      <dsp:nvSpPr>
        <dsp:cNvPr id="0" name=""/>
        <dsp:cNvSpPr/>
      </dsp:nvSpPr>
      <dsp:spPr>
        <a:xfrm>
          <a:off x="2427991" y="3794724"/>
          <a:ext cx="2406810" cy="102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Century Gothic" panose="020B0502020202020204" pitchFamily="34" charset="0"/>
            </a:rPr>
            <a:t>Unpaid contributions to reflect in Sponsoring Employer fin stats.</a:t>
          </a:r>
          <a:endParaRPr lang="en-US" sz="1800" b="0" kern="1200" dirty="0">
            <a:latin typeface="Century Gothic" panose="020B0502020202020204" pitchFamily="34" charset="0"/>
          </a:endParaRPr>
        </a:p>
      </dsp:txBody>
      <dsp:txXfrm>
        <a:off x="2427991" y="3794724"/>
        <a:ext cx="2406810" cy="1021071"/>
      </dsp:txXfrm>
    </dsp:sp>
    <dsp:sp modelId="{654B3176-7398-48FD-BDAC-809AC65DBE26}">
      <dsp:nvSpPr>
        <dsp:cNvPr id="0" name=""/>
        <dsp:cNvSpPr/>
      </dsp:nvSpPr>
      <dsp:spPr>
        <a:xfrm>
          <a:off x="5254170" y="3794724"/>
          <a:ext cx="1021071" cy="1021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3A693-BD24-428F-9BF3-32922AC3A9CE}">
      <dsp:nvSpPr>
        <dsp:cNvPr id="0" name=""/>
        <dsp:cNvSpPr/>
      </dsp:nvSpPr>
      <dsp:spPr>
        <a:xfrm>
          <a:off x="5468595" y="4009149"/>
          <a:ext cx="592221" cy="5922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610A3-CBAA-4C7D-9604-4C20C514FDE4}">
      <dsp:nvSpPr>
        <dsp:cNvPr id="0" name=""/>
        <dsp:cNvSpPr/>
      </dsp:nvSpPr>
      <dsp:spPr>
        <a:xfrm>
          <a:off x="6494042" y="3794724"/>
          <a:ext cx="2406810" cy="102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entury Gothic" panose="020B0502020202020204" pitchFamily="34" charset="0"/>
            </a:rPr>
            <a:t>Adoption of locally developed mortality tables </a:t>
          </a:r>
        </a:p>
      </dsp:txBody>
      <dsp:txXfrm>
        <a:off x="6494042" y="3794724"/>
        <a:ext cx="2406810" cy="1021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5068A-A1AA-4EDE-AC94-ED877867E324}" type="datetimeFigureOut">
              <a:rPr lang="en-ZW" smtClean="0"/>
              <a:t>17/5/2024</a:t>
            </a:fld>
            <a:endParaRPr lang="en-ZW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86FA2-EE38-442A-B592-4D82F708C762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17705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6FA2-EE38-442A-B592-4D82F708C762}" type="slidenum">
              <a:rPr lang="en-ZW" smtClean="0"/>
              <a:t>1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857064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6FA2-EE38-442A-B592-4D82F708C762}" type="slidenum">
              <a:rPr lang="en-ZW" smtClean="0"/>
              <a:t>10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628686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6FA2-EE38-442A-B592-4D82F708C762}" type="slidenum">
              <a:rPr lang="en-ZW" smtClean="0"/>
              <a:t>11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067994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6FA2-EE38-442A-B592-4D82F708C762}" type="slidenum">
              <a:rPr lang="en-ZW" smtClean="0"/>
              <a:t>12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50953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6FA2-EE38-442A-B592-4D82F708C762}" type="slidenum">
              <a:rPr lang="en-ZW" smtClean="0"/>
              <a:t>14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065364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6FA2-EE38-442A-B592-4D82F708C762}" type="slidenum">
              <a:rPr lang="en-ZW" smtClean="0"/>
              <a:t>15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331983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81C6A-D9EC-4E43-986E-CE6D257B2409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Z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5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81C6A-D9EC-4E43-986E-CE6D257B2409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642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81C6A-D9EC-4E43-986E-CE6D257B2409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45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6FA2-EE38-442A-B592-4D82F708C762}" type="slidenum">
              <a:rPr lang="en-ZW" smtClean="0"/>
              <a:t>2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8764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6FA2-EE38-442A-B592-4D82F708C762}" type="slidenum">
              <a:rPr lang="en-ZW" smtClean="0"/>
              <a:t>3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6723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6FA2-EE38-442A-B592-4D82F708C762}" type="slidenum">
              <a:rPr lang="en-ZW" smtClean="0"/>
              <a:t>4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92152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6FA2-EE38-442A-B592-4D82F708C762}" type="slidenum">
              <a:rPr lang="en-ZW" smtClean="0"/>
              <a:t>5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126163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6FA2-EE38-442A-B592-4D82F708C762}" type="slidenum">
              <a:rPr lang="en-ZW" smtClean="0"/>
              <a:t>6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17046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6FA2-EE38-442A-B592-4D82F708C762}" type="slidenum">
              <a:rPr lang="en-ZW" smtClean="0"/>
              <a:t>7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11323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W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6FA2-EE38-442A-B592-4D82F708C762}" type="slidenum">
              <a:rPr lang="en-ZW" smtClean="0"/>
              <a:t>8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65187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86FA2-EE38-442A-B592-4D82F708C762}" type="slidenum">
              <a:rPr lang="en-ZW" smtClean="0"/>
              <a:t>9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679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D807-75AD-4C38-B11E-41323A704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CFCD6-DCE7-4F34-83A8-D3500714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7E9B0-D9A8-4EFE-AF1D-CA624053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9E7-1E99-43E1-8EEE-2F4F96D6BF68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413B-E623-4C15-81A4-B8100264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183D0-1D94-4BEC-A643-0C65F6728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A12-E3EE-4B4D-8DCF-047F6292B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0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6DCF-67BA-48A4-B901-80E9A12D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F77B8-FDFB-4D06-A896-A97FC85B4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1BDBA-792B-4C79-8414-06C56BF8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9E7-1E99-43E1-8EEE-2F4F96D6BF68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EA97C-CBD4-4225-A36E-6E1BEC40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399B-BA58-4198-94CD-80EE9061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A12-E3EE-4B4D-8DCF-047F6292B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9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8DF35-F882-4B4C-B641-CB53FBCB4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E8DD8-E8B6-4F2B-9BEC-C6D4CB3B9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6624C-C85C-4B56-85EF-88F30ADD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9E7-1E99-43E1-8EEE-2F4F96D6BF68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F64D0-BED5-48BB-9884-2F65E678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21185-1F16-4EE5-8E80-D80D246C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A12-E3EE-4B4D-8DCF-047F6292B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8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699D-11F1-4E22-9F3D-57AF20EB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C80C6-7F43-43A6-ABF8-4ACAF4785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15CBE-6193-4819-9FFD-D257F802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9E7-1E99-43E1-8EEE-2F4F96D6BF68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9D153-60B9-44D2-AD4A-28556D5C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2ED48-0123-4C03-9A95-EFBE8DC1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A12-E3EE-4B4D-8DCF-047F6292B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9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EEA2-0E67-4A9D-9424-FE25AA47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6D5E3-B505-4516-A402-3A44EBDC4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F8CE0-BBEC-4536-A8D0-D9AEFC7A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9E7-1E99-43E1-8EEE-2F4F96D6BF68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4274D-7628-442D-AF5F-7CD3B552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98F1B-F53F-48B7-A541-BE9DB4DB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A12-E3EE-4B4D-8DCF-047F6292B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9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A5-345B-4691-BEE5-93E0902F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73BD7-95B3-4997-9ECE-B2C6A010A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C47D3-CDF4-42AC-A60F-BA5471690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8926D-98C5-48A0-AC8B-2B430DF8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9E7-1E99-43E1-8EEE-2F4F96D6BF68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EF0E0-967E-44B9-869D-1CA8831F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B6763-0F3D-40EE-ADA3-48A8E499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A12-E3EE-4B4D-8DCF-047F6292B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2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154D-421A-4DCD-8B96-B9F220CE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2FD71-F962-4B8A-BF7A-7A273D142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DBCF0-D70B-43DD-8116-EA8859CF3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0A26D-5AA8-481F-B73B-4B47C19D7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FA873-3B5C-4D83-B706-018B65CF7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E5EF3-6F05-42A9-A75C-288E1E04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9E7-1E99-43E1-8EEE-2F4F96D6BF68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75516-3C27-425C-8251-127FB32D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A90F45-74D5-48D3-89A2-B2BF43DD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A12-E3EE-4B4D-8DCF-047F6292B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8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8604-5E3D-4980-ABB4-60C83B8A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E670AA-E48A-4BEE-BC9F-3F158C22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9E7-1E99-43E1-8EEE-2F4F96D6BF68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5D75B-48C1-4F69-AF45-D7353A3A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538F4-CCFE-4F5E-9B27-8CBFD576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A12-E3EE-4B4D-8DCF-047F6292B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7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293B8-3BC4-49B6-B44B-0B50F338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9E7-1E99-43E1-8EEE-2F4F96D6BF68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578E7-2760-4F0D-814E-6E28E587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99DB7-21A4-4AF3-816E-3DDEEA1E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A12-E3EE-4B4D-8DCF-047F6292B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7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1671-204B-49B8-A017-518C94EB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EA796-D0F1-433C-801E-C1BB9DD1D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10435-B64D-47D0-B3BD-F813AC108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8CF1C-C707-4BA8-820F-B9AF7F22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9E7-1E99-43E1-8EEE-2F4F96D6BF68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98690-999E-42EF-ABC5-93CA6A4B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7E1A2-6BC2-4996-A39F-0BC59C0D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A12-E3EE-4B4D-8DCF-047F6292B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5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8AA0-95C6-4A51-94EF-72088369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48F02-A49F-44DE-84D9-1F1AE47E6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4D02A-030F-46BC-95CB-3C5E24C80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3BA37-6C9B-4E3B-AC6F-78B5A7E0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9E7-1E99-43E1-8EEE-2F4F96D6BF68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43BF2-48FE-4CA5-A7C3-F76FFEE5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C30AC-B96D-4131-920C-8C8D38CB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A12-E3EE-4B4D-8DCF-047F6292B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4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B2481E-887F-4F51-A2EA-A2610393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F39F9-384D-40B6-847B-CE33B7945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5D45E-0294-4CDA-BD44-DBDA6C967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89E7-1E99-43E1-8EEE-2F4F96D6BF68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DF72-FAE6-4A8F-8FF1-2E796C207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F1614-29A0-4411-ABC2-7A2F96A7E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51A12-E3EE-4B4D-8DCF-047F6292B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0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QuickStyle" Target="../diagrams/quickStyl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DCE61-862F-49C1-AC2B-85560DE8B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4545" y="4482031"/>
            <a:ext cx="5598159" cy="1771190"/>
          </a:xfrm>
          <a:effectLst>
            <a:softEdge rad="31750"/>
          </a:effectLst>
        </p:spPr>
        <p:txBody>
          <a:bodyPr anchor="b">
            <a:normAutofit fontScale="90000"/>
          </a:bodyPr>
          <a:lstStyle/>
          <a:p>
            <a:br>
              <a:rPr lang="en-ZW" sz="2100" dirty="0"/>
            </a:br>
            <a:br>
              <a:rPr lang="en-ZW" sz="1800" b="0" i="0" u="none" strike="noStrike" baseline="0" dirty="0">
                <a:solidFill>
                  <a:srgbClr val="000000"/>
                </a:solidFill>
                <a:latin typeface="Raleway" panose="020F0502020204030204" pitchFamily="2" charset="0"/>
              </a:rPr>
            </a:br>
            <a:br>
              <a:rPr lang="en-ZW" sz="1800" b="0" i="0" u="none" strike="noStrike" baseline="0" dirty="0">
                <a:latin typeface="Raleway" panose="020F0502020204030204" pitchFamily="2" charset="0"/>
              </a:rPr>
            </a:br>
            <a:r>
              <a:rPr lang="en-ZW" sz="2700" b="1" i="0" u="none" strike="noStrike" baseline="0" dirty="0">
                <a:latin typeface="Century Gothic" panose="020B0502020202020204" pitchFamily="34" charset="0"/>
              </a:rPr>
              <a:t>ZAPF  </a:t>
            </a:r>
            <a:r>
              <a:rPr lang="en-ZW" sz="2700" b="1" dirty="0">
                <a:latin typeface="Century Gothic" panose="020B0502020202020204" pitchFamily="34" charset="0"/>
              </a:rPr>
              <a:t>49</a:t>
            </a:r>
            <a:r>
              <a:rPr lang="en-ZW" sz="2700" b="1" i="0" u="none" strike="noStrike" baseline="30000" dirty="0">
                <a:latin typeface="Century Gothic" panose="020B0502020202020204" pitchFamily="34" charset="0"/>
              </a:rPr>
              <a:t>TH</a:t>
            </a:r>
            <a:r>
              <a:rPr lang="en-ZW" sz="2700" b="1" i="0" u="none" strike="noStrike" baseline="0" dirty="0">
                <a:latin typeface="Century Gothic" panose="020B0502020202020204" pitchFamily="34" charset="0"/>
              </a:rPr>
              <a:t> ANNUAL CONGRESS </a:t>
            </a:r>
            <a:b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7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Presented by  C.T Munjoma </a:t>
            </a:r>
            <a:br>
              <a:rPr lang="en-US" sz="27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7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7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May 2024</a:t>
            </a:r>
            <a:endParaRPr lang="en-ZW" sz="21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6C446-F5D7-F7F2-5EC8-FBF45B5E3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50029"/>
            <a:ext cx="6234545" cy="3907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B81586-B138-9C9E-39FC-1050E0C5B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92" y="-1"/>
            <a:ext cx="6096000" cy="2950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8081BB-A967-F623-349C-995312A15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208" y="0"/>
            <a:ext cx="5829300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0173F6-3ECA-8DF6-A74D-107D6564E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2364" y="-142046"/>
            <a:ext cx="1426588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3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B4F2-2472-4014-BF75-C61AFC80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78903" cy="1417981"/>
          </a:xfr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Improved Industry Soundness and Resilience</a:t>
            </a:r>
            <a:endParaRPr lang="en-US" sz="3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logo on a black background&#10;&#10;Description automatically generated">
            <a:extLst>
              <a:ext uri="{FF2B5EF4-FFF2-40B4-BE49-F238E27FC236}">
                <a16:creationId xmlns:a16="http://schemas.microsoft.com/office/drawing/2014/main" id="{CC0AD57F-D9A8-4949-AEF6-3305CD8BEA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861964" y="0"/>
            <a:ext cx="1330036" cy="1485594"/>
          </a:xfrm>
          <a:prstGeom prst="rect">
            <a:avLst/>
          </a:prstGeom>
        </p:spPr>
      </p:pic>
      <p:graphicFrame>
        <p:nvGraphicFramePr>
          <p:cNvPr id="3076" name="TextBox 4">
            <a:extLst>
              <a:ext uri="{FF2B5EF4-FFF2-40B4-BE49-F238E27FC236}">
                <a16:creationId xmlns:a16="http://schemas.microsoft.com/office/drawing/2014/main" id="{558D99F9-83F7-5D67-178A-38AC2F537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1726434"/>
              </p:ext>
            </p:extLst>
          </p:nvPr>
        </p:nvGraphicFramePr>
        <p:xfrm>
          <a:off x="687883" y="1716740"/>
          <a:ext cx="10088973" cy="490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839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1F92F7-F40C-47E4-A80E-CEFDE3E3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2218"/>
          </a:xfrm>
          <a:solidFill>
            <a:schemeClr val="accent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ZW" b="1" dirty="0">
                <a:solidFill>
                  <a:schemeClr val="bg1"/>
                </a:solidFill>
                <a:latin typeface="Times New Roman" panose="02020603050405020304" pitchFamily="18" charset="0"/>
              </a:rPr>
              <a:t>Guideline on 2024 Currency Reforms</a:t>
            </a:r>
            <a:endParaRPr lang="en-ZW" sz="8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ABA88-3D32-40EC-A4AC-2CFB9C2DC2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897725" y="-10873"/>
            <a:ext cx="1294275" cy="1194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14D85B-5C12-6C23-7893-5FA9809DD664}"/>
              </a:ext>
            </a:extLst>
          </p:cNvPr>
          <p:cNvSpPr txBox="1"/>
          <p:nvPr/>
        </p:nvSpPr>
        <p:spPr>
          <a:xfrm>
            <a:off x="3685309" y="1464412"/>
            <a:ext cx="814271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Guideline issued to industry to convert assets and liabilities from ZWL to ZIG</a:t>
            </a:r>
          </a:p>
          <a:p>
            <a:pPr algn="just">
              <a:lnSpc>
                <a:spcPct val="150000"/>
              </a:lnSpc>
            </a:pPr>
            <a:r>
              <a:rPr lang="en-ZW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Basis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S.I. 60 of 2024 “Presidential Powers (Temporary Measures) (Zimbabwe Gold Notes and Coins) Regulation, 2024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Section 48 of </a:t>
            </a: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Pensions and Provident Funds Act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Section 3 of </a:t>
            </a: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S.I. 169 of 2020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Justice Smith Commission of Inquiry Report</a:t>
            </a:r>
          </a:p>
          <a:p>
            <a:pPr algn="just">
              <a:lnSpc>
                <a:spcPct val="150000"/>
              </a:lnSpc>
            </a:pPr>
            <a:r>
              <a:rPr lang="en-ZW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Objective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Standardise the conversion process and avoid repeat of 2009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ZW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55CECA-F237-386A-85C5-A48FCC0D4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83960"/>
            <a:ext cx="3477490" cy="52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6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1F92F7-F40C-47E4-A80E-CEFDE3E3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2218"/>
          </a:xfrm>
          <a:solidFill>
            <a:schemeClr val="accent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ZW" b="1" dirty="0">
                <a:solidFill>
                  <a:schemeClr val="bg1"/>
                </a:solidFill>
                <a:latin typeface="Times New Roman" panose="02020603050405020304" pitchFamily="18" charset="0"/>
              </a:rPr>
              <a:t>Guideline on 2024 Currency Reforms…</a:t>
            </a:r>
            <a:endParaRPr lang="en-ZW" sz="8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ABA88-3D32-40EC-A4AC-2CFB9C2DC2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897725" y="-10873"/>
            <a:ext cx="1294275" cy="1194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14D85B-5C12-6C23-7893-5FA9809DD664}"/>
              </a:ext>
            </a:extLst>
          </p:cNvPr>
          <p:cNvSpPr txBox="1"/>
          <p:nvPr/>
        </p:nvSpPr>
        <p:spPr>
          <a:xfrm>
            <a:off x="634307" y="1396129"/>
            <a:ext cx="11101681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Requirements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Conversion of assets and liabilities on the 5</a:t>
            </a:r>
            <a:r>
              <a:rPr lang="en-ZW" sz="2000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of April 2024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Submission of conversion report as at 5 April 2024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30 June 2024 – Internal Assessments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31 August 2024 – reviewed by statutory actuaries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Submission of auditable financial statements (Internal) – 30 June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Submission of audited financials by 31 August – Jan to 5 April and 5 April to 30 June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Requirements on sub-accounts – A &amp; B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Reserving for different classes of business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Reporting 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ZW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7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B4F2-2472-4014-BF75-C61AFC80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78903" cy="1417981"/>
          </a:xfr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marR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Improved Industry Growth</a:t>
            </a:r>
            <a:endParaRPr lang="en-US" sz="3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logo on a black background&#10;&#10;Description automatically generated">
            <a:extLst>
              <a:ext uri="{FF2B5EF4-FFF2-40B4-BE49-F238E27FC236}">
                <a16:creationId xmlns:a16="http://schemas.microsoft.com/office/drawing/2014/main" id="{CC0AD57F-D9A8-4949-AEF6-3305CD8BEA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861963" y="0"/>
            <a:ext cx="1428007" cy="1485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91D37F-080C-440F-D04D-C64B508CC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8" y="1417981"/>
            <a:ext cx="4572001" cy="2892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42E66D-4AF3-EDEC-0F58-9B6807665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7981"/>
            <a:ext cx="7620000" cy="5440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8CDE7-A32B-F96D-823E-83AD03DE9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9" y="4250871"/>
            <a:ext cx="4572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90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1F92F7-F40C-47E4-A80E-CEFDE3E3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2218"/>
          </a:xfrm>
          <a:solidFill>
            <a:schemeClr val="accent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ZW" b="1" dirty="0">
                <a:solidFill>
                  <a:schemeClr val="bg1"/>
                </a:solidFill>
                <a:latin typeface="Times New Roman" panose="02020603050405020304" pitchFamily="18" charset="0"/>
              </a:rPr>
              <a:t>Key Highlights on </a:t>
            </a:r>
            <a:r>
              <a:rPr lang="en-ZW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Growth Tren</a:t>
            </a:r>
            <a:r>
              <a:rPr lang="en-ZW" b="1" dirty="0">
                <a:solidFill>
                  <a:schemeClr val="bg1"/>
                </a:solidFill>
                <a:latin typeface="Times New Roman" panose="02020603050405020304" pitchFamily="18" charset="0"/>
              </a:rPr>
              <a:t>d</a:t>
            </a:r>
            <a:endParaRPr lang="en-ZW" sz="8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ABA88-3D32-40EC-A4AC-2CFB9C2DC2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897725" y="-10873"/>
            <a:ext cx="1294275" cy="1194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14D85B-5C12-6C23-7893-5FA9809DD664}"/>
              </a:ext>
            </a:extLst>
          </p:cNvPr>
          <p:cNvSpPr txBox="1"/>
          <p:nvPr/>
        </p:nvSpPr>
        <p:spPr>
          <a:xfrm>
            <a:off x="5823857" y="1133091"/>
            <a:ext cx="613954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Presiding over a shrinking industry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Pensions industry Assets are declining.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Declining number of active pension schemes now above 50% of all schemes.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Fall in contributions from a peak of US$220m to US$125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Partial withdrawals due to increased job switching affecting accumulation.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Low consumer confidence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Industry growth constrained if legacy issues are not resolved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ZW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1038C-00D3-84E0-1A4D-1A52C526F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28057"/>
            <a:ext cx="5514330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95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1F92F7-F40C-47E4-A80E-CEFDE3E3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2218"/>
          </a:xfrm>
          <a:solidFill>
            <a:schemeClr val="accent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ZW" b="1" dirty="0">
                <a:solidFill>
                  <a:schemeClr val="bg1"/>
                </a:solidFill>
                <a:latin typeface="Times New Roman" panose="02020603050405020304" pitchFamily="18" charset="0"/>
              </a:rPr>
              <a:t>Envisaged Reforms for </a:t>
            </a:r>
            <a:r>
              <a:rPr lang="en-ZW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Growth </a:t>
            </a:r>
            <a:endParaRPr lang="en-ZW" sz="8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ABA88-3D32-40EC-A4AC-2CFB9C2DC2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897725" y="-10873"/>
            <a:ext cx="1294275" cy="1194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14D85B-5C12-6C23-7893-5FA9809DD664}"/>
              </a:ext>
            </a:extLst>
          </p:cNvPr>
          <p:cNvSpPr txBox="1"/>
          <p:nvPr/>
        </p:nvSpPr>
        <p:spPr>
          <a:xfrm>
            <a:off x="5575662" y="1679354"/>
            <a:ext cx="6139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Macroeconomic stability and growth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Holistic review of the national pension system – private and public sector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National dialogue on pension reforms involving all stakeholders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Benchmarking with countries that have experience hyperinflation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Regulatory and supervisory reforms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BA8FA-7DA6-515A-FBCA-0178CAA77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94" y="1867989"/>
            <a:ext cx="5133975" cy="43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4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984CA-8A44-4929-A25E-F6FF915D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5593"/>
          </a:xfr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Pre-2009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Compensation</a:t>
            </a:r>
            <a:endParaRPr lang="en-ZW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E0A90-D332-4246-A535-713394C89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373289" y="0"/>
            <a:ext cx="1609235" cy="148559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FD405A-BE03-4AFF-AE33-0A931B98E9EB}"/>
              </a:ext>
            </a:extLst>
          </p:cNvPr>
          <p:cNvSpPr/>
          <p:nvPr/>
        </p:nvSpPr>
        <p:spPr>
          <a:xfrm>
            <a:off x="1091378" y="1732453"/>
            <a:ext cx="4054208" cy="137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>
                <a:solidFill>
                  <a:srgbClr val="002060"/>
                </a:solidFill>
                <a:latin typeface="Century Gothic" panose="020B0502020202020204" pitchFamily="34" charset="0"/>
              </a:rPr>
              <a:t>Informed by COI industry recommendations</a:t>
            </a:r>
          </a:p>
        </p:txBody>
      </p:sp>
      <p:pic>
        <p:nvPicPr>
          <p:cNvPr id="9" name="Graphic 8" descr="Continuous Improvement outline">
            <a:extLst>
              <a:ext uri="{FF2B5EF4-FFF2-40B4-BE49-F238E27FC236}">
                <a16:creationId xmlns:a16="http://schemas.microsoft.com/office/drawing/2014/main" id="{A39974D4-88A2-72F3-0DFF-537E1843C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511" y="3434300"/>
            <a:ext cx="914400" cy="914400"/>
          </a:xfrm>
          <a:prstGeom prst="rect">
            <a:avLst/>
          </a:prstGeom>
        </p:spPr>
      </p:pic>
      <p:pic>
        <p:nvPicPr>
          <p:cNvPr id="11" name="Graphic 10" descr="Cycle with people with solid fill">
            <a:extLst>
              <a:ext uri="{FF2B5EF4-FFF2-40B4-BE49-F238E27FC236}">
                <a16:creationId xmlns:a16="http://schemas.microsoft.com/office/drawing/2014/main" id="{25DDE223-B630-115C-BDA2-67F4C1AF7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178" y="5026236"/>
            <a:ext cx="914400" cy="914400"/>
          </a:xfrm>
          <a:prstGeom prst="rect">
            <a:avLst/>
          </a:prstGeom>
        </p:spPr>
      </p:pic>
      <p:pic>
        <p:nvPicPr>
          <p:cNvPr id="13" name="Graphic 12" descr="Lightbulb and gear with solid fill">
            <a:extLst>
              <a:ext uri="{FF2B5EF4-FFF2-40B4-BE49-F238E27FC236}">
                <a16:creationId xmlns:a16="http://schemas.microsoft.com/office/drawing/2014/main" id="{032F4465-077D-343F-6B6D-D794E73D5B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0872" y="1971810"/>
            <a:ext cx="914400" cy="9144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7CE490-360B-A23D-9E32-92F4B736DC0D}"/>
              </a:ext>
            </a:extLst>
          </p:cNvPr>
          <p:cNvSpPr/>
          <p:nvPr/>
        </p:nvSpPr>
        <p:spPr>
          <a:xfrm>
            <a:off x="1182478" y="3332496"/>
            <a:ext cx="4913522" cy="137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IPEC mandated by Government to ensure compensation for loss of value</a:t>
            </a:r>
          </a:p>
          <a:p>
            <a:pPr algn="ctr"/>
            <a:endParaRPr lang="en-ZW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8B5EB0-1B85-7761-68FD-0003D406C3B7}"/>
              </a:ext>
            </a:extLst>
          </p:cNvPr>
          <p:cNvSpPr/>
          <p:nvPr/>
        </p:nvSpPr>
        <p:spPr>
          <a:xfrm>
            <a:off x="1218072" y="4794986"/>
            <a:ext cx="4913522" cy="137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Constitution of industry working Group—ZAFA, LOA, ZAPF, ASZ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568B8A-D6A6-6A6C-3D49-CD74A1B95804}"/>
              </a:ext>
            </a:extLst>
          </p:cNvPr>
          <p:cNvSpPr/>
          <p:nvPr/>
        </p:nvSpPr>
        <p:spPr>
          <a:xfrm>
            <a:off x="248587" y="2236214"/>
            <a:ext cx="385591" cy="3855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111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F49AB0-A33D-BAA4-6269-60BEC82C26EC}"/>
              </a:ext>
            </a:extLst>
          </p:cNvPr>
          <p:cNvSpPr/>
          <p:nvPr/>
        </p:nvSpPr>
        <p:spPr>
          <a:xfrm>
            <a:off x="356920" y="3697228"/>
            <a:ext cx="385591" cy="3855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222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8B79FF-8958-F56F-32F6-F51E2086C2E1}"/>
              </a:ext>
            </a:extLst>
          </p:cNvPr>
          <p:cNvSpPr/>
          <p:nvPr/>
        </p:nvSpPr>
        <p:spPr>
          <a:xfrm>
            <a:off x="347739" y="5158242"/>
            <a:ext cx="385591" cy="3855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13311</a:t>
            </a:r>
          </a:p>
        </p:txBody>
      </p:sp>
      <p:pic>
        <p:nvPicPr>
          <p:cNvPr id="20" name="Graphic 19" descr="Boardroom with solid fill">
            <a:extLst>
              <a:ext uri="{FF2B5EF4-FFF2-40B4-BE49-F238E27FC236}">
                <a16:creationId xmlns:a16="http://schemas.microsoft.com/office/drawing/2014/main" id="{2A66F90A-E9D5-130C-666E-8B98A200AB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81162" y="1727957"/>
            <a:ext cx="914400" cy="914400"/>
          </a:xfrm>
          <a:prstGeom prst="rect">
            <a:avLst/>
          </a:prstGeom>
        </p:spPr>
      </p:pic>
      <p:pic>
        <p:nvPicPr>
          <p:cNvPr id="22" name="Graphic 21" descr="Clipboard with solid fill">
            <a:extLst>
              <a:ext uri="{FF2B5EF4-FFF2-40B4-BE49-F238E27FC236}">
                <a16:creationId xmlns:a16="http://schemas.microsoft.com/office/drawing/2014/main" id="{823C64F4-7E88-2DCC-BC67-E20293993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60824" y="4893837"/>
            <a:ext cx="914400" cy="914400"/>
          </a:xfrm>
          <a:prstGeom prst="rect">
            <a:avLst/>
          </a:prstGeom>
        </p:spPr>
      </p:pic>
      <p:pic>
        <p:nvPicPr>
          <p:cNvPr id="24" name="Graphic 23" descr="Judge male with solid fill">
            <a:extLst>
              <a:ext uri="{FF2B5EF4-FFF2-40B4-BE49-F238E27FC236}">
                <a16:creationId xmlns:a16="http://schemas.microsoft.com/office/drawing/2014/main" id="{404B9D03-AF41-874F-06C5-D068C042ED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81162" y="3189715"/>
            <a:ext cx="914400" cy="9144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D32D784-12AC-2B0F-F7DF-1F8A908FDD34}"/>
              </a:ext>
            </a:extLst>
          </p:cNvPr>
          <p:cNvSpPr/>
          <p:nvPr/>
        </p:nvSpPr>
        <p:spPr>
          <a:xfrm>
            <a:off x="8095562" y="1520404"/>
            <a:ext cx="4054208" cy="137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Agreement of the compensation framework with industry WG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D7D091A-29BE-7B25-9582-D97307D29A4A}"/>
              </a:ext>
            </a:extLst>
          </p:cNvPr>
          <p:cNvSpPr/>
          <p:nvPr/>
        </p:nvSpPr>
        <p:spPr>
          <a:xfrm>
            <a:off x="7718024" y="3103848"/>
            <a:ext cx="4054208" cy="137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>
                <a:solidFill>
                  <a:srgbClr val="002060"/>
                </a:solidFill>
                <a:latin typeface="Century Gothic" panose="020B0502020202020204" pitchFamily="34" charset="0"/>
              </a:rPr>
              <a:t>Gazetting of Pension Compensation Regulations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B7D3439-D67B-AAF7-9FAE-A71B47D86057}"/>
              </a:ext>
            </a:extLst>
          </p:cNvPr>
          <p:cNvSpPr/>
          <p:nvPr/>
        </p:nvSpPr>
        <p:spPr>
          <a:xfrm>
            <a:off x="8095562" y="4621786"/>
            <a:ext cx="4054208" cy="1376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>
                <a:solidFill>
                  <a:srgbClr val="002060"/>
                </a:solidFill>
                <a:latin typeface="Century Gothic" panose="020B0502020202020204" pitchFamily="34" charset="0"/>
              </a:rPr>
              <a:t>Submission of compensation schemes by industry—31 Dec 2023 deadline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A46DE8F-B3F9-FD3D-02DE-4F0E2D679467}"/>
              </a:ext>
            </a:extLst>
          </p:cNvPr>
          <p:cNvSpPr/>
          <p:nvPr/>
        </p:nvSpPr>
        <p:spPr>
          <a:xfrm>
            <a:off x="6451438" y="1881560"/>
            <a:ext cx="385591" cy="3855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3573BC4-A739-6C70-5B3B-932B09388397}"/>
              </a:ext>
            </a:extLst>
          </p:cNvPr>
          <p:cNvSpPr/>
          <p:nvPr/>
        </p:nvSpPr>
        <p:spPr>
          <a:xfrm>
            <a:off x="6626226" y="3491724"/>
            <a:ext cx="385591" cy="3855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7F27E1C-48AE-849B-7647-FBF4AF5654A2}"/>
              </a:ext>
            </a:extLst>
          </p:cNvPr>
          <p:cNvSpPr/>
          <p:nvPr/>
        </p:nvSpPr>
        <p:spPr>
          <a:xfrm>
            <a:off x="6616336" y="4965446"/>
            <a:ext cx="385591" cy="3855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161</a:t>
            </a:r>
          </a:p>
        </p:txBody>
      </p:sp>
    </p:spTree>
    <p:extLst>
      <p:ext uri="{BB962C8B-B14F-4D97-AF65-F5344CB8AC3E}">
        <p14:creationId xmlns:p14="http://schemas.microsoft.com/office/powerpoint/2010/main" val="202830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F4DF-6CF1-94DF-C27F-EBCCFE1E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1325563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Assessment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of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Compensation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Schemes</a:t>
            </a:r>
            <a:endParaRPr lang="en-ZA" sz="36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845C82-4927-80AD-4113-98DAFA50B90D}"/>
              </a:ext>
            </a:extLst>
          </p:cNvPr>
          <p:cNvSpPr txBox="1">
            <a:spLocks/>
          </p:cNvSpPr>
          <p:nvPr/>
        </p:nvSpPr>
        <p:spPr>
          <a:xfrm>
            <a:off x="88135" y="1454228"/>
            <a:ext cx="11563803" cy="52225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IN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344DA7-BF20-C431-3F25-0D8B84A9B428}"/>
              </a:ext>
            </a:extLst>
          </p:cNvPr>
          <p:cNvSpPr/>
          <p:nvPr/>
        </p:nvSpPr>
        <p:spPr>
          <a:xfrm>
            <a:off x="680321" y="1603170"/>
            <a:ext cx="11111876" cy="5073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Actuarial reports lacking adequate disclosures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Methodologies inconsistent with Regulations or inadequate disclosures on methods applied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Lack of disclosure of significant assumptions where data was not available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Total liabilities in schedules different from those in the actuarial report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No disclosure of cohorts as required in regulations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Member schedules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Duplicates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Lack of disclosure of key information e.g 2014 salaries for DB schemes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Invalid dates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High value compensation benefits for one individual with no explanation at 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D60CF-2994-B8DB-2944-31C360C98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768012" y="-84957"/>
            <a:ext cx="1423988" cy="14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56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F4DF-6CF1-94DF-C27F-EBCCFE1E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Assessment of Compensation Schemes…</a:t>
            </a:r>
            <a:endParaRPr lang="en-Z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845C82-4927-80AD-4113-98DAFA50B90D}"/>
              </a:ext>
            </a:extLst>
          </p:cNvPr>
          <p:cNvSpPr txBox="1">
            <a:spLocks/>
          </p:cNvSpPr>
          <p:nvPr/>
        </p:nvSpPr>
        <p:spPr>
          <a:xfrm>
            <a:off x="540062" y="2184704"/>
            <a:ext cx="11111876" cy="4492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IN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344DA7-BF20-C431-3F25-0D8B84A9B428}"/>
              </a:ext>
            </a:extLst>
          </p:cNvPr>
          <p:cNvSpPr/>
          <p:nvPr/>
        </p:nvSpPr>
        <p:spPr>
          <a:xfrm>
            <a:off x="4768645" y="1444978"/>
            <a:ext cx="6759147" cy="5073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No independent built up of assets in asset separation reports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Significant funding gaps—unreasonable time to extinguish liabilities for some of funds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Delays in data transfers between administrators—resulting in inconclusive compensation schemes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No evidence that Board of Trustees for insured schemes were involved in the process</a:t>
            </a:r>
          </a:p>
        </p:txBody>
      </p:sp>
      <p:pic>
        <p:nvPicPr>
          <p:cNvPr id="4" name="Graphic 3" descr="A trophy cup">
            <a:extLst>
              <a:ext uri="{FF2B5EF4-FFF2-40B4-BE49-F238E27FC236}">
                <a16:creationId xmlns:a16="http://schemas.microsoft.com/office/drawing/2014/main" id="{4A743189-2332-9651-6807-A000B57E5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9971" y="1444978"/>
            <a:ext cx="4572000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C0FBAD-D468-BA72-E057-6B161552D5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877871" y="-50497"/>
            <a:ext cx="1423988" cy="14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01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F4DF-6CF1-94DF-C27F-EBCCFE1E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Interventions to Expedite Approvals</a:t>
            </a:r>
            <a:endParaRPr lang="en-Z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845C82-4927-80AD-4113-98DAFA50B90D}"/>
              </a:ext>
            </a:extLst>
          </p:cNvPr>
          <p:cNvSpPr txBox="1">
            <a:spLocks/>
          </p:cNvSpPr>
          <p:nvPr/>
        </p:nvSpPr>
        <p:spPr>
          <a:xfrm>
            <a:off x="540062" y="2184704"/>
            <a:ext cx="11111876" cy="4492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IN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344DA7-BF20-C431-3F25-0D8B84A9B428}"/>
              </a:ext>
            </a:extLst>
          </p:cNvPr>
          <p:cNvSpPr/>
          <p:nvPr/>
        </p:nvSpPr>
        <p:spPr>
          <a:xfrm>
            <a:off x="5960125" y="1603170"/>
            <a:ext cx="6070294" cy="5073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Engagements with individual entities 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Technical Meetings to close any observed engagements with entities mainly to discuss technical gaps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Strategic meetings to discuss funding modalities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Prosecution of funds especially those with non-submission &amp; partial submissions</a:t>
            </a:r>
          </a:p>
        </p:txBody>
      </p:sp>
      <p:pic>
        <p:nvPicPr>
          <p:cNvPr id="4" name="Graphic 3" descr="Laptop with phone and calculator">
            <a:extLst>
              <a:ext uri="{FF2B5EF4-FFF2-40B4-BE49-F238E27FC236}">
                <a16:creationId xmlns:a16="http://schemas.microsoft.com/office/drawing/2014/main" id="{1CF46800-1230-963E-BF3C-BE68C5BE7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9" y="462709"/>
            <a:ext cx="645037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5DD944-854E-9902-97A3-A4BB4E03E0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768012" y="-31109"/>
            <a:ext cx="1423988" cy="14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59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BA13-3687-0067-44C5-76B1D87D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ZW" sz="3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Presentation Outline</a:t>
            </a:r>
          </a:p>
        </p:txBody>
      </p:sp>
      <p:pic>
        <p:nvPicPr>
          <p:cNvPr id="11" name="Graphic 10" descr="Two winter holiday ornaments">
            <a:extLst>
              <a:ext uri="{FF2B5EF4-FFF2-40B4-BE49-F238E27FC236}">
                <a16:creationId xmlns:a16="http://schemas.microsoft.com/office/drawing/2014/main" id="{6AEE67E9-C88B-F7A0-E695-F9D50741C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72807" y="1520327"/>
            <a:ext cx="4901588" cy="5480892"/>
          </a:xfrm>
          <a:prstGeom prst="rect">
            <a:avLst/>
          </a:prstGeom>
        </p:spPr>
      </p:pic>
      <p:sp>
        <p:nvSpPr>
          <p:cNvPr id="12" name="Diamond 11">
            <a:extLst>
              <a:ext uri="{FF2B5EF4-FFF2-40B4-BE49-F238E27FC236}">
                <a16:creationId xmlns:a16="http://schemas.microsoft.com/office/drawing/2014/main" id="{A07D8B08-CEAE-5B3D-190D-88BE75809DA0}"/>
              </a:ext>
            </a:extLst>
          </p:cNvPr>
          <p:cNvSpPr/>
          <p:nvPr/>
        </p:nvSpPr>
        <p:spPr>
          <a:xfrm>
            <a:off x="3701667" y="1711153"/>
            <a:ext cx="616945" cy="616945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D1912FAD-CE54-8277-CD38-D546B6F1597E}"/>
              </a:ext>
            </a:extLst>
          </p:cNvPr>
          <p:cNvSpPr/>
          <p:nvPr/>
        </p:nvSpPr>
        <p:spPr>
          <a:xfrm>
            <a:off x="3712684" y="2375704"/>
            <a:ext cx="616945" cy="616945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49D1D1C8-DF0D-7541-3127-5CC01BA83156}"/>
              </a:ext>
            </a:extLst>
          </p:cNvPr>
          <p:cNvSpPr/>
          <p:nvPr/>
        </p:nvSpPr>
        <p:spPr>
          <a:xfrm>
            <a:off x="3701666" y="3040255"/>
            <a:ext cx="616945" cy="616945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1BE0DFAA-CCB7-6DDC-07CC-311CA9A061BF}"/>
              </a:ext>
            </a:extLst>
          </p:cNvPr>
          <p:cNvSpPr/>
          <p:nvPr/>
        </p:nvSpPr>
        <p:spPr>
          <a:xfrm>
            <a:off x="3712684" y="3691635"/>
            <a:ext cx="616945" cy="61694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/>
              <a:t>4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D8C04D1C-B8A7-C8C6-EA73-FDAE7EE491C4}"/>
              </a:ext>
            </a:extLst>
          </p:cNvPr>
          <p:cNvSpPr/>
          <p:nvPr/>
        </p:nvSpPr>
        <p:spPr>
          <a:xfrm>
            <a:off x="3734717" y="4356186"/>
            <a:ext cx="616945" cy="616945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A8AA24-1D45-565F-5E23-F419A73AB16E}"/>
              </a:ext>
            </a:extLst>
          </p:cNvPr>
          <p:cNvSpPr/>
          <p:nvPr/>
        </p:nvSpPr>
        <p:spPr>
          <a:xfrm>
            <a:off x="4351661" y="1744204"/>
            <a:ext cx="7447403" cy="583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IPEC Organisation Capacity and Image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B6A000A-5D0C-3EB2-D263-5A5FFAF73900}"/>
              </a:ext>
            </a:extLst>
          </p:cNvPr>
          <p:cNvSpPr/>
          <p:nvPr/>
        </p:nvSpPr>
        <p:spPr>
          <a:xfrm>
            <a:off x="4400779" y="4415795"/>
            <a:ext cx="7447403" cy="583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Improved Industry Growth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CA0704-45FA-8ADB-85DE-10EC277964B9}"/>
              </a:ext>
            </a:extLst>
          </p:cNvPr>
          <p:cNvSpPr/>
          <p:nvPr/>
        </p:nvSpPr>
        <p:spPr>
          <a:xfrm>
            <a:off x="4390221" y="3657200"/>
            <a:ext cx="7447403" cy="583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Improved Industry Resilience and Soundness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C85F626-0540-63C8-FBB3-7193DE158A5F}"/>
              </a:ext>
            </a:extLst>
          </p:cNvPr>
          <p:cNvSpPr/>
          <p:nvPr/>
        </p:nvSpPr>
        <p:spPr>
          <a:xfrm>
            <a:off x="4372777" y="2413678"/>
            <a:ext cx="7447403" cy="583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Improving Pension Benefits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0240DF-7465-7582-E5E4-A7215A891CE6}"/>
              </a:ext>
            </a:extLst>
          </p:cNvPr>
          <p:cNvSpPr/>
          <p:nvPr/>
        </p:nvSpPr>
        <p:spPr>
          <a:xfrm>
            <a:off x="4351661" y="3045178"/>
            <a:ext cx="7447403" cy="583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Improved industry compliance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4B9BE0-AD93-5AAB-14C2-AAA257D8AA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768012" y="-155173"/>
            <a:ext cx="1423988" cy="14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82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0723-D8DE-4285-B755-86C90CCC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57745"/>
          </a:xfr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ZW" b="1" dirty="0">
                <a:solidFill>
                  <a:schemeClr val="bg1"/>
                </a:solidFill>
                <a:latin typeface="Century Gothic" panose="020B0502020202020204" pitchFamily="34" charset="0"/>
              </a:rPr>
              <a:t>Q &amp; 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552249-17BE-40AC-A82E-261C079503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796587" y="-30695"/>
            <a:ext cx="1423988" cy="1495475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CE85D94-AA90-73E8-BDE1-1352E043EC7D}"/>
              </a:ext>
            </a:extLst>
          </p:cNvPr>
          <p:cNvSpPr/>
          <p:nvPr/>
        </p:nvSpPr>
        <p:spPr>
          <a:xfrm>
            <a:off x="2211786" y="1568491"/>
            <a:ext cx="7846614" cy="2884240"/>
          </a:xfrm>
          <a:prstGeom prst="cloudCallout">
            <a:avLst>
              <a:gd name="adj1" fmla="val -50393"/>
              <a:gd name="adj2" fmla="val 11480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11500" b="1" dirty="0">
                <a:solidFill>
                  <a:schemeClr val="bg1"/>
                </a:solidFill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61835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B4F2-2472-4014-BF75-C61AFC80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0800"/>
            <a:ext cx="12192000" cy="1357745"/>
          </a:xfr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Improved Organisational Capacity and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44F6E-8CFA-4EEA-97D6-17613B4EA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768012" y="-155173"/>
            <a:ext cx="1423988" cy="1495475"/>
          </a:xfrm>
          <a:prstGeom prst="rect">
            <a:avLst/>
          </a:prstGeom>
        </p:spPr>
      </p:pic>
      <p:pic>
        <p:nvPicPr>
          <p:cNvPr id="4" name="Graphic 3" descr="Planet Saturn">
            <a:extLst>
              <a:ext uri="{FF2B5EF4-FFF2-40B4-BE49-F238E27FC236}">
                <a16:creationId xmlns:a16="http://schemas.microsoft.com/office/drawing/2014/main" id="{3D85FB35-5563-7C8C-54DB-FBDFDF483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0973" y="1701451"/>
            <a:ext cx="2368628" cy="2181340"/>
          </a:xfrm>
          <a:prstGeom prst="rect">
            <a:avLst/>
          </a:prstGeom>
        </p:spPr>
      </p:pic>
      <p:pic>
        <p:nvPicPr>
          <p:cNvPr id="9" name="Graphic 8" descr="A lightbulb">
            <a:extLst>
              <a:ext uri="{FF2B5EF4-FFF2-40B4-BE49-F238E27FC236}">
                <a16:creationId xmlns:a16="http://schemas.microsoft.com/office/drawing/2014/main" id="{02B38ADA-61C4-CC48-FE41-E216067F27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479015"/>
            <a:ext cx="1982730" cy="1949985"/>
          </a:xfrm>
          <a:prstGeom prst="rect">
            <a:avLst/>
          </a:prstGeom>
        </p:spPr>
      </p:pic>
      <p:pic>
        <p:nvPicPr>
          <p:cNvPr id="11" name="Graphic 10" descr="Graph and note paper with pencils">
            <a:extLst>
              <a:ext uri="{FF2B5EF4-FFF2-40B4-BE49-F238E27FC236}">
                <a16:creationId xmlns:a16="http://schemas.microsoft.com/office/drawing/2014/main" id="{B52856C7-82E9-58D6-1D7B-E97C5EE75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89784" y="3957811"/>
            <a:ext cx="1982729" cy="203812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46F902-25A6-34AC-3C1C-B4EF51274CF3}"/>
              </a:ext>
            </a:extLst>
          </p:cNvPr>
          <p:cNvSpPr/>
          <p:nvPr/>
        </p:nvSpPr>
        <p:spPr>
          <a:xfrm>
            <a:off x="1828800" y="1899755"/>
            <a:ext cx="3514381" cy="89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IPEC’s performance Assessment by CGU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A8A9CC-A76A-3DC0-6090-5ECE1E28FF3C}"/>
              </a:ext>
            </a:extLst>
          </p:cNvPr>
          <p:cNvSpPr/>
          <p:nvPr/>
        </p:nvSpPr>
        <p:spPr>
          <a:xfrm>
            <a:off x="8372513" y="4486618"/>
            <a:ext cx="3514381" cy="89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>
                <a:solidFill>
                  <a:srgbClr val="002060"/>
                </a:solidFill>
                <a:latin typeface="Century Gothic" panose="020B0502020202020204" pitchFamily="34" charset="0"/>
              </a:rPr>
              <a:t>Delays in submissions of return resulting in delays in production of industry reports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E26C3F-697F-AC27-17B8-D4EF639D0B30}"/>
              </a:ext>
            </a:extLst>
          </p:cNvPr>
          <p:cNvSpPr/>
          <p:nvPr/>
        </p:nvSpPr>
        <p:spPr>
          <a:xfrm>
            <a:off x="8229601" y="2007824"/>
            <a:ext cx="3514381" cy="89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Active participation in regional  &amp; international bodies</a:t>
            </a:r>
          </a:p>
        </p:txBody>
      </p:sp>
      <p:pic>
        <p:nvPicPr>
          <p:cNvPr id="17" name="Graphic 16" descr="Laptop with phone and calculator">
            <a:extLst>
              <a:ext uri="{FF2B5EF4-FFF2-40B4-BE49-F238E27FC236}">
                <a16:creationId xmlns:a16="http://schemas.microsoft.com/office/drawing/2014/main" id="{B76DD960-A68C-C804-4369-45F1FD13C7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725" y="4065880"/>
            <a:ext cx="2368628" cy="203812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D76C58C-7B8C-9819-F38B-6A3932352897}"/>
              </a:ext>
            </a:extLst>
          </p:cNvPr>
          <p:cNvSpPr/>
          <p:nvPr/>
        </p:nvSpPr>
        <p:spPr>
          <a:xfrm>
            <a:off x="1982730" y="4702759"/>
            <a:ext cx="3514381" cy="89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Procurement of Electronic Supervisory System—interconnectedness with industry systems </a:t>
            </a:r>
          </a:p>
        </p:txBody>
      </p:sp>
    </p:spTree>
    <p:extLst>
      <p:ext uri="{BB962C8B-B14F-4D97-AF65-F5344CB8AC3E}">
        <p14:creationId xmlns:p14="http://schemas.microsoft.com/office/powerpoint/2010/main" val="249594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B4F2-2472-4014-BF75-C61AFC80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443"/>
            <a:ext cx="12192000" cy="1357745"/>
          </a:xfr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Improved Pension and Insurance Benefits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6D9AE4-1FF9-4D95-9665-837B89C4A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182528"/>
              </p:ext>
            </p:extLst>
          </p:nvPr>
        </p:nvGraphicFramePr>
        <p:xfrm>
          <a:off x="404885" y="1495475"/>
          <a:ext cx="4890655" cy="472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0C44F6E-8CFA-4EEA-97D6-17613B4EAE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903527" y="-17442"/>
            <a:ext cx="1317048" cy="1411532"/>
          </a:xfrm>
          <a:prstGeom prst="rect">
            <a:avLst/>
          </a:prstGeom>
        </p:spPr>
      </p:pic>
      <p:pic>
        <p:nvPicPr>
          <p:cNvPr id="13" name="Picture 12" descr="A note with pencils and a pencil in a pocket&#10;&#10;Description automatically generated">
            <a:extLst>
              <a:ext uri="{FF2B5EF4-FFF2-40B4-BE49-F238E27FC236}">
                <a16:creationId xmlns:a16="http://schemas.microsoft.com/office/drawing/2014/main" id="{B8673A97-745D-0B01-5C22-8D96653E89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5" y="3671291"/>
            <a:ext cx="5109427" cy="2815318"/>
          </a:xfrm>
          <a:prstGeom prst="rect">
            <a:avLst/>
          </a:prstGeom>
        </p:spPr>
      </p:pic>
      <p:pic>
        <p:nvPicPr>
          <p:cNvPr id="15" name="Picture 14" descr="A hand writing a word&#10;&#10;Description automatically generated">
            <a:extLst>
              <a:ext uri="{FF2B5EF4-FFF2-40B4-BE49-F238E27FC236}">
                <a16:creationId xmlns:a16="http://schemas.microsoft.com/office/drawing/2014/main" id="{4381A39E-5FE6-F1CC-66B9-5623852984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63" y="1611085"/>
            <a:ext cx="5119080" cy="2060205"/>
          </a:xfrm>
          <a:prstGeom prst="rect">
            <a:avLst/>
          </a:prstGeom>
        </p:spPr>
      </p:pic>
      <p:graphicFrame>
        <p:nvGraphicFramePr>
          <p:cNvPr id="17" name="TextBox 3">
            <a:extLst>
              <a:ext uri="{FF2B5EF4-FFF2-40B4-BE49-F238E27FC236}">
                <a16:creationId xmlns:a16="http://schemas.microsoft.com/office/drawing/2014/main" id="{9757D06B-34D7-A233-8B5E-EA11AAF94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633575"/>
              </p:ext>
            </p:extLst>
          </p:nvPr>
        </p:nvGraphicFramePr>
        <p:xfrm>
          <a:off x="5295540" y="1394089"/>
          <a:ext cx="6267796" cy="4919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90795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B4F2-2472-4014-BF75-C61AFC80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443"/>
            <a:ext cx="12192000" cy="1357745"/>
          </a:xfr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Low Benefits – Value Chain Assessment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6D9AE4-1FF9-4D95-9665-837B89C4A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776168"/>
              </p:ext>
            </p:extLst>
          </p:nvPr>
        </p:nvGraphicFramePr>
        <p:xfrm>
          <a:off x="404885" y="1495475"/>
          <a:ext cx="5487916" cy="472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0C44F6E-8CFA-4EEA-97D6-17613B4EAE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903527" y="-17443"/>
            <a:ext cx="1317048" cy="13577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9454E7-BD88-3875-94B1-95A214F8C442}"/>
              </a:ext>
            </a:extLst>
          </p:cNvPr>
          <p:cNvSpPr txBox="1"/>
          <p:nvPr/>
        </p:nvSpPr>
        <p:spPr>
          <a:xfrm>
            <a:off x="5506947" y="1841611"/>
            <a:ext cx="6560363" cy="465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Legacy factors and obtaining macroeconomic fundamentals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Pension Fund Design - adequacy of contributions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Investment performance – performance benchmarks for asset managers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Product Relevance – Nominal guarantees, level annuities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Relevance of administration models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Partial withdrawals on job switching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weak corporate </a:t>
            </a:r>
            <a:r>
              <a:rPr lang="en-ZW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governance – capacity of BOFs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person touching a screen with icons&#10;&#10;Description automatically generated">
            <a:extLst>
              <a:ext uri="{FF2B5EF4-FFF2-40B4-BE49-F238E27FC236}">
                <a16:creationId xmlns:a16="http://schemas.microsoft.com/office/drawing/2014/main" id="{C4E7744B-F79A-F4F6-C2CE-37E45E285C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1616528"/>
            <a:ext cx="5295540" cy="52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5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B4F2-2472-4014-BF75-C61AFC80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443"/>
            <a:ext cx="12192000" cy="1357745"/>
          </a:xfr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Reforms to Improve Benefits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6D9AE4-1FF9-4D95-9665-837B89C4A4F6}"/>
              </a:ext>
            </a:extLst>
          </p:cNvPr>
          <p:cNvGraphicFramePr/>
          <p:nvPr/>
        </p:nvGraphicFramePr>
        <p:xfrm>
          <a:off x="404885" y="1495475"/>
          <a:ext cx="5487916" cy="472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0C44F6E-8CFA-4EEA-97D6-17613B4EAE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903527" y="-17443"/>
            <a:ext cx="1317048" cy="1495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9454E7-BD88-3875-94B1-95A214F8C442}"/>
              </a:ext>
            </a:extLst>
          </p:cNvPr>
          <p:cNvSpPr txBox="1"/>
          <p:nvPr/>
        </p:nvSpPr>
        <p:spPr>
          <a:xfrm>
            <a:off x="3972663" y="2257942"/>
            <a:ext cx="6930864" cy="430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Legal reforms to close gaps</a:t>
            </a: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Review of existing products – exposure limits to Deposit Administration Schemes </a:t>
            </a: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Ring-fencing of assets – asset separation</a:t>
            </a: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Consolidation of smaller funds for economies of scale</a:t>
            </a: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Expense Framework</a:t>
            </a:r>
          </a:p>
        </p:txBody>
      </p:sp>
      <p:pic>
        <p:nvPicPr>
          <p:cNvPr id="8" name="Picture 7" descr="A puzzle with a word on it&#10;&#10;Description automatically generated">
            <a:extLst>
              <a:ext uri="{FF2B5EF4-FFF2-40B4-BE49-F238E27FC236}">
                <a16:creationId xmlns:a16="http://schemas.microsoft.com/office/drawing/2014/main" id="{43B7CDAA-BF27-8D1E-4F3D-A9E6638493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936" y="2445949"/>
            <a:ext cx="3287730" cy="31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3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B4F2-2472-4014-BF75-C61AFC80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443"/>
            <a:ext cx="12192000" cy="1357745"/>
          </a:xfr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Reforms to Improve Benefits….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6D9AE4-1FF9-4D95-9665-837B89C4A4F6}"/>
              </a:ext>
            </a:extLst>
          </p:cNvPr>
          <p:cNvGraphicFramePr/>
          <p:nvPr/>
        </p:nvGraphicFramePr>
        <p:xfrm>
          <a:off x="404885" y="1495475"/>
          <a:ext cx="5487916" cy="472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0C44F6E-8CFA-4EEA-97D6-17613B4EAE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903527" y="-17443"/>
            <a:ext cx="1317048" cy="1495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9454E7-BD88-3875-94B1-95A214F8C442}"/>
              </a:ext>
            </a:extLst>
          </p:cNvPr>
          <p:cNvSpPr txBox="1"/>
          <p:nvPr/>
        </p:nvSpPr>
        <p:spPr>
          <a:xfrm>
            <a:off x="3774195" y="2127814"/>
            <a:ext cx="6797300" cy="368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Engagement with labour and employers on adequacy of contributions</a:t>
            </a: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Review of investment guidelines – alternative and offshore investments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Investment performance – new asset creation &amp; performance benchmarks for asset managers</a:t>
            </a:r>
          </a:p>
        </p:txBody>
      </p:sp>
      <p:pic>
        <p:nvPicPr>
          <p:cNvPr id="7" name="Picture 6" descr="A hand holding wooden blocks with letters on it&#10;&#10;Description automatically generated">
            <a:extLst>
              <a:ext uri="{FF2B5EF4-FFF2-40B4-BE49-F238E27FC236}">
                <a16:creationId xmlns:a16="http://schemas.microsoft.com/office/drawing/2014/main" id="{D4482B37-C3A2-FF14-AFEF-101D936DF7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64" y="2318593"/>
            <a:ext cx="2704049" cy="26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1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A62B-8028-4B2F-B98E-695A9C05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Improved Industry Compliance </a:t>
            </a:r>
            <a:br>
              <a:rPr lang="en-US" sz="1600" b="1" dirty="0">
                <a:latin typeface="Century Gothic" panose="020B0502020202020204" pitchFamily="34" charset="0"/>
              </a:rPr>
            </a:br>
            <a:endParaRPr lang="en-ZW" sz="40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790FF-0F7D-4854-B49B-4ECB364882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443616" y="-113318"/>
            <a:ext cx="1609235" cy="1485594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7A8E410-E6FC-4AFC-B50F-027B60121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798457"/>
              </p:ext>
            </p:extLst>
          </p:nvPr>
        </p:nvGraphicFramePr>
        <p:xfrm>
          <a:off x="139149" y="1399985"/>
          <a:ext cx="5731510" cy="548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50CC3DD-7347-71BA-090B-FEEAF90EF50C}"/>
              </a:ext>
            </a:extLst>
          </p:cNvPr>
          <p:cNvSpPr txBox="1"/>
          <p:nvPr/>
        </p:nvSpPr>
        <p:spPr>
          <a:xfrm>
            <a:off x="6604372" y="1404384"/>
            <a:ext cx="5316409" cy="511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31 Mar deadline for 2023 Annual reports missed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Call for timeous filing of returns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Non-remission of unclaimed benefits to the Guardian Fund.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Attainment of COPs and proper constitution of BOFs.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Board  meetings and AGMs.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Compliance with the Expenses Framework critical.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Timeous remission of contributions. </a:t>
            </a:r>
          </a:p>
        </p:txBody>
      </p:sp>
    </p:spTree>
    <p:extLst>
      <p:ext uri="{BB962C8B-B14F-4D97-AF65-F5344CB8AC3E}">
        <p14:creationId xmlns:p14="http://schemas.microsoft.com/office/powerpoint/2010/main" val="69564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B4F2-2472-4014-BF75-C61AFC80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4" y="0"/>
            <a:ext cx="12053455" cy="1330036"/>
          </a:xfr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en-US" sz="5400" b="1" dirty="0">
                <a:solidFill>
                  <a:schemeClr val="bg1"/>
                </a:solidFill>
              </a:rPr>
              <a:t>Prescribed Asset Compliance </a:t>
            </a:r>
            <a:endParaRPr lang="en-U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86B131-6EB5-4B58-89CD-053C439DF4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0796587" y="-30695"/>
            <a:ext cx="1423988" cy="149547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EB5E8A-2C10-E2C4-93A3-4CDC9D5DF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55013"/>
              </p:ext>
            </p:extLst>
          </p:nvPr>
        </p:nvGraphicFramePr>
        <p:xfrm>
          <a:off x="256308" y="1632857"/>
          <a:ext cx="7363691" cy="5029192"/>
        </p:xfrm>
        <a:graphic>
          <a:graphicData uri="http://schemas.openxmlformats.org/drawingml/2006/table">
            <a:tbl>
              <a:tblPr/>
              <a:tblGrid>
                <a:gridCol w="2301154">
                  <a:extLst>
                    <a:ext uri="{9D8B030D-6E8A-4147-A177-3AD203B41FA5}">
                      <a16:colId xmlns:a16="http://schemas.microsoft.com/office/drawing/2014/main" val="2249564450"/>
                    </a:ext>
                  </a:extLst>
                </a:gridCol>
                <a:gridCol w="1437595">
                  <a:extLst>
                    <a:ext uri="{9D8B030D-6E8A-4147-A177-3AD203B41FA5}">
                      <a16:colId xmlns:a16="http://schemas.microsoft.com/office/drawing/2014/main" val="365608195"/>
                    </a:ext>
                  </a:extLst>
                </a:gridCol>
                <a:gridCol w="1537467">
                  <a:extLst>
                    <a:ext uri="{9D8B030D-6E8A-4147-A177-3AD203B41FA5}">
                      <a16:colId xmlns:a16="http://schemas.microsoft.com/office/drawing/2014/main" val="2467467787"/>
                    </a:ext>
                  </a:extLst>
                </a:gridCol>
                <a:gridCol w="2087475">
                  <a:extLst>
                    <a:ext uri="{9D8B030D-6E8A-4147-A177-3AD203B41FA5}">
                      <a16:colId xmlns:a16="http://schemas.microsoft.com/office/drawing/2014/main" val="3418651486"/>
                    </a:ext>
                  </a:extLst>
                </a:gridCol>
              </a:tblGrid>
              <a:tr h="974653"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CC2E5"/>
                          </a:highlight>
                          <a:latin typeface="Century Gothic" panose="020B0502020202020204" pitchFamily="34" charset="0"/>
                        </a:rPr>
                        <a:t>Sector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CC2E5"/>
                          </a:highlight>
                          <a:latin typeface="Century Gothic" panose="020B0502020202020204" pitchFamily="34" charset="0"/>
                        </a:rPr>
                        <a:t>Total Amount Conferred (Millions US$)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CC2E5"/>
                          </a:highlight>
                          <a:latin typeface="Century Gothic" panose="020B0502020202020204" pitchFamily="34" charset="0"/>
                        </a:rPr>
                        <a:t>Total uptake  (Millions US$)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CC2E5"/>
                          </a:highlight>
                          <a:latin typeface="Century Gothic" panose="020B0502020202020204" pitchFamily="34" charset="0"/>
                        </a:rPr>
                        <a:t>Uptake by the Insurance and Pensions</a:t>
                      </a:r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CC2E5"/>
                          </a:highlight>
                          <a:latin typeface="Century Gothic" panose="020B0502020202020204" pitchFamily="34" charset="0"/>
                        </a:rPr>
                        <a:t> (Millions US$)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9CC2E5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84915"/>
                  </a:ext>
                </a:extLst>
              </a:tr>
              <a:tr h="337878"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Other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197.87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33.18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20.89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573360"/>
                  </a:ext>
                </a:extLst>
              </a:tr>
              <a:tr h="337878"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Agriculture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897.36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178.77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103.17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57164"/>
                  </a:ext>
                </a:extLst>
              </a:tr>
              <a:tr h="337878"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Road and sewer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8.20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4.70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4.70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106201"/>
                  </a:ext>
                </a:extLst>
              </a:tr>
              <a:tr h="337878"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Student Accommodation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101.80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38174"/>
                  </a:ext>
                </a:extLst>
              </a:tr>
              <a:tr h="337878"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Stands Servicing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2.72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1.05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1.05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069072"/>
                  </a:ext>
                </a:extLst>
              </a:tr>
              <a:tr h="337878"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Shopping malls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507.98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32.22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4.97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677283"/>
                  </a:ext>
                </a:extLst>
              </a:tr>
              <a:tr h="337878"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Mining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72.80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11.10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11.10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808749"/>
                  </a:ext>
                </a:extLst>
              </a:tr>
              <a:tr h="337878"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Energy Infrastructure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677.95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491.13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299.13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945251"/>
                  </a:ext>
                </a:extLst>
              </a:tr>
              <a:tr h="337878"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Housing Construction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2,279.01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692.82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689.16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123746"/>
                  </a:ext>
                </a:extLst>
              </a:tr>
              <a:tr h="350874"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Hotel Construction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250.00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388.33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1.25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44872"/>
                  </a:ext>
                </a:extLst>
              </a:tr>
              <a:tr h="337878"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Hospitals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143.34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33.30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19.36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081100"/>
                  </a:ext>
                </a:extLst>
              </a:tr>
              <a:tr h="324885"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CC2E5"/>
                          </a:highlight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CC2E5"/>
                          </a:highlight>
                          <a:latin typeface="Century Gothic" panose="020B0502020202020204" pitchFamily="34" charset="0"/>
                        </a:rPr>
                        <a:t>         5,139.02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CC2E5"/>
                          </a:highlight>
                          <a:latin typeface="Century Gothic" panose="020B0502020202020204" pitchFamily="34" charset="0"/>
                        </a:rPr>
                        <a:t>          1,866.59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CC2E5"/>
                          </a:highlight>
                          <a:latin typeface="Century Gothic" panose="020B0502020202020204" pitchFamily="34" charset="0"/>
                        </a:rPr>
                        <a:t>                    1,154.78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10962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A8BCB9-3998-E57E-F62D-79F6A4281A4B}"/>
              </a:ext>
            </a:extLst>
          </p:cNvPr>
          <p:cNvSpPr/>
          <p:nvPr/>
        </p:nvSpPr>
        <p:spPr>
          <a:xfrm>
            <a:off x="8338457" y="1894113"/>
            <a:ext cx="2993572" cy="43978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Call for profiling industry investments in PAs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Too many projects chasing few contributions &amp; investible income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Call for coinvesting for greater impact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Industry to invest in bankable PAs to ensure compliance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BOFs to develop Project monitoring capacity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2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6102</TotalTime>
  <Words>1042</Words>
  <Application>Microsoft Office PowerPoint</Application>
  <PresentationFormat>Widescreen</PresentationFormat>
  <Paragraphs>215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Century Gothic</vt:lpstr>
      <vt:lpstr>Raleway</vt:lpstr>
      <vt:lpstr>Times New Roman</vt:lpstr>
      <vt:lpstr>Wingdings</vt:lpstr>
      <vt:lpstr>Office Theme</vt:lpstr>
      <vt:lpstr>   ZAPF  49TH ANNUAL CONGRESS   Presented by  C.T Munjoma   17 May 2024</vt:lpstr>
      <vt:lpstr>Presentation Outline</vt:lpstr>
      <vt:lpstr>Improved Organisational Capacity and Image</vt:lpstr>
      <vt:lpstr>Improved Pension and Insurance Benefits</vt:lpstr>
      <vt:lpstr>Low Benefits – Value Chain Assessment </vt:lpstr>
      <vt:lpstr>Reforms to Improve Benefits</vt:lpstr>
      <vt:lpstr>Reforms to Improve Benefits….</vt:lpstr>
      <vt:lpstr> Improved Industry Compliance  </vt:lpstr>
      <vt:lpstr>Prescribed Asset Compliance </vt:lpstr>
      <vt:lpstr>Improved Industry Soundness and Resilience</vt:lpstr>
      <vt:lpstr>Guideline on 2024 Currency Reforms</vt:lpstr>
      <vt:lpstr>Guideline on 2024 Currency Reforms…</vt:lpstr>
      <vt:lpstr>Improved Industry Growth</vt:lpstr>
      <vt:lpstr>Key Highlights on Growth Trend</vt:lpstr>
      <vt:lpstr>Envisaged Reforms for Growth </vt:lpstr>
      <vt:lpstr>Pre-2009 Compensation</vt:lpstr>
      <vt:lpstr>Assessment of Compensation Schemes</vt:lpstr>
      <vt:lpstr>Assessment of Compensation Schemes…</vt:lpstr>
      <vt:lpstr>Interventions to Expedite Approvals</vt:lpstr>
      <vt:lpstr>Q &amp; 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Priorities and Focus Areas</dc:title>
  <dc:creator>Tariro Mateisanwa</dc:creator>
  <cp:lastModifiedBy>Cuthbert T. Munjoma</cp:lastModifiedBy>
  <cp:revision>131</cp:revision>
  <dcterms:created xsi:type="dcterms:W3CDTF">2021-02-16T06:11:31Z</dcterms:created>
  <dcterms:modified xsi:type="dcterms:W3CDTF">2024-05-17T06:13:58Z</dcterms:modified>
</cp:coreProperties>
</file>