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7FFE5458_C1BC3FB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7FFFDF4C_C795D1A7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7FFFDF6A_7D7D554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1" r:id="rId5"/>
    <p:sldMasterId id="2147483728" r:id="rId6"/>
    <p:sldMasterId id="2147483793" r:id="rId7"/>
    <p:sldMasterId id="2147483800" r:id="rId8"/>
  </p:sldMasterIdLst>
  <p:notesMasterIdLst>
    <p:notesMasterId r:id="rId32"/>
  </p:notesMasterIdLst>
  <p:sldIdLst>
    <p:sldId id="2147475268" r:id="rId9"/>
    <p:sldId id="2147374174" r:id="rId10"/>
    <p:sldId id="2147475286" r:id="rId11"/>
    <p:sldId id="2147475298" r:id="rId12"/>
    <p:sldId id="2147374914" r:id="rId13"/>
    <p:sldId id="2147475296" r:id="rId14"/>
    <p:sldId id="2147475299" r:id="rId15"/>
    <p:sldId id="2147374168" r:id="rId16"/>
    <p:sldId id="2147475290" r:id="rId17"/>
    <p:sldId id="2147475300" r:id="rId18"/>
    <p:sldId id="2147475288" r:id="rId19"/>
    <p:sldId id="2147475301" r:id="rId20"/>
    <p:sldId id="2147475289" r:id="rId21"/>
    <p:sldId id="2147475291" r:id="rId22"/>
    <p:sldId id="2147475285" r:id="rId23"/>
    <p:sldId id="2147475293" r:id="rId24"/>
    <p:sldId id="2147475294" r:id="rId25"/>
    <p:sldId id="269" r:id="rId26"/>
    <p:sldId id="2147475295" r:id="rId27"/>
    <p:sldId id="2147475302" r:id="rId28"/>
    <p:sldId id="2147475276" r:id="rId29"/>
    <p:sldId id="2147475304" r:id="rId30"/>
    <p:sldId id="2147475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3CA64-5B2E-92A2-9858-667707C8205B}" name="Jehoshaphat Abaya" initials="JA" userId="S::Jehoshaphat.Abaya@oldmutual.com.gh::fd9f390b-99f0-493e-b87a-00ef9f9d07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35B2-F391-4139-9B11-CFE0456FA67F}" v="108" dt="2024-05-16T06:49:02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60"/>
  </p:normalViewPr>
  <p:slideViewPr>
    <p:cSldViewPr snapToGrid="0">
      <p:cViewPr>
        <p:scale>
          <a:sx n="57" d="100"/>
          <a:sy n="57" d="100"/>
        </p:scale>
        <p:origin x="651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omments/modernComment_7FFE5458_C1BC3F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D73ED-EDD2-4609-973F-78C431D96741}" authorId="{9103CA64-5B2E-92A2-9858-667707C8205B}" created="2024-04-25T07:36:15.784">
    <pc:sldMkLst xmlns:pc="http://schemas.microsoft.com/office/powerpoint/2013/main/command">
      <pc:docMk/>
      <pc:sldMk cId="3250339764" sldId="2147374168"/>
    </pc:sldMkLst>
    <p188:txBody>
      <a:bodyPr/>
      <a:lstStyle/>
      <a:p>
        <a:r>
          <a:rPr lang="en-GB"/>
          <a:t>To be discussed</a:t>
        </a:r>
      </a:p>
    </p188:txBody>
  </p188:cm>
</p188:cmLst>
</file>

<file path=ppt/comments/modernComment_7FFFDF4C_C795D1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D73ED-EDD2-4609-973F-78C431D96741}" authorId="{9103CA64-5B2E-92A2-9858-667707C8205B}" created="2024-04-25T07:36:15.784">
    <pc:sldMkLst xmlns:pc="http://schemas.microsoft.com/office/powerpoint/2013/main/command">
      <pc:docMk/>
      <pc:sldMk cId="3250339764" sldId="2147374168"/>
    </pc:sldMkLst>
    <p188:txBody>
      <a:bodyPr/>
      <a:lstStyle/>
      <a:p>
        <a:r>
          <a:rPr lang="en-GB"/>
          <a:t>To be discussed</a:t>
        </a:r>
      </a:p>
    </p188:txBody>
  </p188:cm>
</p188:cmLst>
</file>

<file path=ppt/comments/modernComment_7FFFDF6A_7D7D55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ADF5FF-0009-47F1-9222-A409513FD1CC}" authorId="{9103CA64-5B2E-92A2-9858-667707C8205B}" created="2024-04-25T07:36:15.784">
    <pc:sldMkLst xmlns:pc="http://schemas.microsoft.com/office/powerpoint/2013/main/command">
      <pc:docMk/>
      <pc:sldMk cId="3250339764" sldId="2147374168"/>
    </pc:sldMkLst>
    <p188:txBody>
      <a:bodyPr/>
      <a:lstStyle/>
      <a:p>
        <a:r>
          <a:rPr lang="en-GB"/>
          <a:t>To be discussed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5AEF5-0016-4212-A5FD-7A676103DD7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18A7C5-EC6D-49A4-BE9F-3B5FC601432B}">
      <dgm:prSet/>
      <dgm:spPr/>
      <dgm:t>
        <a:bodyPr/>
        <a:lstStyle/>
        <a:p>
          <a:r>
            <a:rPr lang="en-US" b="1"/>
            <a:t>Then</a:t>
          </a:r>
          <a:endParaRPr lang="en-US"/>
        </a:p>
      </dgm:t>
    </dgm:pt>
    <dgm:pt modelId="{A3CC2D26-6F93-47C2-8792-A5C3458E9F00}" type="parTrans" cxnId="{59D3D130-D4AD-4C87-8CF5-96B0A6C6B365}">
      <dgm:prSet/>
      <dgm:spPr/>
      <dgm:t>
        <a:bodyPr/>
        <a:lstStyle/>
        <a:p>
          <a:endParaRPr lang="en-US"/>
        </a:p>
      </dgm:t>
    </dgm:pt>
    <dgm:pt modelId="{2DE55C29-D87C-43BE-B2F6-CB4670B8B586}" type="sibTrans" cxnId="{59D3D130-D4AD-4C87-8CF5-96B0A6C6B365}">
      <dgm:prSet/>
      <dgm:spPr/>
      <dgm:t>
        <a:bodyPr/>
        <a:lstStyle/>
        <a:p>
          <a:endParaRPr lang="en-US"/>
        </a:p>
      </dgm:t>
    </dgm:pt>
    <dgm:pt modelId="{972F6431-A84E-4B7C-AC45-858B6B3931E9}">
      <dgm:prSet/>
      <dgm:spPr/>
      <dgm:t>
        <a:bodyPr/>
        <a:lstStyle/>
        <a:p>
          <a:r>
            <a:rPr lang="en-US"/>
            <a:t>Formal Employment</a:t>
          </a:r>
        </a:p>
      </dgm:t>
    </dgm:pt>
    <dgm:pt modelId="{A689E316-C3D9-4FE5-864D-F942BABDDB2A}" type="parTrans" cxnId="{29FC7C56-F461-4851-97F6-868A1B1B35E0}">
      <dgm:prSet/>
      <dgm:spPr/>
      <dgm:t>
        <a:bodyPr/>
        <a:lstStyle/>
        <a:p>
          <a:endParaRPr lang="en-US"/>
        </a:p>
      </dgm:t>
    </dgm:pt>
    <dgm:pt modelId="{CA122DF7-2D39-4B84-83D7-724E78C13CB9}" type="sibTrans" cxnId="{29FC7C56-F461-4851-97F6-868A1B1B35E0}">
      <dgm:prSet/>
      <dgm:spPr/>
      <dgm:t>
        <a:bodyPr/>
        <a:lstStyle/>
        <a:p>
          <a:endParaRPr lang="en-US"/>
        </a:p>
      </dgm:t>
    </dgm:pt>
    <dgm:pt modelId="{C0A91E52-5CDB-467D-9AFE-AFB3D8CDE59C}">
      <dgm:prSet/>
      <dgm:spPr/>
      <dgm:t>
        <a:bodyPr/>
        <a:lstStyle/>
        <a:p>
          <a:r>
            <a:rPr lang="en-US"/>
            <a:t>Till Retirement</a:t>
          </a:r>
        </a:p>
      </dgm:t>
    </dgm:pt>
    <dgm:pt modelId="{975C25B5-6987-4B5E-8D12-51DCDAE48E26}" type="parTrans" cxnId="{62004152-5AE0-4737-95E9-0DBD4CA6E5E5}">
      <dgm:prSet/>
      <dgm:spPr/>
      <dgm:t>
        <a:bodyPr/>
        <a:lstStyle/>
        <a:p>
          <a:endParaRPr lang="en-US"/>
        </a:p>
      </dgm:t>
    </dgm:pt>
    <dgm:pt modelId="{2BC5859C-ECCB-434D-B06F-420F72A0A3D4}" type="sibTrans" cxnId="{62004152-5AE0-4737-95E9-0DBD4CA6E5E5}">
      <dgm:prSet/>
      <dgm:spPr/>
      <dgm:t>
        <a:bodyPr/>
        <a:lstStyle/>
        <a:p>
          <a:endParaRPr lang="en-US"/>
        </a:p>
      </dgm:t>
    </dgm:pt>
    <dgm:pt modelId="{7D53E098-27AE-480F-9016-0058AE56F9F7}">
      <dgm:prSet/>
      <dgm:spPr/>
      <dgm:t>
        <a:bodyPr/>
        <a:lstStyle/>
        <a:p>
          <a:r>
            <a:rPr lang="en-US"/>
            <a:t>Stable income</a:t>
          </a:r>
        </a:p>
      </dgm:t>
    </dgm:pt>
    <dgm:pt modelId="{287B46B0-271E-4DA4-93E8-20E381671A62}" type="parTrans" cxnId="{3230A8B0-3102-42CF-B4D7-86DBCB964ACC}">
      <dgm:prSet/>
      <dgm:spPr/>
      <dgm:t>
        <a:bodyPr/>
        <a:lstStyle/>
        <a:p>
          <a:endParaRPr lang="en-US"/>
        </a:p>
      </dgm:t>
    </dgm:pt>
    <dgm:pt modelId="{F1C753A3-7BB3-4B7F-A9F0-4494C5427F6A}" type="sibTrans" cxnId="{3230A8B0-3102-42CF-B4D7-86DBCB964ACC}">
      <dgm:prSet/>
      <dgm:spPr/>
      <dgm:t>
        <a:bodyPr/>
        <a:lstStyle/>
        <a:p>
          <a:endParaRPr lang="en-US"/>
        </a:p>
      </dgm:t>
    </dgm:pt>
    <dgm:pt modelId="{397B7E74-F8D0-46D2-80B6-14DDC7582BEB}">
      <dgm:prSet/>
      <dgm:spPr/>
      <dgm:t>
        <a:bodyPr/>
        <a:lstStyle/>
        <a:p>
          <a:r>
            <a:rPr lang="en-US" b="1"/>
            <a:t>Now</a:t>
          </a:r>
          <a:endParaRPr lang="en-US"/>
        </a:p>
      </dgm:t>
    </dgm:pt>
    <dgm:pt modelId="{862E5CE8-8B31-4E62-A74F-77C2843CE7B9}" type="parTrans" cxnId="{F9BDEA2D-327A-4942-B012-B3F8D996586E}">
      <dgm:prSet/>
      <dgm:spPr/>
      <dgm:t>
        <a:bodyPr/>
        <a:lstStyle/>
        <a:p>
          <a:endParaRPr lang="en-US"/>
        </a:p>
      </dgm:t>
    </dgm:pt>
    <dgm:pt modelId="{8412C23D-1C66-4FE1-BBFF-F8BF905835F3}" type="sibTrans" cxnId="{F9BDEA2D-327A-4942-B012-B3F8D996586E}">
      <dgm:prSet/>
      <dgm:spPr/>
      <dgm:t>
        <a:bodyPr/>
        <a:lstStyle/>
        <a:p>
          <a:endParaRPr lang="en-US"/>
        </a:p>
      </dgm:t>
    </dgm:pt>
    <dgm:pt modelId="{B3D9FA5A-C921-46A2-85C2-353DA74EA001}">
      <dgm:prSet/>
      <dgm:spPr/>
      <dgm:t>
        <a:bodyPr/>
        <a:lstStyle/>
        <a:p>
          <a:r>
            <a:rPr lang="en-US"/>
            <a:t>Informal Employment – 70 to 80 percent</a:t>
          </a:r>
        </a:p>
      </dgm:t>
    </dgm:pt>
    <dgm:pt modelId="{56DD3A6A-F3FC-4BD9-B1AE-F45DA7DA8BD3}" type="parTrans" cxnId="{F1B6E096-1CAE-4A48-9EC0-462B65E6E1FB}">
      <dgm:prSet/>
      <dgm:spPr/>
      <dgm:t>
        <a:bodyPr/>
        <a:lstStyle/>
        <a:p>
          <a:endParaRPr lang="en-US"/>
        </a:p>
      </dgm:t>
    </dgm:pt>
    <dgm:pt modelId="{A346BACF-1302-40EB-B9AF-6D88090A1E5A}" type="sibTrans" cxnId="{F1B6E096-1CAE-4A48-9EC0-462B65E6E1FB}">
      <dgm:prSet/>
      <dgm:spPr/>
      <dgm:t>
        <a:bodyPr/>
        <a:lstStyle/>
        <a:p>
          <a:endParaRPr lang="en-US"/>
        </a:p>
      </dgm:t>
    </dgm:pt>
    <dgm:pt modelId="{79EFA415-890F-4493-9F97-FA13DB4432CD}">
      <dgm:prSet/>
      <dgm:spPr/>
      <dgm:t>
        <a:bodyPr/>
        <a:lstStyle/>
        <a:p>
          <a:r>
            <a:rPr lang="en-US"/>
            <a:t>Job hopping or Poly Jobbing </a:t>
          </a:r>
        </a:p>
      </dgm:t>
    </dgm:pt>
    <dgm:pt modelId="{96D193E3-482B-42EF-A2A2-637CF40B4472}" type="parTrans" cxnId="{C2D71F69-5373-4ECE-B4BC-69E3C224DE8B}">
      <dgm:prSet/>
      <dgm:spPr/>
      <dgm:t>
        <a:bodyPr/>
        <a:lstStyle/>
        <a:p>
          <a:endParaRPr lang="en-US"/>
        </a:p>
      </dgm:t>
    </dgm:pt>
    <dgm:pt modelId="{88A3BF97-B960-450F-B88C-0B59BF11403B}" type="sibTrans" cxnId="{C2D71F69-5373-4ECE-B4BC-69E3C224DE8B}">
      <dgm:prSet/>
      <dgm:spPr/>
      <dgm:t>
        <a:bodyPr/>
        <a:lstStyle/>
        <a:p>
          <a:endParaRPr lang="en-US"/>
        </a:p>
      </dgm:t>
    </dgm:pt>
    <dgm:pt modelId="{9D9215B6-BC75-4A9B-8CB3-53D9C3A5016E}">
      <dgm:prSet/>
      <dgm:spPr/>
      <dgm:t>
        <a:bodyPr/>
        <a:lstStyle/>
        <a:p>
          <a:r>
            <a:rPr lang="en-US"/>
            <a:t>Unstable Income</a:t>
          </a:r>
        </a:p>
      </dgm:t>
    </dgm:pt>
    <dgm:pt modelId="{1797EA2F-A22C-42CE-A39C-5E8729A518FF}" type="parTrans" cxnId="{07FFFFEA-07DA-4AC4-AE40-E25C6A51D967}">
      <dgm:prSet/>
      <dgm:spPr/>
      <dgm:t>
        <a:bodyPr/>
        <a:lstStyle/>
        <a:p>
          <a:endParaRPr lang="en-US"/>
        </a:p>
      </dgm:t>
    </dgm:pt>
    <dgm:pt modelId="{3594E637-214C-4249-93EA-63C57B0FDCDF}" type="sibTrans" cxnId="{07FFFFEA-07DA-4AC4-AE40-E25C6A51D967}">
      <dgm:prSet/>
      <dgm:spPr/>
      <dgm:t>
        <a:bodyPr/>
        <a:lstStyle/>
        <a:p>
          <a:endParaRPr lang="en-US"/>
        </a:p>
      </dgm:t>
    </dgm:pt>
    <dgm:pt modelId="{804EF9A7-1502-4EE1-84A3-E17455D927BC}" type="pres">
      <dgm:prSet presAssocID="{7515AEF5-0016-4212-A5FD-7A676103DD72}" presName="linear" presStyleCnt="0">
        <dgm:presLayoutVars>
          <dgm:dir/>
          <dgm:animLvl val="lvl"/>
          <dgm:resizeHandles val="exact"/>
        </dgm:presLayoutVars>
      </dgm:prSet>
      <dgm:spPr/>
    </dgm:pt>
    <dgm:pt modelId="{F25E8338-1C3A-489C-8FFA-5E16B7EC6911}" type="pres">
      <dgm:prSet presAssocID="{7918A7C5-EC6D-49A4-BE9F-3B5FC601432B}" presName="parentLin" presStyleCnt="0"/>
      <dgm:spPr/>
    </dgm:pt>
    <dgm:pt modelId="{4B99D640-94D3-437F-82C5-2756569EA31F}" type="pres">
      <dgm:prSet presAssocID="{7918A7C5-EC6D-49A4-BE9F-3B5FC601432B}" presName="parentLeftMargin" presStyleLbl="node1" presStyleIdx="0" presStyleCnt="2"/>
      <dgm:spPr/>
    </dgm:pt>
    <dgm:pt modelId="{22B564E4-4503-41F4-B2EA-B7DBCACA7AD6}" type="pres">
      <dgm:prSet presAssocID="{7918A7C5-EC6D-49A4-BE9F-3B5FC60143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20011A-7C57-49B0-A550-AFF24C906115}" type="pres">
      <dgm:prSet presAssocID="{7918A7C5-EC6D-49A4-BE9F-3B5FC601432B}" presName="negativeSpace" presStyleCnt="0"/>
      <dgm:spPr/>
    </dgm:pt>
    <dgm:pt modelId="{40D9D2B4-C2F6-44E1-A487-1D53180BE5D5}" type="pres">
      <dgm:prSet presAssocID="{7918A7C5-EC6D-49A4-BE9F-3B5FC601432B}" presName="childText" presStyleLbl="conFgAcc1" presStyleIdx="0" presStyleCnt="2">
        <dgm:presLayoutVars>
          <dgm:bulletEnabled val="1"/>
        </dgm:presLayoutVars>
      </dgm:prSet>
      <dgm:spPr/>
    </dgm:pt>
    <dgm:pt modelId="{B40687D0-569B-41DD-93B8-23AB2F6255E6}" type="pres">
      <dgm:prSet presAssocID="{2DE55C29-D87C-43BE-B2F6-CB4670B8B586}" presName="spaceBetweenRectangles" presStyleCnt="0"/>
      <dgm:spPr/>
    </dgm:pt>
    <dgm:pt modelId="{BF3466C7-44CE-4DD3-B667-00B59BC255BB}" type="pres">
      <dgm:prSet presAssocID="{397B7E74-F8D0-46D2-80B6-14DDC7582BEB}" presName="parentLin" presStyleCnt="0"/>
      <dgm:spPr/>
    </dgm:pt>
    <dgm:pt modelId="{CDCA0E29-37FC-4377-95AC-A68DA8DAE59B}" type="pres">
      <dgm:prSet presAssocID="{397B7E74-F8D0-46D2-80B6-14DDC7582BEB}" presName="parentLeftMargin" presStyleLbl="node1" presStyleIdx="0" presStyleCnt="2"/>
      <dgm:spPr/>
    </dgm:pt>
    <dgm:pt modelId="{814DCA33-8247-4074-8347-ADBCF79268D2}" type="pres">
      <dgm:prSet presAssocID="{397B7E74-F8D0-46D2-80B6-14DDC7582B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B14443-B594-427C-AAE0-8461C4C90882}" type="pres">
      <dgm:prSet presAssocID="{397B7E74-F8D0-46D2-80B6-14DDC7582BEB}" presName="negativeSpace" presStyleCnt="0"/>
      <dgm:spPr/>
    </dgm:pt>
    <dgm:pt modelId="{30D14C3A-6F23-4B23-9567-727383C567E3}" type="pres">
      <dgm:prSet presAssocID="{397B7E74-F8D0-46D2-80B6-14DDC7582B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4AFA02-F751-4E2F-99CD-87F50D847C17}" type="presOf" srcId="{972F6431-A84E-4B7C-AC45-858B6B3931E9}" destId="{40D9D2B4-C2F6-44E1-A487-1D53180BE5D5}" srcOrd="0" destOrd="0" presId="urn:microsoft.com/office/officeart/2005/8/layout/list1"/>
    <dgm:cxn modelId="{AF9A5C09-1ACD-4D95-A640-E4703906F105}" type="presOf" srcId="{7D53E098-27AE-480F-9016-0058AE56F9F7}" destId="{40D9D2B4-C2F6-44E1-A487-1D53180BE5D5}" srcOrd="0" destOrd="2" presId="urn:microsoft.com/office/officeart/2005/8/layout/list1"/>
    <dgm:cxn modelId="{07B4C318-ED00-486F-9557-C921B1053F29}" type="presOf" srcId="{397B7E74-F8D0-46D2-80B6-14DDC7582BEB}" destId="{814DCA33-8247-4074-8347-ADBCF79268D2}" srcOrd="1" destOrd="0" presId="urn:microsoft.com/office/officeart/2005/8/layout/list1"/>
    <dgm:cxn modelId="{F9BDEA2D-327A-4942-B012-B3F8D996586E}" srcId="{7515AEF5-0016-4212-A5FD-7A676103DD72}" destId="{397B7E74-F8D0-46D2-80B6-14DDC7582BEB}" srcOrd="1" destOrd="0" parTransId="{862E5CE8-8B31-4E62-A74F-77C2843CE7B9}" sibTransId="{8412C23D-1C66-4FE1-BBFF-F8BF905835F3}"/>
    <dgm:cxn modelId="{59D3D130-D4AD-4C87-8CF5-96B0A6C6B365}" srcId="{7515AEF5-0016-4212-A5FD-7A676103DD72}" destId="{7918A7C5-EC6D-49A4-BE9F-3B5FC601432B}" srcOrd="0" destOrd="0" parTransId="{A3CC2D26-6F93-47C2-8792-A5C3458E9F00}" sibTransId="{2DE55C29-D87C-43BE-B2F6-CB4670B8B586}"/>
    <dgm:cxn modelId="{413E2D32-A38D-4C5F-98E0-6D7059996BAD}" type="presOf" srcId="{B3D9FA5A-C921-46A2-85C2-353DA74EA001}" destId="{30D14C3A-6F23-4B23-9567-727383C567E3}" srcOrd="0" destOrd="0" presId="urn:microsoft.com/office/officeart/2005/8/layout/list1"/>
    <dgm:cxn modelId="{C2D71F69-5373-4ECE-B4BC-69E3C224DE8B}" srcId="{397B7E74-F8D0-46D2-80B6-14DDC7582BEB}" destId="{79EFA415-890F-4493-9F97-FA13DB4432CD}" srcOrd="1" destOrd="0" parTransId="{96D193E3-482B-42EF-A2A2-637CF40B4472}" sibTransId="{88A3BF97-B960-450F-B88C-0B59BF11403B}"/>
    <dgm:cxn modelId="{62004152-5AE0-4737-95E9-0DBD4CA6E5E5}" srcId="{7918A7C5-EC6D-49A4-BE9F-3B5FC601432B}" destId="{C0A91E52-5CDB-467D-9AFE-AFB3D8CDE59C}" srcOrd="1" destOrd="0" parTransId="{975C25B5-6987-4B5E-8D12-51DCDAE48E26}" sibTransId="{2BC5859C-ECCB-434D-B06F-420F72A0A3D4}"/>
    <dgm:cxn modelId="{29FC7C56-F461-4851-97F6-868A1B1B35E0}" srcId="{7918A7C5-EC6D-49A4-BE9F-3B5FC601432B}" destId="{972F6431-A84E-4B7C-AC45-858B6B3931E9}" srcOrd="0" destOrd="0" parTransId="{A689E316-C3D9-4FE5-864D-F942BABDDB2A}" sibTransId="{CA122DF7-2D39-4B84-83D7-724E78C13CB9}"/>
    <dgm:cxn modelId="{34A74878-4308-4DAB-B8B7-8D01690210E3}" type="presOf" srcId="{7918A7C5-EC6D-49A4-BE9F-3B5FC601432B}" destId="{22B564E4-4503-41F4-B2EA-B7DBCACA7AD6}" srcOrd="1" destOrd="0" presId="urn:microsoft.com/office/officeart/2005/8/layout/list1"/>
    <dgm:cxn modelId="{2F74828B-6B9F-4495-8520-2D142F18CA63}" type="presOf" srcId="{C0A91E52-5CDB-467D-9AFE-AFB3D8CDE59C}" destId="{40D9D2B4-C2F6-44E1-A487-1D53180BE5D5}" srcOrd="0" destOrd="1" presId="urn:microsoft.com/office/officeart/2005/8/layout/list1"/>
    <dgm:cxn modelId="{F1B6E096-1CAE-4A48-9EC0-462B65E6E1FB}" srcId="{397B7E74-F8D0-46D2-80B6-14DDC7582BEB}" destId="{B3D9FA5A-C921-46A2-85C2-353DA74EA001}" srcOrd="0" destOrd="0" parTransId="{56DD3A6A-F3FC-4BD9-B1AE-F45DA7DA8BD3}" sibTransId="{A346BACF-1302-40EB-B9AF-6D88090A1E5A}"/>
    <dgm:cxn modelId="{845AB1A3-2FD5-4629-AEF1-509C51276E7D}" type="presOf" srcId="{7515AEF5-0016-4212-A5FD-7A676103DD72}" destId="{804EF9A7-1502-4EE1-84A3-E17455D927BC}" srcOrd="0" destOrd="0" presId="urn:microsoft.com/office/officeart/2005/8/layout/list1"/>
    <dgm:cxn modelId="{3230A8B0-3102-42CF-B4D7-86DBCB964ACC}" srcId="{7918A7C5-EC6D-49A4-BE9F-3B5FC601432B}" destId="{7D53E098-27AE-480F-9016-0058AE56F9F7}" srcOrd="2" destOrd="0" parTransId="{287B46B0-271E-4DA4-93E8-20E381671A62}" sibTransId="{F1C753A3-7BB3-4B7F-A9F0-4494C5427F6A}"/>
    <dgm:cxn modelId="{2D2B2DB1-DF75-4CDA-95D2-6F23B004411D}" type="presOf" srcId="{9D9215B6-BC75-4A9B-8CB3-53D9C3A5016E}" destId="{30D14C3A-6F23-4B23-9567-727383C567E3}" srcOrd="0" destOrd="2" presId="urn:microsoft.com/office/officeart/2005/8/layout/list1"/>
    <dgm:cxn modelId="{DBB715BA-2231-4D07-ABD5-4DAD8A53F3CD}" type="presOf" srcId="{397B7E74-F8D0-46D2-80B6-14DDC7582BEB}" destId="{CDCA0E29-37FC-4377-95AC-A68DA8DAE59B}" srcOrd="0" destOrd="0" presId="urn:microsoft.com/office/officeart/2005/8/layout/list1"/>
    <dgm:cxn modelId="{B99BA2C1-C85D-44BE-85AE-49A9531425F9}" type="presOf" srcId="{79EFA415-890F-4493-9F97-FA13DB4432CD}" destId="{30D14C3A-6F23-4B23-9567-727383C567E3}" srcOrd="0" destOrd="1" presId="urn:microsoft.com/office/officeart/2005/8/layout/list1"/>
    <dgm:cxn modelId="{02F9C5E8-667F-4D77-A95E-C64193E88A0A}" type="presOf" srcId="{7918A7C5-EC6D-49A4-BE9F-3B5FC601432B}" destId="{4B99D640-94D3-437F-82C5-2756569EA31F}" srcOrd="0" destOrd="0" presId="urn:microsoft.com/office/officeart/2005/8/layout/list1"/>
    <dgm:cxn modelId="{07FFFFEA-07DA-4AC4-AE40-E25C6A51D967}" srcId="{397B7E74-F8D0-46D2-80B6-14DDC7582BEB}" destId="{9D9215B6-BC75-4A9B-8CB3-53D9C3A5016E}" srcOrd="2" destOrd="0" parTransId="{1797EA2F-A22C-42CE-A39C-5E8729A518FF}" sibTransId="{3594E637-214C-4249-93EA-63C57B0FDCDF}"/>
    <dgm:cxn modelId="{10254D45-1C42-4396-8847-1ACCFA07AD99}" type="presParOf" srcId="{804EF9A7-1502-4EE1-84A3-E17455D927BC}" destId="{F25E8338-1C3A-489C-8FFA-5E16B7EC6911}" srcOrd="0" destOrd="0" presId="urn:microsoft.com/office/officeart/2005/8/layout/list1"/>
    <dgm:cxn modelId="{0C14EC32-9C3E-42FA-BE0F-484EE9398B74}" type="presParOf" srcId="{F25E8338-1C3A-489C-8FFA-5E16B7EC6911}" destId="{4B99D640-94D3-437F-82C5-2756569EA31F}" srcOrd="0" destOrd="0" presId="urn:microsoft.com/office/officeart/2005/8/layout/list1"/>
    <dgm:cxn modelId="{1B8CA3ED-BCD3-4394-900E-2C52A823F8A3}" type="presParOf" srcId="{F25E8338-1C3A-489C-8FFA-5E16B7EC6911}" destId="{22B564E4-4503-41F4-B2EA-B7DBCACA7AD6}" srcOrd="1" destOrd="0" presId="urn:microsoft.com/office/officeart/2005/8/layout/list1"/>
    <dgm:cxn modelId="{39A4C325-C648-4ADF-BD88-68CBB608E66D}" type="presParOf" srcId="{804EF9A7-1502-4EE1-84A3-E17455D927BC}" destId="{B620011A-7C57-49B0-A550-AFF24C906115}" srcOrd="1" destOrd="0" presId="urn:microsoft.com/office/officeart/2005/8/layout/list1"/>
    <dgm:cxn modelId="{D9906AF1-0EB5-4010-B04C-D66D4CF4AA69}" type="presParOf" srcId="{804EF9A7-1502-4EE1-84A3-E17455D927BC}" destId="{40D9D2B4-C2F6-44E1-A487-1D53180BE5D5}" srcOrd="2" destOrd="0" presId="urn:microsoft.com/office/officeart/2005/8/layout/list1"/>
    <dgm:cxn modelId="{EDBB2413-E1C5-4180-99A8-DA1BC7A76756}" type="presParOf" srcId="{804EF9A7-1502-4EE1-84A3-E17455D927BC}" destId="{B40687D0-569B-41DD-93B8-23AB2F6255E6}" srcOrd="3" destOrd="0" presId="urn:microsoft.com/office/officeart/2005/8/layout/list1"/>
    <dgm:cxn modelId="{74AA8454-A542-4920-A3C6-2712E6BB0AFB}" type="presParOf" srcId="{804EF9A7-1502-4EE1-84A3-E17455D927BC}" destId="{BF3466C7-44CE-4DD3-B667-00B59BC255BB}" srcOrd="4" destOrd="0" presId="urn:microsoft.com/office/officeart/2005/8/layout/list1"/>
    <dgm:cxn modelId="{84A059F4-890D-46A6-AF09-7E2B210111FE}" type="presParOf" srcId="{BF3466C7-44CE-4DD3-B667-00B59BC255BB}" destId="{CDCA0E29-37FC-4377-95AC-A68DA8DAE59B}" srcOrd="0" destOrd="0" presId="urn:microsoft.com/office/officeart/2005/8/layout/list1"/>
    <dgm:cxn modelId="{F17E241D-0667-4C75-BABC-6BA39575EAD8}" type="presParOf" srcId="{BF3466C7-44CE-4DD3-B667-00B59BC255BB}" destId="{814DCA33-8247-4074-8347-ADBCF79268D2}" srcOrd="1" destOrd="0" presId="urn:microsoft.com/office/officeart/2005/8/layout/list1"/>
    <dgm:cxn modelId="{AF0BB285-D9A1-4055-A45A-DAE086B82B44}" type="presParOf" srcId="{804EF9A7-1502-4EE1-84A3-E17455D927BC}" destId="{06B14443-B594-427C-AAE0-8461C4C90882}" srcOrd="5" destOrd="0" presId="urn:microsoft.com/office/officeart/2005/8/layout/list1"/>
    <dgm:cxn modelId="{40C3CCBA-CCCE-46F0-B50B-320DD2EB9A73}" type="presParOf" srcId="{804EF9A7-1502-4EE1-84A3-E17455D927BC}" destId="{30D14C3A-6F23-4B23-9567-727383C567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9F385-5E93-4B2C-830F-6D9B76E21D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BC54A0-ED03-4E2F-888A-4AF9A9F04BE8}">
      <dgm:prSet/>
      <dgm:spPr/>
      <dgm:t>
        <a:bodyPr/>
        <a:lstStyle/>
        <a:p>
          <a:r>
            <a:rPr lang="en-US"/>
            <a:t>Alternative Investments</a:t>
          </a:r>
        </a:p>
      </dgm:t>
    </dgm:pt>
    <dgm:pt modelId="{9EAB06EF-7F55-4BAE-86CA-2FDB17BA89FD}" type="parTrans" cxnId="{BD059CC5-A7D1-406E-829A-C86E0527CC10}">
      <dgm:prSet/>
      <dgm:spPr/>
      <dgm:t>
        <a:bodyPr/>
        <a:lstStyle/>
        <a:p>
          <a:endParaRPr lang="en-US"/>
        </a:p>
      </dgm:t>
    </dgm:pt>
    <dgm:pt modelId="{9B948DE3-AFA6-45E8-8171-F753E664695F}" type="sibTrans" cxnId="{BD059CC5-A7D1-406E-829A-C86E0527CC10}">
      <dgm:prSet/>
      <dgm:spPr/>
      <dgm:t>
        <a:bodyPr/>
        <a:lstStyle/>
        <a:p>
          <a:endParaRPr lang="en-US"/>
        </a:p>
      </dgm:t>
    </dgm:pt>
    <dgm:pt modelId="{A3E8901C-732C-4A43-8BBE-2DEBFFC17F21}">
      <dgm:prSet/>
      <dgm:spPr/>
      <dgm:t>
        <a:bodyPr/>
        <a:lstStyle/>
        <a:p>
          <a:r>
            <a:rPr lang="en-US"/>
            <a:t>Focus on Risk Management (all types of risks)</a:t>
          </a:r>
        </a:p>
      </dgm:t>
    </dgm:pt>
    <dgm:pt modelId="{BD188FA7-C971-4263-BB3E-938683D1CB6F}" type="parTrans" cxnId="{CA59806E-6313-4C51-82EF-8A23931836CE}">
      <dgm:prSet/>
      <dgm:spPr/>
      <dgm:t>
        <a:bodyPr/>
        <a:lstStyle/>
        <a:p>
          <a:endParaRPr lang="en-US"/>
        </a:p>
      </dgm:t>
    </dgm:pt>
    <dgm:pt modelId="{C7A52060-A14B-4714-BA61-40796E8638A2}" type="sibTrans" cxnId="{CA59806E-6313-4C51-82EF-8A23931836CE}">
      <dgm:prSet/>
      <dgm:spPr/>
      <dgm:t>
        <a:bodyPr/>
        <a:lstStyle/>
        <a:p>
          <a:endParaRPr lang="en-US"/>
        </a:p>
      </dgm:t>
    </dgm:pt>
    <dgm:pt modelId="{1398BF1C-FA5A-46FB-ACA6-171CA76DE912}">
      <dgm:prSet/>
      <dgm:spPr/>
      <dgm:t>
        <a:bodyPr/>
        <a:lstStyle/>
        <a:p>
          <a:r>
            <a:rPr lang="en-US"/>
            <a:t>Greater collaboration – trustees, employers, employees </a:t>
          </a:r>
        </a:p>
      </dgm:t>
    </dgm:pt>
    <dgm:pt modelId="{259DF3D4-AC31-43A9-A1A7-58237C6D1880}" type="parTrans" cxnId="{650F4E1E-C21F-402C-8372-584AEF50F273}">
      <dgm:prSet/>
      <dgm:spPr/>
      <dgm:t>
        <a:bodyPr/>
        <a:lstStyle/>
        <a:p>
          <a:endParaRPr lang="en-US"/>
        </a:p>
      </dgm:t>
    </dgm:pt>
    <dgm:pt modelId="{A251E66D-5AA2-4D6D-A2CA-29D2393EEBA4}" type="sibTrans" cxnId="{650F4E1E-C21F-402C-8372-584AEF50F273}">
      <dgm:prSet/>
      <dgm:spPr/>
      <dgm:t>
        <a:bodyPr/>
        <a:lstStyle/>
        <a:p>
          <a:endParaRPr lang="en-US"/>
        </a:p>
      </dgm:t>
    </dgm:pt>
    <dgm:pt modelId="{55621F92-A840-48E1-8559-8032312AC27A}" type="pres">
      <dgm:prSet presAssocID="{C069F385-5E93-4B2C-830F-6D9B76E21DE2}" presName="root" presStyleCnt="0">
        <dgm:presLayoutVars>
          <dgm:dir/>
          <dgm:resizeHandles val="exact"/>
        </dgm:presLayoutVars>
      </dgm:prSet>
      <dgm:spPr/>
    </dgm:pt>
    <dgm:pt modelId="{9961532C-3692-4683-B497-A766843C9391}" type="pres">
      <dgm:prSet presAssocID="{66BC54A0-ED03-4E2F-888A-4AF9A9F04BE8}" presName="compNode" presStyleCnt="0"/>
      <dgm:spPr/>
    </dgm:pt>
    <dgm:pt modelId="{364A8B4C-A68B-493F-8DD0-C9803A6B451B}" type="pres">
      <dgm:prSet presAssocID="{66BC54A0-ED03-4E2F-888A-4AF9A9F04BE8}" presName="bgRect" presStyleLbl="bgShp" presStyleIdx="0" presStyleCnt="3"/>
      <dgm:spPr/>
    </dgm:pt>
    <dgm:pt modelId="{D53455A8-0676-4EC2-93EE-E0C6527B6BE7}" type="pres">
      <dgm:prSet presAssocID="{66BC54A0-ED03-4E2F-888A-4AF9A9F04B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A37DCBF-83D1-495D-B1C1-FDAA8942A5F3}" type="pres">
      <dgm:prSet presAssocID="{66BC54A0-ED03-4E2F-888A-4AF9A9F04BE8}" presName="spaceRect" presStyleCnt="0"/>
      <dgm:spPr/>
    </dgm:pt>
    <dgm:pt modelId="{F7E1FF64-87F7-4A61-BD48-883DC9173218}" type="pres">
      <dgm:prSet presAssocID="{66BC54A0-ED03-4E2F-888A-4AF9A9F04BE8}" presName="parTx" presStyleLbl="revTx" presStyleIdx="0" presStyleCnt="3">
        <dgm:presLayoutVars>
          <dgm:chMax val="0"/>
          <dgm:chPref val="0"/>
        </dgm:presLayoutVars>
      </dgm:prSet>
      <dgm:spPr/>
    </dgm:pt>
    <dgm:pt modelId="{56BEFE44-57F1-411D-A7B2-74F105D37F87}" type="pres">
      <dgm:prSet presAssocID="{9B948DE3-AFA6-45E8-8171-F753E664695F}" presName="sibTrans" presStyleCnt="0"/>
      <dgm:spPr/>
    </dgm:pt>
    <dgm:pt modelId="{0398C76E-8CAF-4381-8662-AB8F3AED2E28}" type="pres">
      <dgm:prSet presAssocID="{A3E8901C-732C-4A43-8BBE-2DEBFFC17F21}" presName="compNode" presStyleCnt="0"/>
      <dgm:spPr/>
    </dgm:pt>
    <dgm:pt modelId="{052AE386-9E45-4DA3-A397-52F46C646C35}" type="pres">
      <dgm:prSet presAssocID="{A3E8901C-732C-4A43-8BBE-2DEBFFC17F21}" presName="bgRect" presStyleLbl="bgShp" presStyleIdx="1" presStyleCnt="3"/>
      <dgm:spPr/>
    </dgm:pt>
    <dgm:pt modelId="{311D1822-6527-4490-B181-AC886C5C196A}" type="pres">
      <dgm:prSet presAssocID="{A3E8901C-732C-4A43-8BBE-2DEBFFC17F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89BF2D5-98DB-4872-A1E1-F3308E9BDD5E}" type="pres">
      <dgm:prSet presAssocID="{A3E8901C-732C-4A43-8BBE-2DEBFFC17F21}" presName="spaceRect" presStyleCnt="0"/>
      <dgm:spPr/>
    </dgm:pt>
    <dgm:pt modelId="{E4B833DF-8095-48F5-8618-22860C5A91C5}" type="pres">
      <dgm:prSet presAssocID="{A3E8901C-732C-4A43-8BBE-2DEBFFC17F21}" presName="parTx" presStyleLbl="revTx" presStyleIdx="1" presStyleCnt="3">
        <dgm:presLayoutVars>
          <dgm:chMax val="0"/>
          <dgm:chPref val="0"/>
        </dgm:presLayoutVars>
      </dgm:prSet>
      <dgm:spPr/>
    </dgm:pt>
    <dgm:pt modelId="{12E81A86-CB26-414C-A4FB-995C41693979}" type="pres">
      <dgm:prSet presAssocID="{C7A52060-A14B-4714-BA61-40796E8638A2}" presName="sibTrans" presStyleCnt="0"/>
      <dgm:spPr/>
    </dgm:pt>
    <dgm:pt modelId="{F2E452EB-65AB-4E0D-B92C-541777A15F75}" type="pres">
      <dgm:prSet presAssocID="{1398BF1C-FA5A-46FB-ACA6-171CA76DE912}" presName="compNode" presStyleCnt="0"/>
      <dgm:spPr/>
    </dgm:pt>
    <dgm:pt modelId="{3A9BA76A-8EF7-4FA9-AF22-5459A5847CCD}" type="pres">
      <dgm:prSet presAssocID="{1398BF1C-FA5A-46FB-ACA6-171CA76DE912}" presName="bgRect" presStyleLbl="bgShp" presStyleIdx="2" presStyleCnt="3"/>
      <dgm:spPr/>
    </dgm:pt>
    <dgm:pt modelId="{1B0D5D00-CB2C-43A9-9545-169C97CD1CE4}" type="pres">
      <dgm:prSet presAssocID="{1398BF1C-FA5A-46FB-ACA6-171CA76DE9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42833D5-14D5-400E-9290-0BC4829221CF}" type="pres">
      <dgm:prSet presAssocID="{1398BF1C-FA5A-46FB-ACA6-171CA76DE912}" presName="spaceRect" presStyleCnt="0"/>
      <dgm:spPr/>
    </dgm:pt>
    <dgm:pt modelId="{35F6CDB0-D509-4840-B047-8923B140AF2B}" type="pres">
      <dgm:prSet presAssocID="{1398BF1C-FA5A-46FB-ACA6-171CA76DE9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0F4E1E-C21F-402C-8372-584AEF50F273}" srcId="{C069F385-5E93-4B2C-830F-6D9B76E21DE2}" destId="{1398BF1C-FA5A-46FB-ACA6-171CA76DE912}" srcOrd="2" destOrd="0" parTransId="{259DF3D4-AC31-43A9-A1A7-58237C6D1880}" sibTransId="{A251E66D-5AA2-4D6D-A2CA-29D2393EEBA4}"/>
    <dgm:cxn modelId="{086F9028-7D0D-46BF-83F1-94C95CFCB95E}" type="presOf" srcId="{1398BF1C-FA5A-46FB-ACA6-171CA76DE912}" destId="{35F6CDB0-D509-4840-B047-8923B140AF2B}" srcOrd="0" destOrd="0" presId="urn:microsoft.com/office/officeart/2018/2/layout/IconVerticalSolidList"/>
    <dgm:cxn modelId="{04043130-B587-43D8-89E6-5517B77593DB}" type="presOf" srcId="{A3E8901C-732C-4A43-8BBE-2DEBFFC17F21}" destId="{E4B833DF-8095-48F5-8618-22860C5A91C5}" srcOrd="0" destOrd="0" presId="urn:microsoft.com/office/officeart/2018/2/layout/IconVerticalSolidList"/>
    <dgm:cxn modelId="{5C5BC939-9EDD-4FE6-8053-A3D1F09B3CC4}" type="presOf" srcId="{66BC54A0-ED03-4E2F-888A-4AF9A9F04BE8}" destId="{F7E1FF64-87F7-4A61-BD48-883DC9173218}" srcOrd="0" destOrd="0" presId="urn:microsoft.com/office/officeart/2018/2/layout/IconVerticalSolidList"/>
    <dgm:cxn modelId="{CA59806E-6313-4C51-82EF-8A23931836CE}" srcId="{C069F385-5E93-4B2C-830F-6D9B76E21DE2}" destId="{A3E8901C-732C-4A43-8BBE-2DEBFFC17F21}" srcOrd="1" destOrd="0" parTransId="{BD188FA7-C971-4263-BB3E-938683D1CB6F}" sibTransId="{C7A52060-A14B-4714-BA61-40796E8638A2}"/>
    <dgm:cxn modelId="{93FBB47D-4CB0-4C6B-9A5C-68DE30E1D39D}" type="presOf" srcId="{C069F385-5E93-4B2C-830F-6D9B76E21DE2}" destId="{55621F92-A840-48E1-8559-8032312AC27A}" srcOrd="0" destOrd="0" presId="urn:microsoft.com/office/officeart/2018/2/layout/IconVerticalSolidList"/>
    <dgm:cxn modelId="{BD059CC5-A7D1-406E-829A-C86E0527CC10}" srcId="{C069F385-5E93-4B2C-830F-6D9B76E21DE2}" destId="{66BC54A0-ED03-4E2F-888A-4AF9A9F04BE8}" srcOrd="0" destOrd="0" parTransId="{9EAB06EF-7F55-4BAE-86CA-2FDB17BA89FD}" sibTransId="{9B948DE3-AFA6-45E8-8171-F753E664695F}"/>
    <dgm:cxn modelId="{3B5009B2-5A80-4027-84B6-0F797822F298}" type="presParOf" srcId="{55621F92-A840-48E1-8559-8032312AC27A}" destId="{9961532C-3692-4683-B497-A766843C9391}" srcOrd="0" destOrd="0" presId="urn:microsoft.com/office/officeart/2018/2/layout/IconVerticalSolidList"/>
    <dgm:cxn modelId="{FD31205E-71FE-4374-964D-2D5F972A06CF}" type="presParOf" srcId="{9961532C-3692-4683-B497-A766843C9391}" destId="{364A8B4C-A68B-493F-8DD0-C9803A6B451B}" srcOrd="0" destOrd="0" presId="urn:microsoft.com/office/officeart/2018/2/layout/IconVerticalSolidList"/>
    <dgm:cxn modelId="{1C7B9C6E-43CB-434B-8A03-93718D343817}" type="presParOf" srcId="{9961532C-3692-4683-B497-A766843C9391}" destId="{D53455A8-0676-4EC2-93EE-E0C6527B6BE7}" srcOrd="1" destOrd="0" presId="urn:microsoft.com/office/officeart/2018/2/layout/IconVerticalSolidList"/>
    <dgm:cxn modelId="{3EE553D7-B965-49B3-B36A-30512BE09DF8}" type="presParOf" srcId="{9961532C-3692-4683-B497-A766843C9391}" destId="{6A37DCBF-83D1-495D-B1C1-FDAA8942A5F3}" srcOrd="2" destOrd="0" presId="urn:microsoft.com/office/officeart/2018/2/layout/IconVerticalSolidList"/>
    <dgm:cxn modelId="{2E050964-DF1F-4874-A2C8-966F61780575}" type="presParOf" srcId="{9961532C-3692-4683-B497-A766843C9391}" destId="{F7E1FF64-87F7-4A61-BD48-883DC9173218}" srcOrd="3" destOrd="0" presId="urn:microsoft.com/office/officeart/2018/2/layout/IconVerticalSolidList"/>
    <dgm:cxn modelId="{99782642-39F8-4EB8-82E3-E36120228CF4}" type="presParOf" srcId="{55621F92-A840-48E1-8559-8032312AC27A}" destId="{56BEFE44-57F1-411D-A7B2-74F105D37F87}" srcOrd="1" destOrd="0" presId="urn:microsoft.com/office/officeart/2018/2/layout/IconVerticalSolidList"/>
    <dgm:cxn modelId="{74B51D8C-FF4E-4527-A4B9-FC1F745E9987}" type="presParOf" srcId="{55621F92-A840-48E1-8559-8032312AC27A}" destId="{0398C76E-8CAF-4381-8662-AB8F3AED2E28}" srcOrd="2" destOrd="0" presId="urn:microsoft.com/office/officeart/2018/2/layout/IconVerticalSolidList"/>
    <dgm:cxn modelId="{E028C5F7-9412-4931-9A3C-87BAA67729CD}" type="presParOf" srcId="{0398C76E-8CAF-4381-8662-AB8F3AED2E28}" destId="{052AE386-9E45-4DA3-A397-52F46C646C35}" srcOrd="0" destOrd="0" presId="urn:microsoft.com/office/officeart/2018/2/layout/IconVerticalSolidList"/>
    <dgm:cxn modelId="{BA6889D1-F5E2-487E-B017-C3B5410BD346}" type="presParOf" srcId="{0398C76E-8CAF-4381-8662-AB8F3AED2E28}" destId="{311D1822-6527-4490-B181-AC886C5C196A}" srcOrd="1" destOrd="0" presId="urn:microsoft.com/office/officeart/2018/2/layout/IconVerticalSolidList"/>
    <dgm:cxn modelId="{2506506A-3356-49CE-8B0B-29EB95924EFB}" type="presParOf" srcId="{0398C76E-8CAF-4381-8662-AB8F3AED2E28}" destId="{889BF2D5-98DB-4872-A1E1-F3308E9BDD5E}" srcOrd="2" destOrd="0" presId="urn:microsoft.com/office/officeart/2018/2/layout/IconVerticalSolidList"/>
    <dgm:cxn modelId="{7E29FB4E-5BFB-48BE-A756-6A794D3CF87E}" type="presParOf" srcId="{0398C76E-8CAF-4381-8662-AB8F3AED2E28}" destId="{E4B833DF-8095-48F5-8618-22860C5A91C5}" srcOrd="3" destOrd="0" presId="urn:microsoft.com/office/officeart/2018/2/layout/IconVerticalSolidList"/>
    <dgm:cxn modelId="{7162FBAA-3CEE-4679-9EF3-420668E170C5}" type="presParOf" srcId="{55621F92-A840-48E1-8559-8032312AC27A}" destId="{12E81A86-CB26-414C-A4FB-995C41693979}" srcOrd="3" destOrd="0" presId="urn:microsoft.com/office/officeart/2018/2/layout/IconVerticalSolidList"/>
    <dgm:cxn modelId="{4ED4C42B-71DF-44B2-9719-8CFF7B67BC4C}" type="presParOf" srcId="{55621F92-A840-48E1-8559-8032312AC27A}" destId="{F2E452EB-65AB-4E0D-B92C-541777A15F75}" srcOrd="4" destOrd="0" presId="urn:microsoft.com/office/officeart/2018/2/layout/IconVerticalSolidList"/>
    <dgm:cxn modelId="{49FCAD82-59EE-4734-A3A3-8AE740F32750}" type="presParOf" srcId="{F2E452EB-65AB-4E0D-B92C-541777A15F75}" destId="{3A9BA76A-8EF7-4FA9-AF22-5459A5847CCD}" srcOrd="0" destOrd="0" presId="urn:microsoft.com/office/officeart/2018/2/layout/IconVerticalSolidList"/>
    <dgm:cxn modelId="{BCAA783F-DB80-40B2-BC46-3E3A067F1F83}" type="presParOf" srcId="{F2E452EB-65AB-4E0D-B92C-541777A15F75}" destId="{1B0D5D00-CB2C-43A9-9545-169C97CD1CE4}" srcOrd="1" destOrd="0" presId="urn:microsoft.com/office/officeart/2018/2/layout/IconVerticalSolidList"/>
    <dgm:cxn modelId="{DA6287CF-1804-4B1F-9BFA-B7ACDBE8C570}" type="presParOf" srcId="{F2E452EB-65AB-4E0D-B92C-541777A15F75}" destId="{F42833D5-14D5-400E-9290-0BC4829221CF}" srcOrd="2" destOrd="0" presId="urn:microsoft.com/office/officeart/2018/2/layout/IconVerticalSolidList"/>
    <dgm:cxn modelId="{364CB2AC-E5C4-43D1-A4FD-B749B579B01F}" type="presParOf" srcId="{F2E452EB-65AB-4E0D-B92C-541777A15F75}" destId="{35F6CDB0-D509-4840-B047-8923B140AF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188A5-7571-4948-823F-45A4265A5D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2949CA-C88F-4276-864E-68B317B2BC00}">
      <dgm:prSet/>
      <dgm:spPr/>
      <dgm:t>
        <a:bodyPr/>
        <a:lstStyle/>
        <a:p>
          <a:r>
            <a:rPr lang="en-US" b="1" i="0" u="none" dirty="0"/>
            <a:t>Ghana Tier 2 Members Can  Choose </a:t>
          </a:r>
          <a:endParaRPr lang="en-US" u="none" dirty="0"/>
        </a:p>
      </dgm:t>
    </dgm:pt>
    <dgm:pt modelId="{C6293A8B-FC73-4F47-A3CE-33DD2743A944}" type="parTrans" cxnId="{7A0EF7A0-65D4-441D-9C33-D00992234A1E}">
      <dgm:prSet/>
      <dgm:spPr/>
      <dgm:t>
        <a:bodyPr/>
        <a:lstStyle/>
        <a:p>
          <a:endParaRPr lang="en-US"/>
        </a:p>
      </dgm:t>
    </dgm:pt>
    <dgm:pt modelId="{13F17895-F1AC-41A4-B82F-B4C43E54B8F7}" type="sibTrans" cxnId="{7A0EF7A0-65D4-441D-9C33-D00992234A1E}">
      <dgm:prSet/>
      <dgm:spPr/>
      <dgm:t>
        <a:bodyPr/>
        <a:lstStyle/>
        <a:p>
          <a:endParaRPr lang="en-US"/>
        </a:p>
      </dgm:t>
    </dgm:pt>
    <dgm:pt modelId="{A8296235-5F0D-46BC-AE6D-6F1B2A70C19E}">
      <dgm:prSet/>
      <dgm:spPr/>
      <dgm:t>
        <a:bodyPr/>
        <a:lstStyle/>
        <a:p>
          <a:r>
            <a:rPr lang="en-US" b="1" i="0" baseline="0"/>
            <a:t>Moderately Aggressive Portfolio </a:t>
          </a:r>
          <a:r>
            <a:rPr lang="en-US" b="0" i="0" baseline="0"/>
            <a:t> (Default 15 to 44 years),</a:t>
          </a:r>
          <a:endParaRPr lang="en-US"/>
        </a:p>
      </dgm:t>
    </dgm:pt>
    <dgm:pt modelId="{D08C6D88-69A2-4419-8F0C-4CE7C8AC683E}" type="parTrans" cxnId="{A8CB4198-9BE7-4E2E-91E6-58252DFE39CB}">
      <dgm:prSet/>
      <dgm:spPr/>
      <dgm:t>
        <a:bodyPr/>
        <a:lstStyle/>
        <a:p>
          <a:endParaRPr lang="en-US"/>
        </a:p>
      </dgm:t>
    </dgm:pt>
    <dgm:pt modelId="{55409392-316E-48E4-866B-832A410F85FF}" type="sibTrans" cxnId="{A8CB4198-9BE7-4E2E-91E6-58252DFE39CB}">
      <dgm:prSet/>
      <dgm:spPr/>
      <dgm:t>
        <a:bodyPr/>
        <a:lstStyle/>
        <a:p>
          <a:endParaRPr lang="en-US"/>
        </a:p>
      </dgm:t>
    </dgm:pt>
    <dgm:pt modelId="{C066690C-B5E7-4D37-95DB-BD24632D4540}">
      <dgm:prSet/>
      <dgm:spPr/>
      <dgm:t>
        <a:bodyPr/>
        <a:lstStyle/>
        <a:p>
          <a:r>
            <a:rPr lang="en-US" b="1" i="0" baseline="0"/>
            <a:t>Moderately Conservative Portfolio </a:t>
          </a:r>
          <a:r>
            <a:rPr lang="en-US" b="0" i="0" baseline="0"/>
            <a:t>(Default 45 to 54 years),</a:t>
          </a:r>
          <a:endParaRPr lang="en-US"/>
        </a:p>
      </dgm:t>
    </dgm:pt>
    <dgm:pt modelId="{AF8992E2-403B-49F4-BC62-9A191979D574}" type="parTrans" cxnId="{AD02813C-0B5F-4069-A457-1AB78FDD1CB0}">
      <dgm:prSet/>
      <dgm:spPr/>
      <dgm:t>
        <a:bodyPr/>
        <a:lstStyle/>
        <a:p>
          <a:endParaRPr lang="en-US"/>
        </a:p>
      </dgm:t>
    </dgm:pt>
    <dgm:pt modelId="{CD67D290-74AF-417F-BB42-72A26FCB37B0}" type="sibTrans" cxnId="{AD02813C-0B5F-4069-A457-1AB78FDD1CB0}">
      <dgm:prSet/>
      <dgm:spPr/>
      <dgm:t>
        <a:bodyPr/>
        <a:lstStyle/>
        <a:p>
          <a:endParaRPr lang="en-US"/>
        </a:p>
      </dgm:t>
    </dgm:pt>
    <dgm:pt modelId="{FF96CD4B-6EE5-462F-96A6-A894B7CCA7BF}">
      <dgm:prSet/>
      <dgm:spPr/>
      <dgm:t>
        <a:bodyPr/>
        <a:lstStyle/>
        <a:p>
          <a:r>
            <a:rPr lang="en-US" b="1" i="0" baseline="0"/>
            <a:t>Conservative Portfolio  </a:t>
          </a:r>
          <a:r>
            <a:rPr lang="en-US" b="0" i="0" baseline="0"/>
            <a:t>(Default 55 to 60 years),</a:t>
          </a:r>
          <a:endParaRPr lang="en-US"/>
        </a:p>
      </dgm:t>
    </dgm:pt>
    <dgm:pt modelId="{EC437314-6EA3-4CE3-BBB8-CCA6A887B36A}" type="parTrans" cxnId="{2242CA3F-ABED-4E54-A032-CC2E92C2E47C}">
      <dgm:prSet/>
      <dgm:spPr/>
      <dgm:t>
        <a:bodyPr/>
        <a:lstStyle/>
        <a:p>
          <a:endParaRPr lang="en-US"/>
        </a:p>
      </dgm:t>
    </dgm:pt>
    <dgm:pt modelId="{8C2C519F-5A6D-4F68-A52B-FE1CE05E049D}" type="sibTrans" cxnId="{2242CA3F-ABED-4E54-A032-CC2E92C2E47C}">
      <dgm:prSet/>
      <dgm:spPr/>
      <dgm:t>
        <a:bodyPr/>
        <a:lstStyle/>
        <a:p>
          <a:endParaRPr lang="en-US"/>
        </a:p>
      </dgm:t>
    </dgm:pt>
    <dgm:pt modelId="{90ABAD34-877A-4727-9F80-56B2DBCB4E13}">
      <dgm:prSet/>
      <dgm:spPr/>
      <dgm:t>
        <a:bodyPr/>
        <a:lstStyle/>
        <a:p>
          <a:r>
            <a:rPr lang="en-US" b="1" i="0" baseline="0"/>
            <a:t>Aggressive Portfolio </a:t>
          </a:r>
          <a:r>
            <a:rPr lang="en-US" b="0" i="0" baseline="0"/>
            <a:t>(By formal request).</a:t>
          </a:r>
          <a:endParaRPr lang="en-US"/>
        </a:p>
      </dgm:t>
    </dgm:pt>
    <dgm:pt modelId="{F6AD6399-3C24-4F33-A8FA-0AE7221BEAC8}" type="parTrans" cxnId="{A5E5CCE2-8E77-442B-85E9-4813C920F4FF}">
      <dgm:prSet/>
      <dgm:spPr/>
      <dgm:t>
        <a:bodyPr/>
        <a:lstStyle/>
        <a:p>
          <a:endParaRPr lang="en-US"/>
        </a:p>
      </dgm:t>
    </dgm:pt>
    <dgm:pt modelId="{D9F532B7-2955-4C4F-B196-52E7405F67E2}" type="sibTrans" cxnId="{A5E5CCE2-8E77-442B-85E9-4813C920F4FF}">
      <dgm:prSet/>
      <dgm:spPr/>
      <dgm:t>
        <a:bodyPr/>
        <a:lstStyle/>
        <a:p>
          <a:endParaRPr lang="en-US"/>
        </a:p>
      </dgm:t>
    </dgm:pt>
    <dgm:pt modelId="{7F8DAD22-DA84-4778-877E-FCA53BB4FD9C}" type="pres">
      <dgm:prSet presAssocID="{0A4188A5-7571-4948-823F-45A4265A5DC5}" presName="Name0" presStyleCnt="0">
        <dgm:presLayoutVars>
          <dgm:dir/>
          <dgm:animLvl val="lvl"/>
          <dgm:resizeHandles val="exact"/>
        </dgm:presLayoutVars>
      </dgm:prSet>
      <dgm:spPr/>
    </dgm:pt>
    <dgm:pt modelId="{1EE57408-918B-4862-A017-C92100F624A7}" type="pres">
      <dgm:prSet presAssocID="{4F2949CA-C88F-4276-864E-68B317B2BC00}" presName="linNode" presStyleCnt="0"/>
      <dgm:spPr/>
    </dgm:pt>
    <dgm:pt modelId="{BCD1987F-C4ED-4607-8EF0-0459E1A416DA}" type="pres">
      <dgm:prSet presAssocID="{4F2949CA-C88F-4276-864E-68B317B2BC0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28AF001-70DA-4912-99B3-9ED4D2467D36}" type="pres">
      <dgm:prSet presAssocID="{4F2949CA-C88F-4276-864E-68B317B2BC0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CE55E01-9FDB-4F6B-A466-F91AC15EBD48}" type="presOf" srcId="{0A4188A5-7571-4948-823F-45A4265A5DC5}" destId="{7F8DAD22-DA84-4778-877E-FCA53BB4FD9C}" srcOrd="0" destOrd="0" presId="urn:microsoft.com/office/officeart/2005/8/layout/vList5"/>
    <dgm:cxn modelId="{71B8AE03-E604-4CD2-B90A-403CA5E8AADA}" type="presOf" srcId="{A8296235-5F0D-46BC-AE6D-6F1B2A70C19E}" destId="{628AF001-70DA-4912-99B3-9ED4D2467D36}" srcOrd="0" destOrd="0" presId="urn:microsoft.com/office/officeart/2005/8/layout/vList5"/>
    <dgm:cxn modelId="{4606E93A-4395-4000-9663-E2501D092734}" type="presOf" srcId="{90ABAD34-877A-4727-9F80-56B2DBCB4E13}" destId="{628AF001-70DA-4912-99B3-9ED4D2467D36}" srcOrd="0" destOrd="3" presId="urn:microsoft.com/office/officeart/2005/8/layout/vList5"/>
    <dgm:cxn modelId="{AD02813C-0B5F-4069-A457-1AB78FDD1CB0}" srcId="{4F2949CA-C88F-4276-864E-68B317B2BC00}" destId="{C066690C-B5E7-4D37-95DB-BD24632D4540}" srcOrd="1" destOrd="0" parTransId="{AF8992E2-403B-49F4-BC62-9A191979D574}" sibTransId="{CD67D290-74AF-417F-BB42-72A26FCB37B0}"/>
    <dgm:cxn modelId="{2242CA3F-ABED-4E54-A032-CC2E92C2E47C}" srcId="{4F2949CA-C88F-4276-864E-68B317B2BC00}" destId="{FF96CD4B-6EE5-462F-96A6-A894B7CCA7BF}" srcOrd="2" destOrd="0" parTransId="{EC437314-6EA3-4CE3-BBB8-CCA6A887B36A}" sibTransId="{8C2C519F-5A6D-4F68-A52B-FE1CE05E049D}"/>
    <dgm:cxn modelId="{A11DFE63-7A85-4D32-AC6E-40F1B7479629}" type="presOf" srcId="{FF96CD4B-6EE5-462F-96A6-A894B7CCA7BF}" destId="{628AF001-70DA-4912-99B3-9ED4D2467D36}" srcOrd="0" destOrd="2" presId="urn:microsoft.com/office/officeart/2005/8/layout/vList5"/>
    <dgm:cxn modelId="{A8CB4198-9BE7-4E2E-91E6-58252DFE39CB}" srcId="{4F2949CA-C88F-4276-864E-68B317B2BC00}" destId="{A8296235-5F0D-46BC-AE6D-6F1B2A70C19E}" srcOrd="0" destOrd="0" parTransId="{D08C6D88-69A2-4419-8F0C-4CE7C8AC683E}" sibTransId="{55409392-316E-48E4-866B-832A410F85FF}"/>
    <dgm:cxn modelId="{7A0EF7A0-65D4-441D-9C33-D00992234A1E}" srcId="{0A4188A5-7571-4948-823F-45A4265A5DC5}" destId="{4F2949CA-C88F-4276-864E-68B317B2BC00}" srcOrd="0" destOrd="0" parTransId="{C6293A8B-FC73-4F47-A3CE-33DD2743A944}" sibTransId="{13F17895-F1AC-41A4-B82F-B4C43E54B8F7}"/>
    <dgm:cxn modelId="{A60899C4-649E-428C-93C7-CA76C63A4BF9}" type="presOf" srcId="{4F2949CA-C88F-4276-864E-68B317B2BC00}" destId="{BCD1987F-C4ED-4607-8EF0-0459E1A416DA}" srcOrd="0" destOrd="0" presId="urn:microsoft.com/office/officeart/2005/8/layout/vList5"/>
    <dgm:cxn modelId="{A5E5CCE2-8E77-442B-85E9-4813C920F4FF}" srcId="{4F2949CA-C88F-4276-864E-68B317B2BC00}" destId="{90ABAD34-877A-4727-9F80-56B2DBCB4E13}" srcOrd="3" destOrd="0" parTransId="{F6AD6399-3C24-4F33-A8FA-0AE7221BEAC8}" sibTransId="{D9F532B7-2955-4C4F-B196-52E7405F67E2}"/>
    <dgm:cxn modelId="{174103E7-6C8F-436D-89E6-6218258E63B9}" type="presOf" srcId="{C066690C-B5E7-4D37-95DB-BD24632D4540}" destId="{628AF001-70DA-4912-99B3-9ED4D2467D36}" srcOrd="0" destOrd="1" presId="urn:microsoft.com/office/officeart/2005/8/layout/vList5"/>
    <dgm:cxn modelId="{892CCC54-7B8E-44B3-86F9-B7E2849AB975}" type="presParOf" srcId="{7F8DAD22-DA84-4778-877E-FCA53BB4FD9C}" destId="{1EE57408-918B-4862-A017-C92100F624A7}" srcOrd="0" destOrd="0" presId="urn:microsoft.com/office/officeart/2005/8/layout/vList5"/>
    <dgm:cxn modelId="{C9BA8C6B-95B4-4579-82C2-D3072E7EE0FB}" type="presParOf" srcId="{1EE57408-918B-4862-A017-C92100F624A7}" destId="{BCD1987F-C4ED-4607-8EF0-0459E1A416DA}" srcOrd="0" destOrd="0" presId="urn:microsoft.com/office/officeart/2005/8/layout/vList5"/>
    <dgm:cxn modelId="{693E2550-C499-4DBB-8D81-C75FE8618FCA}" type="presParOf" srcId="{1EE57408-918B-4862-A017-C92100F624A7}" destId="{628AF001-70DA-4912-99B3-9ED4D2467D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5090D-9571-4FA2-B280-6AF900339E8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2B0DB4-2F81-4E3D-8637-7F8C50C4E9B7}">
      <dgm:prSet/>
      <dgm:spPr/>
      <dgm:t>
        <a:bodyPr/>
        <a:lstStyle/>
        <a:p>
          <a:r>
            <a:rPr lang="en-US"/>
            <a:t>Flexible contribution</a:t>
          </a:r>
        </a:p>
      </dgm:t>
    </dgm:pt>
    <dgm:pt modelId="{7EA44B54-0720-4E88-81C6-E377D326D5DD}" type="parTrans" cxnId="{B924675D-0BAD-42BD-9509-B716BBEC07C1}">
      <dgm:prSet/>
      <dgm:spPr/>
      <dgm:t>
        <a:bodyPr/>
        <a:lstStyle/>
        <a:p>
          <a:endParaRPr lang="en-US"/>
        </a:p>
      </dgm:t>
    </dgm:pt>
    <dgm:pt modelId="{7E614AE4-36E1-4D30-B9B3-0484AA9A2DA8}" type="sibTrans" cxnId="{B924675D-0BAD-42BD-9509-B716BBEC07C1}">
      <dgm:prSet/>
      <dgm:spPr/>
      <dgm:t>
        <a:bodyPr/>
        <a:lstStyle/>
        <a:p>
          <a:endParaRPr lang="en-US"/>
        </a:p>
      </dgm:t>
    </dgm:pt>
    <dgm:pt modelId="{B5584C9D-7CD0-4BEC-BF91-237CA51D10DF}">
      <dgm:prSet/>
      <dgm:spPr/>
      <dgm:t>
        <a:bodyPr/>
        <a:lstStyle/>
        <a:p>
          <a:r>
            <a:rPr lang="en-US"/>
            <a:t>Digital Access and Engagement</a:t>
          </a:r>
        </a:p>
      </dgm:t>
    </dgm:pt>
    <dgm:pt modelId="{DE272416-9906-49F5-9897-249DDCEE9CC5}" type="parTrans" cxnId="{9B4AFEC2-A595-4DD6-8368-FE48873DD5FF}">
      <dgm:prSet/>
      <dgm:spPr/>
      <dgm:t>
        <a:bodyPr/>
        <a:lstStyle/>
        <a:p>
          <a:endParaRPr lang="en-US"/>
        </a:p>
      </dgm:t>
    </dgm:pt>
    <dgm:pt modelId="{4DB46338-EC84-42A1-8B24-7F0E671A8F8F}" type="sibTrans" cxnId="{9B4AFEC2-A595-4DD6-8368-FE48873DD5FF}">
      <dgm:prSet/>
      <dgm:spPr/>
      <dgm:t>
        <a:bodyPr/>
        <a:lstStyle/>
        <a:p>
          <a:endParaRPr lang="en-US"/>
        </a:p>
      </dgm:t>
    </dgm:pt>
    <dgm:pt modelId="{F4099920-8037-4CBD-96CA-5717C87B82CA}">
      <dgm:prSet/>
      <dgm:spPr/>
      <dgm:t>
        <a:bodyPr/>
        <a:lstStyle/>
        <a:p>
          <a:r>
            <a:rPr lang="en-US"/>
            <a:t>Personalization</a:t>
          </a:r>
        </a:p>
      </dgm:t>
    </dgm:pt>
    <dgm:pt modelId="{2D5AFC50-B47A-43E7-8942-D8E5D2513AAA}" type="parTrans" cxnId="{3C10F27A-1C8D-4B4E-8B72-74BECD25086B}">
      <dgm:prSet/>
      <dgm:spPr/>
      <dgm:t>
        <a:bodyPr/>
        <a:lstStyle/>
        <a:p>
          <a:endParaRPr lang="en-US"/>
        </a:p>
      </dgm:t>
    </dgm:pt>
    <dgm:pt modelId="{A778B285-397E-4ECE-82D2-B5D4C8E9687D}" type="sibTrans" cxnId="{3C10F27A-1C8D-4B4E-8B72-74BECD25086B}">
      <dgm:prSet/>
      <dgm:spPr/>
      <dgm:t>
        <a:bodyPr/>
        <a:lstStyle/>
        <a:p>
          <a:endParaRPr lang="en-US"/>
        </a:p>
      </dgm:t>
    </dgm:pt>
    <dgm:pt modelId="{81B52A6E-A35F-4026-A394-F3F0F08C1FA0}">
      <dgm:prSet/>
      <dgm:spPr/>
      <dgm:t>
        <a:bodyPr/>
        <a:lstStyle/>
        <a:p>
          <a:r>
            <a:rPr lang="en-US"/>
            <a:t>Flexible Access – Pre and Post Retirement</a:t>
          </a:r>
        </a:p>
      </dgm:t>
    </dgm:pt>
    <dgm:pt modelId="{6DCD56CF-B840-4ADC-A971-400BD0B9D470}" type="parTrans" cxnId="{4D8A2395-E2D1-4E2F-8AB9-28C280B130CC}">
      <dgm:prSet/>
      <dgm:spPr/>
      <dgm:t>
        <a:bodyPr/>
        <a:lstStyle/>
        <a:p>
          <a:endParaRPr lang="en-US"/>
        </a:p>
      </dgm:t>
    </dgm:pt>
    <dgm:pt modelId="{39303E14-2AB1-4760-9754-5A0A60E05EB6}" type="sibTrans" cxnId="{4D8A2395-E2D1-4E2F-8AB9-28C280B130CC}">
      <dgm:prSet/>
      <dgm:spPr/>
      <dgm:t>
        <a:bodyPr/>
        <a:lstStyle/>
        <a:p>
          <a:endParaRPr lang="en-US"/>
        </a:p>
      </dgm:t>
    </dgm:pt>
    <dgm:pt modelId="{D9196C81-B7DC-4B18-9AC5-3938704F94F4}">
      <dgm:prSet/>
      <dgm:spPr/>
      <dgm:t>
        <a:bodyPr/>
        <a:lstStyle/>
        <a:p>
          <a:r>
            <a:rPr lang="en-US"/>
            <a:t>Relevant Investment Options</a:t>
          </a:r>
        </a:p>
      </dgm:t>
    </dgm:pt>
    <dgm:pt modelId="{0DC025B0-A1A0-4F41-B106-532F1B691692}" type="parTrans" cxnId="{5E8DCD69-7257-4201-867C-CE93AD98428B}">
      <dgm:prSet/>
      <dgm:spPr/>
      <dgm:t>
        <a:bodyPr/>
        <a:lstStyle/>
        <a:p>
          <a:endParaRPr lang="en-US"/>
        </a:p>
      </dgm:t>
    </dgm:pt>
    <dgm:pt modelId="{E925FAF5-C347-493A-B7CB-36A53EDDE726}" type="sibTrans" cxnId="{5E8DCD69-7257-4201-867C-CE93AD98428B}">
      <dgm:prSet/>
      <dgm:spPr/>
      <dgm:t>
        <a:bodyPr/>
        <a:lstStyle/>
        <a:p>
          <a:endParaRPr lang="en-US"/>
        </a:p>
      </dgm:t>
    </dgm:pt>
    <dgm:pt modelId="{1AD184ED-19A1-4B6F-8351-5079ABE78E61}" type="pres">
      <dgm:prSet presAssocID="{9835090D-9571-4FA2-B280-6AF900339E83}" presName="linear" presStyleCnt="0">
        <dgm:presLayoutVars>
          <dgm:animLvl val="lvl"/>
          <dgm:resizeHandles val="exact"/>
        </dgm:presLayoutVars>
      </dgm:prSet>
      <dgm:spPr/>
    </dgm:pt>
    <dgm:pt modelId="{BC802D52-E137-4800-BDAD-E975C0D547D7}" type="pres">
      <dgm:prSet presAssocID="{A22B0DB4-2F81-4E3D-8637-7F8C50C4E9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F04C95-4770-443C-BE29-96F4CDFF1C85}" type="pres">
      <dgm:prSet presAssocID="{7E614AE4-36E1-4D30-B9B3-0484AA9A2DA8}" presName="spacer" presStyleCnt="0"/>
      <dgm:spPr/>
    </dgm:pt>
    <dgm:pt modelId="{29C5AB66-8807-4305-A66E-947275167C4D}" type="pres">
      <dgm:prSet presAssocID="{B5584C9D-7CD0-4BEC-BF91-237CA51D10D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7402DF-DBFA-4455-B81A-DA5E617FC4D8}" type="pres">
      <dgm:prSet presAssocID="{4DB46338-EC84-42A1-8B24-7F0E671A8F8F}" presName="spacer" presStyleCnt="0"/>
      <dgm:spPr/>
    </dgm:pt>
    <dgm:pt modelId="{DC6E54CA-F1C3-4311-B36A-E82946D16BB5}" type="pres">
      <dgm:prSet presAssocID="{F4099920-8037-4CBD-96CA-5717C87B82C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006767A-0A43-4489-A6F8-28F86D474217}" type="pres">
      <dgm:prSet presAssocID="{A778B285-397E-4ECE-82D2-B5D4C8E9687D}" presName="spacer" presStyleCnt="0"/>
      <dgm:spPr/>
    </dgm:pt>
    <dgm:pt modelId="{B2D0D89B-E592-408D-8D78-8083274DB6CD}" type="pres">
      <dgm:prSet presAssocID="{81B52A6E-A35F-4026-A394-F3F0F08C1F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2F17AF-B5ED-4423-A6D6-ABE07E0709A9}" type="pres">
      <dgm:prSet presAssocID="{39303E14-2AB1-4760-9754-5A0A60E05EB6}" presName="spacer" presStyleCnt="0"/>
      <dgm:spPr/>
    </dgm:pt>
    <dgm:pt modelId="{81A6DB51-D45C-4DDD-9196-3D58A41C777A}" type="pres">
      <dgm:prSet presAssocID="{D9196C81-B7DC-4B18-9AC5-3938704F94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428A0A-BC9A-458A-9373-A1EA63E57720}" type="presOf" srcId="{81B52A6E-A35F-4026-A394-F3F0F08C1FA0}" destId="{B2D0D89B-E592-408D-8D78-8083274DB6CD}" srcOrd="0" destOrd="0" presId="urn:microsoft.com/office/officeart/2005/8/layout/vList2"/>
    <dgm:cxn modelId="{13D31A37-D440-46A9-AA47-4DF176A326EB}" type="presOf" srcId="{F4099920-8037-4CBD-96CA-5717C87B82CA}" destId="{DC6E54CA-F1C3-4311-B36A-E82946D16BB5}" srcOrd="0" destOrd="0" presId="urn:microsoft.com/office/officeart/2005/8/layout/vList2"/>
    <dgm:cxn modelId="{B924675D-0BAD-42BD-9509-B716BBEC07C1}" srcId="{9835090D-9571-4FA2-B280-6AF900339E83}" destId="{A22B0DB4-2F81-4E3D-8637-7F8C50C4E9B7}" srcOrd="0" destOrd="0" parTransId="{7EA44B54-0720-4E88-81C6-E377D326D5DD}" sibTransId="{7E614AE4-36E1-4D30-B9B3-0484AA9A2DA8}"/>
    <dgm:cxn modelId="{5E8DCD69-7257-4201-867C-CE93AD98428B}" srcId="{9835090D-9571-4FA2-B280-6AF900339E83}" destId="{D9196C81-B7DC-4B18-9AC5-3938704F94F4}" srcOrd="4" destOrd="0" parTransId="{0DC025B0-A1A0-4F41-B106-532F1B691692}" sibTransId="{E925FAF5-C347-493A-B7CB-36A53EDDE726}"/>
    <dgm:cxn modelId="{3C10F27A-1C8D-4B4E-8B72-74BECD25086B}" srcId="{9835090D-9571-4FA2-B280-6AF900339E83}" destId="{F4099920-8037-4CBD-96CA-5717C87B82CA}" srcOrd="2" destOrd="0" parTransId="{2D5AFC50-B47A-43E7-8942-D8E5D2513AAA}" sibTransId="{A778B285-397E-4ECE-82D2-B5D4C8E9687D}"/>
    <dgm:cxn modelId="{614F2A7E-D4C9-4A04-90EC-ADB8322E816B}" type="presOf" srcId="{D9196C81-B7DC-4B18-9AC5-3938704F94F4}" destId="{81A6DB51-D45C-4DDD-9196-3D58A41C777A}" srcOrd="0" destOrd="0" presId="urn:microsoft.com/office/officeart/2005/8/layout/vList2"/>
    <dgm:cxn modelId="{A4F93A7F-A0E9-4B37-A9BD-0A4B5B5EAAE3}" type="presOf" srcId="{9835090D-9571-4FA2-B280-6AF900339E83}" destId="{1AD184ED-19A1-4B6F-8351-5079ABE78E61}" srcOrd="0" destOrd="0" presId="urn:microsoft.com/office/officeart/2005/8/layout/vList2"/>
    <dgm:cxn modelId="{4D8A2395-E2D1-4E2F-8AB9-28C280B130CC}" srcId="{9835090D-9571-4FA2-B280-6AF900339E83}" destId="{81B52A6E-A35F-4026-A394-F3F0F08C1FA0}" srcOrd="3" destOrd="0" parTransId="{6DCD56CF-B840-4ADC-A971-400BD0B9D470}" sibTransId="{39303E14-2AB1-4760-9754-5A0A60E05EB6}"/>
    <dgm:cxn modelId="{60A4BBAF-55EE-45A0-8C67-3B4899BFEC43}" type="presOf" srcId="{B5584C9D-7CD0-4BEC-BF91-237CA51D10DF}" destId="{29C5AB66-8807-4305-A66E-947275167C4D}" srcOrd="0" destOrd="0" presId="urn:microsoft.com/office/officeart/2005/8/layout/vList2"/>
    <dgm:cxn modelId="{9B4AFEC2-A595-4DD6-8368-FE48873DD5FF}" srcId="{9835090D-9571-4FA2-B280-6AF900339E83}" destId="{B5584C9D-7CD0-4BEC-BF91-237CA51D10DF}" srcOrd="1" destOrd="0" parTransId="{DE272416-9906-49F5-9897-249DDCEE9CC5}" sibTransId="{4DB46338-EC84-42A1-8B24-7F0E671A8F8F}"/>
    <dgm:cxn modelId="{4CFB37E4-D8EE-49B0-AE6B-DA90ED3E0719}" type="presOf" srcId="{A22B0DB4-2F81-4E3D-8637-7F8C50C4E9B7}" destId="{BC802D52-E137-4800-BDAD-E975C0D547D7}" srcOrd="0" destOrd="0" presId="urn:microsoft.com/office/officeart/2005/8/layout/vList2"/>
    <dgm:cxn modelId="{835F4874-9693-4969-99CE-DA7A133D805D}" type="presParOf" srcId="{1AD184ED-19A1-4B6F-8351-5079ABE78E61}" destId="{BC802D52-E137-4800-BDAD-E975C0D547D7}" srcOrd="0" destOrd="0" presId="urn:microsoft.com/office/officeart/2005/8/layout/vList2"/>
    <dgm:cxn modelId="{3FB63641-A389-4FC2-8167-97D39DE0FAA4}" type="presParOf" srcId="{1AD184ED-19A1-4B6F-8351-5079ABE78E61}" destId="{C7F04C95-4770-443C-BE29-96F4CDFF1C85}" srcOrd="1" destOrd="0" presId="urn:microsoft.com/office/officeart/2005/8/layout/vList2"/>
    <dgm:cxn modelId="{6522639F-1F95-4A1E-AF50-F6A0252414A7}" type="presParOf" srcId="{1AD184ED-19A1-4B6F-8351-5079ABE78E61}" destId="{29C5AB66-8807-4305-A66E-947275167C4D}" srcOrd="2" destOrd="0" presId="urn:microsoft.com/office/officeart/2005/8/layout/vList2"/>
    <dgm:cxn modelId="{2D6A8014-C67A-46EC-8DE9-0D0E19E3CCFD}" type="presParOf" srcId="{1AD184ED-19A1-4B6F-8351-5079ABE78E61}" destId="{9B7402DF-DBFA-4455-B81A-DA5E617FC4D8}" srcOrd="3" destOrd="0" presId="urn:microsoft.com/office/officeart/2005/8/layout/vList2"/>
    <dgm:cxn modelId="{8C44562F-85E1-4665-808C-134F4136ED56}" type="presParOf" srcId="{1AD184ED-19A1-4B6F-8351-5079ABE78E61}" destId="{DC6E54CA-F1C3-4311-B36A-E82946D16BB5}" srcOrd="4" destOrd="0" presId="urn:microsoft.com/office/officeart/2005/8/layout/vList2"/>
    <dgm:cxn modelId="{B1991D30-060E-498C-9F05-8F3C52144F1E}" type="presParOf" srcId="{1AD184ED-19A1-4B6F-8351-5079ABE78E61}" destId="{3006767A-0A43-4489-A6F8-28F86D474217}" srcOrd="5" destOrd="0" presId="urn:microsoft.com/office/officeart/2005/8/layout/vList2"/>
    <dgm:cxn modelId="{8AECACDD-CF7A-4DF3-AB2D-375223EEAF9A}" type="presParOf" srcId="{1AD184ED-19A1-4B6F-8351-5079ABE78E61}" destId="{B2D0D89B-E592-408D-8D78-8083274DB6CD}" srcOrd="6" destOrd="0" presId="urn:microsoft.com/office/officeart/2005/8/layout/vList2"/>
    <dgm:cxn modelId="{E2101B38-4F80-4F7F-8AEB-C82C9CD36A17}" type="presParOf" srcId="{1AD184ED-19A1-4B6F-8351-5079ABE78E61}" destId="{F72F17AF-B5ED-4423-A6D6-ABE07E0709A9}" srcOrd="7" destOrd="0" presId="urn:microsoft.com/office/officeart/2005/8/layout/vList2"/>
    <dgm:cxn modelId="{A48AA463-2FC7-4CEF-BC9B-F118865BBB85}" type="presParOf" srcId="{1AD184ED-19A1-4B6F-8351-5079ABE78E61}" destId="{81A6DB51-D45C-4DDD-9196-3D58A41C77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9D2B4-C2F6-44E1-A487-1D53180BE5D5}">
      <dsp:nvSpPr>
        <dsp:cNvPr id="0" name=""/>
        <dsp:cNvSpPr/>
      </dsp:nvSpPr>
      <dsp:spPr>
        <a:xfrm>
          <a:off x="0" y="364908"/>
          <a:ext cx="679853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642" tIns="395732" rIns="52764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Formal Employment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Till Retirement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Stable income</a:t>
          </a:r>
        </a:p>
      </dsp:txBody>
      <dsp:txXfrm>
        <a:off x="0" y="364908"/>
        <a:ext cx="6798539" cy="1436400"/>
      </dsp:txXfrm>
    </dsp:sp>
    <dsp:sp modelId="{22B564E4-4503-41F4-B2EA-B7DBCACA7AD6}">
      <dsp:nvSpPr>
        <dsp:cNvPr id="0" name=""/>
        <dsp:cNvSpPr/>
      </dsp:nvSpPr>
      <dsp:spPr>
        <a:xfrm>
          <a:off x="339926" y="84468"/>
          <a:ext cx="475897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78" tIns="0" rIns="1798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Then</a:t>
          </a:r>
          <a:endParaRPr lang="en-US" sz="1900" kern="1200"/>
        </a:p>
      </dsp:txBody>
      <dsp:txXfrm>
        <a:off x="367306" y="111848"/>
        <a:ext cx="4704217" cy="506120"/>
      </dsp:txXfrm>
    </dsp:sp>
    <dsp:sp modelId="{30D14C3A-6F23-4B23-9567-727383C567E3}">
      <dsp:nvSpPr>
        <dsp:cNvPr id="0" name=""/>
        <dsp:cNvSpPr/>
      </dsp:nvSpPr>
      <dsp:spPr>
        <a:xfrm>
          <a:off x="0" y="2184348"/>
          <a:ext cx="679853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642" tIns="395732" rIns="52764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Informal Employment – 70 to 80 percent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Job hopping or Poly Jobbing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Unstable Income</a:t>
          </a:r>
        </a:p>
      </dsp:txBody>
      <dsp:txXfrm>
        <a:off x="0" y="2184348"/>
        <a:ext cx="6798539" cy="1436400"/>
      </dsp:txXfrm>
    </dsp:sp>
    <dsp:sp modelId="{814DCA33-8247-4074-8347-ADBCF79268D2}">
      <dsp:nvSpPr>
        <dsp:cNvPr id="0" name=""/>
        <dsp:cNvSpPr/>
      </dsp:nvSpPr>
      <dsp:spPr>
        <a:xfrm>
          <a:off x="339926" y="1903908"/>
          <a:ext cx="4758977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78" tIns="0" rIns="1798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Now</a:t>
          </a:r>
          <a:endParaRPr lang="en-US" sz="1900" kern="1200"/>
        </a:p>
      </dsp:txBody>
      <dsp:txXfrm>
        <a:off x="367306" y="1931288"/>
        <a:ext cx="470421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8B4C-A68B-493F-8DD0-C9803A6B451B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455A8-0676-4EC2-93EE-E0C6527B6BE7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1FF64-87F7-4A61-BD48-883DC9173218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Alternative Investments</a:t>
          </a:r>
        </a:p>
      </dsp:txBody>
      <dsp:txXfrm>
        <a:off x="1819120" y="673"/>
        <a:ext cx="4545103" cy="1574995"/>
      </dsp:txXfrm>
    </dsp:sp>
    <dsp:sp modelId="{052AE386-9E45-4DA3-A397-52F46C646C35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D1822-6527-4490-B181-AC886C5C196A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833DF-8095-48F5-8618-22860C5A91C5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Focus on Risk Management (all types of risks)</a:t>
          </a:r>
        </a:p>
      </dsp:txBody>
      <dsp:txXfrm>
        <a:off x="1819120" y="1969418"/>
        <a:ext cx="4545103" cy="1574995"/>
      </dsp:txXfrm>
    </dsp:sp>
    <dsp:sp modelId="{3A9BA76A-8EF7-4FA9-AF22-5459A5847CCD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D5D00-CB2C-43A9-9545-169C97CD1CE4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6CDB0-D509-4840-B047-8923B140AF2B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Greater collaboration – trustees, employers, employees </a:t>
          </a:r>
        </a:p>
      </dsp:txBody>
      <dsp:txXfrm>
        <a:off x="1819120" y="3938162"/>
        <a:ext cx="4545103" cy="15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AF001-70DA-4912-99B3-9ED4D2467D36}">
      <dsp:nvSpPr>
        <dsp:cNvPr id="0" name=""/>
        <dsp:cNvSpPr/>
      </dsp:nvSpPr>
      <dsp:spPr>
        <a:xfrm rot="5400000">
          <a:off x="2146352" y="269496"/>
          <a:ext cx="3283360" cy="35652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baseline="0"/>
            <a:t>Moderately Aggressive Portfolio </a:t>
          </a:r>
          <a:r>
            <a:rPr lang="en-US" sz="1900" b="0" i="0" kern="1200" baseline="0"/>
            <a:t> (Default 15 to 44 years),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baseline="0"/>
            <a:t>Moderately Conservative Portfolio </a:t>
          </a:r>
          <a:r>
            <a:rPr lang="en-US" sz="1900" b="0" i="0" kern="1200" baseline="0"/>
            <a:t>(Default 45 to 54 years),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baseline="0"/>
            <a:t>Conservative Portfolio  </a:t>
          </a:r>
          <a:r>
            <a:rPr lang="en-US" sz="1900" b="0" i="0" kern="1200" baseline="0"/>
            <a:t>(Default 55 to 60 years),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i="0" kern="1200" baseline="0"/>
            <a:t>Aggressive Portfolio </a:t>
          </a:r>
          <a:r>
            <a:rPr lang="en-US" sz="1900" b="0" i="0" kern="1200" baseline="0"/>
            <a:t>(By formal request).</a:t>
          </a:r>
          <a:endParaRPr lang="en-US" sz="1900" kern="1200"/>
        </a:p>
      </dsp:txBody>
      <dsp:txXfrm rot="-5400000">
        <a:off x="2005429" y="570699"/>
        <a:ext cx="3404927" cy="2962800"/>
      </dsp:txXfrm>
    </dsp:sp>
    <dsp:sp modelId="{BCD1987F-C4ED-4607-8EF0-0459E1A416DA}">
      <dsp:nvSpPr>
        <dsp:cNvPr id="0" name=""/>
        <dsp:cNvSpPr/>
      </dsp:nvSpPr>
      <dsp:spPr>
        <a:xfrm>
          <a:off x="0" y="0"/>
          <a:ext cx="2005428" cy="41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kern="1200" dirty="0"/>
            <a:t>Ghana Tier 2 Members Can  Choose </a:t>
          </a:r>
          <a:endParaRPr lang="en-US" sz="3100" u="none" kern="1200" dirty="0"/>
        </a:p>
      </dsp:txBody>
      <dsp:txXfrm>
        <a:off x="97897" y="97897"/>
        <a:ext cx="1809634" cy="3908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02D52-E137-4800-BDAD-E975C0D547D7}">
      <dsp:nvSpPr>
        <dsp:cNvPr id="0" name=""/>
        <dsp:cNvSpPr/>
      </dsp:nvSpPr>
      <dsp:spPr>
        <a:xfrm>
          <a:off x="0" y="82100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Flexible contribution</a:t>
          </a:r>
        </a:p>
      </dsp:txBody>
      <dsp:txXfrm>
        <a:off x="33955" y="854962"/>
        <a:ext cx="6598923" cy="627655"/>
      </dsp:txXfrm>
    </dsp:sp>
    <dsp:sp modelId="{29C5AB66-8807-4305-A66E-947275167C4D}">
      <dsp:nvSpPr>
        <dsp:cNvPr id="0" name=""/>
        <dsp:cNvSpPr/>
      </dsp:nvSpPr>
      <dsp:spPr>
        <a:xfrm>
          <a:off x="0" y="160009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Digital Access and Engagement</a:t>
          </a:r>
        </a:p>
      </dsp:txBody>
      <dsp:txXfrm>
        <a:off x="33955" y="1634047"/>
        <a:ext cx="6598923" cy="627655"/>
      </dsp:txXfrm>
    </dsp:sp>
    <dsp:sp modelId="{DC6E54CA-F1C3-4311-B36A-E82946D16BB5}">
      <dsp:nvSpPr>
        <dsp:cNvPr id="0" name=""/>
        <dsp:cNvSpPr/>
      </dsp:nvSpPr>
      <dsp:spPr>
        <a:xfrm>
          <a:off x="0" y="237917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Personalization</a:t>
          </a:r>
        </a:p>
      </dsp:txBody>
      <dsp:txXfrm>
        <a:off x="33955" y="2413132"/>
        <a:ext cx="6598923" cy="627655"/>
      </dsp:txXfrm>
    </dsp:sp>
    <dsp:sp modelId="{B2D0D89B-E592-408D-8D78-8083274DB6CD}">
      <dsp:nvSpPr>
        <dsp:cNvPr id="0" name=""/>
        <dsp:cNvSpPr/>
      </dsp:nvSpPr>
      <dsp:spPr>
        <a:xfrm>
          <a:off x="0" y="315826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Flexible Access – Pre and Post Retirement</a:t>
          </a:r>
        </a:p>
      </dsp:txBody>
      <dsp:txXfrm>
        <a:off x="33955" y="3192217"/>
        <a:ext cx="6598923" cy="627655"/>
      </dsp:txXfrm>
    </dsp:sp>
    <dsp:sp modelId="{81A6DB51-D45C-4DDD-9196-3D58A41C777A}">
      <dsp:nvSpPr>
        <dsp:cNvPr id="0" name=""/>
        <dsp:cNvSpPr/>
      </dsp:nvSpPr>
      <dsp:spPr>
        <a:xfrm>
          <a:off x="0" y="393734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Relevant Investment Options</a:t>
          </a:r>
        </a:p>
      </dsp:txBody>
      <dsp:txXfrm>
        <a:off x="33955" y="3971302"/>
        <a:ext cx="659892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409A-0362-414D-B9ED-0CF6C2FC5A63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3441-B88B-46BE-A1A8-F5DEFC723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2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C12B4-F7CE-E240-ACAE-EBF890481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lorful, bedclothes, different, several&#10;&#10;Description automatically generated">
            <a:extLst>
              <a:ext uri="{FF2B5EF4-FFF2-40B4-BE49-F238E27FC236}">
                <a16:creationId xmlns:a16="http://schemas.microsoft.com/office/drawing/2014/main" id="{6C011FB4-3599-6842-8870-7AB424923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2861735"/>
            <a:ext cx="12192000" cy="3996267"/>
          </a:xfrm>
          <a:prstGeom prst="rect">
            <a:avLst/>
          </a:prstGeom>
          <a:gradFill>
            <a:gsLst>
              <a:gs pos="20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CC5C7E-3AC5-A34B-B769-1A6E5B2D5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880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4" y="522735"/>
            <a:ext cx="4611139" cy="763288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4" y="1727284"/>
            <a:ext cx="5220739" cy="4398880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0166" y="6481355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40086" y="1"/>
            <a:ext cx="6051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604000" y="522819"/>
            <a:ext cx="5147733" cy="2715840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604000" y="3454569"/>
            <a:ext cx="5147733" cy="2901783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3867" y="6496914"/>
            <a:ext cx="43187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08627B-F915-7940-8094-9D0FE90F5C69}" type="slidenum">
              <a:rPr lang="en-US" sz="1067" smtClean="0"/>
              <a:pPr algn="ctr"/>
              <a:t>‹#›</a:t>
            </a:fld>
            <a:endParaRPr lang="en-US" sz="1067"/>
          </a:p>
        </p:txBody>
      </p:sp>
      <p:pic>
        <p:nvPicPr>
          <p:cNvPr id="14" name="Picture 13" descr="OM_CI_PPT_template update1.png">
            <a:extLst>
              <a:ext uri="{FF2B5EF4-FFF2-40B4-BE49-F238E27FC236}">
                <a16:creationId xmlns:a16="http://schemas.microsoft.com/office/drawing/2014/main" id="{21F9D92D-016B-B54E-B4E7-E894C2E7C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351" y="6421794"/>
            <a:ext cx="722796" cy="436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12CA79-67B7-3F4E-A03D-7B729FFA5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973" y="2869622"/>
            <a:ext cx="5927443" cy="540047"/>
          </a:xfrm>
        </p:spPr>
        <p:txBody>
          <a:bodyPr>
            <a:noAutofit/>
          </a:bodyPr>
          <a:lstStyle>
            <a:lvl1pPr algn="l">
              <a:defRPr sz="4800" b="1" i="0" baseline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THANK YOU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EBBB46-9857-AA43-96C5-4A17A7522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182" y="5832202"/>
            <a:ext cx="2750532" cy="757693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B151886B-8FA9-774C-9B71-1F03E4A948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963" y="6020583"/>
            <a:ext cx="6866261" cy="3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6000" rIns="96000" bIns="96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ZA" sz="1067" b="0" kern="120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Old Mutual Life Assurance Company (SA) Limited is a licensed FSP and Life Insurer.</a:t>
            </a:r>
          </a:p>
        </p:txBody>
      </p:sp>
    </p:spTree>
    <p:extLst>
      <p:ext uri="{BB962C8B-B14F-4D97-AF65-F5344CB8AC3E}">
        <p14:creationId xmlns:p14="http://schemas.microsoft.com/office/powerpoint/2010/main" val="58821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26">
          <p15:clr>
            <a:srgbClr val="FBAE40"/>
          </p15:clr>
        </p15:guide>
        <p15:guide id="3" pos="249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pos="3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12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13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12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44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65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81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, outdoor, mountain&#10;&#10;Description automatically generated">
            <a:extLst>
              <a:ext uri="{FF2B5EF4-FFF2-40B4-BE49-F238E27FC236}">
                <a16:creationId xmlns:a16="http://schemas.microsoft.com/office/drawing/2014/main" id="{57C7F690-A497-AA47-90A7-F20289045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CC15E3-A27D-E746-BD76-691972B7A7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4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lorful, bedclothes, different, several&#10;&#10;Description automatically generated">
            <a:extLst>
              <a:ext uri="{FF2B5EF4-FFF2-40B4-BE49-F238E27FC236}">
                <a16:creationId xmlns:a16="http://schemas.microsoft.com/office/drawing/2014/main" id="{6C011FB4-3599-6842-8870-7AB424923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2861735"/>
            <a:ext cx="12192000" cy="3996267"/>
          </a:xfrm>
          <a:prstGeom prst="rect">
            <a:avLst/>
          </a:prstGeom>
          <a:gradFill>
            <a:gsLst>
              <a:gs pos="20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CC5C7E-3AC5-A34B-B769-1A6E5B2D5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F6CE1179-F4B0-6940-ADEF-E317D312E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67105" cy="6857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A50484-946F-EE4A-A405-3017CD0A49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F6CE1179-F4B0-6940-ADEF-E317D312E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67105" cy="6857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A50484-946F-EE4A-A405-3017CD0A49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2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C25BEBF7-8930-7040-9061-8340F8B37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88008E-22F5-BF4D-ABE1-8306E1BEC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6CA23C00-3A82-FA42-8ED3-78359E920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4F4173-AED1-FA45-BF2D-A7EBC52B1E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23D510B-C4BB-ED43-8983-8FF860592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5AD3D8-5BC0-5849-ABAB-8E1A631B5F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2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2CBEB-2A6B-FB42-8419-2F202100AD07}"/>
              </a:ext>
            </a:extLst>
          </p:cNvPr>
          <p:cNvSpPr/>
          <p:nvPr userDrawn="1"/>
        </p:nvSpPr>
        <p:spPr>
          <a:xfrm>
            <a:off x="509287" y="6474107"/>
            <a:ext cx="416688" cy="383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4AF4D1C3-C4E2-9F4A-93F6-7D5F36FF7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811EC7-8A46-CA40-BBA3-CC5433CEB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2CBEB-2A6B-FB42-8419-2F202100AD07}"/>
              </a:ext>
            </a:extLst>
          </p:cNvPr>
          <p:cNvSpPr/>
          <p:nvPr userDrawn="1"/>
        </p:nvSpPr>
        <p:spPr>
          <a:xfrm>
            <a:off x="509287" y="6474107"/>
            <a:ext cx="416688" cy="383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9C81E0E-6A67-1F4C-B9FA-3A215DBAF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B9544-2DBC-AC4C-9795-BAEF846C7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12B23C-3CA8-9441-9D5B-DC1E45584441}"/>
              </a:ext>
            </a:extLst>
          </p:cNvPr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4E40844-008A-9E42-88B3-FF7781C83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BADA61-DD71-5F46-9482-1CB126CA1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28883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7051236-CB60-2746-BD85-32ECE940B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9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D10233F-9978-3046-A251-AF9364511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48517F-DA2A-0243-94E7-1717004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40097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C3E8B3-A870-3B47-A633-70EEF69D1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0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animals walking in the desert&#10;&#10;Description automatically generated with low confidence">
            <a:extLst>
              <a:ext uri="{FF2B5EF4-FFF2-40B4-BE49-F238E27FC236}">
                <a16:creationId xmlns:a16="http://schemas.microsoft.com/office/drawing/2014/main" id="{F16C1341-FE11-AB4D-B5A7-EEBF52A0F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1585233"/>
            <a:ext cx="12192000" cy="5272769"/>
          </a:xfrm>
          <a:prstGeom prst="rect">
            <a:avLst/>
          </a:prstGeom>
          <a:gradFill>
            <a:gsLst>
              <a:gs pos="27000">
                <a:schemeClr val="tx1">
                  <a:lumMod val="0"/>
                  <a:alpha val="51012"/>
                </a:schemeClr>
              </a:gs>
              <a:gs pos="99000">
                <a:schemeClr val="bg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0D1ABD2-A019-B144-BB7F-46E11EC44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dark, night sky&#10;&#10;Description automatically generated">
            <a:extLst>
              <a:ext uri="{FF2B5EF4-FFF2-40B4-BE49-F238E27FC236}">
                <a16:creationId xmlns:a16="http://schemas.microsoft.com/office/drawing/2014/main" id="{C414128B-F735-114B-A294-F671E197D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78B5FE6-1276-DB48-B686-90415EE04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8B8F220-3304-604B-AF79-278006774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D019B9-C506-FA4A-8458-83DBECA9C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C25BEBF7-8930-7040-9061-8340F8B37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88008E-22F5-BF4D-ABE1-8306E1BEC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0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079E0D2-09D9-1C4A-98D1-BEC14311C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755B42-1925-2C4A-BB9C-B60E2E31B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5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71E25B1-7F2D-C047-B750-423E18CAF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34B586E-5D21-6B4E-A80E-44D4D1E766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tue of a person holding the hands up&#10;&#10;Description automatically generated with medium confidence">
            <a:extLst>
              <a:ext uri="{FF2B5EF4-FFF2-40B4-BE49-F238E27FC236}">
                <a16:creationId xmlns:a16="http://schemas.microsoft.com/office/drawing/2014/main" id="{F54767D0-AEE6-1644-A5A0-677FEC67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1585233"/>
            <a:ext cx="12192000" cy="5272769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21234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1EF4DDF-0924-064B-B795-81EA0C654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promontory, rock, shore&#10;&#10;Description automatically generated">
            <a:extLst>
              <a:ext uri="{FF2B5EF4-FFF2-40B4-BE49-F238E27FC236}">
                <a16:creationId xmlns:a16="http://schemas.microsoft.com/office/drawing/2014/main" id="{1720A8C4-E1AB-EF44-AF62-4BE754EC1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267" y="1"/>
            <a:ext cx="12378267" cy="6857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D638F6-70C3-A941-997D-2D590B445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4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triped, person, indoor&#10;&#10;Description automatically generated">
            <a:extLst>
              <a:ext uri="{FF2B5EF4-FFF2-40B4-BE49-F238E27FC236}">
                <a16:creationId xmlns:a16="http://schemas.microsoft.com/office/drawing/2014/main" id="{B7E8B0E8-82C8-6941-890A-A66D8C859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99F4EE6-D132-DC42-A593-25B24BF7A4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0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E845D2B-4455-FC46-AF89-95F0F87D4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8CE3022-8D77-EA4A-BD02-11879C2E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mountain, outdoor, city&#10;&#10;Description automatically generated">
            <a:extLst>
              <a:ext uri="{FF2B5EF4-FFF2-40B4-BE49-F238E27FC236}">
                <a16:creationId xmlns:a16="http://schemas.microsoft.com/office/drawing/2014/main" id="{6E43F4B1-191D-C241-80F3-DD6CE1679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1585233"/>
            <a:ext cx="12192000" cy="5272769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21234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F422D75-815C-344F-9BC4-5834D8010E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8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, outdoor, mountain&#10;&#10;Description automatically generated">
            <a:extLst>
              <a:ext uri="{FF2B5EF4-FFF2-40B4-BE49-F238E27FC236}">
                <a16:creationId xmlns:a16="http://schemas.microsoft.com/office/drawing/2014/main" id="{57C7F690-A497-AA47-90A7-F20289045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CC15E3-A27D-E746-BD76-691972B7A7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7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E0C16FA-791A-8F4F-A04E-D45629799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9C2DF2-04AE-D146-939F-78FD2CD68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3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C81FA97-B344-3F4D-80D6-861733E27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E4BA6B-52C8-4646-8623-4345DAD4D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4" y="356097"/>
            <a:ext cx="10397296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4" y="1102281"/>
            <a:ext cx="11006896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OM_CI_PPT_template update1.png">
            <a:extLst>
              <a:ext uri="{FF2B5EF4-FFF2-40B4-BE49-F238E27FC236}">
                <a16:creationId xmlns:a16="http://schemas.microsoft.com/office/drawing/2014/main" id="{7C738F9B-735F-2840-8118-1254B55B9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EDBB0E-6546-4F4D-8A19-A54234B4D1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8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09D5BCE-C1E2-414D-91F6-98F0B8FE8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B29823-6BD5-6A48-91CA-2F6B8B174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2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12B23C-3CA8-9441-9D5B-DC1E45584441}"/>
              </a:ext>
            </a:extLst>
          </p:cNvPr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orange&#10;&#10;Description automatically generated">
            <a:extLst>
              <a:ext uri="{FF2B5EF4-FFF2-40B4-BE49-F238E27FC236}">
                <a16:creationId xmlns:a16="http://schemas.microsoft.com/office/drawing/2014/main" id="{B50F6AD1-9DEE-C344-B3EE-0C32DE3B4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BADA61-DD71-5F46-9482-1CB126CA1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28883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E3E9DB-4030-DF43-9C3E-1EB524DC87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8A0DB57-DB69-7848-A49C-52A801916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48517F-DA2A-0243-94E7-1717004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40097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707233-7DFF-8847-AD77-9CDFAC124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4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8912D8DB-662C-B444-BB35-91098A710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861"/>
            <a:ext cx="12192000" cy="68748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FAD104-F782-2849-B81C-1ED6C214F2E5}"/>
              </a:ext>
            </a:extLst>
          </p:cNvPr>
          <p:cNvSpPr/>
          <p:nvPr userDrawn="1"/>
        </p:nvSpPr>
        <p:spPr>
          <a:xfrm>
            <a:off x="0" y="1585233"/>
            <a:ext cx="12192000" cy="5272769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21234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233" y="4732722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233" y="5410804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36452-94BF-1747-8AC9-1B62C05577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103343-B341-7742-BD46-14B8346F6C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8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grass, outdoor, sunset&#10;&#10;Description automatically generated">
            <a:extLst>
              <a:ext uri="{FF2B5EF4-FFF2-40B4-BE49-F238E27FC236}">
                <a16:creationId xmlns:a16="http://schemas.microsoft.com/office/drawing/2014/main" id="{F45FC776-8C8A-0946-9058-143AA6798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140C51-2C46-634F-A417-8368B1F560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0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mountain, roof&#10;&#10;Description automatically generated">
            <a:extLst>
              <a:ext uri="{FF2B5EF4-FFF2-40B4-BE49-F238E27FC236}">
                <a16:creationId xmlns:a16="http://schemas.microsoft.com/office/drawing/2014/main" id="{E7157D0A-CA89-7042-9F5B-DAA84ECD39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34665"/>
            <a:ext cx="12192000" cy="81249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C041549-2731-E741-87CA-515B034E7F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5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845199-D6AF-A44A-9782-844A496AE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A17EDA5-66A4-4C4F-A972-D87FCDBAF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7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CF94AE5-1F34-F540-95D7-51807552D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8E75B6-FD32-D843-A7F0-EB2FC92A8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0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A871A07-4EB1-C547-91EE-E95AC852A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D8EB9C-1F42-4346-A6CF-017BD2FCF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20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12B23C-3CA8-9441-9D5B-DC1E45584441}"/>
              </a:ext>
            </a:extLst>
          </p:cNvPr>
          <p:cNvSpPr/>
          <p:nvPr userDrawn="1"/>
        </p:nvSpPr>
        <p:spPr>
          <a:xfrm>
            <a:off x="0" y="4460153"/>
            <a:ext cx="12192000" cy="1569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009905C9-B59E-F44E-9F1D-DDDA99FDDD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BADA61-DD71-5F46-9482-1CB126CA1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28883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90482D-957A-BB43-9455-31225A852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5" y="299276"/>
            <a:ext cx="5156668" cy="1223461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727284"/>
            <a:ext cx="5766268" cy="4398880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95947" y="6496914"/>
            <a:ext cx="43187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08627B-F915-7940-8094-9D0FE90F5C69}" type="slidenum">
              <a:rPr lang="en-US" sz="1067" smtClean="0"/>
              <a:pPr algn="ctr"/>
              <a:t>‹#›</a:t>
            </a:fld>
            <a:endParaRPr lang="en-US" sz="1067"/>
          </a:p>
        </p:txBody>
      </p:sp>
      <p:pic>
        <p:nvPicPr>
          <p:cNvPr id="12" name="Picture 11" descr="OM_CI_PPT_template update1.png">
            <a:extLst>
              <a:ext uri="{FF2B5EF4-FFF2-40B4-BE49-F238E27FC236}">
                <a16:creationId xmlns:a16="http://schemas.microsoft.com/office/drawing/2014/main" id="{06AE07B5-5C87-5645-8554-FF205A28B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5158D0D-E7C6-0247-B60E-5828BC26D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20">
          <p15:clr>
            <a:srgbClr val="FBAE40"/>
          </p15:clr>
        </p15:guide>
        <p15:guide id="4" orient="horz">
          <p15:clr>
            <a:srgbClr val="FBAE40"/>
          </p15:clr>
        </p15:guide>
        <p15:guide id="5" orient="horz" pos="3240">
          <p15:clr>
            <a:srgbClr val="FBAE40"/>
          </p15:clr>
        </p15:guide>
        <p15:guide id="6" pos="57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89021B1-D087-9349-B0E5-5C44D045F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48517F-DA2A-0243-94E7-1717004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321" y="4940097"/>
            <a:ext cx="10397295" cy="5909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192C502-7AD2-7D4C-AE40-6F0D54378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1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4" y="356097"/>
            <a:ext cx="10397296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4" y="1102281"/>
            <a:ext cx="11006896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OM_CI_PPT_template update1.png">
            <a:extLst>
              <a:ext uri="{FF2B5EF4-FFF2-40B4-BE49-F238E27FC236}">
                <a16:creationId xmlns:a16="http://schemas.microsoft.com/office/drawing/2014/main" id="{7C738F9B-735F-2840-8118-1254B55B9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EDBB0E-6546-4F4D-8A19-A54234B4D1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5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5" y="299276"/>
            <a:ext cx="5156668" cy="1223461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727284"/>
            <a:ext cx="5766268" cy="4398880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95947" y="6496914"/>
            <a:ext cx="43187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08627B-F915-7940-8094-9D0FE90F5C69}" type="slidenum">
              <a:rPr lang="en-US" sz="1067" smtClean="0"/>
              <a:pPr algn="ctr"/>
              <a:t>‹#›</a:t>
            </a:fld>
            <a:endParaRPr lang="en-US" sz="1067" dirty="0"/>
          </a:p>
        </p:txBody>
      </p:sp>
      <p:pic>
        <p:nvPicPr>
          <p:cNvPr id="12" name="Picture 11" descr="OM_CI_PPT_template update1.png">
            <a:extLst>
              <a:ext uri="{FF2B5EF4-FFF2-40B4-BE49-F238E27FC236}">
                <a16:creationId xmlns:a16="http://schemas.microsoft.com/office/drawing/2014/main" id="{06AE07B5-5C87-5645-8554-FF205A28B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5158D0D-E7C6-0247-B60E-5828BC26D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220">
          <p15:clr>
            <a:srgbClr val="FBAE40"/>
          </p15:clr>
        </p15:guide>
        <p15:guide id="4" orient="horz">
          <p15:clr>
            <a:srgbClr val="FBAE40"/>
          </p15:clr>
        </p15:guide>
        <p15:guide id="5" orient="horz" pos="3240">
          <p15:clr>
            <a:srgbClr val="FBAE40"/>
          </p15:clr>
        </p15:guide>
        <p15:guide id="6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AA5201A-4ED6-A041-9087-56B2B0AC0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96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5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6" y="1102281"/>
            <a:ext cx="11040991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3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4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102281"/>
            <a:ext cx="5212617" cy="5023884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3880" y="1089570"/>
            <a:ext cx="5212617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35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4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102281"/>
            <a:ext cx="11040991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38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880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4" y="522735"/>
            <a:ext cx="4611139" cy="763288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4" y="1727284"/>
            <a:ext cx="5220739" cy="4398880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0166" y="6481355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40086" y="1"/>
            <a:ext cx="6051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604000" y="522819"/>
            <a:ext cx="5147733" cy="2715840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604000" y="3454569"/>
            <a:ext cx="5147733" cy="2901783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3867" y="6496914"/>
            <a:ext cx="431877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808627B-F915-7940-8094-9D0FE90F5C69}" type="slidenum">
              <a:rPr lang="en-US" sz="1067" smtClean="0"/>
              <a:pPr algn="ctr"/>
              <a:t>‹#›</a:t>
            </a:fld>
            <a:endParaRPr lang="en-US" sz="1067" dirty="0"/>
          </a:p>
        </p:txBody>
      </p:sp>
      <p:pic>
        <p:nvPicPr>
          <p:cNvPr id="14" name="Picture 13" descr="OM_CI_PPT_template update1.png">
            <a:extLst>
              <a:ext uri="{FF2B5EF4-FFF2-40B4-BE49-F238E27FC236}">
                <a16:creationId xmlns:a16="http://schemas.microsoft.com/office/drawing/2014/main" id="{21F9D92D-016B-B54E-B4E7-E894C2E7C3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185104" cy="8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9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3351" y="6421794"/>
            <a:ext cx="722796" cy="436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12CA79-67B7-3F4E-A03D-7B729FFA5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973" y="2869622"/>
            <a:ext cx="5927443" cy="540047"/>
          </a:xfrm>
        </p:spPr>
        <p:txBody>
          <a:bodyPr>
            <a:noAutofit/>
          </a:bodyPr>
          <a:lstStyle>
            <a:lvl1pPr algn="l">
              <a:defRPr sz="4800" b="1" i="0" baseline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 dirty="0"/>
              <a:t>THANK YOU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EBBB46-9857-AA43-96C5-4A17A7522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182" y="5832202"/>
            <a:ext cx="2750532" cy="757693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B151886B-8FA9-774C-9B71-1F03E4A948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963" y="6020583"/>
            <a:ext cx="6866261" cy="3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6000" rIns="96000" bIns="960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ZA" sz="1067" b="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+mn-cs"/>
              </a:rPr>
              <a:t>Old Mutual Life Assurance Company (SA) Limited is a licensed FSP and Life Insurer.</a:t>
            </a:r>
          </a:p>
        </p:txBody>
      </p:sp>
    </p:spTree>
    <p:extLst>
      <p:ext uri="{BB962C8B-B14F-4D97-AF65-F5344CB8AC3E}">
        <p14:creationId xmlns:p14="http://schemas.microsoft.com/office/powerpoint/2010/main" val="50700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26">
          <p15:clr>
            <a:srgbClr val="FBAE40"/>
          </p15:clr>
        </p15:guide>
        <p15:guide id="3" pos="249">
          <p15:clr>
            <a:srgbClr val="FBAE40"/>
          </p15:clr>
        </p15:guide>
        <p15:guide id="5" orient="horz" pos="3072">
          <p15:clr>
            <a:srgbClr val="FBAE40"/>
          </p15:clr>
        </p15:guide>
        <p15:guide id="6" pos="3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12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AA5201A-4ED6-A041-9087-56B2B0AC0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98" y="4962528"/>
            <a:ext cx="10397295" cy="59091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7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38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678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512897"/>
          </a:xfrm>
        </p:spPr>
        <p:txBody>
          <a:bodyPr lIns="0" tIns="0" rIns="0" bIns="0"/>
          <a:lstStyle>
            <a:lvl1pPr>
              <a:defRPr sz="3333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393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674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, outdoor, mountain&#10;&#10;Description automatically generated">
            <a:extLst>
              <a:ext uri="{FF2B5EF4-FFF2-40B4-BE49-F238E27FC236}">
                <a16:creationId xmlns:a16="http://schemas.microsoft.com/office/drawing/2014/main" id="{57C7F690-A497-AA47-90A7-F20289045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D7B69-FD7B-564B-BB32-C39D95BEB482}"/>
              </a:ext>
            </a:extLst>
          </p:cNvPr>
          <p:cNvSpPr/>
          <p:nvPr userDrawn="1"/>
        </p:nvSpPr>
        <p:spPr>
          <a:xfrm>
            <a:off x="0" y="2984138"/>
            <a:ext cx="12192000" cy="3873863"/>
          </a:xfrm>
          <a:prstGeom prst="rect">
            <a:avLst/>
          </a:prstGeom>
          <a:gradFill>
            <a:gsLst>
              <a:gs pos="11000">
                <a:schemeClr val="tx1">
                  <a:lumMod val="0"/>
                  <a:alpha val="51012"/>
                </a:schemeClr>
              </a:gs>
              <a:gs pos="100000">
                <a:schemeClr val="bg1">
                  <a:alpha val="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8CC15E3-A27D-E746-BD76-691972B7A7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4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618D9-B5ED-8E47-BB3C-2AB0A3223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B5804-BF4A-A542-A7E5-6976A094B6B3}"/>
              </a:ext>
            </a:extLst>
          </p:cNvPr>
          <p:cNvSpPr/>
          <p:nvPr userDrawn="1"/>
        </p:nvSpPr>
        <p:spPr>
          <a:xfrm>
            <a:off x="-2" y="0"/>
            <a:ext cx="7637931" cy="6858000"/>
          </a:xfrm>
          <a:prstGeom prst="rect">
            <a:avLst/>
          </a:prstGeom>
          <a:gradFill>
            <a:gsLst>
              <a:gs pos="0">
                <a:schemeClr val="tx1">
                  <a:alpha val="8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95" y="4695434"/>
            <a:ext cx="10363200" cy="540047"/>
          </a:xfrm>
        </p:spPr>
        <p:txBody>
          <a:bodyPr>
            <a:normAutofit/>
          </a:bodyPr>
          <a:lstStyle>
            <a:lvl1pPr algn="l">
              <a:defRPr sz="4267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56" y="5367358"/>
            <a:ext cx="8534400" cy="447669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01CADC-AA38-6A44-BEFC-63E07E058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62" y="-2387"/>
            <a:ext cx="2449255" cy="68603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01AC76-B204-3E4D-80D3-78B524DAD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718" y="230597"/>
            <a:ext cx="1126044" cy="7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3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5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6" y="1102281"/>
            <a:ext cx="11040991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8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4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102281"/>
            <a:ext cx="5212617" cy="5023884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3880" y="1089570"/>
            <a:ext cx="5212617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40404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04" y="299277"/>
            <a:ext cx="11040992" cy="509457"/>
          </a:xfrm>
        </p:spPr>
        <p:txBody>
          <a:bodyPr>
            <a:normAutofit/>
          </a:bodyPr>
          <a:lstStyle>
            <a:lvl1pPr algn="l">
              <a:defRPr sz="3733" b="1" i="0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05" y="1102281"/>
            <a:ext cx="11040991" cy="5023884"/>
          </a:xfrm>
        </p:spPr>
        <p:txBody>
          <a:bodyPr>
            <a:normAutofit/>
          </a:bodyPr>
          <a:lstStyle>
            <a:lvl1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2pPr>
            <a:lvl3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3pPr>
            <a:lvl4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4pPr>
            <a:lvl5pPr>
              <a:buClr>
                <a:srgbClr val="50B800"/>
              </a:buClr>
              <a:defRPr sz="2133">
                <a:solidFill>
                  <a:srgbClr val="000000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867" y="6496914"/>
            <a:ext cx="431877" cy="365125"/>
          </a:xfrm>
        </p:spPr>
        <p:txBody>
          <a:bodyPr/>
          <a:lstStyle>
            <a:lvl1pPr algn="ctr">
              <a:defRPr sz="1067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5105" y="274639"/>
            <a:ext cx="10397295" cy="590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3740"/>
            <a:ext cx="10972800" cy="50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321" y="6492874"/>
            <a:ext cx="45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Untitled-14.pn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15B17-16AF-BEC6-B43D-563F42C246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04525" y="63500"/>
            <a:ext cx="135890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 Disclosure</a:t>
            </a:r>
          </a:p>
        </p:txBody>
      </p:sp>
    </p:spTree>
    <p:extLst>
      <p:ext uri="{BB962C8B-B14F-4D97-AF65-F5344CB8AC3E}">
        <p14:creationId xmlns:p14="http://schemas.microsoft.com/office/powerpoint/2010/main" val="13403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B702-88C0-E02A-48FD-6160965D45A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77613" y="63500"/>
            <a:ext cx="785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060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5105" y="274639"/>
            <a:ext cx="10397295" cy="590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3740"/>
            <a:ext cx="10972800" cy="50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321" y="6492874"/>
            <a:ext cx="45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titled-14.png"/>
          <p:cNvPicPr>
            <a:picLocks noChangeAspect="1"/>
          </p:cNvPicPr>
          <p:nvPr userDrawn="1"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47" r:id="rId10"/>
    <p:sldLayoutId id="2147483749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8" r:id="rId18"/>
    <p:sldLayoutId id="2147483763" r:id="rId19"/>
    <p:sldLayoutId id="2147483765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</p:sldLayoutIdLst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16E2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CB702-88C0-E02A-48FD-6160965D45A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77613" y="63500"/>
            <a:ext cx="785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484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733" b="1" i="0" baseline="0">
              <a:latin typeface="Century Gothic" panose="020B0502020202020204" pitchFamily="34" charset="0"/>
              <a:ea typeface="+mj-ea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5105" y="274639"/>
            <a:ext cx="10397295" cy="590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3740"/>
            <a:ext cx="10972800" cy="50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321" y="6492874"/>
            <a:ext cx="45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009677"/>
                </a:solidFill>
                <a:latin typeface="Century Gothic"/>
                <a:cs typeface="Century Gothic"/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Untitled-1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0" y="6356350"/>
            <a:ext cx="940469" cy="501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8A216-7693-F1D1-7385-8466E1C5B6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41113" y="0"/>
            <a:ext cx="7858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H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61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133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985E167B-D003-4A8D-92D1-B3D3D0A1D339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cid:89A3CAFC-B256-414F-A9EC-E2ED54FC7FC1" TargetMode="External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DF4C_C795D1A7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DF6A_7D7D554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7e5d4d84-47ba-4e9d-8e61-4c9bedce59ee@eurprd07.prod.outlook.co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6c454039-bfb6-4bc9-a8e3-9f171d909111@eurprd07.prod.outlook.com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458_C1BC3FB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90" y="4695434"/>
            <a:ext cx="12189203" cy="540047"/>
          </a:xfrm>
        </p:spPr>
        <p:txBody>
          <a:bodyPr>
            <a:noAutofit/>
          </a:bodyPr>
          <a:lstStyle/>
          <a:p>
            <a:r>
              <a:rPr lang="en-US" sz="3600" dirty="0"/>
              <a:t>Value Creation for Pension Funds (Ghana Case Study)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Zimbabwe Association of Pension Funds</a:t>
            </a:r>
            <a:br>
              <a:rPr lang="en-US" sz="2000" dirty="0"/>
            </a:br>
            <a:r>
              <a:rPr lang="en-US" sz="2000" dirty="0"/>
              <a:t>16 May 2024 – Tavona Biza</a:t>
            </a:r>
          </a:p>
        </p:txBody>
      </p:sp>
    </p:spTree>
    <p:extLst>
      <p:ext uri="{BB962C8B-B14F-4D97-AF65-F5344CB8AC3E}">
        <p14:creationId xmlns:p14="http://schemas.microsoft.com/office/powerpoint/2010/main" val="416258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B7E-2754-47AB-9B24-AEB1495C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42148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5F7B-23C5-3AC1-27AC-9A2F4E73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89" y="355583"/>
            <a:ext cx="8641790" cy="1025794"/>
          </a:xfrm>
        </p:spPr>
        <p:txBody>
          <a:bodyPr/>
          <a:lstStyle/>
          <a:p>
            <a:r>
              <a:rPr lang="en-US" dirty="0"/>
              <a:t>What are our assumptions as an industry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43112-4096-BB55-BB11-F400E0865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75" y="1768327"/>
            <a:ext cx="4698921" cy="4431983"/>
          </a:xfrm>
        </p:spPr>
        <p:txBody>
          <a:bodyPr/>
          <a:lstStyle/>
          <a:p>
            <a:r>
              <a:rPr lang="en-US" b="1" dirty="0"/>
              <a:t>Are we contributing Enough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H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1F9B0D-5A3B-FE8E-B72F-90DDB9D4C537}"/>
              </a:ext>
            </a:extLst>
          </p:cNvPr>
          <p:cNvSpPr txBox="1">
            <a:spLocks/>
          </p:cNvSpPr>
          <p:nvPr/>
        </p:nvSpPr>
        <p:spPr>
          <a:xfrm>
            <a:off x="5837209" y="1768326"/>
            <a:ext cx="5167222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>
              <a:defRPr>
                <a:latin typeface="+mn-lt"/>
                <a:ea typeface="+mn-ea"/>
                <a:cs typeface="+mn-cs"/>
              </a:defRPr>
            </a:lvl2pPr>
            <a:lvl3pPr marL="1219170">
              <a:defRPr>
                <a:latin typeface="+mn-lt"/>
                <a:ea typeface="+mn-ea"/>
                <a:cs typeface="+mn-cs"/>
              </a:defRPr>
            </a:lvl3pPr>
            <a:lvl4pPr marL="1828754">
              <a:defRPr>
                <a:latin typeface="+mn-lt"/>
                <a:ea typeface="+mn-ea"/>
                <a:cs typeface="+mn-cs"/>
              </a:defRPr>
            </a:lvl4pPr>
            <a:lvl5pPr marL="2438339">
              <a:defRPr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Benefits in Kind?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GH" kern="0" dirty="0"/>
          </a:p>
        </p:txBody>
      </p:sp>
      <p:pic>
        <p:nvPicPr>
          <p:cNvPr id="6" name="Picture 5" descr="A comparison between different benefits and benefits&#10;&#10;Description automatically generated with medium confidence">
            <a:extLst>
              <a:ext uri="{FF2B5EF4-FFF2-40B4-BE49-F238E27FC236}">
                <a16:creationId xmlns:a16="http://schemas.microsoft.com/office/drawing/2014/main" id="{3FDDDF34-C8E7-1BC0-303A-1F8D0361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612"/>
            <a:ext cx="3973846" cy="3308553"/>
          </a:xfrm>
          <a:prstGeom prst="rect">
            <a:avLst/>
          </a:prstGeom>
        </p:spPr>
      </p:pic>
      <p:pic>
        <p:nvPicPr>
          <p:cNvPr id="8" name="Picture 7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7F18DA4-841D-52D5-DE14-C676D75B3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34" y="2352135"/>
            <a:ext cx="5209078" cy="2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B1AF-5A72-AC87-50E6-94F3AAB0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89" y="355583"/>
            <a:ext cx="8099645" cy="1538691"/>
          </a:xfrm>
        </p:spPr>
        <p:txBody>
          <a:bodyPr/>
          <a:lstStyle/>
          <a:p>
            <a:r>
              <a:rPr lang="en-US" dirty="0"/>
              <a:t>Voluntary Contributions in Ghana</a:t>
            </a:r>
            <a:br>
              <a:rPr lang="en-US" dirty="0"/>
            </a:b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075C2-824D-3684-50FF-E1546F21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415498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H" dirty="0"/>
          </a:p>
        </p:txBody>
      </p:sp>
      <p:pic>
        <p:nvPicPr>
          <p:cNvPr id="5" name="Picture 4" descr="A green and black pie chart&#10;&#10;Description automatically generated">
            <a:extLst>
              <a:ext uri="{FF2B5EF4-FFF2-40B4-BE49-F238E27FC236}">
                <a16:creationId xmlns:a16="http://schemas.microsoft.com/office/drawing/2014/main" id="{464B322E-CE55-1C8C-6F63-91522E94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5" y="1885882"/>
            <a:ext cx="4729133" cy="41179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e chart with different colored sections&#10;&#10;Description automatically generated">
            <a:extLst>
              <a:ext uri="{FF2B5EF4-FFF2-40B4-BE49-F238E27FC236}">
                <a16:creationId xmlns:a16="http://schemas.microsoft.com/office/drawing/2014/main" id="{BC01C2D2-7EBF-9434-986F-3BB6F801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5" y="1885882"/>
            <a:ext cx="5152365" cy="40774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8498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8F0CC-65D0-A3F5-87C0-5FE86730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Who is Contributing ?</a:t>
            </a:r>
            <a:br>
              <a:rPr lang="en-US" sz="4000"/>
            </a:br>
            <a:endParaRPr lang="en-GH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79D1F-7DAD-3FAA-F279-13AC372AD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5" r="2747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6C804C8-0EED-2293-0528-7F2A88D9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142144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250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6E52D-45E1-236B-C8D9-AC03E1F5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600" kern="1200">
                <a:solidFill>
                  <a:schemeClr val="tx1"/>
                </a:solidFill>
                <a:latin typeface="+mj-lt"/>
                <a:cs typeface="+mj-cs"/>
              </a:rPr>
              <a:t>Informal Sector Pensions?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DC8B5-3A11-E23A-7252-25EEAE80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/>
              <a:t>Ghana Stats</a:t>
            </a:r>
          </a:p>
        </p:txBody>
      </p:sp>
      <p:sp>
        <p:nvSpPr>
          <p:cNvPr id="308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985E167B-D003-4A8D-92D1-B3D3D0A1D339" descr="IMG_0012.jpg">
            <a:extLst>
              <a:ext uri="{FF2B5EF4-FFF2-40B4-BE49-F238E27FC236}">
                <a16:creationId xmlns:a16="http://schemas.microsoft.com/office/drawing/2014/main" id="{E11D1B42-504F-9AD9-1DC2-323C0D77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95" y="2642616"/>
            <a:ext cx="5526105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89A3CAFC-B256-414F-A9EC-E2ED54FC7FC1" descr="IMG_0013.jpg">
            <a:extLst>
              <a:ext uri="{FF2B5EF4-FFF2-40B4-BE49-F238E27FC236}">
                <a16:creationId xmlns:a16="http://schemas.microsoft.com/office/drawing/2014/main" id="{6538DBC9-86C1-1054-3F52-6C07B9B5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887508"/>
            <a:ext cx="5614416" cy="3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E05A0F2-7485-3D91-028B-0AD4C97556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5518" y="-1"/>
            <a:ext cx="7076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EBBC6-C1FE-07E6-F8E5-B6160CF6AE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11571" y="-989902"/>
            <a:ext cx="5699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43767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measuring a counter top&#10;&#10;Description automatically generated">
            <a:extLst>
              <a:ext uri="{FF2B5EF4-FFF2-40B4-BE49-F238E27FC236}">
                <a16:creationId xmlns:a16="http://schemas.microsoft.com/office/drawing/2014/main" id="{CA1E3C67-C97A-B54F-E453-C694FD35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2910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50163" y="0"/>
            <a:ext cx="243916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279" y="4908003"/>
            <a:ext cx="927735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Investment Return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387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99F6B-9F1C-9456-5143-7EB497AC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Investment Trends into the future </a:t>
            </a:r>
            <a:endParaRPr lang="en-GH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AA80E6D-51DC-6A90-0060-966A9CC5F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70587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37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EF1C-0985-471D-FAAA-9E218324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  <a:endParaRPr lang="en-GH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2C8E4C-3445-C523-2C2A-FBB9E771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5106"/>
            <a:ext cx="6006515" cy="374987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Text Placeholder 2">
            <a:extLst>
              <a:ext uri="{FF2B5EF4-FFF2-40B4-BE49-F238E27FC236}">
                <a16:creationId xmlns:a16="http://schemas.microsoft.com/office/drawing/2014/main" id="{1285E93C-BD81-A632-3939-D1C61C086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46354"/>
              </p:ext>
            </p:extLst>
          </p:nvPr>
        </p:nvGraphicFramePr>
        <p:xfrm>
          <a:off x="293268" y="1376900"/>
          <a:ext cx="5570636" cy="410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19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person's hand&#10;&#10;Description automatically generated">
            <a:extLst>
              <a:ext uri="{FF2B5EF4-FFF2-40B4-BE49-F238E27FC236}">
                <a16:creationId xmlns:a16="http://schemas.microsoft.com/office/drawing/2014/main" id="{12C71327-3F40-2B96-BEA5-C36A0871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5433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50163" y="0"/>
            <a:ext cx="243916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279" y="4908003"/>
            <a:ext cx="927735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70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kumimoji="0" lang="en-GB" sz="3700" b="1" i="0" u="none" strike="noStrike" kern="1200" cap="none" spc="-1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etirement</a:t>
            </a:r>
            <a:r>
              <a:rPr kumimoji="0" lang="en-GB" sz="3700" b="1" i="0" u="none" strike="noStrike" kern="120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Pot</a:t>
            </a: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53FE5-C687-20FC-6ACE-FA3E7A27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Retirement or no Retirement and Post Retirement</a:t>
            </a:r>
            <a:endParaRPr lang="en-GH" sz="4200"/>
          </a:p>
        </p:txBody>
      </p:sp>
      <p:pic>
        <p:nvPicPr>
          <p:cNvPr id="5" name="Picture 4" descr="A close up image of chess pawns">
            <a:extLst>
              <a:ext uri="{FF2B5EF4-FFF2-40B4-BE49-F238E27FC236}">
                <a16:creationId xmlns:a16="http://schemas.microsoft.com/office/drawing/2014/main" id="{AB9494FF-4358-5C0E-738F-3A81FB05D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8" r="20839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9368B-2F4C-1E41-C29A-BBA545D1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Access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Access frequency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Access Penalties?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What next after Retirement 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H" sz="2200"/>
          </a:p>
        </p:txBody>
      </p:sp>
    </p:spTree>
    <p:extLst>
      <p:ext uri="{BB962C8B-B14F-4D97-AF65-F5344CB8AC3E}">
        <p14:creationId xmlns:p14="http://schemas.microsoft.com/office/powerpoint/2010/main" val="206216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4A4D8-B044-D874-E5E7-B583FB8A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902076"/>
            <a:ext cx="12192000" cy="955924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7D57549-5B40-6E73-5390-F3A9E02919E8}"/>
              </a:ext>
            </a:extLst>
          </p:cNvPr>
          <p:cNvSpPr/>
          <p:nvPr/>
        </p:nvSpPr>
        <p:spPr>
          <a:xfrm>
            <a:off x="7112471" y="2757948"/>
            <a:ext cx="1563329" cy="1342103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F103001-A22D-9D97-1729-0C2B538DECAA}"/>
              </a:ext>
            </a:extLst>
          </p:cNvPr>
          <p:cNvSpPr/>
          <p:nvPr/>
        </p:nvSpPr>
        <p:spPr>
          <a:xfrm>
            <a:off x="4652341" y="2757948"/>
            <a:ext cx="1563329" cy="1342103"/>
          </a:xfrm>
          <a:prstGeom prst="hexagon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1B74EEE-B1CD-FE8C-4FA1-3D362DC7363B}"/>
              </a:ext>
            </a:extLst>
          </p:cNvPr>
          <p:cNvSpPr/>
          <p:nvPr/>
        </p:nvSpPr>
        <p:spPr>
          <a:xfrm>
            <a:off x="2073339" y="2757948"/>
            <a:ext cx="1563329" cy="1342103"/>
          </a:xfrm>
          <a:prstGeom prst="hexagon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C122845-A39D-1702-CACC-79A24269BD10}"/>
              </a:ext>
            </a:extLst>
          </p:cNvPr>
          <p:cNvSpPr/>
          <p:nvPr/>
        </p:nvSpPr>
        <p:spPr>
          <a:xfrm>
            <a:off x="966718" y="2757948"/>
            <a:ext cx="1563329" cy="1342103"/>
          </a:xfrm>
          <a:prstGeom prst="hex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CD599DF-3A0C-5B2F-4F86-DD2A3D03C5BA}"/>
              </a:ext>
            </a:extLst>
          </p:cNvPr>
          <p:cNvSpPr/>
          <p:nvPr/>
        </p:nvSpPr>
        <p:spPr>
          <a:xfrm>
            <a:off x="3381128" y="2757948"/>
            <a:ext cx="1563329" cy="1342103"/>
          </a:xfrm>
          <a:prstGeom prst="hex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8F4E80F-F2A9-7D59-132A-41CEAB1C8C43}"/>
              </a:ext>
            </a:extLst>
          </p:cNvPr>
          <p:cNvSpPr/>
          <p:nvPr/>
        </p:nvSpPr>
        <p:spPr>
          <a:xfrm>
            <a:off x="8356252" y="2757948"/>
            <a:ext cx="1563329" cy="1342103"/>
          </a:xfrm>
          <a:prstGeom prst="hexagon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0558BF7-04BF-5C13-3066-F4D7900D0230}"/>
              </a:ext>
            </a:extLst>
          </p:cNvPr>
          <p:cNvSpPr/>
          <p:nvPr/>
        </p:nvSpPr>
        <p:spPr>
          <a:xfrm>
            <a:off x="5868690" y="2757948"/>
            <a:ext cx="1563329" cy="1342103"/>
          </a:xfrm>
          <a:prstGeom prst="hexagon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04DCE21-2645-6243-23DF-41103FF634E4}"/>
              </a:ext>
            </a:extLst>
          </p:cNvPr>
          <p:cNvSpPr/>
          <p:nvPr/>
        </p:nvSpPr>
        <p:spPr>
          <a:xfrm>
            <a:off x="9575455" y="2757948"/>
            <a:ext cx="1563329" cy="1342103"/>
          </a:xfrm>
          <a:prstGeom prst="hex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80905-6AED-7494-B762-B4D8D753FE17}"/>
              </a:ext>
            </a:extLst>
          </p:cNvPr>
          <p:cNvSpPr txBox="1"/>
          <p:nvPr/>
        </p:nvSpPr>
        <p:spPr>
          <a:xfrm>
            <a:off x="1000860" y="3167389"/>
            <a:ext cx="134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Assumption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5499F-6407-85F2-2CB5-747E7A68533D}"/>
              </a:ext>
            </a:extLst>
          </p:cNvPr>
          <p:cNvSpPr txBox="1"/>
          <p:nvPr/>
        </p:nvSpPr>
        <p:spPr>
          <a:xfrm>
            <a:off x="3476134" y="3167389"/>
            <a:ext cx="134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Ghana Overview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255C9-7FC7-C71E-4382-648710A896D2}"/>
              </a:ext>
            </a:extLst>
          </p:cNvPr>
          <p:cNvSpPr txBox="1"/>
          <p:nvPr/>
        </p:nvSpPr>
        <p:spPr>
          <a:xfrm>
            <a:off x="6148388" y="3167389"/>
            <a:ext cx="118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Potential Vale Creation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C4E2B0-C2C4-4CFB-C3FB-ABCB17A7A139}"/>
              </a:ext>
            </a:extLst>
          </p:cNvPr>
          <p:cNvSpPr txBox="1"/>
          <p:nvPr/>
        </p:nvSpPr>
        <p:spPr>
          <a:xfrm>
            <a:off x="8440924" y="3167389"/>
            <a:ext cx="134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Packaging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1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75FE08-B09B-2B57-CB50-E38C30720B28}"/>
              </a:ext>
            </a:extLst>
          </p:cNvPr>
          <p:cNvSpPr/>
          <p:nvPr/>
        </p:nvSpPr>
        <p:spPr>
          <a:xfrm>
            <a:off x="855677" y="3733101"/>
            <a:ext cx="11006355" cy="2231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CA211-A96D-5288-7537-9FADE31B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89" y="355583"/>
            <a:ext cx="6638715" cy="1025794"/>
          </a:xfrm>
        </p:spPr>
        <p:txBody>
          <a:bodyPr/>
          <a:lstStyle/>
          <a:p>
            <a:r>
              <a:rPr lang="en-US"/>
              <a:t>Pre Retirement Tier 3</a:t>
            </a:r>
            <a:br>
              <a:rPr lang="en-US"/>
            </a:b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A7A-8583-8043-A49C-AAB8CC8BA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5" y="1848841"/>
            <a:ext cx="11149317" cy="203331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An optional contributory scheme </a:t>
            </a: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Raleway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M</a:t>
            </a:r>
            <a:r>
              <a:rPr lang="en-GH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onthly</a:t>
            </a:r>
            <a:r>
              <a:rPr lang="en-GH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 contributions of up to 16.5%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of</a:t>
            </a:r>
            <a:r>
              <a:rPr lang="en-GH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the basic salary of all employees and informal sector workers. </a:t>
            </a: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Raleway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The contributions for Tier 3 are exempt</a:t>
            </a: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Raleway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Raleway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H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en-G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1B9CC-3FA6-377E-A97D-45FAD1E1EE66}"/>
              </a:ext>
            </a:extLst>
          </p:cNvPr>
          <p:cNvSpPr txBox="1"/>
          <p:nvPr/>
        </p:nvSpPr>
        <p:spPr>
          <a:xfrm>
            <a:off x="855677" y="3882155"/>
            <a:ext cx="10444294" cy="171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If an individual has been in the scheme for 10 years or more, he or she will receive all contributions made under the scheme in addition to all returns earned </a:t>
            </a:r>
            <a:r>
              <a:rPr lang="en-US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tax free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H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In the event of an exit prior to the contributor’s tenth anniversary, a marginal tax rate of 15% will be applied to the contributor’s total redemption amount. 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4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B7E-2754-47AB-9B24-AEB1495C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Gift Wrapper and Ribbons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45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6A5D3-6A70-B0E9-8033-01D48DC3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Things we can think about</a:t>
            </a:r>
            <a:endParaRPr lang="en-GH" sz="4000">
              <a:solidFill>
                <a:srgbClr val="FFFFFF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C580C1D-2B1D-F92E-20FA-19812D135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397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7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B7E-2754-47AB-9B24-AEB1495C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658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9172-9D12-7B62-4BD6-1C8D9AA1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44" y="177304"/>
            <a:ext cx="8368453" cy="512897"/>
          </a:xfrm>
        </p:spPr>
        <p:txBody>
          <a:bodyPr/>
          <a:lstStyle/>
          <a:p>
            <a:r>
              <a:rPr lang="en-US" dirty="0"/>
              <a:t>Assumption – Why are People Unbanked 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2EF72-A344-5D70-E206-E24C5E03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49299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H" dirty="0"/>
          </a:p>
        </p:txBody>
      </p:sp>
      <p:pic>
        <p:nvPicPr>
          <p:cNvPr id="5" name="Picture 4" descr="A cartoon of a person carrying a money bag&#10;&#10;Description automatically generated">
            <a:extLst>
              <a:ext uri="{FF2B5EF4-FFF2-40B4-BE49-F238E27FC236}">
                <a16:creationId xmlns:a16="http://schemas.microsoft.com/office/drawing/2014/main" id="{76ACCF18-3B53-47B6-55CD-24F9A1E2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8" y="2446691"/>
            <a:ext cx="3038932" cy="2018761"/>
          </a:xfrm>
          <a:prstGeom prst="rect">
            <a:avLst/>
          </a:prstGeom>
        </p:spPr>
      </p:pic>
      <p:pic>
        <p:nvPicPr>
          <p:cNvPr id="7" name="Picture 6" descr="A person and person standing next to a small booth&#10;&#10;Description automatically generated">
            <a:extLst>
              <a:ext uri="{FF2B5EF4-FFF2-40B4-BE49-F238E27FC236}">
                <a16:creationId xmlns:a16="http://schemas.microsoft.com/office/drawing/2014/main" id="{98E1E572-1A7B-75AD-3CD8-40664E5F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82" y="3887998"/>
            <a:ext cx="4267186" cy="2318842"/>
          </a:xfrm>
          <a:prstGeom prst="rect">
            <a:avLst/>
          </a:prstGeom>
        </p:spPr>
      </p:pic>
      <p:pic>
        <p:nvPicPr>
          <p:cNvPr id="9" name="Picture 8" descr="A logo with a circle in the middle&#10;&#10;Description automatically generated">
            <a:extLst>
              <a:ext uri="{FF2B5EF4-FFF2-40B4-BE49-F238E27FC236}">
                <a16:creationId xmlns:a16="http://schemas.microsoft.com/office/drawing/2014/main" id="{4C3FA498-A7F9-E8CD-240B-29BCE0A6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35" y="1561461"/>
            <a:ext cx="4267187" cy="201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7CD30DC4-81CC-147A-684E-97F9B3AF6252}"/>
              </a:ext>
            </a:extLst>
          </p:cNvPr>
          <p:cNvSpPr/>
          <p:nvPr/>
        </p:nvSpPr>
        <p:spPr>
          <a:xfrm>
            <a:off x="3751648" y="2888512"/>
            <a:ext cx="2430616" cy="1383420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B2347-22C1-D2A0-D624-C9673621C043}"/>
              </a:ext>
            </a:extLst>
          </p:cNvPr>
          <p:cNvSpPr txBox="1"/>
          <p:nvPr/>
        </p:nvSpPr>
        <p:spPr>
          <a:xfrm>
            <a:off x="3697858" y="3226279"/>
            <a:ext cx="3117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Bank Charges</a:t>
            </a:r>
            <a:endParaRPr lang="en-GH" sz="4000" b="1" dirty="0"/>
          </a:p>
        </p:txBody>
      </p:sp>
    </p:spTree>
    <p:extLst>
      <p:ext uri="{BB962C8B-B14F-4D97-AF65-F5344CB8AC3E}">
        <p14:creationId xmlns:p14="http://schemas.microsoft.com/office/powerpoint/2010/main" val="106241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9172-9D12-7B62-4BD6-1C8D9AA1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6" y="143033"/>
            <a:ext cx="10894281" cy="1538691"/>
          </a:xfrm>
        </p:spPr>
        <p:txBody>
          <a:bodyPr/>
          <a:lstStyle/>
          <a:p>
            <a:r>
              <a:rPr lang="en-US" dirty="0"/>
              <a:t>Assumption – You need to be working to get a loan</a:t>
            </a:r>
            <a:br>
              <a:rPr lang="en-GH" dirty="0"/>
            </a:b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2EF72-A344-5D70-E206-E24C5E03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49299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H" dirty="0"/>
          </a:p>
        </p:txBody>
      </p:sp>
      <p:pic>
        <p:nvPicPr>
          <p:cNvPr id="5" name="Picture 4" descr="A cartoon of a person carrying a money bag&#10;&#10;Description automatically generated">
            <a:extLst>
              <a:ext uri="{FF2B5EF4-FFF2-40B4-BE49-F238E27FC236}">
                <a16:creationId xmlns:a16="http://schemas.microsoft.com/office/drawing/2014/main" id="{76ACCF18-3B53-47B6-55CD-24F9A1E2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8" y="2446691"/>
            <a:ext cx="3038932" cy="2018761"/>
          </a:xfrm>
          <a:prstGeom prst="rect">
            <a:avLst/>
          </a:prstGeom>
        </p:spPr>
      </p:pic>
      <p:pic>
        <p:nvPicPr>
          <p:cNvPr id="6" name="Picture 5" descr="A person pointing at a cellphone&#10;&#10;Description automatically generated">
            <a:extLst>
              <a:ext uri="{FF2B5EF4-FFF2-40B4-BE49-F238E27FC236}">
                <a16:creationId xmlns:a16="http://schemas.microsoft.com/office/drawing/2014/main" id="{3F36EAAE-3A95-1DC5-FF5F-A67B7A2D4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7" y="1763922"/>
            <a:ext cx="4514850" cy="4514850"/>
          </a:xfrm>
          <a:prstGeom prst="rect">
            <a:avLst/>
          </a:prstGeom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9EA3EB40-7AF7-D986-F714-62EF2AC93A1F}"/>
              </a:ext>
            </a:extLst>
          </p:cNvPr>
          <p:cNvSpPr/>
          <p:nvPr/>
        </p:nvSpPr>
        <p:spPr>
          <a:xfrm>
            <a:off x="3751648" y="2888512"/>
            <a:ext cx="2430616" cy="1383420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07284-E282-2B25-6E27-046AA9320ED8}"/>
              </a:ext>
            </a:extLst>
          </p:cNvPr>
          <p:cNvSpPr txBox="1"/>
          <p:nvPr/>
        </p:nvSpPr>
        <p:spPr>
          <a:xfrm>
            <a:off x="4353464" y="3226279"/>
            <a:ext cx="189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Salary</a:t>
            </a:r>
            <a:endParaRPr lang="en-GH" sz="4000" b="1" dirty="0"/>
          </a:p>
        </p:txBody>
      </p:sp>
    </p:spTree>
    <p:extLst>
      <p:ext uri="{BB962C8B-B14F-4D97-AF65-F5344CB8AC3E}">
        <p14:creationId xmlns:p14="http://schemas.microsoft.com/office/powerpoint/2010/main" val="37022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06B141-1F73-F853-1EDF-67112A3F973F}"/>
              </a:ext>
            </a:extLst>
          </p:cNvPr>
          <p:cNvSpPr txBox="1"/>
          <p:nvPr/>
        </p:nvSpPr>
        <p:spPr>
          <a:xfrm>
            <a:off x="499001" y="4603163"/>
            <a:ext cx="8516574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entury Gothic"/>
              </a:rPr>
              <a:t>Ghana Pensions Industry Overview (1957 &amp; 2012 – 2022)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04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3E4D-7D43-C019-CF8A-5B2E8F77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02" y="252066"/>
            <a:ext cx="9418168" cy="1025794"/>
          </a:xfrm>
        </p:spPr>
        <p:txBody>
          <a:bodyPr/>
          <a:lstStyle/>
          <a:p>
            <a:r>
              <a:rPr lang="en-US" dirty="0"/>
              <a:t>Ghanaian Pensions Industry – Social Security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9F1D1-7155-6AA8-E87B-D0ED6E8B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49299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A16F7A-75AA-3ED4-3224-AC5FEA31F5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206720" y="-10023901"/>
            <a:ext cx="686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H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9066660-240F-860C-74A1-B79D8C1A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66" y="1234962"/>
            <a:ext cx="8821949" cy="54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0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3E4D-7D43-C019-CF8A-5B2E8F77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02" y="252066"/>
            <a:ext cx="9418168" cy="512897"/>
          </a:xfrm>
        </p:spPr>
        <p:txBody>
          <a:bodyPr/>
          <a:lstStyle/>
          <a:p>
            <a:r>
              <a:rPr lang="en-US"/>
              <a:t>Ghanaian Pensions Industry – Private Pensions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9F1D1-7155-6AA8-E87B-D0ED6E8B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16" y="1848841"/>
            <a:ext cx="8368453" cy="249299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16694-3586-DD7D-A698-B89485E0F2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7691" y="-9660375"/>
            <a:ext cx="61566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H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F099BED-13F9-C716-EAB8-F3C68B80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94" y="1282460"/>
            <a:ext cx="9143999" cy="54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9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B7E-2754-47AB-9B24-AEB1495C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Retirement Equation</a:t>
            </a:r>
          </a:p>
        </p:txBody>
      </p:sp>
    </p:spTree>
    <p:extLst>
      <p:ext uri="{BB962C8B-B14F-4D97-AF65-F5344CB8AC3E}">
        <p14:creationId xmlns:p14="http://schemas.microsoft.com/office/powerpoint/2010/main" val="3250339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8E24-DD17-2255-ACE6-36772E23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Retirement Equation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2378B-094C-B095-A431-8EA88F07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82" y="2861007"/>
            <a:ext cx="11904453" cy="830997"/>
          </a:xfrm>
        </p:spPr>
        <p:txBody>
          <a:bodyPr/>
          <a:lstStyle/>
          <a:p>
            <a:pPr algn="ctr"/>
            <a:r>
              <a:rPr lang="en-US" sz="5400" b="1" dirty="0"/>
              <a:t>Contribution + Interest = Retirement Pot</a:t>
            </a:r>
            <a:endParaRPr lang="en-GH" sz="5400" b="1" dirty="0"/>
          </a:p>
        </p:txBody>
      </p:sp>
    </p:spTree>
    <p:extLst>
      <p:ext uri="{BB962C8B-B14F-4D97-AF65-F5344CB8AC3E}">
        <p14:creationId xmlns:p14="http://schemas.microsoft.com/office/powerpoint/2010/main" val="856041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qOutLKKu8ej5Zk_R_WjA"/>
</p:tagLst>
</file>

<file path=ppt/theme/theme1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009677"/>
      </a:dk2>
      <a:lt2>
        <a:srgbClr val="F2F2F2"/>
      </a:lt2>
      <a:accent1>
        <a:srgbClr val="009648"/>
      </a:accent1>
      <a:accent2>
        <a:srgbClr val="50B848"/>
      </a:accent2>
      <a:accent3>
        <a:srgbClr val="8DC63F"/>
      </a:accent3>
      <a:accent4>
        <a:srgbClr val="00C0E8"/>
      </a:accent4>
      <a:accent5>
        <a:srgbClr val="F37021"/>
      </a:accent5>
      <a:accent6>
        <a:srgbClr val="ED0080"/>
      </a:accent6>
      <a:hlink>
        <a:srgbClr val="50B880"/>
      </a:hlink>
      <a:folHlink>
        <a:srgbClr val="00967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4">
      <a:dk1>
        <a:sysClr val="windowText" lastClr="000000"/>
      </a:dk1>
      <a:lt1>
        <a:sysClr val="window" lastClr="FFFFFF"/>
      </a:lt1>
      <a:dk2>
        <a:srgbClr val="009677"/>
      </a:dk2>
      <a:lt2>
        <a:srgbClr val="F2F2F2"/>
      </a:lt2>
      <a:accent1>
        <a:srgbClr val="009648"/>
      </a:accent1>
      <a:accent2>
        <a:srgbClr val="50B848"/>
      </a:accent2>
      <a:accent3>
        <a:srgbClr val="8DC63F"/>
      </a:accent3>
      <a:accent4>
        <a:srgbClr val="00C0E8"/>
      </a:accent4>
      <a:accent5>
        <a:srgbClr val="F37021"/>
      </a:accent5>
      <a:accent6>
        <a:srgbClr val="ED0080"/>
      </a:accent6>
      <a:hlink>
        <a:srgbClr val="50B880"/>
      </a:hlink>
      <a:folHlink>
        <a:srgbClr val="00967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ustom 4">
      <a:dk1>
        <a:sysClr val="windowText" lastClr="000000"/>
      </a:dk1>
      <a:lt1>
        <a:sysClr val="window" lastClr="FFFFFF"/>
      </a:lt1>
      <a:dk2>
        <a:srgbClr val="009677"/>
      </a:dk2>
      <a:lt2>
        <a:srgbClr val="F2F2F2"/>
      </a:lt2>
      <a:accent1>
        <a:srgbClr val="009648"/>
      </a:accent1>
      <a:accent2>
        <a:srgbClr val="50B848"/>
      </a:accent2>
      <a:accent3>
        <a:srgbClr val="8DC63F"/>
      </a:accent3>
      <a:accent4>
        <a:srgbClr val="00C0E8"/>
      </a:accent4>
      <a:accent5>
        <a:srgbClr val="F37021"/>
      </a:accent5>
      <a:accent6>
        <a:srgbClr val="ED0080"/>
      </a:accent6>
      <a:hlink>
        <a:srgbClr val="50B880"/>
      </a:hlink>
      <a:folHlink>
        <a:srgbClr val="00967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314F95BC621D418CC745B07A1EE494" ma:contentTypeVersion="16" ma:contentTypeDescription="Create a new document." ma:contentTypeScope="" ma:versionID="e9ae7071f232d86925bf14c4a80ecea8">
  <xsd:schema xmlns:xsd="http://www.w3.org/2001/XMLSchema" xmlns:xs="http://www.w3.org/2001/XMLSchema" xmlns:p="http://schemas.microsoft.com/office/2006/metadata/properties" xmlns:ns3="bf79af38-6055-4b98-911a-233dec7f4ba7" xmlns:ns4="157eb398-fb34-45ca-afb7-2f3f54d8c90f" targetNamespace="http://schemas.microsoft.com/office/2006/metadata/properties" ma:root="true" ma:fieldsID="b391e5b65dd607a084652e1b4e879889" ns3:_="" ns4:_="">
    <xsd:import namespace="bf79af38-6055-4b98-911a-233dec7f4ba7"/>
    <xsd:import namespace="157eb398-fb34-45ca-afb7-2f3f54d8c9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9af38-6055-4b98-911a-233dec7f4b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eb398-fb34-45ca-afb7-2f3f54d8c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9af38-6055-4b98-911a-233dec7f4ba7" xsi:nil="true"/>
  </documentManagement>
</p:properties>
</file>

<file path=customXml/itemProps1.xml><?xml version="1.0" encoding="utf-8"?>
<ds:datastoreItem xmlns:ds="http://schemas.openxmlformats.org/officeDocument/2006/customXml" ds:itemID="{D4C33722-C663-457D-B1A0-AA673B07F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9af38-6055-4b98-911a-233dec7f4ba7"/>
    <ds:schemaRef ds:uri="157eb398-fb34-45ca-afb7-2f3f54d8c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79CB1-A6F4-4945-828A-9552155CF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A73F7-5C4B-4AC0-82E8-61A6271A805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157eb398-fb34-45ca-afb7-2f3f54d8c90f"/>
    <ds:schemaRef ds:uri="http://schemas.microsoft.com/office/infopath/2007/PartnerControls"/>
    <ds:schemaRef ds:uri="bf79af38-6055-4b98-911a-233dec7f4ba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366</Words>
  <Application>Microsoft Office PowerPoint</Application>
  <PresentationFormat>Widescreen</PresentationFormat>
  <Paragraphs>133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Raleway</vt:lpstr>
      <vt:lpstr>Verdana</vt:lpstr>
      <vt:lpstr>3_Office Theme</vt:lpstr>
      <vt:lpstr>1_Office Theme</vt:lpstr>
      <vt:lpstr>4_Office Theme</vt:lpstr>
      <vt:lpstr>2_Office Theme</vt:lpstr>
      <vt:lpstr>5_Office Theme</vt:lpstr>
      <vt:lpstr>think-cell Slide</vt:lpstr>
      <vt:lpstr>Value Creation for Pension Funds (Ghana Case Study)  Zimbabwe Association of Pension Funds 16 May 2024 – Tavona Biza</vt:lpstr>
      <vt:lpstr>PowerPoint Presentation</vt:lpstr>
      <vt:lpstr>Assumption – Why are People Unbanked </vt:lpstr>
      <vt:lpstr>Assumption – You need to be working to get a loan </vt:lpstr>
      <vt:lpstr>PowerPoint Presentation</vt:lpstr>
      <vt:lpstr>Ghanaian Pensions Industry – Social Security</vt:lpstr>
      <vt:lpstr>Ghanaian Pensions Industry – Private Pensions</vt:lpstr>
      <vt:lpstr>The Retirement Equation</vt:lpstr>
      <vt:lpstr>The Retirement Equation</vt:lpstr>
      <vt:lpstr>Contributions</vt:lpstr>
      <vt:lpstr>What are our assumptions as an industry</vt:lpstr>
      <vt:lpstr>Voluntary Contributions in Ghana </vt:lpstr>
      <vt:lpstr>Who is Contributing ? </vt:lpstr>
      <vt:lpstr>Informal Sector Pensions?</vt:lpstr>
      <vt:lpstr>PowerPoint Presentation</vt:lpstr>
      <vt:lpstr>Investment Trends into the future </vt:lpstr>
      <vt:lpstr>Trends</vt:lpstr>
      <vt:lpstr>PowerPoint Presentation</vt:lpstr>
      <vt:lpstr>Retirement or no Retirement and Post Retirement</vt:lpstr>
      <vt:lpstr>Pre Retirement Tier 3 </vt:lpstr>
      <vt:lpstr>The Gift Wrapper and Ribbons </vt:lpstr>
      <vt:lpstr>Things we can think about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PEOPLE UPDATES – Q1 2024</dc:title>
  <dc:creator>Jehoshaphat Abaya</dc:creator>
  <cp:lastModifiedBy>Tavona Biza</cp:lastModifiedBy>
  <cp:revision>3</cp:revision>
  <dcterms:created xsi:type="dcterms:W3CDTF">2024-04-25T15:38:55Z</dcterms:created>
  <dcterms:modified xsi:type="dcterms:W3CDTF">2024-05-16T06:51:23Z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9c58d3-5cd9-42fe-847f-613d390a4aa6_Enabled">
    <vt:lpwstr>true</vt:lpwstr>
  </property>
  <property fmtid="{D5CDD505-2E9C-101B-9397-08002B2CF9AE}" pid="3" name="MSIP_Label_809c58d3-5cd9-42fe-847f-613d390a4aa6_SetDate">
    <vt:lpwstr>2024-04-25T15:48:41Z</vt:lpwstr>
  </property>
  <property fmtid="{D5CDD505-2E9C-101B-9397-08002B2CF9AE}" pid="4" name="MSIP_Label_809c58d3-5cd9-42fe-847f-613d390a4aa6_Method">
    <vt:lpwstr>Privileged</vt:lpwstr>
  </property>
  <property fmtid="{D5CDD505-2E9C-101B-9397-08002B2CF9AE}" pid="5" name="MSIP_Label_809c58d3-5cd9-42fe-847f-613d390a4aa6_Name">
    <vt:lpwstr>Controlled Disclosure</vt:lpwstr>
  </property>
  <property fmtid="{D5CDD505-2E9C-101B-9397-08002B2CF9AE}" pid="6" name="MSIP_Label_809c58d3-5cd9-42fe-847f-613d390a4aa6_SiteId">
    <vt:lpwstr>30f51673-ff88-423e-bee3-3b57203338e7</vt:lpwstr>
  </property>
  <property fmtid="{D5CDD505-2E9C-101B-9397-08002B2CF9AE}" pid="7" name="MSIP_Label_809c58d3-5cd9-42fe-847f-613d390a4aa6_ActionId">
    <vt:lpwstr>8f50eb62-e7a9-4ce6-894f-2ad39a1075c2</vt:lpwstr>
  </property>
  <property fmtid="{D5CDD505-2E9C-101B-9397-08002B2CF9AE}" pid="8" name="MSIP_Label_809c58d3-5cd9-42fe-847f-613d390a4aa6_ContentBits">
    <vt:lpwstr>1</vt:lpwstr>
  </property>
  <property fmtid="{D5CDD505-2E9C-101B-9397-08002B2CF9AE}" pid="9" name="ClassificationContentMarkingHeaderLocations">
    <vt:lpwstr>3_Office Theme:5</vt:lpwstr>
  </property>
  <property fmtid="{D5CDD505-2E9C-101B-9397-08002B2CF9AE}" pid="10" name="ClassificationContentMarkingHeaderText">
    <vt:lpwstr>Controlled Disclosure</vt:lpwstr>
  </property>
  <property fmtid="{D5CDD505-2E9C-101B-9397-08002B2CF9AE}" pid="11" name="ContentTypeId">
    <vt:lpwstr>0x01010054314F95BC621D418CC745B07A1EE494</vt:lpwstr>
  </property>
</Properties>
</file>