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77" r:id="rId2"/>
    <p:sldId id="280" r:id="rId3"/>
    <p:sldId id="281" r:id="rId4"/>
    <p:sldId id="282" r:id="rId5"/>
    <p:sldId id="258" r:id="rId6"/>
    <p:sldId id="256" r:id="rId7"/>
    <p:sldId id="257" r:id="rId8"/>
    <p:sldId id="275" r:id="rId9"/>
    <p:sldId id="263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73" r:id="rId22"/>
    <p:sldId id="283" r:id="rId23"/>
    <p:sldId id="269" r:id="rId24"/>
    <p:sldId id="284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AF6480-CEB2-4D5B-AD57-A7790B07DE4A}" type="datetimeFigureOut">
              <a:rPr lang="en-ZW" smtClean="0"/>
              <a:t>24/1/2024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C896B0-206B-4013-9D94-4F506256C1EE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8494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48F-2C3C-4B7E-AEA2-90689204E38C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5270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CB23-8589-4840-8AF8-7687C8BA1D9A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8647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9652-4149-440D-A839-6FA65CA3038D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386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C923-4B0B-4B9F-96A0-5746EEAEEBB2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90959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F819-C991-4560-B260-E7E1E67C8CD8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5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3F18-5428-4BE1-BA5E-B335754FD90B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86175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720-8A37-4B72-B4D2-3FB146D1224F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1835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8DE-DB32-45A6-9F8E-D812087F8562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647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C465-D498-4E7C-B45E-1E2BE31BCB1C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141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3BB2-DEC9-4510-B0A1-BC00803FE5D7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223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610-C3D3-4693-8EF0-34B7E98711E7}" type="datetime1">
              <a:rPr lang="en-ZW" smtClean="0"/>
              <a:t>24/1/2024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2333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BD41-9EA9-45FC-AF51-A2194E04E347}" type="datetime1">
              <a:rPr lang="en-ZW" smtClean="0"/>
              <a:t>24/1/2024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2792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BE62-6EF4-402D-BC87-C57DACF45AE3}" type="datetime1">
              <a:rPr lang="en-ZW" smtClean="0"/>
              <a:t>24/1/2024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74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4867-0B70-4043-9D31-B3594892395D}" type="datetime1">
              <a:rPr lang="en-ZW" smtClean="0"/>
              <a:t>24/1/2024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4169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4BB5-06EF-4DCD-A3D4-5847A3B3647D}" type="datetime1">
              <a:rPr lang="en-ZW" smtClean="0"/>
              <a:t>24/1/2024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6892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958E-5181-435B-959F-9E3D77BCC8B3}" type="datetime1">
              <a:rPr lang="en-ZW" smtClean="0"/>
              <a:t>24/1/2024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/>
              <a:t>Dr A Mubango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369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1306-4146-4646-ADD4-29018D7218DF}" type="datetime1">
              <a:rPr lang="en-ZW" smtClean="0"/>
              <a:t>24/1/2024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W"/>
              <a:t>Dr A Mubango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78430A-B4DB-49A6-B8AF-FFEAF63F0B46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89554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27356"/>
            <a:ext cx="7766936" cy="2623480"/>
          </a:xfrm>
        </p:spPr>
        <p:txBody>
          <a:bodyPr/>
          <a:lstStyle/>
          <a:p>
            <a:pPr algn="ctr"/>
            <a:r>
              <a:rPr lang="en-US" dirty="0" smtClean="0"/>
              <a:t>ZIMBABWE ASSOCIATION OF PENSION FUNDS Z.A.P.F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WEBINAR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THURSDAY 25 JANUARY 2024</a:t>
            </a:r>
            <a:endParaRPr lang="en-Z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2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1066"/>
            <a:ext cx="8596668" cy="921754"/>
          </a:xfrm>
        </p:spPr>
        <p:txBody>
          <a:bodyPr/>
          <a:lstStyle/>
          <a:p>
            <a:r>
              <a:rPr lang="en-US" b="1" dirty="0" smtClean="0"/>
              <a:t>(</a:t>
            </a:r>
            <a:r>
              <a:rPr lang="en-US" b="1" dirty="0"/>
              <a:t>3</a:t>
            </a:r>
            <a:r>
              <a:rPr lang="en-US" b="1" dirty="0" smtClean="0"/>
              <a:t>) JOB RESULTS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2820"/>
            <a:ext cx="8596668" cy="620007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attainment, surpassing the results that are expected of you in your job.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is the reason why you were hired/retained in your job.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quality of your work should be exemplary.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If you are meeting/exceeding the targets in your job you will be making a meaningful contribution to your </a:t>
            </a:r>
            <a:r>
              <a:rPr lang="en-US" sz="2800" dirty="0" err="1" smtClean="0">
                <a:solidFill>
                  <a:schemeClr val="tx1"/>
                </a:solidFill>
              </a:rPr>
              <a:t>organisation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Be the best, it is the only market that is not crowded (Tom Peters- The Excellence Dividend).</a:t>
            </a:r>
            <a:endParaRPr lang="en-ZW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10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4926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947"/>
            <a:ext cx="8596668" cy="717394"/>
          </a:xfrm>
        </p:spPr>
        <p:txBody>
          <a:bodyPr/>
          <a:lstStyle/>
          <a:p>
            <a:r>
              <a:rPr lang="en-US" dirty="0" smtClean="0"/>
              <a:t>(4) </a:t>
            </a:r>
            <a:r>
              <a:rPr lang="en-US" b="1" dirty="0" smtClean="0"/>
              <a:t>ATTITUDE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341"/>
            <a:ext cx="10515600" cy="5340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must always have the right/positive attitude towards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yourself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your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your colleagues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your workmates</a:t>
            </a:r>
          </a:p>
          <a:p>
            <a:r>
              <a:rPr lang="en-US" sz="2800" dirty="0" smtClean="0"/>
              <a:t>Attitude is more important than skills and knowledge</a:t>
            </a:r>
          </a:p>
          <a:p>
            <a:r>
              <a:rPr lang="en-US" sz="2800" dirty="0" smtClean="0"/>
              <a:t>Have a positive attitude</a:t>
            </a:r>
          </a:p>
          <a:p>
            <a:r>
              <a:rPr lang="en-US" sz="2800" dirty="0" smtClean="0"/>
              <a:t>Look for lemonade in the lemons</a:t>
            </a:r>
          </a:p>
          <a:p>
            <a:r>
              <a:rPr lang="en-US" sz="2800" dirty="0" smtClean="0"/>
              <a:t>Many talented people have not been able to go very far due to their bad attitude.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ZW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11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0312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5854"/>
            <a:ext cx="8596668" cy="817756"/>
          </a:xfrm>
        </p:spPr>
        <p:txBody>
          <a:bodyPr/>
          <a:lstStyle/>
          <a:p>
            <a:r>
              <a:rPr lang="en-US" b="1" dirty="0" smtClean="0"/>
              <a:t>(5)COMMUNICATION SKILLS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3611"/>
            <a:ext cx="8596668" cy="50377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 must be able to communicate well with your bosses, colleagues, customers and all stakeholders</a:t>
            </a:r>
          </a:p>
          <a:p>
            <a:r>
              <a:rPr lang="en-US" sz="2800" dirty="0" smtClean="0"/>
              <a:t>Communication is the process of collating, transmitting and interpreting ideas ,facts, opinions and feelings. It is a process that is essentially a sharing one – a mutual interchange between two or more persons ( G. A. Cole: 1996)</a:t>
            </a:r>
          </a:p>
          <a:p>
            <a:r>
              <a:rPr lang="en-US" sz="2800" dirty="0" smtClean="0"/>
              <a:t>You need to keep your managers “informed” on all critical issues</a:t>
            </a:r>
          </a:p>
          <a:p>
            <a:r>
              <a:rPr lang="en-US" sz="2800" dirty="0" smtClean="0"/>
              <a:t>Do not wait to be asked</a:t>
            </a:r>
          </a:p>
          <a:p>
            <a:pPr marL="0" indent="0">
              <a:buNone/>
            </a:pPr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12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0418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3551"/>
            <a:ext cx="8596668" cy="1320800"/>
          </a:xfrm>
        </p:spPr>
        <p:txBody>
          <a:bodyPr/>
          <a:lstStyle/>
          <a:p>
            <a:r>
              <a:rPr lang="en-US" b="1" dirty="0" smtClean="0"/>
              <a:t>(6)PEOPLE SKILLS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9367"/>
            <a:ext cx="8596668" cy="49819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all work and live among people</a:t>
            </a:r>
          </a:p>
          <a:p>
            <a:r>
              <a:rPr lang="en-US" sz="3200" dirty="0" smtClean="0"/>
              <a:t>People skills are important for your success and even your survival</a:t>
            </a:r>
          </a:p>
          <a:p>
            <a:r>
              <a:rPr lang="en-US" sz="3200" dirty="0" smtClean="0"/>
              <a:t>Develop skills that can help you to relate to people better</a:t>
            </a:r>
          </a:p>
          <a:p>
            <a:r>
              <a:rPr lang="en-US" sz="3200" dirty="0" smtClean="0"/>
              <a:t>Be a useful member of all teams you belong to – family, department at work,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, church</a:t>
            </a:r>
            <a:endParaRPr lang="en-ZW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13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806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6117"/>
            <a:ext cx="8596668" cy="791737"/>
          </a:xfrm>
        </p:spPr>
        <p:txBody>
          <a:bodyPr/>
          <a:lstStyle/>
          <a:p>
            <a:r>
              <a:rPr lang="en-US" b="1" dirty="0" smtClean="0"/>
              <a:t>(7) NETWORKING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7855"/>
            <a:ext cx="8596668" cy="5093508"/>
          </a:xfrm>
        </p:spPr>
        <p:txBody>
          <a:bodyPr>
            <a:noAutofit/>
          </a:bodyPr>
          <a:lstStyle/>
          <a:p>
            <a:r>
              <a:rPr lang="en-US" sz="2400" dirty="0" smtClean="0"/>
              <a:t>Rabbi. D. Lapin says</a:t>
            </a:r>
          </a:p>
          <a:p>
            <a:pPr marL="0" indent="0">
              <a:buNone/>
            </a:pPr>
            <a:r>
              <a:rPr lang="en-US" sz="2400" dirty="0" smtClean="0"/>
              <a:t>“ find opportunities to become friendly with many people”</a:t>
            </a:r>
          </a:p>
          <a:p>
            <a:r>
              <a:rPr lang="en-US" sz="2400" dirty="0" smtClean="0"/>
              <a:t>People do business with people, whom they like</a:t>
            </a:r>
          </a:p>
          <a:p>
            <a:r>
              <a:rPr lang="en-US" sz="2400" dirty="0" smtClean="0"/>
              <a:t>Extend the network of your connections to many people</a:t>
            </a:r>
          </a:p>
          <a:p>
            <a:r>
              <a:rPr lang="en-US" sz="2400" dirty="0" smtClean="0"/>
              <a:t>Relationships can lead to transactions and transactions can lead to business </a:t>
            </a:r>
          </a:p>
          <a:p>
            <a:r>
              <a:rPr lang="en-US" sz="2400" dirty="0" smtClean="0"/>
              <a:t>Find opportunities to make contacts with as many people as is possible</a:t>
            </a:r>
          </a:p>
          <a:p>
            <a:r>
              <a:rPr lang="en-US" sz="2400" dirty="0" smtClean="0"/>
              <a:t>The solutions to the challenges you are facing could be two or three people away</a:t>
            </a:r>
            <a:endParaRPr lang="en-ZW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dirty="0" smtClean="0"/>
              <a:t>Dr A </a:t>
            </a:r>
            <a:r>
              <a:rPr lang="en-ZW" dirty="0" err="1" smtClean="0"/>
              <a:t>Mubango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1222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US" b="1" dirty="0" smtClean="0"/>
              <a:t>(8) Continuous Improvement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6258"/>
            <a:ext cx="8596668" cy="4920435"/>
          </a:xfrm>
        </p:spPr>
        <p:txBody>
          <a:bodyPr>
            <a:noAutofit/>
          </a:bodyPr>
          <a:lstStyle/>
          <a:p>
            <a:r>
              <a:rPr lang="en-US" sz="2700" dirty="0" smtClean="0"/>
              <a:t>It is only those who continue to improve who will survive</a:t>
            </a:r>
          </a:p>
          <a:p>
            <a:r>
              <a:rPr lang="en-US" sz="2700" dirty="0" smtClean="0"/>
              <a:t>You are either green and growing or ripe and rotting</a:t>
            </a:r>
          </a:p>
          <a:p>
            <a:r>
              <a:rPr lang="en-US" sz="2700" dirty="0" smtClean="0"/>
              <a:t>You determine your own “BEST BEFORE DATE”</a:t>
            </a:r>
          </a:p>
          <a:p>
            <a:r>
              <a:rPr lang="en-US" sz="2700" dirty="0" smtClean="0"/>
              <a:t>Continue to improve, to cope with changes in technology, environment, systems, processes, regulations</a:t>
            </a:r>
          </a:p>
          <a:p>
            <a:r>
              <a:rPr lang="en-US" sz="2700" dirty="0" smtClean="0"/>
              <a:t>Learn from your mistakes and those of others</a:t>
            </a:r>
          </a:p>
          <a:p>
            <a:r>
              <a:rPr lang="en-US" sz="2700" dirty="0" smtClean="0"/>
              <a:t>Be adaptable</a:t>
            </a:r>
          </a:p>
          <a:p>
            <a:r>
              <a:rPr lang="en-US" sz="2700" dirty="0" smtClean="0"/>
              <a:t>You must be innovative</a:t>
            </a:r>
            <a:endParaRPr lang="en-ZW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15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37217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95" y="85493"/>
            <a:ext cx="8596668" cy="762000"/>
          </a:xfrm>
        </p:spPr>
        <p:txBody>
          <a:bodyPr/>
          <a:lstStyle/>
          <a:p>
            <a:r>
              <a:rPr lang="en-US" b="1" smtClean="0"/>
              <a:t>(9) DISCIPLINE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2821"/>
            <a:ext cx="8596668" cy="494854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Be a disciplined person </a:t>
            </a:r>
          </a:p>
          <a:p>
            <a:r>
              <a:rPr lang="en-US" sz="2800" dirty="0" smtClean="0"/>
              <a:t>Discipline will guide you in terms of ethics, what to do, by when and what not to do</a:t>
            </a:r>
          </a:p>
          <a:p>
            <a:r>
              <a:rPr lang="en-US" sz="2800" dirty="0" smtClean="0"/>
              <a:t>If you are disciplined you will not be caught up in scandals off and on the work or things like corruption</a:t>
            </a:r>
          </a:p>
          <a:p>
            <a:r>
              <a:rPr lang="en-US" sz="2800" dirty="0" smtClean="0"/>
              <a:t>A disciplined person does what they say they will do ( you earn trust and reliability) from others</a:t>
            </a:r>
          </a:p>
          <a:p>
            <a:r>
              <a:rPr lang="en-US" sz="2800" dirty="0" smtClean="0"/>
              <a:t>A disciplined person has integrity</a:t>
            </a:r>
          </a:p>
          <a:p>
            <a:r>
              <a:rPr lang="en-US" sz="2800" dirty="0" smtClean="0"/>
              <a:t>The discipline must come from within</a:t>
            </a:r>
          </a:p>
          <a:p>
            <a:r>
              <a:rPr lang="en-US" sz="2800" dirty="0" smtClean="0"/>
              <a:t>A disciplined person manages time</a:t>
            </a:r>
          </a:p>
          <a:p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16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8625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US" b="1" dirty="0" smtClean="0"/>
              <a:t>(10) Take 100% responsibility for your life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There is only one person responsible for the quality of the life you live</a:t>
            </a:r>
            <a:r>
              <a:rPr lang="en-ZW" sz="2600" dirty="0" smtClean="0"/>
              <a:t> – that person is you</a:t>
            </a:r>
            <a:r>
              <a:rPr lang="en-US" sz="2600" dirty="0"/>
              <a:t> </a:t>
            </a:r>
            <a:r>
              <a:rPr lang="en-US" sz="2600" dirty="0" smtClean="0"/>
              <a:t>(Jack Canfield)</a:t>
            </a:r>
          </a:p>
          <a:p>
            <a:r>
              <a:rPr lang="en-US" sz="2600" dirty="0" smtClean="0"/>
              <a:t>You must assume 100% responsibility for your life (you are the cause of all your experiences)</a:t>
            </a:r>
          </a:p>
          <a:p>
            <a:r>
              <a:rPr lang="en-US" sz="2600" dirty="0" smtClean="0"/>
              <a:t>You have to give up blaming others and complaining</a:t>
            </a:r>
          </a:p>
          <a:p>
            <a:r>
              <a:rPr lang="en-US" sz="2600" dirty="0" smtClean="0"/>
              <a:t>You have to give up all excuses</a:t>
            </a:r>
          </a:p>
          <a:p>
            <a:r>
              <a:rPr lang="en-US" sz="2600" dirty="0" smtClean="0"/>
              <a:t>If you want something different you are going to have do something different</a:t>
            </a:r>
          </a:p>
          <a:p>
            <a:r>
              <a:rPr lang="en-US" sz="2600" dirty="0" smtClean="0"/>
              <a:t>Learn to take ACTION-QUICKLY                                                                                                     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17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2458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702"/>
            <a:ext cx="8596668" cy="695093"/>
          </a:xfrm>
        </p:spPr>
        <p:txBody>
          <a:bodyPr/>
          <a:lstStyle/>
          <a:p>
            <a:r>
              <a:rPr lang="en-US" b="1" dirty="0" smtClean="0"/>
              <a:t>(</a:t>
            </a:r>
            <a:r>
              <a:rPr lang="en-US" b="1" dirty="0" smtClean="0"/>
              <a:t>11) </a:t>
            </a:r>
            <a:r>
              <a:rPr lang="en-US" b="1" dirty="0" smtClean="0"/>
              <a:t>DETERMINATION 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7854"/>
            <a:ext cx="8596668" cy="5093507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Og</a:t>
            </a:r>
            <a:r>
              <a:rPr lang="en-US" sz="2600" dirty="0" smtClean="0"/>
              <a:t> </a:t>
            </a:r>
            <a:r>
              <a:rPr lang="en-US" sz="2600" dirty="0" err="1" smtClean="0"/>
              <a:t>Mandino</a:t>
            </a:r>
            <a:r>
              <a:rPr lang="en-US" sz="2600" dirty="0" smtClean="0"/>
              <a:t> in his book “ Success </a:t>
            </a:r>
            <a:r>
              <a:rPr lang="en-US" sz="2600" smtClean="0"/>
              <a:t>Unlimited” says </a:t>
            </a:r>
            <a:r>
              <a:rPr lang="en-US" sz="2600" dirty="0" smtClean="0"/>
              <a:t>that one of the qualities of successful men was determination</a:t>
            </a:r>
          </a:p>
          <a:p>
            <a:r>
              <a:rPr lang="en-US" sz="2600" dirty="0" smtClean="0"/>
              <a:t>The men knew what they wanted and they were determined to do it regardless of sickness, impediments and general conditions</a:t>
            </a:r>
          </a:p>
          <a:p>
            <a:r>
              <a:rPr lang="en-US" sz="2600" dirty="0" smtClean="0"/>
              <a:t>These men were optimists who felt they could do what they had set their hearts on doing</a:t>
            </a:r>
          </a:p>
          <a:p>
            <a:r>
              <a:rPr lang="en-US" sz="2600" dirty="0" smtClean="0"/>
              <a:t>Do not look for excuses</a:t>
            </a:r>
          </a:p>
          <a:p>
            <a:r>
              <a:rPr lang="en-US" sz="2600" dirty="0" smtClean="0"/>
              <a:t>Life is not about waiting for the storm to pass, it is about learning to dance in the rain (Ted Rubin)</a:t>
            </a:r>
            <a:endParaRPr lang="en-ZW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18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2879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(12) PUT FIRST THINGS FIRST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have the power to significantly change your life in the present</a:t>
            </a:r>
          </a:p>
          <a:p>
            <a:r>
              <a:rPr lang="en-US" sz="2800" dirty="0" smtClean="0"/>
              <a:t>Identify your priorities</a:t>
            </a:r>
          </a:p>
          <a:p>
            <a:r>
              <a:rPr lang="en-US" sz="2800" dirty="0" smtClean="0"/>
              <a:t>Manage your time effectively</a:t>
            </a:r>
            <a:endParaRPr lang="en-ZW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19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9532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74" y="2047353"/>
            <a:ext cx="8596668" cy="18265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TOPIC:</a:t>
            </a:r>
            <a:br>
              <a:rPr lang="en-US" dirty="0" smtClean="0"/>
            </a:br>
            <a:r>
              <a:rPr lang="en-US" dirty="0" smtClean="0"/>
              <a:t>HABITS AND WORK ETHICS THAT WILL HELP PROFESSIONALS LAST THE YEAR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Presentation by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Abel </a:t>
            </a:r>
            <a:r>
              <a:rPr lang="en-US" dirty="0" err="1" smtClean="0">
                <a:solidFill>
                  <a:schemeClr val="tx1"/>
                </a:solidFill>
              </a:rPr>
              <a:t>Mubango</a:t>
            </a:r>
            <a:endParaRPr lang="en-ZW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2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9287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(13)Being Proactive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the responsibility for your life</a:t>
            </a:r>
          </a:p>
          <a:p>
            <a:r>
              <a:rPr lang="en-US" sz="2800" dirty="0" smtClean="0"/>
              <a:t>Do not blame your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on external factors but own it as part of a conscious choice based on your values</a:t>
            </a:r>
          </a:p>
          <a:p>
            <a:r>
              <a:rPr lang="en-US" sz="2800" dirty="0" smtClean="0"/>
              <a:t>Stick to the commitments you make to yourself and to others</a:t>
            </a:r>
          </a:p>
          <a:p>
            <a:pPr marL="0" indent="0">
              <a:buNone/>
            </a:pPr>
            <a:r>
              <a:rPr lang="en-US" sz="2800" dirty="0" smtClean="0"/>
              <a:t>(S. Covey -  the 7 Habits of Highly Effective People)</a:t>
            </a:r>
            <a:endParaRPr lang="en-ZW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20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870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(14)SHARPEN THE SAW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9935"/>
            <a:ext cx="8596668" cy="4245898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Enhance yourself through the four dimensions of renewal mentioned by Steve Covey</a:t>
            </a:r>
          </a:p>
          <a:p>
            <a:pPr marL="514350" indent="-514350">
              <a:buAutoNum type="alphaLcParenR"/>
            </a:pPr>
            <a:r>
              <a:rPr lang="en-US" sz="2600" b="1" u="sng" dirty="0" smtClean="0">
                <a:solidFill>
                  <a:schemeClr val="tx1"/>
                </a:solidFill>
              </a:rPr>
              <a:t>Physical</a:t>
            </a:r>
            <a:r>
              <a:rPr lang="en-US" sz="2600" dirty="0" smtClean="0">
                <a:solidFill>
                  <a:schemeClr val="tx1"/>
                </a:solidFill>
              </a:rPr>
              <a:t>: exercise, nutrition and stress management</a:t>
            </a:r>
          </a:p>
          <a:p>
            <a:pPr marL="514350" indent="-514350">
              <a:buAutoNum type="alphaLcParenR"/>
            </a:pPr>
            <a:r>
              <a:rPr lang="en-US" sz="2600" b="1" u="sng" dirty="0" smtClean="0">
                <a:solidFill>
                  <a:schemeClr val="tx1"/>
                </a:solidFill>
              </a:rPr>
              <a:t>Social/Emotional: </a:t>
            </a:r>
            <a:r>
              <a:rPr lang="en-US" sz="2600" dirty="0" smtClean="0">
                <a:solidFill>
                  <a:schemeClr val="tx1"/>
                </a:solidFill>
              </a:rPr>
              <a:t>service, empathy, synergy and intrinsic security</a:t>
            </a:r>
          </a:p>
          <a:p>
            <a:pPr marL="514350" indent="-514350">
              <a:buAutoNum type="alphaLcParenR"/>
            </a:pPr>
            <a:r>
              <a:rPr lang="en-US" sz="2600" b="1" u="sng" dirty="0" smtClean="0">
                <a:solidFill>
                  <a:schemeClr val="tx1"/>
                </a:solidFill>
              </a:rPr>
              <a:t>Spiritual: </a:t>
            </a:r>
            <a:r>
              <a:rPr lang="en-US" sz="2600" dirty="0" smtClean="0">
                <a:solidFill>
                  <a:schemeClr val="tx1"/>
                </a:solidFill>
              </a:rPr>
              <a:t>value clarification and commitment</a:t>
            </a:r>
          </a:p>
          <a:p>
            <a:pPr marL="514350" indent="-514350">
              <a:buAutoNum type="alphaLcParenR"/>
            </a:pPr>
            <a:r>
              <a:rPr lang="en-US" sz="2600" b="1" u="sng" dirty="0" smtClean="0">
                <a:solidFill>
                  <a:schemeClr val="tx1"/>
                </a:solidFill>
              </a:rPr>
              <a:t>Mental: </a:t>
            </a:r>
            <a:r>
              <a:rPr lang="en-US" sz="2600" dirty="0" smtClean="0">
                <a:solidFill>
                  <a:schemeClr val="tx1"/>
                </a:solidFill>
              </a:rPr>
              <a:t>reading, </a:t>
            </a:r>
            <a:r>
              <a:rPr lang="en-US" sz="2600" dirty="0" err="1" smtClean="0">
                <a:solidFill>
                  <a:schemeClr val="tx1"/>
                </a:solidFill>
              </a:rPr>
              <a:t>visualising</a:t>
            </a:r>
            <a:r>
              <a:rPr lang="en-US" sz="2600" dirty="0" smtClean="0">
                <a:solidFill>
                  <a:schemeClr val="tx1"/>
                </a:solidFill>
              </a:rPr>
              <a:t>, planning and writing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Express and exercise all four of these motivations regularly and consistently  </a:t>
            </a:r>
            <a:endParaRPr lang="en-ZW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21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634286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You should not only last the year, you must </a:t>
            </a:r>
            <a:r>
              <a:rPr lang="en-US" sz="2800" b="1" u="sng" dirty="0" smtClean="0">
                <a:solidFill>
                  <a:schemeClr val="tx1"/>
                </a:solidFill>
              </a:rPr>
              <a:t>EXCEL</a:t>
            </a:r>
            <a:endParaRPr lang="en-ZW" sz="2800" b="1" u="sng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22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41275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21" y="150107"/>
            <a:ext cx="8596668" cy="1320800"/>
          </a:xfrm>
        </p:spPr>
        <p:txBody>
          <a:bodyPr/>
          <a:lstStyle/>
          <a:p>
            <a:r>
              <a:rPr lang="en-US" b="1" dirty="0" smtClean="0"/>
              <a:t> BE A PURPLE COW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0381"/>
            <a:ext cx="8596668" cy="43909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must be remarkable </a:t>
            </a:r>
          </a:p>
          <a:p>
            <a:r>
              <a:rPr lang="en-US" sz="2000" dirty="0" smtClean="0"/>
              <a:t>You must be a purple a cow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 Seth Godwin – Purple Cow)</a:t>
            </a:r>
          </a:p>
          <a:p>
            <a:pPr marL="0" indent="0">
              <a:buNone/>
            </a:pPr>
            <a:r>
              <a:rPr lang="en-US" sz="2000" dirty="0" smtClean="0"/>
              <a:t>A less available item is more desired and valued</a:t>
            </a:r>
          </a:p>
          <a:p>
            <a:pPr marL="0" indent="0">
              <a:buNone/>
            </a:pPr>
            <a:r>
              <a:rPr lang="en-US" sz="2000" dirty="0" smtClean="0"/>
              <a:t>(R. B. </a:t>
            </a:r>
            <a:r>
              <a:rPr lang="en-US" sz="2000" dirty="0" err="1" smtClean="0"/>
              <a:t>Ciadini</a:t>
            </a:r>
            <a:r>
              <a:rPr lang="en-US" sz="2000" dirty="0" smtClean="0"/>
              <a:t>)</a:t>
            </a:r>
            <a:endParaRPr lang="en-ZW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23</a:t>
            </a:fld>
            <a:endParaRPr lang="en-ZW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38" y="2408663"/>
            <a:ext cx="2430555" cy="182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16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EA75-8646-614C-0BE9-1C19B61A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r>
              <a:rPr lang="en-ZW" sz="5400" b="1" dirty="0"/>
              <a:t>THE END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E7B2D-90A0-BB66-B25C-E716BB48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Dr A Mubango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8CE6D-4852-D67D-1531-A952AB0E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8430A-B4DB-49A6-B8AF-FFEAF63F0B46}" type="slidenum">
              <a:rPr kumimoji="0" lang="en-ZW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ZW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6C73E3-C2E4-8276-006E-45578FA93D11}"/>
              </a:ext>
            </a:extLst>
          </p:cNvPr>
          <p:cNvSpPr/>
          <p:nvPr/>
        </p:nvSpPr>
        <p:spPr>
          <a:xfrm>
            <a:off x="785368" y="1520179"/>
            <a:ext cx="1714501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THANK YOU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13A65A9-08D7-EB74-3DAB-1FDD0E702344}"/>
              </a:ext>
            </a:extLst>
          </p:cNvPr>
          <p:cNvSpPr/>
          <p:nvPr/>
        </p:nvSpPr>
        <p:spPr>
          <a:xfrm>
            <a:off x="3521412" y="2323328"/>
            <a:ext cx="2026853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TINOTENDA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ADF63-AD0C-B954-8F62-E794826C4CBF}"/>
              </a:ext>
            </a:extLst>
          </p:cNvPr>
          <p:cNvSpPr/>
          <p:nvPr/>
        </p:nvSpPr>
        <p:spPr>
          <a:xfrm>
            <a:off x="5577839" y="1278027"/>
            <a:ext cx="1767165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SIYABONGA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DDE891D-94FD-38BA-884B-E1052CFACDC3}"/>
              </a:ext>
            </a:extLst>
          </p:cNvPr>
          <p:cNvSpPr/>
          <p:nvPr/>
        </p:nvSpPr>
        <p:spPr>
          <a:xfrm>
            <a:off x="8366547" y="1866128"/>
            <a:ext cx="154305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ZIKOMO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70223C-F3EC-382D-74A7-A799299CD31C}"/>
              </a:ext>
            </a:extLst>
          </p:cNvPr>
          <p:cNvSpPr/>
          <p:nvPr/>
        </p:nvSpPr>
        <p:spPr>
          <a:xfrm>
            <a:off x="7710337" y="3438183"/>
            <a:ext cx="154305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ASANTE SANA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74385B-7DF1-1106-FF04-B82A6E66444C}"/>
              </a:ext>
            </a:extLst>
          </p:cNvPr>
          <p:cNvSpPr/>
          <p:nvPr/>
        </p:nvSpPr>
        <p:spPr>
          <a:xfrm>
            <a:off x="6823497" y="5116437"/>
            <a:ext cx="1767166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MERCI BEACOUP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F66B76-3193-6F58-BB06-8B13D074F9DF}"/>
              </a:ext>
            </a:extLst>
          </p:cNvPr>
          <p:cNvSpPr/>
          <p:nvPr/>
        </p:nvSpPr>
        <p:spPr>
          <a:xfrm>
            <a:off x="5063274" y="4037318"/>
            <a:ext cx="1787398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DANKIE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703665B-7868-FB1D-FE9D-69C68F5C0918}"/>
              </a:ext>
            </a:extLst>
          </p:cNvPr>
          <p:cNvSpPr/>
          <p:nvPr/>
        </p:nvSpPr>
        <p:spPr>
          <a:xfrm>
            <a:off x="1042544" y="3806503"/>
            <a:ext cx="17145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KEA LEBOGA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2899FF0-14C8-8867-2944-C041A2A81155}"/>
              </a:ext>
            </a:extLst>
          </p:cNvPr>
          <p:cNvSpPr/>
          <p:nvPr/>
        </p:nvSpPr>
        <p:spPr>
          <a:xfrm>
            <a:off x="2917998" y="5334000"/>
            <a:ext cx="1767166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XIE-XIE</a:t>
            </a:r>
          </a:p>
        </p:txBody>
      </p:sp>
    </p:spTree>
    <p:extLst>
      <p:ext uri="{BB962C8B-B14F-4D97-AF65-F5344CB8AC3E}">
        <p14:creationId xmlns:p14="http://schemas.microsoft.com/office/powerpoint/2010/main" val="286373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943"/>
            <a:ext cx="8596668" cy="12060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OUTLINE OF PRESENTATION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71" y="1764492"/>
            <a:ext cx="10563095" cy="4276870"/>
          </a:xfrm>
        </p:spPr>
        <p:txBody>
          <a:bodyPr>
            <a:normAutofit fontScale="25000" lnSpcReduction="20000"/>
          </a:bodyPr>
          <a:lstStyle/>
          <a:p>
            <a:pPr>
              <a:buFont typeface="+mj-lt"/>
              <a:buAutoNum type="alphaUcPeriod"/>
            </a:pPr>
            <a:r>
              <a:rPr lang="en-US" sz="11200" dirty="0" smtClean="0">
                <a:solidFill>
                  <a:schemeClr val="tx1"/>
                </a:solidFill>
              </a:rPr>
              <a:t> </a:t>
            </a:r>
            <a:r>
              <a:rPr lang="en-US" sz="11200" b="1" u="sng" dirty="0" smtClean="0">
                <a:solidFill>
                  <a:schemeClr val="tx1"/>
                </a:solidFill>
              </a:rPr>
              <a:t>INTRODUCTION</a:t>
            </a:r>
            <a:endParaRPr lang="en-US" sz="11200" b="1" u="sng" dirty="0">
              <a:solidFill>
                <a:schemeClr val="tx1"/>
              </a:solidFill>
            </a:endParaRPr>
          </a:p>
          <a:p>
            <a:pPr lvl="0">
              <a:buClr>
                <a:srgbClr val="90C226"/>
              </a:buCl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Definition of habits</a:t>
            </a:r>
          </a:p>
          <a:p>
            <a:pPr lvl="0">
              <a:buClr>
                <a:srgbClr val="90C226"/>
              </a:buCl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Definition- </a:t>
            </a:r>
            <a:r>
              <a:rPr lang="en-US" sz="11200" dirty="0">
                <a:solidFill>
                  <a:schemeClr val="tx1"/>
                </a:solidFill>
              </a:rPr>
              <a:t>work ethics</a:t>
            </a:r>
          </a:p>
          <a:p>
            <a:pPr lvl="0">
              <a:buClr>
                <a:srgbClr val="90C226"/>
              </a:buClr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Importance of work ethics.</a:t>
            </a:r>
          </a:p>
          <a:p>
            <a:pPr>
              <a:buAutoNum type="alphaUcPeriod" startAt="2"/>
            </a:pPr>
            <a:r>
              <a:rPr lang="en-US" sz="11200" b="1" u="sng" dirty="0" smtClean="0">
                <a:solidFill>
                  <a:schemeClr val="tx1"/>
                </a:solidFill>
              </a:rPr>
              <a:t>Habits </a:t>
            </a:r>
            <a:r>
              <a:rPr lang="en-US" sz="11200" b="1" u="sng" dirty="0">
                <a:solidFill>
                  <a:schemeClr val="tx1"/>
                </a:solidFill>
              </a:rPr>
              <a:t>and work </a:t>
            </a:r>
            <a:r>
              <a:rPr lang="en-US" sz="11200" b="1" u="sng" dirty="0" smtClean="0">
                <a:solidFill>
                  <a:schemeClr val="tx1"/>
                </a:solidFill>
              </a:rPr>
              <a:t>ethics</a:t>
            </a:r>
            <a:endParaRPr lang="en-US" sz="11200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Continuous scanning of the environment</a:t>
            </a:r>
          </a:p>
          <a:p>
            <a:pP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Understand your </a:t>
            </a:r>
            <a:r>
              <a:rPr lang="en-US" sz="11200" dirty="0" err="1" smtClean="0">
                <a:solidFill>
                  <a:schemeClr val="tx1"/>
                </a:solidFill>
              </a:rPr>
              <a:t>organisation</a:t>
            </a:r>
            <a:endParaRPr lang="en-US" sz="11200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Job results</a:t>
            </a:r>
          </a:p>
          <a:p>
            <a:pPr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Attitude</a:t>
            </a:r>
          </a:p>
          <a:p>
            <a:pPr>
              <a:buFont typeface="+mj-lt"/>
              <a:buAutoNum type="arabicPeriod"/>
            </a:pPr>
            <a:endParaRPr lang="en-US" sz="4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dirty="0" smtClean="0"/>
              <a:t>D</a:t>
            </a:r>
            <a:r>
              <a:rPr lang="en-ZW" b="1" dirty="0" smtClean="0"/>
              <a:t>r</a:t>
            </a:r>
            <a:r>
              <a:rPr lang="en-ZW" dirty="0" smtClean="0"/>
              <a:t> A </a:t>
            </a:r>
            <a:r>
              <a:rPr lang="en-ZW" dirty="0" err="1" smtClean="0"/>
              <a:t>Mubango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3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479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942"/>
            <a:ext cx="8596668" cy="11196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OUTLINE OF PRESENTATION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822" y="967555"/>
            <a:ext cx="10563095" cy="5062655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AutoNum type="arabicPeriod" startAt="5"/>
            </a:pPr>
            <a:r>
              <a:rPr lang="en-US" sz="11200" dirty="0" smtClean="0"/>
              <a:t>Communication Skills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People Skills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Networking</a:t>
            </a:r>
            <a:endParaRPr lang="en-US" sz="11200" dirty="0"/>
          </a:p>
          <a:p>
            <a:pPr marL="1371600" indent="-1371600">
              <a:buAutoNum type="arabicPeriod" startAt="5"/>
            </a:pPr>
            <a:r>
              <a:rPr lang="en-US" sz="11200" dirty="0" smtClean="0"/>
              <a:t>Continuous improvement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Discipline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Take 100% responsibility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Determination</a:t>
            </a:r>
            <a:endParaRPr lang="en-US" sz="11200" dirty="0"/>
          </a:p>
          <a:p>
            <a:pPr marL="1371600" indent="-1371600">
              <a:buAutoNum type="arabicPeriod" startAt="5"/>
            </a:pPr>
            <a:r>
              <a:rPr lang="en-US" sz="11200" dirty="0" smtClean="0"/>
              <a:t>Put first things first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Being proactive </a:t>
            </a:r>
          </a:p>
          <a:p>
            <a:pPr marL="1371600" indent="-1371600">
              <a:buAutoNum type="arabicPeriod" startAt="5"/>
            </a:pPr>
            <a:r>
              <a:rPr lang="en-US" sz="11200" dirty="0" smtClean="0"/>
              <a:t>Sharpen the saw</a:t>
            </a:r>
          </a:p>
          <a:p>
            <a:pPr marL="0" indent="0">
              <a:buNone/>
            </a:pPr>
            <a:r>
              <a:rPr lang="en-US" sz="1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 </a:t>
            </a:r>
            <a:r>
              <a:rPr lang="en-US" sz="11200" dirty="0" smtClean="0"/>
              <a:t>         </a:t>
            </a:r>
            <a:r>
              <a:rPr lang="en-US" sz="11200" b="1" u="sng" dirty="0" smtClean="0"/>
              <a:t>Conclusion</a:t>
            </a:r>
          </a:p>
          <a:p>
            <a:pPr>
              <a:buFont typeface="+mj-lt"/>
              <a:buAutoNum type="arabicPeriod"/>
            </a:pPr>
            <a:endParaRPr lang="en-US" sz="4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dirty="0" smtClean="0"/>
              <a:t>D</a:t>
            </a:r>
            <a:r>
              <a:rPr lang="en-ZW" b="1" dirty="0" smtClean="0"/>
              <a:t>r</a:t>
            </a:r>
            <a:r>
              <a:rPr lang="en-ZW" dirty="0" smtClean="0"/>
              <a:t> A </a:t>
            </a:r>
            <a:r>
              <a:rPr lang="en-ZW" dirty="0" err="1" smtClean="0"/>
              <a:t>Mubango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430A-B4DB-49A6-B8AF-FFEAF63F0B46}" type="slidenum">
              <a:rPr lang="en-ZW" smtClean="0"/>
              <a:t>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1596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DEFINITION-HABITS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Habits are the small decisions you make and actions you perform everyday.</a:t>
            </a:r>
            <a:endParaRPr lang="en-ZW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5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8393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547847" cy="1607390"/>
          </a:xfrm>
        </p:spPr>
        <p:txBody>
          <a:bodyPr/>
          <a:lstStyle/>
          <a:p>
            <a:pPr algn="l"/>
            <a:r>
              <a:rPr lang="en-US" sz="4400" b="1" dirty="0" smtClean="0"/>
              <a:t>DEFINITION – WORK ETHICS</a:t>
            </a:r>
            <a:endParaRPr lang="en-ZW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283" y="2966225"/>
            <a:ext cx="9824553" cy="2466388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Values guiding professional </a:t>
            </a:r>
            <a:r>
              <a:rPr lang="en-US" sz="3200" dirty="0" err="1" smtClean="0">
                <a:solidFill>
                  <a:schemeClr val="tx1"/>
                </a:solidFill>
              </a:rPr>
              <a:t>behaviour</a:t>
            </a:r>
            <a:r>
              <a:rPr lang="en-US" sz="3200" dirty="0" smtClean="0">
                <a:solidFill>
                  <a:schemeClr val="tx1"/>
                </a:solidFill>
              </a:rPr>
              <a:t>, encompassing integrity, responsibility, quality, discipline and teamwork.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25139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WORK ETHICS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Work ethics are essential for success in the work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They influence productivity, satisfaction and reputation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7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7909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24" y="208156"/>
            <a:ext cx="8596668" cy="9738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(1) CONTINUOUS SCANNING OF THE ENVIRONMENT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0449"/>
            <a:ext cx="8596668" cy="4680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 PESTEL Analysis is a strategic framework used to evaluate the business environment in which the firm operates.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Political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Economic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Social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Technological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Environment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Legal</a:t>
            </a:r>
            <a:endParaRPr lang="en-ZW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Dr A Mubango</a:t>
            </a:r>
            <a:endParaRPr kumimoji="0" lang="en-ZW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726FEF-50F4-4D68-A5D8-3AC334FAE7A9}" type="slidenum">
              <a:rPr kumimoji="0" lang="en-ZW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W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4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7268"/>
            <a:ext cx="8596668" cy="1260088"/>
          </a:xfrm>
        </p:spPr>
        <p:txBody>
          <a:bodyPr/>
          <a:lstStyle/>
          <a:p>
            <a:r>
              <a:rPr lang="en-US" b="1" dirty="0" smtClean="0"/>
              <a:t>(2)Understand your </a:t>
            </a:r>
            <a:r>
              <a:rPr lang="en-US" b="1" dirty="0" err="1"/>
              <a:t>O</a:t>
            </a:r>
            <a:r>
              <a:rPr lang="en-US" b="1" dirty="0" err="1" smtClean="0"/>
              <a:t>rganisation</a:t>
            </a:r>
            <a:r>
              <a:rPr lang="en-US" b="1" dirty="0" smtClean="0"/>
              <a:t>, the Industry and the Environment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7357"/>
            <a:ext cx="8596668" cy="4614006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What are your </a:t>
            </a:r>
            <a:r>
              <a:rPr lang="en-US" sz="2800" dirty="0" err="1" smtClean="0">
                <a:solidFill>
                  <a:schemeClr val="tx1"/>
                </a:solidFill>
              </a:rPr>
              <a:t>organisation’s</a:t>
            </a:r>
            <a:r>
              <a:rPr lang="en-US" sz="2800" dirty="0" smtClean="0">
                <a:solidFill>
                  <a:schemeClr val="tx1"/>
                </a:solidFill>
              </a:rPr>
              <a:t> targets/strategies?</a:t>
            </a:r>
            <a:endParaRPr lang="en-ZW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What are the </a:t>
            </a:r>
            <a:r>
              <a:rPr lang="en-US" sz="2800" dirty="0" err="1" smtClean="0">
                <a:solidFill>
                  <a:schemeClr val="tx1"/>
                </a:solidFill>
              </a:rPr>
              <a:t>organisation’s</a:t>
            </a:r>
            <a:r>
              <a:rPr lang="en-US" sz="2800" dirty="0" smtClean="0">
                <a:solidFill>
                  <a:schemeClr val="tx1"/>
                </a:solidFill>
              </a:rPr>
              <a:t> priorities?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are the </a:t>
            </a:r>
            <a:r>
              <a:rPr lang="en-US" sz="2800" dirty="0" err="1" smtClean="0">
                <a:solidFill>
                  <a:schemeClr val="tx1"/>
                </a:solidFill>
              </a:rPr>
              <a:t>organisation’s</a:t>
            </a:r>
            <a:r>
              <a:rPr lang="en-US" sz="2800" dirty="0" smtClean="0">
                <a:solidFill>
                  <a:schemeClr val="tx1"/>
                </a:solidFill>
              </a:rPr>
              <a:t> pain points?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is happening in the industry and how does this affect us?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is happening in the environment and how does this affect us?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Be innovative – offer solutions?</a:t>
            </a:r>
          </a:p>
          <a:p>
            <a:endParaRPr lang="en-US" dirty="0" smtClean="0"/>
          </a:p>
          <a:p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Dr A Mubango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5991-C471-4B94-92BD-71972E0ED209}" type="slidenum">
              <a:rPr lang="en-ZW" smtClean="0"/>
              <a:t>9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7531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1202</Words>
  <Application>Microsoft Office PowerPoint</Application>
  <PresentationFormat>Widescreen</PresentationFormat>
  <Paragraphs>200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</vt:lpstr>
      <vt:lpstr>ZIMBABWE ASSOCIATION OF PENSION FUNDS Z.A.P.F</vt:lpstr>
      <vt:lpstr>TOPIC: HABITS AND WORK ETHICS THAT WILL HELP PROFESSIONALS LAST THE YEAR</vt:lpstr>
      <vt:lpstr>OUTLINE OF PRESENTATION</vt:lpstr>
      <vt:lpstr>OUTLINE OF PRESENTATION</vt:lpstr>
      <vt:lpstr>DEFINITION-HABITS</vt:lpstr>
      <vt:lpstr>DEFINITION – WORK ETHICS</vt:lpstr>
      <vt:lpstr>IMPORTANCE OF WORK ETHICS</vt:lpstr>
      <vt:lpstr>(1) CONTINUOUS SCANNING OF THE ENVIRONMENT</vt:lpstr>
      <vt:lpstr>(2)Understand your Organisation, the Industry and the Environment</vt:lpstr>
      <vt:lpstr>(3) JOB RESULTS</vt:lpstr>
      <vt:lpstr>(4) ATTITUDE</vt:lpstr>
      <vt:lpstr>(5)COMMUNICATION SKILLS</vt:lpstr>
      <vt:lpstr>(6)PEOPLE SKILLS</vt:lpstr>
      <vt:lpstr>(7) NETWORKING</vt:lpstr>
      <vt:lpstr>(8) Continuous Improvement</vt:lpstr>
      <vt:lpstr>(9) DISCIPLINE</vt:lpstr>
      <vt:lpstr>(10) Take 100% responsibility for your life</vt:lpstr>
      <vt:lpstr>(11) DETERMINATION </vt:lpstr>
      <vt:lpstr>(12) PUT FIRST THINGS FIRST</vt:lpstr>
      <vt:lpstr>(13)Being Proactive</vt:lpstr>
      <vt:lpstr>(14)SHARPEN THE SAW</vt:lpstr>
      <vt:lpstr>CONCLUSION</vt:lpstr>
      <vt:lpstr> BE A PURPLE COW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– WORK ETHICS</dc:title>
  <dc:creator>user</dc:creator>
  <cp:lastModifiedBy>user</cp:lastModifiedBy>
  <cp:revision>63</cp:revision>
  <cp:lastPrinted>2024-01-24T08:39:34Z</cp:lastPrinted>
  <dcterms:created xsi:type="dcterms:W3CDTF">2024-01-22T06:44:48Z</dcterms:created>
  <dcterms:modified xsi:type="dcterms:W3CDTF">2024-01-24T08:42:18Z</dcterms:modified>
</cp:coreProperties>
</file>