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wav"/>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1" r:id="rId1"/>
  </p:sldMasterIdLst>
  <p:notesMasterIdLst>
    <p:notesMasterId r:id="rId18"/>
  </p:notesMasterIdLst>
  <p:handoutMasterIdLst>
    <p:handoutMasterId r:id="rId19"/>
  </p:handoutMasterIdLst>
  <p:sldIdLst>
    <p:sldId id="369" r:id="rId2"/>
    <p:sldId id="316" r:id="rId3"/>
    <p:sldId id="372" r:id="rId4"/>
    <p:sldId id="373" r:id="rId5"/>
    <p:sldId id="374" r:id="rId6"/>
    <p:sldId id="375" r:id="rId7"/>
    <p:sldId id="391" r:id="rId8"/>
    <p:sldId id="399" r:id="rId9"/>
    <p:sldId id="388" r:id="rId10"/>
    <p:sldId id="400" r:id="rId11"/>
    <p:sldId id="401" r:id="rId12"/>
    <p:sldId id="392" r:id="rId13"/>
    <p:sldId id="397" r:id="rId14"/>
    <p:sldId id="393" r:id="rId15"/>
    <p:sldId id="395" r:id="rId16"/>
    <p:sldId id="297" r:id="rId17"/>
  </p:sldIdLst>
  <p:sldSz cx="9144000" cy="6858000" type="screen4x3"/>
  <p:notesSz cx="9869488" cy="673576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autoAdjust="0"/>
  </p:normalViewPr>
  <p:slideViewPr>
    <p:cSldViewPr>
      <p:cViewPr varScale="1">
        <p:scale>
          <a:sx n="116" d="100"/>
          <a:sy n="116" d="100"/>
        </p:scale>
        <p:origin x="624" y="108"/>
      </p:cViewPr>
      <p:guideLst>
        <p:guide orient="horz" pos="2160"/>
        <p:guide pos="2880"/>
      </p:guideLst>
    </p:cSldViewPr>
  </p:slideViewPr>
  <p:outlineViewPr>
    <p:cViewPr>
      <p:scale>
        <a:sx n="50" d="100"/>
        <a:sy n="50" d="100"/>
      </p:scale>
      <p:origin x="0" y="605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b="1" dirty="0">
                <a:solidFill>
                  <a:sysClr val="windowText" lastClr="000000"/>
                </a:solidFill>
                <a:latin typeface="Century Gothic" panose="020B0502020202020204" pitchFamily="34" charset="0"/>
              </a:rPr>
              <a:t>Performance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lineChart>
        <c:grouping val="standard"/>
        <c:varyColors val="0"/>
        <c:ser>
          <c:idx val="0"/>
          <c:order val="0"/>
          <c:tx>
            <c:strRef>
              <c:f>Sheet1!$D$2</c:f>
              <c:strCache>
                <c:ptCount val="1"/>
                <c:pt idx="0">
                  <c:v>IPF</c:v>
                </c:pt>
              </c:strCache>
            </c:strRef>
          </c:tx>
          <c:spPr>
            <a:ln w="28575" cap="rnd">
              <a:solidFill>
                <a:schemeClr val="accent1"/>
              </a:solidFill>
              <a:round/>
            </a:ln>
            <a:effectLst/>
          </c:spPr>
          <c:marker>
            <c:symbol val="none"/>
          </c:marker>
          <c:cat>
            <c:strRef>
              <c:f>Sheet1!$C$3:$C$14</c:f>
              <c:strCache>
                <c:ptCount val="12"/>
                <c:pt idx="0">
                  <c:v>Q1:2021</c:v>
                </c:pt>
                <c:pt idx="1">
                  <c:v>Q2:2021</c:v>
                </c:pt>
                <c:pt idx="2">
                  <c:v>Q3:2021</c:v>
                </c:pt>
                <c:pt idx="3">
                  <c:v>Q4:2021</c:v>
                </c:pt>
                <c:pt idx="4">
                  <c:v>Q1:2022</c:v>
                </c:pt>
                <c:pt idx="5">
                  <c:v>Q2:2022</c:v>
                </c:pt>
                <c:pt idx="6">
                  <c:v>Q3:2022</c:v>
                </c:pt>
                <c:pt idx="7">
                  <c:v>Q4:2022</c:v>
                </c:pt>
                <c:pt idx="8">
                  <c:v>Q1:2023</c:v>
                </c:pt>
                <c:pt idx="9">
                  <c:v>Q2:2023</c:v>
                </c:pt>
                <c:pt idx="10">
                  <c:v>Q3:2023</c:v>
                </c:pt>
                <c:pt idx="11">
                  <c:v>Q4:2023</c:v>
                </c:pt>
              </c:strCache>
            </c:strRef>
          </c:cat>
          <c:val>
            <c:numRef>
              <c:f>Sheet1!$D$3:$D$14</c:f>
              <c:numCache>
                <c:formatCode>0.00%</c:formatCode>
                <c:ptCount val="12"/>
                <c:pt idx="0">
                  <c:v>0.5968</c:v>
                </c:pt>
                <c:pt idx="1">
                  <c:v>0.17760000000000001</c:v>
                </c:pt>
                <c:pt idx="2">
                  <c:v>0.36849999999999999</c:v>
                </c:pt>
                <c:pt idx="3">
                  <c:v>0.32069999999999999</c:v>
                </c:pt>
                <c:pt idx="4">
                  <c:v>0.55049999999999999</c:v>
                </c:pt>
                <c:pt idx="5">
                  <c:v>0.41389999999999999</c:v>
                </c:pt>
                <c:pt idx="6">
                  <c:v>1.0999999999999999E-2</c:v>
                </c:pt>
                <c:pt idx="7">
                  <c:v>0.26879999999999998</c:v>
                </c:pt>
                <c:pt idx="8">
                  <c:v>0.48820000000000002</c:v>
                </c:pt>
                <c:pt idx="9">
                  <c:v>4.1521999999999997</c:v>
                </c:pt>
                <c:pt idx="10">
                  <c:v>-3.2899999999999999E-2</c:v>
                </c:pt>
                <c:pt idx="11">
                  <c:v>0.17949999999999999</c:v>
                </c:pt>
              </c:numCache>
            </c:numRef>
          </c:val>
          <c:smooth val="0"/>
        </c:ser>
        <c:ser>
          <c:idx val="1"/>
          <c:order val="1"/>
          <c:tx>
            <c:strRef>
              <c:f>Sheet1!$E$2</c:f>
              <c:strCache>
                <c:ptCount val="1"/>
                <c:pt idx="0">
                  <c:v>ZSE-ASI</c:v>
                </c:pt>
              </c:strCache>
            </c:strRef>
          </c:tx>
          <c:spPr>
            <a:ln w="28575" cap="rnd">
              <a:solidFill>
                <a:schemeClr val="accent2"/>
              </a:solidFill>
              <a:round/>
            </a:ln>
            <a:effectLst/>
          </c:spPr>
          <c:marker>
            <c:symbol val="none"/>
          </c:marker>
          <c:cat>
            <c:strRef>
              <c:f>Sheet1!$C$3:$C$14</c:f>
              <c:strCache>
                <c:ptCount val="12"/>
                <c:pt idx="0">
                  <c:v>Q1:2021</c:v>
                </c:pt>
                <c:pt idx="1">
                  <c:v>Q2:2021</c:v>
                </c:pt>
                <c:pt idx="2">
                  <c:v>Q3:2021</c:v>
                </c:pt>
                <c:pt idx="3">
                  <c:v>Q4:2021</c:v>
                </c:pt>
                <c:pt idx="4">
                  <c:v>Q1:2022</c:v>
                </c:pt>
                <c:pt idx="5">
                  <c:v>Q2:2022</c:v>
                </c:pt>
                <c:pt idx="6">
                  <c:v>Q3:2022</c:v>
                </c:pt>
                <c:pt idx="7">
                  <c:v>Q4:2022</c:v>
                </c:pt>
                <c:pt idx="8">
                  <c:v>Q1:2023</c:v>
                </c:pt>
                <c:pt idx="9">
                  <c:v>Q2:2023</c:v>
                </c:pt>
                <c:pt idx="10">
                  <c:v>Q3:2023</c:v>
                </c:pt>
                <c:pt idx="11">
                  <c:v>Q4:2023</c:v>
                </c:pt>
              </c:strCache>
            </c:strRef>
          </c:cat>
          <c:val>
            <c:numRef>
              <c:f>Sheet1!$E$3:$E$14</c:f>
              <c:numCache>
                <c:formatCode>0.00%</c:formatCode>
                <c:ptCount val="12"/>
                <c:pt idx="0">
                  <c:v>0.70269999999999999</c:v>
                </c:pt>
                <c:pt idx="1">
                  <c:v>0.38009999999999999</c:v>
                </c:pt>
                <c:pt idx="2">
                  <c:v>0.38500000000000001</c:v>
                </c:pt>
                <c:pt idx="3">
                  <c:v>0.26129999999999998</c:v>
                </c:pt>
                <c:pt idx="4">
                  <c:v>0.46539999999999998</c:v>
                </c:pt>
                <c:pt idx="5">
                  <c:v>0.248</c:v>
                </c:pt>
                <c:pt idx="6">
                  <c:v>-0.25369999999999998</c:v>
                </c:pt>
                <c:pt idx="7">
                  <c:v>0.31969999999999998</c:v>
                </c:pt>
                <c:pt idx="8">
                  <c:v>0.97850000000000004</c:v>
                </c:pt>
                <c:pt idx="9">
                  <c:v>3.4443000000000001</c:v>
                </c:pt>
                <c:pt idx="10">
                  <c:v>-0.26119999999999999</c:v>
                </c:pt>
                <c:pt idx="11">
                  <c:v>0.66479999999999995</c:v>
                </c:pt>
              </c:numCache>
            </c:numRef>
          </c:val>
          <c:smooth val="0"/>
        </c:ser>
        <c:ser>
          <c:idx val="2"/>
          <c:order val="2"/>
          <c:tx>
            <c:strRef>
              <c:f>Sheet1!$F$2</c:f>
              <c:strCache>
                <c:ptCount val="1"/>
                <c:pt idx="0">
                  <c:v>Inflation</c:v>
                </c:pt>
              </c:strCache>
            </c:strRef>
          </c:tx>
          <c:spPr>
            <a:ln w="28575" cap="rnd">
              <a:solidFill>
                <a:schemeClr val="accent3"/>
              </a:solidFill>
              <a:round/>
            </a:ln>
            <a:effectLst/>
          </c:spPr>
          <c:marker>
            <c:symbol val="none"/>
          </c:marker>
          <c:cat>
            <c:strRef>
              <c:f>Sheet1!$C$3:$C$14</c:f>
              <c:strCache>
                <c:ptCount val="12"/>
                <c:pt idx="0">
                  <c:v>Q1:2021</c:v>
                </c:pt>
                <c:pt idx="1">
                  <c:v>Q2:2021</c:v>
                </c:pt>
                <c:pt idx="2">
                  <c:v>Q3:2021</c:v>
                </c:pt>
                <c:pt idx="3">
                  <c:v>Q4:2021</c:v>
                </c:pt>
                <c:pt idx="4">
                  <c:v>Q1:2022</c:v>
                </c:pt>
                <c:pt idx="5">
                  <c:v>Q2:2022</c:v>
                </c:pt>
                <c:pt idx="6">
                  <c:v>Q3:2022</c:v>
                </c:pt>
                <c:pt idx="7">
                  <c:v>Q4:2022</c:v>
                </c:pt>
                <c:pt idx="8">
                  <c:v>Q1:2023</c:v>
                </c:pt>
                <c:pt idx="9">
                  <c:v>Q2:2023</c:v>
                </c:pt>
                <c:pt idx="10">
                  <c:v>Q3:2023</c:v>
                </c:pt>
                <c:pt idx="11">
                  <c:v>Q4:2023</c:v>
                </c:pt>
              </c:strCache>
            </c:strRef>
          </c:cat>
          <c:val>
            <c:numRef>
              <c:f>Sheet1!$F$3:$F$14</c:f>
              <c:numCache>
                <c:formatCode>0.00%</c:formatCode>
                <c:ptCount val="12"/>
                <c:pt idx="0">
                  <c:v>0.1153</c:v>
                </c:pt>
                <c:pt idx="1">
                  <c:v>8.2100000000000006E-2</c:v>
                </c:pt>
                <c:pt idx="2">
                  <c:v>0.1191</c:v>
                </c:pt>
                <c:pt idx="3">
                  <c:v>0.19009999999999999</c:v>
                </c:pt>
                <c:pt idx="4">
                  <c:v>0.19819999999999999</c:v>
                </c:pt>
                <c:pt idx="5">
                  <c:v>0.8266</c:v>
                </c:pt>
                <c:pt idx="6">
                  <c:v>0.46</c:v>
                </c:pt>
                <c:pt idx="7">
                  <c:v>7.5499999999999998E-2</c:v>
                </c:pt>
                <c:pt idx="8">
                  <c:v>-7.6E-3</c:v>
                </c:pt>
                <c:pt idx="9">
                  <c:v>1.0669</c:v>
                </c:pt>
                <c:pt idx="10">
                  <c:v>6.1999999999999998E-3</c:v>
                </c:pt>
                <c:pt idx="11">
                  <c:v>0.1215</c:v>
                </c:pt>
              </c:numCache>
            </c:numRef>
          </c:val>
          <c:smooth val="0"/>
        </c:ser>
        <c:dLbls>
          <c:showLegendKey val="0"/>
          <c:showVal val="0"/>
          <c:showCatName val="0"/>
          <c:showSerName val="0"/>
          <c:showPercent val="0"/>
          <c:showBubbleSize val="0"/>
        </c:dLbls>
        <c:smooth val="0"/>
        <c:axId val="353629504"/>
        <c:axId val="353622448"/>
      </c:lineChart>
      <c:catAx>
        <c:axId val="353629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en-US"/>
          </a:p>
        </c:txPr>
        <c:crossAx val="353622448"/>
        <c:crosses val="autoZero"/>
        <c:auto val="1"/>
        <c:lblAlgn val="ctr"/>
        <c:lblOffset val="100"/>
        <c:noMultiLvlLbl val="0"/>
      </c:catAx>
      <c:valAx>
        <c:axId val="35362244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en-US"/>
          </a:p>
        </c:txPr>
        <c:crossAx val="3536295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Sheet1!$G$4</c:f>
              <c:strCache>
                <c:ptCount val="1"/>
                <c:pt idx="0">
                  <c:v>Number of Shares Collected</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xVal>
            <c:numRef>
              <c:f>Sheet1!$F$5:$F$15</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xVal>
          <c:yVal>
            <c:numRef>
              <c:f>Sheet1!$G$5:$G$15</c:f>
              <c:numCache>
                <c:formatCode>_-* #,##0_-;\-* #,##0_-;_-* "-"??_-;_-@_-</c:formatCode>
                <c:ptCount val="11"/>
                <c:pt idx="0" formatCode="General">
                  <c:v>990</c:v>
                </c:pt>
                <c:pt idx="1">
                  <c:v>1002</c:v>
                </c:pt>
                <c:pt idx="2" formatCode="General">
                  <c:v>80</c:v>
                </c:pt>
                <c:pt idx="3" formatCode="General">
                  <c:v>171</c:v>
                </c:pt>
                <c:pt idx="4" formatCode="General">
                  <c:v>124</c:v>
                </c:pt>
                <c:pt idx="5" formatCode="General">
                  <c:v>130</c:v>
                </c:pt>
                <c:pt idx="6" formatCode="General">
                  <c:v>709</c:v>
                </c:pt>
                <c:pt idx="7" formatCode="General">
                  <c:v>56</c:v>
                </c:pt>
                <c:pt idx="8" formatCode="General">
                  <c:v>44</c:v>
                </c:pt>
                <c:pt idx="9" formatCode="General">
                  <c:v>68</c:v>
                </c:pt>
                <c:pt idx="10" formatCode="General">
                  <c:v>83</c:v>
                </c:pt>
              </c:numCache>
            </c:numRef>
          </c:yVal>
          <c:smooth val="0"/>
          <c:extLst xmlns:c16r2="http://schemas.microsoft.com/office/drawing/2015/06/chart">
            <c:ext xmlns:c16="http://schemas.microsoft.com/office/drawing/2014/chart" uri="{C3380CC4-5D6E-409C-BE32-E72D297353CC}">
              <c16:uniqueId val="{00000000-B080-4CAA-A4BC-FC052C5BC457}"/>
            </c:ext>
          </c:extLst>
        </c:ser>
        <c:dLbls>
          <c:showLegendKey val="0"/>
          <c:showVal val="0"/>
          <c:showCatName val="0"/>
          <c:showSerName val="0"/>
          <c:showPercent val="0"/>
          <c:showBubbleSize val="0"/>
        </c:dLbls>
        <c:axId val="311397168"/>
        <c:axId val="311402264"/>
      </c:scatterChart>
      <c:valAx>
        <c:axId val="31139716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Century Gothic" panose="020B0502020202020204" pitchFamily="34" charset="0"/>
                    <a:ea typeface="+mn-ea"/>
                    <a:cs typeface="+mn-cs"/>
                  </a:defRPr>
                </a:pPr>
                <a:r>
                  <a:rPr lang="en-ZW" b="1">
                    <a:solidFill>
                      <a:sysClr val="windowText" lastClr="000000"/>
                    </a:solidFill>
                    <a:latin typeface="Century Gothic" panose="020B0502020202020204" pitchFamily="34" charset="0"/>
                  </a:rPr>
                  <a:t>Period</a:t>
                </a:r>
              </a:p>
            </c:rich>
          </c:tx>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Century Gothic" panose="020B0502020202020204" pitchFamily="34" charset="0"/>
                <a:ea typeface="+mn-ea"/>
                <a:cs typeface="+mn-cs"/>
              </a:defRPr>
            </a:pPr>
            <a:endParaRPr lang="en-US"/>
          </a:p>
        </c:txPr>
        <c:crossAx val="311402264"/>
        <c:crosses val="autoZero"/>
        <c:crossBetween val="midCat"/>
      </c:valAx>
      <c:valAx>
        <c:axId val="311402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ZW" b="1"/>
                  <a:t> </a:t>
                </a:r>
                <a:r>
                  <a:rPr lang="en-ZW" b="1">
                    <a:solidFill>
                      <a:sysClr val="windowText" lastClr="000000"/>
                    </a:solidFill>
                    <a:latin typeface="Century Gothic" panose="020B0502020202020204" pitchFamily="34" charset="0"/>
                  </a:rPr>
                  <a:t>Number</a:t>
                </a:r>
                <a:r>
                  <a:rPr lang="en-ZW" b="1" baseline="0">
                    <a:solidFill>
                      <a:sysClr val="windowText" lastClr="000000"/>
                    </a:solidFill>
                    <a:latin typeface="Century Gothic" panose="020B0502020202020204" pitchFamily="34" charset="0"/>
                  </a:rPr>
                  <a:t> of Collections</a:t>
                </a:r>
                <a:endParaRPr lang="en-ZW" b="1">
                  <a:solidFill>
                    <a:sysClr val="windowText" lastClr="000000"/>
                  </a:solidFill>
                  <a:latin typeface="Century Gothic" panose="020B0502020202020204" pitchFamily="34" charset="0"/>
                </a:endParaRP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Century Gothic" panose="020B0502020202020204" pitchFamily="34" charset="0"/>
                <a:ea typeface="+mn-ea"/>
                <a:cs typeface="+mn-cs"/>
              </a:defRPr>
            </a:pPr>
            <a:endParaRPr lang="en-US"/>
          </a:p>
        </c:txPr>
        <c:crossAx val="31139716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ED8157-9FA9-4E0E-87E8-15530E47BD1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B5088F4-6E05-4F0D-8412-FCBE3469CCE7}">
      <dgm:prSet phldrT="[Text]" custT="1"/>
      <dgm:spPr>
        <a:noFill/>
        <a:ln>
          <a:solidFill>
            <a:srgbClr val="663300"/>
          </a:solidFill>
        </a:ln>
      </dgm:spPr>
      <dgm:t>
        <a:bodyPr anchor="t"/>
        <a:lstStyle/>
        <a:p>
          <a:pPr algn="just"/>
          <a:r>
            <a:rPr lang="en-GB" sz="1800" dirty="0">
              <a:solidFill>
                <a:schemeClr val="tx1"/>
              </a:solidFill>
              <a:latin typeface="Century Gothic" panose="020B0502020202020204" pitchFamily="34" charset="0"/>
            </a:rPr>
            <a:t>Established in </a:t>
          </a:r>
          <a:r>
            <a:rPr lang="en-GB" sz="1800" b="1" dirty="0">
              <a:solidFill>
                <a:schemeClr val="tx1"/>
              </a:solidFill>
              <a:latin typeface="Century Gothic" panose="020B0502020202020204" pitchFamily="34" charset="0"/>
            </a:rPr>
            <a:t>2010 </a:t>
          </a:r>
          <a:r>
            <a:rPr lang="en-GB" sz="1800" dirty="0">
              <a:solidFill>
                <a:schemeClr val="tx1"/>
              </a:solidFill>
              <a:latin typeface="Century Gothic" panose="020B0502020202020204" pitchFamily="34" charset="0"/>
            </a:rPr>
            <a:t>in terms of Section 4(1)(a) of the original Securities Act [Chapter 24:25] read with Clause 8 of the 1</a:t>
          </a:r>
          <a:r>
            <a:rPr lang="en-GB" sz="1800" baseline="30000" dirty="0">
              <a:solidFill>
                <a:schemeClr val="tx1"/>
              </a:solidFill>
              <a:latin typeface="Century Gothic" panose="020B0502020202020204" pitchFamily="34" charset="0"/>
            </a:rPr>
            <a:t>st</a:t>
          </a:r>
          <a:r>
            <a:rPr lang="en-GB" sz="1800" dirty="0">
              <a:solidFill>
                <a:schemeClr val="tx1"/>
              </a:solidFill>
              <a:latin typeface="Century Gothic" panose="020B0502020202020204" pitchFamily="34" charset="0"/>
            </a:rPr>
            <a:t> Schedule and Clause 2 of Part II of the 2</a:t>
          </a:r>
          <a:r>
            <a:rPr lang="en-GB" sz="1800" baseline="30000" dirty="0">
              <a:solidFill>
                <a:schemeClr val="tx1"/>
              </a:solidFill>
              <a:latin typeface="Century Gothic" panose="020B0502020202020204" pitchFamily="34" charset="0"/>
            </a:rPr>
            <a:t>nd</a:t>
          </a:r>
          <a:r>
            <a:rPr lang="en-GB" sz="1800" dirty="0">
              <a:solidFill>
                <a:schemeClr val="tx1"/>
              </a:solidFill>
              <a:latin typeface="Century Gothic" panose="020B0502020202020204" pitchFamily="34" charset="0"/>
            </a:rPr>
            <a:t> Schedule of Statutory Instrument 100 of 2010. </a:t>
          </a:r>
        </a:p>
        <a:p>
          <a:pPr algn="just"/>
          <a:r>
            <a:rPr lang="en-GB" sz="1800" dirty="0">
              <a:solidFill>
                <a:schemeClr val="tx1"/>
              </a:solidFill>
              <a:latin typeface="Century Gothic" panose="020B0502020202020204" pitchFamily="34" charset="0"/>
            </a:rPr>
            <a:t>The Fund was under the management of a Board of Trustees.</a:t>
          </a:r>
        </a:p>
        <a:p>
          <a:pPr algn="just"/>
          <a:endParaRPr lang="en-US" sz="2000" dirty="0">
            <a:solidFill>
              <a:schemeClr val="tx1"/>
            </a:solidFill>
            <a:latin typeface="Century Gothic" panose="020B0502020202020204" pitchFamily="34" charset="0"/>
          </a:endParaRPr>
        </a:p>
      </dgm:t>
    </dgm:pt>
    <dgm:pt modelId="{B5CA9612-B31E-4626-97EE-593458479996}" type="parTrans" cxnId="{B3B6C98F-BBF0-4035-9F4C-739CE26D4280}">
      <dgm:prSet/>
      <dgm:spPr/>
      <dgm:t>
        <a:bodyPr/>
        <a:lstStyle/>
        <a:p>
          <a:endParaRPr lang="en-US"/>
        </a:p>
      </dgm:t>
    </dgm:pt>
    <dgm:pt modelId="{64E7FFAD-A7D2-46B4-A2D0-53F01B5BCB3D}" type="sibTrans" cxnId="{B3B6C98F-BBF0-4035-9F4C-739CE26D4280}">
      <dgm:prSet/>
      <dgm:spPr>
        <a:solidFill>
          <a:srgbClr val="663300">
            <a:alpha val="90000"/>
          </a:srgbClr>
        </a:solidFill>
        <a:ln>
          <a:solidFill>
            <a:srgbClr val="663300">
              <a:alpha val="90000"/>
            </a:srgbClr>
          </a:solidFill>
        </a:ln>
      </dgm:spPr>
      <dgm:t>
        <a:bodyPr/>
        <a:lstStyle/>
        <a:p>
          <a:endParaRPr lang="en-US" dirty="0"/>
        </a:p>
      </dgm:t>
    </dgm:pt>
    <dgm:pt modelId="{BDB6CB88-8FAA-4EEE-B791-9B51EA602B0B}">
      <dgm:prSet phldrT="[Text]" custT="1"/>
      <dgm:spPr>
        <a:noFill/>
        <a:ln>
          <a:solidFill>
            <a:srgbClr val="663300"/>
          </a:solidFill>
        </a:ln>
      </dgm:spPr>
      <dgm:t>
        <a:bodyPr anchor="t"/>
        <a:lstStyle/>
        <a:p>
          <a:pPr algn="just"/>
          <a:r>
            <a:rPr lang="en-GB" sz="2000" dirty="0">
              <a:solidFill>
                <a:schemeClr val="tx1"/>
              </a:solidFill>
              <a:latin typeface="Century Gothic" panose="020B0502020202020204" pitchFamily="34" charset="0"/>
            </a:rPr>
            <a:t>At inception the IPF was entirely under the purview of SECZ until the 30</a:t>
          </a:r>
          <a:r>
            <a:rPr lang="en-GB" sz="2000" baseline="30000" dirty="0">
              <a:solidFill>
                <a:schemeClr val="tx1"/>
              </a:solidFill>
              <a:latin typeface="Century Gothic" panose="020B0502020202020204" pitchFamily="34" charset="0"/>
            </a:rPr>
            <a:t>th</a:t>
          </a:r>
          <a:r>
            <a:rPr lang="en-GB" sz="2000" dirty="0">
              <a:solidFill>
                <a:schemeClr val="tx1"/>
              </a:solidFill>
              <a:latin typeface="Century Gothic" panose="020B0502020202020204" pitchFamily="34" charset="0"/>
            </a:rPr>
            <a:t> of August </a:t>
          </a:r>
          <a:r>
            <a:rPr lang="en-GB" sz="2000" b="1" dirty="0">
              <a:solidFill>
                <a:schemeClr val="tx1"/>
              </a:solidFill>
              <a:latin typeface="Century Gothic" panose="020B0502020202020204" pitchFamily="34" charset="0"/>
            </a:rPr>
            <a:t>2013</a:t>
          </a:r>
          <a:r>
            <a:rPr lang="en-GB" sz="2000" dirty="0">
              <a:solidFill>
                <a:schemeClr val="tx1"/>
              </a:solidFill>
              <a:latin typeface="Century Gothic" panose="020B0502020202020204" pitchFamily="34" charset="0"/>
            </a:rPr>
            <a:t> when the Securities Amendment Act (Number 2) of 2013 became law establishing the IPF as a separate legal entity managed by a Board of Directors.</a:t>
          </a:r>
          <a:endParaRPr lang="en-US" sz="2000" dirty="0">
            <a:solidFill>
              <a:schemeClr val="tx1"/>
            </a:solidFill>
            <a:latin typeface="Century Gothic" panose="020B0502020202020204" pitchFamily="34" charset="0"/>
          </a:endParaRPr>
        </a:p>
      </dgm:t>
    </dgm:pt>
    <dgm:pt modelId="{4AAB5A47-73E2-4946-9F93-D2A93BCBC923}" type="sibTrans" cxnId="{F93DF880-8402-437A-8416-D106ECFE35A3}">
      <dgm:prSet/>
      <dgm:spPr>
        <a:solidFill>
          <a:srgbClr val="663300">
            <a:alpha val="90000"/>
          </a:srgbClr>
        </a:solidFill>
        <a:ln>
          <a:solidFill>
            <a:srgbClr val="663300">
              <a:alpha val="90000"/>
            </a:srgbClr>
          </a:solidFill>
        </a:ln>
      </dgm:spPr>
      <dgm:t>
        <a:bodyPr/>
        <a:lstStyle/>
        <a:p>
          <a:endParaRPr lang="en-US"/>
        </a:p>
      </dgm:t>
    </dgm:pt>
    <dgm:pt modelId="{DD1AD273-64BD-4ECD-B585-F819464F32BA}" type="parTrans" cxnId="{F93DF880-8402-437A-8416-D106ECFE35A3}">
      <dgm:prSet/>
      <dgm:spPr/>
      <dgm:t>
        <a:bodyPr/>
        <a:lstStyle/>
        <a:p>
          <a:endParaRPr lang="en-US"/>
        </a:p>
      </dgm:t>
    </dgm:pt>
    <dgm:pt modelId="{8F5B1ECD-D56D-4E6A-A44E-E1B34AA58EE6}" type="pres">
      <dgm:prSet presAssocID="{59ED8157-9FA9-4E0E-87E8-15530E47BD15}" presName="outerComposite" presStyleCnt="0">
        <dgm:presLayoutVars>
          <dgm:chMax val="5"/>
          <dgm:dir/>
          <dgm:resizeHandles val="exact"/>
        </dgm:presLayoutVars>
      </dgm:prSet>
      <dgm:spPr/>
      <dgm:t>
        <a:bodyPr/>
        <a:lstStyle/>
        <a:p>
          <a:endParaRPr lang="en-US"/>
        </a:p>
      </dgm:t>
    </dgm:pt>
    <dgm:pt modelId="{30FFE8A5-5594-4C7F-A239-A459153EC818}" type="pres">
      <dgm:prSet presAssocID="{59ED8157-9FA9-4E0E-87E8-15530E47BD15}" presName="dummyMaxCanvas" presStyleCnt="0">
        <dgm:presLayoutVars/>
      </dgm:prSet>
      <dgm:spPr/>
    </dgm:pt>
    <dgm:pt modelId="{2363EE8A-3F5F-4711-8614-E0D30E2E2897}" type="pres">
      <dgm:prSet presAssocID="{59ED8157-9FA9-4E0E-87E8-15530E47BD15}" presName="TwoNodes_1" presStyleLbl="node1" presStyleIdx="0" presStyleCnt="2" custScaleX="101300" custLinFactNeighborX="-3747" custLinFactNeighborY="0">
        <dgm:presLayoutVars>
          <dgm:bulletEnabled val="1"/>
        </dgm:presLayoutVars>
      </dgm:prSet>
      <dgm:spPr/>
      <dgm:t>
        <a:bodyPr/>
        <a:lstStyle/>
        <a:p>
          <a:endParaRPr lang="en-US"/>
        </a:p>
      </dgm:t>
    </dgm:pt>
    <dgm:pt modelId="{9EDEEECD-7FB5-4524-8542-A47EDC9D835E}" type="pres">
      <dgm:prSet presAssocID="{59ED8157-9FA9-4E0E-87E8-15530E47BD15}" presName="TwoNodes_2" presStyleLbl="node1" presStyleIdx="1" presStyleCnt="2">
        <dgm:presLayoutVars>
          <dgm:bulletEnabled val="1"/>
        </dgm:presLayoutVars>
      </dgm:prSet>
      <dgm:spPr/>
      <dgm:t>
        <a:bodyPr/>
        <a:lstStyle/>
        <a:p>
          <a:endParaRPr lang="en-US"/>
        </a:p>
      </dgm:t>
    </dgm:pt>
    <dgm:pt modelId="{1120271D-1701-4F8D-A076-CF72D295A158}" type="pres">
      <dgm:prSet presAssocID="{59ED8157-9FA9-4E0E-87E8-15530E47BD15}" presName="TwoConn_1-2" presStyleLbl="fgAccFollowNode1" presStyleIdx="0" presStyleCnt="1">
        <dgm:presLayoutVars>
          <dgm:bulletEnabled val="1"/>
        </dgm:presLayoutVars>
      </dgm:prSet>
      <dgm:spPr/>
      <dgm:t>
        <a:bodyPr/>
        <a:lstStyle/>
        <a:p>
          <a:endParaRPr lang="en-US"/>
        </a:p>
      </dgm:t>
    </dgm:pt>
    <dgm:pt modelId="{A05075DF-F756-4B12-9E4D-A8546707AAB9}" type="pres">
      <dgm:prSet presAssocID="{59ED8157-9FA9-4E0E-87E8-15530E47BD15}" presName="TwoNodes_1_text" presStyleLbl="node1" presStyleIdx="1" presStyleCnt="2">
        <dgm:presLayoutVars>
          <dgm:bulletEnabled val="1"/>
        </dgm:presLayoutVars>
      </dgm:prSet>
      <dgm:spPr/>
      <dgm:t>
        <a:bodyPr/>
        <a:lstStyle/>
        <a:p>
          <a:endParaRPr lang="en-US"/>
        </a:p>
      </dgm:t>
    </dgm:pt>
    <dgm:pt modelId="{6AE9AA52-2D52-4AC5-B1F2-4EC63C8D4F6C}" type="pres">
      <dgm:prSet presAssocID="{59ED8157-9FA9-4E0E-87E8-15530E47BD15}" presName="TwoNodes_2_text" presStyleLbl="node1" presStyleIdx="1" presStyleCnt="2">
        <dgm:presLayoutVars>
          <dgm:bulletEnabled val="1"/>
        </dgm:presLayoutVars>
      </dgm:prSet>
      <dgm:spPr/>
      <dgm:t>
        <a:bodyPr/>
        <a:lstStyle/>
        <a:p>
          <a:endParaRPr lang="en-US"/>
        </a:p>
      </dgm:t>
    </dgm:pt>
  </dgm:ptLst>
  <dgm:cxnLst>
    <dgm:cxn modelId="{B03A7C92-F059-4566-B863-06454574E523}" type="presOf" srcId="{EB5088F4-6E05-4F0D-8412-FCBE3469CCE7}" destId="{A05075DF-F756-4B12-9E4D-A8546707AAB9}" srcOrd="1" destOrd="0" presId="urn:microsoft.com/office/officeart/2005/8/layout/vProcess5"/>
    <dgm:cxn modelId="{00D22EB4-32E7-4141-BFD1-5A11A2D7EF8F}" type="presOf" srcId="{59ED8157-9FA9-4E0E-87E8-15530E47BD15}" destId="{8F5B1ECD-D56D-4E6A-A44E-E1B34AA58EE6}" srcOrd="0" destOrd="0" presId="urn:microsoft.com/office/officeart/2005/8/layout/vProcess5"/>
    <dgm:cxn modelId="{D228084C-6F41-4354-A870-422DB7CB0FF0}" type="presOf" srcId="{EB5088F4-6E05-4F0D-8412-FCBE3469CCE7}" destId="{2363EE8A-3F5F-4711-8614-E0D30E2E2897}" srcOrd="0" destOrd="0" presId="urn:microsoft.com/office/officeart/2005/8/layout/vProcess5"/>
    <dgm:cxn modelId="{B3B6C98F-BBF0-4035-9F4C-739CE26D4280}" srcId="{59ED8157-9FA9-4E0E-87E8-15530E47BD15}" destId="{EB5088F4-6E05-4F0D-8412-FCBE3469CCE7}" srcOrd="0" destOrd="0" parTransId="{B5CA9612-B31E-4626-97EE-593458479996}" sibTransId="{64E7FFAD-A7D2-46B4-A2D0-53F01B5BCB3D}"/>
    <dgm:cxn modelId="{2B7E244F-80D1-4C47-8ACA-C4317D91CFB7}" type="presOf" srcId="{64E7FFAD-A7D2-46B4-A2D0-53F01B5BCB3D}" destId="{1120271D-1701-4F8D-A076-CF72D295A158}" srcOrd="0" destOrd="0" presId="urn:microsoft.com/office/officeart/2005/8/layout/vProcess5"/>
    <dgm:cxn modelId="{6087D624-1ABD-423C-B011-9E92CDF3271A}" type="presOf" srcId="{BDB6CB88-8FAA-4EEE-B791-9B51EA602B0B}" destId="{9EDEEECD-7FB5-4524-8542-A47EDC9D835E}" srcOrd="0" destOrd="0" presId="urn:microsoft.com/office/officeart/2005/8/layout/vProcess5"/>
    <dgm:cxn modelId="{A648893B-6880-4C28-8477-EE7CD9BF8CC0}" type="presOf" srcId="{BDB6CB88-8FAA-4EEE-B791-9B51EA602B0B}" destId="{6AE9AA52-2D52-4AC5-B1F2-4EC63C8D4F6C}" srcOrd="1" destOrd="0" presId="urn:microsoft.com/office/officeart/2005/8/layout/vProcess5"/>
    <dgm:cxn modelId="{F93DF880-8402-437A-8416-D106ECFE35A3}" srcId="{59ED8157-9FA9-4E0E-87E8-15530E47BD15}" destId="{BDB6CB88-8FAA-4EEE-B791-9B51EA602B0B}" srcOrd="1" destOrd="0" parTransId="{DD1AD273-64BD-4ECD-B585-F819464F32BA}" sibTransId="{4AAB5A47-73E2-4946-9F93-D2A93BCBC923}"/>
    <dgm:cxn modelId="{AAC23895-5F62-416F-A6CA-91BDCE7CC3E2}" type="presParOf" srcId="{8F5B1ECD-D56D-4E6A-A44E-E1B34AA58EE6}" destId="{30FFE8A5-5594-4C7F-A239-A459153EC818}" srcOrd="0" destOrd="0" presId="urn:microsoft.com/office/officeart/2005/8/layout/vProcess5"/>
    <dgm:cxn modelId="{3F6830E1-A4E1-42C9-A6CA-C426DD312769}" type="presParOf" srcId="{8F5B1ECD-D56D-4E6A-A44E-E1B34AA58EE6}" destId="{2363EE8A-3F5F-4711-8614-E0D30E2E2897}" srcOrd="1" destOrd="0" presId="urn:microsoft.com/office/officeart/2005/8/layout/vProcess5"/>
    <dgm:cxn modelId="{A550946D-288E-4ED0-8B16-0A94674C007F}" type="presParOf" srcId="{8F5B1ECD-D56D-4E6A-A44E-E1B34AA58EE6}" destId="{9EDEEECD-7FB5-4524-8542-A47EDC9D835E}" srcOrd="2" destOrd="0" presId="urn:microsoft.com/office/officeart/2005/8/layout/vProcess5"/>
    <dgm:cxn modelId="{F109A0C4-1965-436B-981F-153C97B17796}" type="presParOf" srcId="{8F5B1ECD-D56D-4E6A-A44E-E1B34AA58EE6}" destId="{1120271D-1701-4F8D-A076-CF72D295A158}" srcOrd="3" destOrd="0" presId="urn:microsoft.com/office/officeart/2005/8/layout/vProcess5"/>
    <dgm:cxn modelId="{0426993C-912E-4C72-B650-258B4E39E27A}" type="presParOf" srcId="{8F5B1ECD-D56D-4E6A-A44E-E1B34AA58EE6}" destId="{A05075DF-F756-4B12-9E4D-A8546707AAB9}" srcOrd="4" destOrd="0" presId="urn:microsoft.com/office/officeart/2005/8/layout/vProcess5"/>
    <dgm:cxn modelId="{0BB9E06A-3D82-4231-9C52-51DC9D62D403}" type="presParOf" srcId="{8F5B1ECD-D56D-4E6A-A44E-E1B34AA58EE6}" destId="{6AE9AA52-2D52-4AC5-B1F2-4EC63C8D4F6C}"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265FD2-AC54-48ED-8BE9-117DA79BBCF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84A03F6-8570-4778-8AFC-FD3F81FA3356}">
      <dgm:prSet phldrT="[Text]" custT="1"/>
      <dgm:spPr>
        <a:solidFill>
          <a:srgbClr val="663300"/>
        </a:solidFill>
      </dgm:spPr>
      <dgm:t>
        <a:bodyPr/>
        <a:lstStyle/>
        <a:p>
          <a:r>
            <a:rPr lang="en-US" sz="1200" dirty="0">
              <a:latin typeface="Century Gothic" panose="020B0502020202020204" pitchFamily="34" charset="0"/>
            </a:rPr>
            <a:t>Fund Administrator - Comarton</a:t>
          </a:r>
        </a:p>
      </dgm:t>
    </dgm:pt>
    <dgm:pt modelId="{B6107C21-D127-4EF8-80B8-CEEC9845BCA8}" type="parTrans" cxnId="{E64F5973-5897-4D39-AE25-BD0F5FF32E69}">
      <dgm:prSet/>
      <dgm:spPr>
        <a:ln>
          <a:solidFill>
            <a:srgbClr val="663300"/>
          </a:solidFill>
        </a:ln>
      </dgm:spPr>
      <dgm:t>
        <a:bodyPr/>
        <a:lstStyle/>
        <a:p>
          <a:endParaRPr lang="en-US" dirty="0"/>
        </a:p>
      </dgm:t>
    </dgm:pt>
    <dgm:pt modelId="{BF509361-70C8-46D1-B891-DAFD39F6FFE8}" type="sibTrans" cxnId="{E64F5973-5897-4D39-AE25-BD0F5FF32E69}">
      <dgm:prSet/>
      <dgm:spPr/>
      <dgm:t>
        <a:bodyPr/>
        <a:lstStyle/>
        <a:p>
          <a:endParaRPr lang="en-US"/>
        </a:p>
      </dgm:t>
    </dgm:pt>
    <dgm:pt modelId="{27E9AA55-2750-47A0-8334-EDA61BA18FCC}">
      <dgm:prSet phldrT="[Text]" custT="1"/>
      <dgm:spPr>
        <a:solidFill>
          <a:srgbClr val="663300"/>
        </a:solidFill>
      </dgm:spPr>
      <dgm:t>
        <a:bodyPr/>
        <a:lstStyle/>
        <a:p>
          <a:r>
            <a:rPr lang="en-US" sz="1200" dirty="0">
              <a:latin typeface="Century Gothic" panose="020B0502020202020204" pitchFamily="34" charset="0"/>
            </a:rPr>
            <a:t>Asset Managers – </a:t>
          </a:r>
        </a:p>
        <a:p>
          <a:r>
            <a:rPr lang="en-GB" sz="1200" dirty="0">
              <a:latin typeface="Century Gothic" panose="020B0502020202020204" pitchFamily="34" charset="0"/>
            </a:rPr>
            <a:t>IAM</a:t>
          </a:r>
        </a:p>
        <a:p>
          <a:r>
            <a:rPr lang="en-GB" sz="1200" dirty="0">
              <a:latin typeface="Century Gothic" panose="020B0502020202020204" pitchFamily="34" charset="0"/>
            </a:rPr>
            <a:t>ABCAM</a:t>
          </a:r>
        </a:p>
        <a:p>
          <a:r>
            <a:rPr lang="en-GB" sz="1200" dirty="0">
              <a:latin typeface="Century Gothic" panose="020B0502020202020204" pitchFamily="34" charset="0"/>
            </a:rPr>
            <a:t>OMIG</a:t>
          </a:r>
          <a:endParaRPr lang="en-US" sz="1200" dirty="0">
            <a:latin typeface="Century Gothic" panose="020B0502020202020204" pitchFamily="34" charset="0"/>
          </a:endParaRPr>
        </a:p>
      </dgm:t>
    </dgm:pt>
    <dgm:pt modelId="{79A22E27-D1D4-462E-A996-E7DE836772D9}" type="parTrans" cxnId="{089868B6-8CC2-46CE-8CE7-A78C5029402E}">
      <dgm:prSet/>
      <dgm:spPr>
        <a:ln>
          <a:solidFill>
            <a:srgbClr val="663300"/>
          </a:solidFill>
        </a:ln>
      </dgm:spPr>
      <dgm:t>
        <a:bodyPr/>
        <a:lstStyle/>
        <a:p>
          <a:endParaRPr lang="en-US" dirty="0"/>
        </a:p>
      </dgm:t>
    </dgm:pt>
    <dgm:pt modelId="{37278742-E2D2-4996-B689-D0044D034D46}" type="sibTrans" cxnId="{089868B6-8CC2-46CE-8CE7-A78C5029402E}">
      <dgm:prSet/>
      <dgm:spPr/>
      <dgm:t>
        <a:bodyPr/>
        <a:lstStyle/>
        <a:p>
          <a:endParaRPr lang="en-US"/>
        </a:p>
      </dgm:t>
    </dgm:pt>
    <dgm:pt modelId="{721C482B-44D8-45FB-ABBC-4B2C9D84EF4E}">
      <dgm:prSet phldrT="[Text]" custT="1"/>
      <dgm:spPr>
        <a:solidFill>
          <a:srgbClr val="663300"/>
        </a:solidFill>
      </dgm:spPr>
      <dgm:t>
        <a:bodyPr/>
        <a:lstStyle/>
        <a:p>
          <a:r>
            <a:rPr lang="en-US" sz="1200" dirty="0">
              <a:latin typeface="Century Gothic" panose="020B0502020202020204" pitchFamily="34" charset="0"/>
            </a:rPr>
            <a:t>External Auditors –</a:t>
          </a:r>
        </a:p>
        <a:p>
          <a:r>
            <a:rPr lang="en-US" sz="1200" dirty="0" err="1">
              <a:latin typeface="Century Gothic" panose="020B0502020202020204" pitchFamily="34" charset="0"/>
            </a:rPr>
            <a:t>Rockstone</a:t>
          </a:r>
          <a:endParaRPr lang="en-US" sz="1200" dirty="0">
            <a:latin typeface="Century Gothic" panose="020B0502020202020204" pitchFamily="34" charset="0"/>
          </a:endParaRPr>
        </a:p>
      </dgm:t>
    </dgm:pt>
    <dgm:pt modelId="{96F25E98-4F1A-4B88-B324-5BAE23E95CF4}" type="parTrans" cxnId="{BC3FAB26-E709-40F8-BDB9-C96B02C95447}">
      <dgm:prSet/>
      <dgm:spPr>
        <a:ln>
          <a:solidFill>
            <a:srgbClr val="663300"/>
          </a:solidFill>
        </a:ln>
      </dgm:spPr>
      <dgm:t>
        <a:bodyPr/>
        <a:lstStyle/>
        <a:p>
          <a:endParaRPr lang="en-US" dirty="0"/>
        </a:p>
      </dgm:t>
    </dgm:pt>
    <dgm:pt modelId="{8F5B332D-5962-4FA6-92FE-56D36B87842B}" type="sibTrans" cxnId="{BC3FAB26-E709-40F8-BDB9-C96B02C95447}">
      <dgm:prSet/>
      <dgm:spPr/>
      <dgm:t>
        <a:bodyPr/>
        <a:lstStyle/>
        <a:p>
          <a:endParaRPr lang="en-US"/>
        </a:p>
      </dgm:t>
    </dgm:pt>
    <dgm:pt modelId="{F24E9D5D-2E8C-43DB-85AE-4F4D755B5F2B}">
      <dgm:prSet phldrT="[Text]" custT="1"/>
      <dgm:spPr>
        <a:solidFill>
          <a:srgbClr val="663300"/>
        </a:solidFill>
      </dgm:spPr>
      <dgm:t>
        <a:bodyPr/>
        <a:lstStyle/>
        <a:p>
          <a:r>
            <a:rPr lang="en-US" sz="1200" dirty="0">
              <a:latin typeface="Century Gothic" panose="020B0502020202020204" pitchFamily="34" charset="0"/>
            </a:rPr>
            <a:t>Internal Auditors –</a:t>
          </a:r>
        </a:p>
        <a:p>
          <a:r>
            <a:rPr lang="en-GB" sz="1200" dirty="0">
              <a:latin typeface="Century Gothic" panose="020B0502020202020204" pitchFamily="34" charset="0"/>
            </a:rPr>
            <a:t>PKF</a:t>
          </a:r>
          <a:endParaRPr lang="en-US" sz="1200" dirty="0">
            <a:latin typeface="Century Gothic" panose="020B0502020202020204" pitchFamily="34" charset="0"/>
          </a:endParaRPr>
        </a:p>
      </dgm:t>
    </dgm:pt>
    <dgm:pt modelId="{D2C632CF-F94E-4E77-A005-917F5AFF450D}" type="parTrans" cxnId="{36A6F1BC-ECC8-4E3B-81A9-0BF3F99A0A98}">
      <dgm:prSet/>
      <dgm:spPr>
        <a:ln>
          <a:solidFill>
            <a:srgbClr val="663300"/>
          </a:solidFill>
        </a:ln>
      </dgm:spPr>
      <dgm:t>
        <a:bodyPr/>
        <a:lstStyle/>
        <a:p>
          <a:endParaRPr lang="en-US" dirty="0"/>
        </a:p>
      </dgm:t>
    </dgm:pt>
    <dgm:pt modelId="{951AF805-453D-4D96-AADA-657B43A01598}" type="sibTrans" cxnId="{36A6F1BC-ECC8-4E3B-81A9-0BF3F99A0A98}">
      <dgm:prSet/>
      <dgm:spPr/>
      <dgm:t>
        <a:bodyPr/>
        <a:lstStyle/>
        <a:p>
          <a:endParaRPr lang="en-US"/>
        </a:p>
      </dgm:t>
    </dgm:pt>
    <dgm:pt modelId="{DAF73F81-EE83-4DF6-87C8-73A26ECF7DB9}">
      <dgm:prSet custT="1"/>
      <dgm:spPr>
        <a:solidFill>
          <a:srgbClr val="663300"/>
        </a:solidFill>
      </dgm:spPr>
      <dgm:t>
        <a:bodyPr/>
        <a:lstStyle/>
        <a:p>
          <a:r>
            <a:rPr lang="en-US" sz="1200" dirty="0">
              <a:latin typeface="Century Gothic" panose="020B0502020202020204" pitchFamily="34" charset="0"/>
            </a:rPr>
            <a:t> Banker – </a:t>
          </a:r>
          <a:r>
            <a:rPr lang="en-US" sz="1200" dirty="0" err="1">
              <a:latin typeface="Century Gothic" panose="020B0502020202020204" pitchFamily="34" charset="0"/>
            </a:rPr>
            <a:t>Stanbic</a:t>
          </a:r>
          <a:r>
            <a:rPr lang="en-US" sz="1200" dirty="0">
              <a:latin typeface="Century Gothic" panose="020B0502020202020204" pitchFamily="34" charset="0"/>
            </a:rPr>
            <a:t> Bank</a:t>
          </a:r>
        </a:p>
      </dgm:t>
    </dgm:pt>
    <dgm:pt modelId="{2094AADC-6C3C-451A-9D3E-E6A0065C4981}" type="parTrans" cxnId="{A9E8D29A-A65B-4F20-BDD0-22A05225DDBD}">
      <dgm:prSet/>
      <dgm:spPr>
        <a:ln>
          <a:solidFill>
            <a:srgbClr val="663300"/>
          </a:solidFill>
        </a:ln>
      </dgm:spPr>
      <dgm:t>
        <a:bodyPr/>
        <a:lstStyle/>
        <a:p>
          <a:endParaRPr lang="en-US" dirty="0"/>
        </a:p>
      </dgm:t>
    </dgm:pt>
    <dgm:pt modelId="{7DCB2094-3095-4D3C-8BDF-7398534CDD62}" type="sibTrans" cxnId="{A9E8D29A-A65B-4F20-BDD0-22A05225DDBD}">
      <dgm:prSet/>
      <dgm:spPr/>
      <dgm:t>
        <a:bodyPr/>
        <a:lstStyle/>
        <a:p>
          <a:endParaRPr lang="en-US"/>
        </a:p>
      </dgm:t>
    </dgm:pt>
    <dgm:pt modelId="{0B98CF6A-7557-4B41-8D5D-E8586682302D}">
      <dgm:prSet custT="1"/>
      <dgm:spPr>
        <a:solidFill>
          <a:srgbClr val="663300"/>
        </a:solidFill>
      </dgm:spPr>
      <dgm:t>
        <a:bodyPr/>
        <a:lstStyle/>
        <a:p>
          <a:r>
            <a:rPr lang="en-US" sz="1200" dirty="0">
              <a:latin typeface="Century Gothic" panose="020B0502020202020204" pitchFamily="34" charset="0"/>
            </a:rPr>
            <a:t>Board of Directors</a:t>
          </a:r>
        </a:p>
      </dgm:t>
    </dgm:pt>
    <dgm:pt modelId="{93E7FD66-A531-427E-AA49-E5BDDB3857B9}" type="parTrans" cxnId="{4F4A98E1-D381-429B-B290-AB63ED0BBFDB}">
      <dgm:prSet/>
      <dgm:spPr/>
      <dgm:t>
        <a:bodyPr/>
        <a:lstStyle/>
        <a:p>
          <a:endParaRPr lang="en-US" dirty="0"/>
        </a:p>
      </dgm:t>
    </dgm:pt>
    <dgm:pt modelId="{7B736E0A-5E55-41A5-8C86-02F048E75113}" type="sibTrans" cxnId="{4F4A98E1-D381-429B-B290-AB63ED0BBFDB}">
      <dgm:prSet/>
      <dgm:spPr/>
      <dgm:t>
        <a:bodyPr/>
        <a:lstStyle/>
        <a:p>
          <a:endParaRPr lang="en-US"/>
        </a:p>
      </dgm:t>
    </dgm:pt>
    <dgm:pt modelId="{87EE1F82-1E4F-4E68-A902-8BD6164F50A0}">
      <dgm:prSet custT="1"/>
      <dgm:spPr>
        <a:solidFill>
          <a:srgbClr val="663300"/>
        </a:solidFill>
      </dgm:spPr>
      <dgm:t>
        <a:bodyPr/>
        <a:lstStyle/>
        <a:p>
          <a:r>
            <a:rPr lang="en-GB" sz="1200" dirty="0">
              <a:latin typeface="Century Gothic" panose="020B0502020202020204" pitchFamily="34" charset="0"/>
            </a:rPr>
            <a:t>Custodian – </a:t>
          </a:r>
          <a:r>
            <a:rPr lang="en-GB" sz="1200" dirty="0" err="1">
              <a:latin typeface="Century Gothic" panose="020B0502020202020204" pitchFamily="34" charset="0"/>
            </a:rPr>
            <a:t>Stanbic</a:t>
          </a:r>
          <a:r>
            <a:rPr lang="en-GB" sz="1200" dirty="0">
              <a:latin typeface="Century Gothic" panose="020B0502020202020204" pitchFamily="34" charset="0"/>
            </a:rPr>
            <a:t> Custodial Services</a:t>
          </a:r>
          <a:endParaRPr lang="en-US" sz="1200" dirty="0">
            <a:latin typeface="Century Gothic" panose="020B0502020202020204" pitchFamily="34" charset="0"/>
          </a:endParaRPr>
        </a:p>
      </dgm:t>
    </dgm:pt>
    <dgm:pt modelId="{D03C06D4-82C6-4DA9-81D3-1DCFE13F5CC0}" type="parTrans" cxnId="{EE6716CA-B717-4DFD-8108-F7DEE2FE230F}">
      <dgm:prSet/>
      <dgm:spPr>
        <a:ln>
          <a:solidFill>
            <a:srgbClr val="663300"/>
          </a:solidFill>
        </a:ln>
      </dgm:spPr>
      <dgm:t>
        <a:bodyPr/>
        <a:lstStyle/>
        <a:p>
          <a:endParaRPr lang="en-US"/>
        </a:p>
      </dgm:t>
    </dgm:pt>
    <dgm:pt modelId="{26DA0A56-3159-4F05-B518-F92D61906A6E}" type="sibTrans" cxnId="{EE6716CA-B717-4DFD-8108-F7DEE2FE230F}">
      <dgm:prSet/>
      <dgm:spPr/>
      <dgm:t>
        <a:bodyPr/>
        <a:lstStyle/>
        <a:p>
          <a:endParaRPr lang="en-US"/>
        </a:p>
      </dgm:t>
    </dgm:pt>
    <dgm:pt modelId="{D2728765-2C5E-4FF9-82AF-C1BC2D159E69}">
      <dgm:prSet custT="1"/>
      <dgm:spPr>
        <a:solidFill>
          <a:srgbClr val="663300"/>
        </a:solidFill>
      </dgm:spPr>
      <dgm:t>
        <a:bodyPr/>
        <a:lstStyle/>
        <a:p>
          <a:r>
            <a:rPr lang="en-GB" sz="1200" dirty="0">
              <a:latin typeface="Century Gothic" panose="020B0502020202020204" pitchFamily="34" charset="0"/>
            </a:rPr>
            <a:t>Investments Consultants –</a:t>
          </a:r>
        </a:p>
        <a:p>
          <a:r>
            <a:rPr lang="en-GB" sz="1200" dirty="0" err="1">
              <a:latin typeface="Century Gothic" panose="020B0502020202020204" pitchFamily="34" charset="0"/>
            </a:rPr>
            <a:t>Intellego</a:t>
          </a:r>
          <a:endParaRPr lang="en-US" sz="1200" dirty="0">
            <a:latin typeface="Century Gothic" panose="020B0502020202020204" pitchFamily="34" charset="0"/>
          </a:endParaRPr>
        </a:p>
      </dgm:t>
    </dgm:pt>
    <dgm:pt modelId="{E9882371-B34A-408D-8A12-367972F08CBE}" type="parTrans" cxnId="{592B5E23-1B9C-44A4-9E25-953459C03E22}">
      <dgm:prSet/>
      <dgm:spPr>
        <a:ln>
          <a:solidFill>
            <a:srgbClr val="663300"/>
          </a:solidFill>
        </a:ln>
      </dgm:spPr>
      <dgm:t>
        <a:bodyPr/>
        <a:lstStyle/>
        <a:p>
          <a:endParaRPr lang="en-US"/>
        </a:p>
      </dgm:t>
    </dgm:pt>
    <dgm:pt modelId="{FED41078-6BA6-4E5E-A6E0-5D481A00BAFC}" type="sibTrans" cxnId="{592B5E23-1B9C-44A4-9E25-953459C03E22}">
      <dgm:prSet/>
      <dgm:spPr/>
      <dgm:t>
        <a:bodyPr/>
        <a:lstStyle/>
        <a:p>
          <a:endParaRPr lang="en-US"/>
        </a:p>
      </dgm:t>
    </dgm:pt>
    <dgm:pt modelId="{F7C874A4-90AF-4611-8172-D9E76F23CE88}" type="pres">
      <dgm:prSet presAssocID="{65265FD2-AC54-48ED-8BE9-117DA79BBCF7}" presName="hierChild1" presStyleCnt="0">
        <dgm:presLayoutVars>
          <dgm:orgChart val="1"/>
          <dgm:chPref val="1"/>
          <dgm:dir/>
          <dgm:animOne val="branch"/>
          <dgm:animLvl val="lvl"/>
          <dgm:resizeHandles/>
        </dgm:presLayoutVars>
      </dgm:prSet>
      <dgm:spPr/>
      <dgm:t>
        <a:bodyPr/>
        <a:lstStyle/>
        <a:p>
          <a:endParaRPr lang="en-US"/>
        </a:p>
      </dgm:t>
    </dgm:pt>
    <dgm:pt modelId="{303EB88F-8BD9-4EA3-A456-CA3B065138B5}" type="pres">
      <dgm:prSet presAssocID="{0B98CF6A-7557-4B41-8D5D-E8586682302D}" presName="hierRoot1" presStyleCnt="0">
        <dgm:presLayoutVars>
          <dgm:hierBranch val="init"/>
        </dgm:presLayoutVars>
      </dgm:prSet>
      <dgm:spPr/>
    </dgm:pt>
    <dgm:pt modelId="{1C9FF377-789F-4132-A4B7-32A4B71CB044}" type="pres">
      <dgm:prSet presAssocID="{0B98CF6A-7557-4B41-8D5D-E8586682302D}" presName="rootComposite1" presStyleCnt="0"/>
      <dgm:spPr/>
    </dgm:pt>
    <dgm:pt modelId="{5A590AEA-5B92-4771-86B9-5F08EA517412}" type="pres">
      <dgm:prSet presAssocID="{0B98CF6A-7557-4B41-8D5D-E8586682302D}" presName="rootText1" presStyleLbl="node0" presStyleIdx="0" presStyleCnt="1" custScaleX="177093" custScaleY="138252">
        <dgm:presLayoutVars>
          <dgm:chPref val="3"/>
        </dgm:presLayoutVars>
      </dgm:prSet>
      <dgm:spPr/>
      <dgm:t>
        <a:bodyPr/>
        <a:lstStyle/>
        <a:p>
          <a:endParaRPr lang="en-US"/>
        </a:p>
      </dgm:t>
    </dgm:pt>
    <dgm:pt modelId="{E55CEACF-B851-48A9-88C3-3392844AAAD5}" type="pres">
      <dgm:prSet presAssocID="{0B98CF6A-7557-4B41-8D5D-E8586682302D}" presName="rootConnector1" presStyleLbl="node1" presStyleIdx="0" presStyleCnt="0"/>
      <dgm:spPr/>
      <dgm:t>
        <a:bodyPr/>
        <a:lstStyle/>
        <a:p>
          <a:endParaRPr lang="en-US"/>
        </a:p>
      </dgm:t>
    </dgm:pt>
    <dgm:pt modelId="{F5C12D14-67FA-46FF-B832-5EB85FD38A76}" type="pres">
      <dgm:prSet presAssocID="{0B98CF6A-7557-4B41-8D5D-E8586682302D}" presName="hierChild2" presStyleCnt="0"/>
      <dgm:spPr/>
    </dgm:pt>
    <dgm:pt modelId="{65FAAB08-42CD-4CAF-ABC2-69D4F92AB897}" type="pres">
      <dgm:prSet presAssocID="{B6107C21-D127-4EF8-80B8-CEEC9845BCA8}" presName="Name37" presStyleLbl="parChTrans1D2" presStyleIdx="0" presStyleCnt="1"/>
      <dgm:spPr/>
      <dgm:t>
        <a:bodyPr/>
        <a:lstStyle/>
        <a:p>
          <a:endParaRPr lang="en-US"/>
        </a:p>
      </dgm:t>
    </dgm:pt>
    <dgm:pt modelId="{DCCF7376-46AD-48B1-A74A-C0422DE2C685}" type="pres">
      <dgm:prSet presAssocID="{C84A03F6-8570-4778-8AFC-FD3F81FA3356}" presName="hierRoot2" presStyleCnt="0">
        <dgm:presLayoutVars>
          <dgm:hierBranch/>
        </dgm:presLayoutVars>
      </dgm:prSet>
      <dgm:spPr/>
    </dgm:pt>
    <dgm:pt modelId="{65C83AAF-C24D-4151-81A5-91BE1DDF13AF}" type="pres">
      <dgm:prSet presAssocID="{C84A03F6-8570-4778-8AFC-FD3F81FA3356}" presName="rootComposite" presStyleCnt="0"/>
      <dgm:spPr/>
    </dgm:pt>
    <dgm:pt modelId="{2B2D80FF-4AC9-4734-8C8D-281276D1C308}" type="pres">
      <dgm:prSet presAssocID="{C84A03F6-8570-4778-8AFC-FD3F81FA3356}" presName="rootText" presStyleLbl="node2" presStyleIdx="0" presStyleCnt="1" custScaleX="250881" custScaleY="159063">
        <dgm:presLayoutVars>
          <dgm:chPref val="3"/>
        </dgm:presLayoutVars>
      </dgm:prSet>
      <dgm:spPr/>
      <dgm:t>
        <a:bodyPr/>
        <a:lstStyle/>
        <a:p>
          <a:endParaRPr lang="en-US"/>
        </a:p>
      </dgm:t>
    </dgm:pt>
    <dgm:pt modelId="{C360BF8A-88D4-4B44-8650-1154792DD18E}" type="pres">
      <dgm:prSet presAssocID="{C84A03F6-8570-4778-8AFC-FD3F81FA3356}" presName="rootConnector" presStyleLbl="node2" presStyleIdx="0" presStyleCnt="1"/>
      <dgm:spPr/>
      <dgm:t>
        <a:bodyPr/>
        <a:lstStyle/>
        <a:p>
          <a:endParaRPr lang="en-US"/>
        </a:p>
      </dgm:t>
    </dgm:pt>
    <dgm:pt modelId="{7E7921A4-E624-4320-B60B-9BA95C836F02}" type="pres">
      <dgm:prSet presAssocID="{C84A03F6-8570-4778-8AFC-FD3F81FA3356}" presName="hierChild4" presStyleCnt="0"/>
      <dgm:spPr/>
    </dgm:pt>
    <dgm:pt modelId="{09B83234-0EEC-470E-9A5F-FDA82D803697}" type="pres">
      <dgm:prSet presAssocID="{2094AADC-6C3C-451A-9D3E-E6A0065C4981}" presName="Name35" presStyleLbl="parChTrans1D3" presStyleIdx="0" presStyleCnt="6"/>
      <dgm:spPr/>
      <dgm:t>
        <a:bodyPr/>
        <a:lstStyle/>
        <a:p>
          <a:endParaRPr lang="en-US"/>
        </a:p>
      </dgm:t>
    </dgm:pt>
    <dgm:pt modelId="{0CA42860-76B8-4D99-B13A-763CF995F7D7}" type="pres">
      <dgm:prSet presAssocID="{DAF73F81-EE83-4DF6-87C8-73A26ECF7DB9}" presName="hierRoot2" presStyleCnt="0">
        <dgm:presLayoutVars>
          <dgm:hierBranch val="init"/>
        </dgm:presLayoutVars>
      </dgm:prSet>
      <dgm:spPr/>
    </dgm:pt>
    <dgm:pt modelId="{09152D31-F8A4-445D-8CAF-69A5630FC537}" type="pres">
      <dgm:prSet presAssocID="{DAF73F81-EE83-4DF6-87C8-73A26ECF7DB9}" presName="rootComposite" presStyleCnt="0"/>
      <dgm:spPr/>
    </dgm:pt>
    <dgm:pt modelId="{DCE32715-4985-415A-85CE-6713461728E6}" type="pres">
      <dgm:prSet presAssocID="{DAF73F81-EE83-4DF6-87C8-73A26ECF7DB9}" presName="rootText" presStyleLbl="node3" presStyleIdx="0" presStyleCnt="6" custScaleY="207914">
        <dgm:presLayoutVars>
          <dgm:chPref val="3"/>
        </dgm:presLayoutVars>
      </dgm:prSet>
      <dgm:spPr/>
      <dgm:t>
        <a:bodyPr/>
        <a:lstStyle/>
        <a:p>
          <a:endParaRPr lang="en-US"/>
        </a:p>
      </dgm:t>
    </dgm:pt>
    <dgm:pt modelId="{27090820-3AFC-4CF3-8F6C-A94E7239FB93}" type="pres">
      <dgm:prSet presAssocID="{DAF73F81-EE83-4DF6-87C8-73A26ECF7DB9}" presName="rootConnector" presStyleLbl="node3" presStyleIdx="0" presStyleCnt="6"/>
      <dgm:spPr/>
      <dgm:t>
        <a:bodyPr/>
        <a:lstStyle/>
        <a:p>
          <a:endParaRPr lang="en-US"/>
        </a:p>
      </dgm:t>
    </dgm:pt>
    <dgm:pt modelId="{C0D8A794-6411-4574-A9D6-4203CC77F18C}" type="pres">
      <dgm:prSet presAssocID="{DAF73F81-EE83-4DF6-87C8-73A26ECF7DB9}" presName="hierChild4" presStyleCnt="0"/>
      <dgm:spPr/>
    </dgm:pt>
    <dgm:pt modelId="{14D02C2E-B1CB-49B7-A72F-F21FBFE37361}" type="pres">
      <dgm:prSet presAssocID="{DAF73F81-EE83-4DF6-87C8-73A26ECF7DB9}" presName="hierChild5" presStyleCnt="0"/>
      <dgm:spPr/>
    </dgm:pt>
    <dgm:pt modelId="{05F0DDD2-ED80-4005-A529-9C26ADBD5CF2}" type="pres">
      <dgm:prSet presAssocID="{D03C06D4-82C6-4DA9-81D3-1DCFE13F5CC0}" presName="Name35" presStyleLbl="parChTrans1D3" presStyleIdx="1" presStyleCnt="6"/>
      <dgm:spPr/>
      <dgm:t>
        <a:bodyPr/>
        <a:lstStyle/>
        <a:p>
          <a:endParaRPr lang="en-US"/>
        </a:p>
      </dgm:t>
    </dgm:pt>
    <dgm:pt modelId="{DA4401D6-8672-4E7D-A0E4-87E7D8CB1752}" type="pres">
      <dgm:prSet presAssocID="{87EE1F82-1E4F-4E68-A902-8BD6164F50A0}" presName="hierRoot2" presStyleCnt="0">
        <dgm:presLayoutVars>
          <dgm:hierBranch val="init"/>
        </dgm:presLayoutVars>
      </dgm:prSet>
      <dgm:spPr/>
    </dgm:pt>
    <dgm:pt modelId="{ED7E0381-54A0-4EE3-BF80-0A80EB2FB448}" type="pres">
      <dgm:prSet presAssocID="{87EE1F82-1E4F-4E68-A902-8BD6164F50A0}" presName="rootComposite" presStyleCnt="0"/>
      <dgm:spPr/>
    </dgm:pt>
    <dgm:pt modelId="{9CA1B370-0D25-459B-A304-0DFC2EE2CB9D}" type="pres">
      <dgm:prSet presAssocID="{87EE1F82-1E4F-4E68-A902-8BD6164F50A0}" presName="rootText" presStyleLbl="node3" presStyleIdx="1" presStyleCnt="6" custScaleY="208993">
        <dgm:presLayoutVars>
          <dgm:chPref val="3"/>
        </dgm:presLayoutVars>
      </dgm:prSet>
      <dgm:spPr/>
      <dgm:t>
        <a:bodyPr/>
        <a:lstStyle/>
        <a:p>
          <a:endParaRPr lang="en-US"/>
        </a:p>
      </dgm:t>
    </dgm:pt>
    <dgm:pt modelId="{D7CF7788-FCB4-4A04-83FF-E496710E6696}" type="pres">
      <dgm:prSet presAssocID="{87EE1F82-1E4F-4E68-A902-8BD6164F50A0}" presName="rootConnector" presStyleLbl="node3" presStyleIdx="1" presStyleCnt="6"/>
      <dgm:spPr/>
      <dgm:t>
        <a:bodyPr/>
        <a:lstStyle/>
        <a:p>
          <a:endParaRPr lang="en-US"/>
        </a:p>
      </dgm:t>
    </dgm:pt>
    <dgm:pt modelId="{B76C8BE0-3A0B-4B17-B60F-7754CC00E08D}" type="pres">
      <dgm:prSet presAssocID="{87EE1F82-1E4F-4E68-A902-8BD6164F50A0}" presName="hierChild4" presStyleCnt="0"/>
      <dgm:spPr/>
    </dgm:pt>
    <dgm:pt modelId="{693A70FA-B2D3-4625-BFB7-BA9639A41280}" type="pres">
      <dgm:prSet presAssocID="{87EE1F82-1E4F-4E68-A902-8BD6164F50A0}" presName="hierChild5" presStyleCnt="0"/>
      <dgm:spPr/>
    </dgm:pt>
    <dgm:pt modelId="{4EC9D3CF-66AE-4D1E-98DA-7F95DFA6620D}" type="pres">
      <dgm:prSet presAssocID="{79A22E27-D1D4-462E-A996-E7DE836772D9}" presName="Name35" presStyleLbl="parChTrans1D3" presStyleIdx="2" presStyleCnt="6"/>
      <dgm:spPr/>
      <dgm:t>
        <a:bodyPr/>
        <a:lstStyle/>
        <a:p>
          <a:endParaRPr lang="en-US"/>
        </a:p>
      </dgm:t>
    </dgm:pt>
    <dgm:pt modelId="{885AD589-F2D7-4D4A-9723-B57A2048EE02}" type="pres">
      <dgm:prSet presAssocID="{27E9AA55-2750-47A0-8334-EDA61BA18FCC}" presName="hierRoot2" presStyleCnt="0">
        <dgm:presLayoutVars>
          <dgm:hierBranch val="init"/>
        </dgm:presLayoutVars>
      </dgm:prSet>
      <dgm:spPr/>
    </dgm:pt>
    <dgm:pt modelId="{3383F635-A9FE-41D8-8734-751E9CFCB80B}" type="pres">
      <dgm:prSet presAssocID="{27E9AA55-2750-47A0-8334-EDA61BA18FCC}" presName="rootComposite" presStyleCnt="0"/>
      <dgm:spPr/>
    </dgm:pt>
    <dgm:pt modelId="{6B22B48B-2B77-4140-9823-9FD85F1CF16F}" type="pres">
      <dgm:prSet presAssocID="{27E9AA55-2750-47A0-8334-EDA61BA18FCC}" presName="rootText" presStyleLbl="node3" presStyleIdx="2" presStyleCnt="6" custScaleX="114058" custScaleY="204312">
        <dgm:presLayoutVars>
          <dgm:chPref val="3"/>
        </dgm:presLayoutVars>
      </dgm:prSet>
      <dgm:spPr/>
      <dgm:t>
        <a:bodyPr/>
        <a:lstStyle/>
        <a:p>
          <a:endParaRPr lang="en-US"/>
        </a:p>
      </dgm:t>
    </dgm:pt>
    <dgm:pt modelId="{EE8D3D94-5330-4679-B9E5-88ECF5B34B7B}" type="pres">
      <dgm:prSet presAssocID="{27E9AA55-2750-47A0-8334-EDA61BA18FCC}" presName="rootConnector" presStyleLbl="node3" presStyleIdx="2" presStyleCnt="6"/>
      <dgm:spPr/>
      <dgm:t>
        <a:bodyPr/>
        <a:lstStyle/>
        <a:p>
          <a:endParaRPr lang="en-US"/>
        </a:p>
      </dgm:t>
    </dgm:pt>
    <dgm:pt modelId="{E0F66A3D-B1BF-423B-9AEC-E2D3B3F77C51}" type="pres">
      <dgm:prSet presAssocID="{27E9AA55-2750-47A0-8334-EDA61BA18FCC}" presName="hierChild4" presStyleCnt="0"/>
      <dgm:spPr/>
    </dgm:pt>
    <dgm:pt modelId="{6FD69B41-428C-4781-AF86-9413D1924470}" type="pres">
      <dgm:prSet presAssocID="{27E9AA55-2750-47A0-8334-EDA61BA18FCC}" presName="hierChild5" presStyleCnt="0"/>
      <dgm:spPr/>
    </dgm:pt>
    <dgm:pt modelId="{F59ECE19-8E12-49A6-A228-40D3B1644520}" type="pres">
      <dgm:prSet presAssocID="{E9882371-B34A-408D-8A12-367972F08CBE}" presName="Name35" presStyleLbl="parChTrans1D3" presStyleIdx="3" presStyleCnt="6"/>
      <dgm:spPr/>
      <dgm:t>
        <a:bodyPr/>
        <a:lstStyle/>
        <a:p>
          <a:endParaRPr lang="en-US"/>
        </a:p>
      </dgm:t>
    </dgm:pt>
    <dgm:pt modelId="{FF8AAA21-5724-4CE1-ABD1-A862AD0E6669}" type="pres">
      <dgm:prSet presAssocID="{D2728765-2C5E-4FF9-82AF-C1BC2D159E69}" presName="hierRoot2" presStyleCnt="0">
        <dgm:presLayoutVars>
          <dgm:hierBranch val="init"/>
        </dgm:presLayoutVars>
      </dgm:prSet>
      <dgm:spPr/>
    </dgm:pt>
    <dgm:pt modelId="{1D4701DC-3426-4F10-92C9-8EFE0DF83089}" type="pres">
      <dgm:prSet presAssocID="{D2728765-2C5E-4FF9-82AF-C1BC2D159E69}" presName="rootComposite" presStyleCnt="0"/>
      <dgm:spPr/>
    </dgm:pt>
    <dgm:pt modelId="{DC9F1984-2CF6-4F06-9548-6E6629F522F2}" type="pres">
      <dgm:prSet presAssocID="{D2728765-2C5E-4FF9-82AF-C1BC2D159E69}" presName="rootText" presStyleLbl="node3" presStyleIdx="3" presStyleCnt="6" custScaleX="105751" custScaleY="202559">
        <dgm:presLayoutVars>
          <dgm:chPref val="3"/>
        </dgm:presLayoutVars>
      </dgm:prSet>
      <dgm:spPr/>
      <dgm:t>
        <a:bodyPr/>
        <a:lstStyle/>
        <a:p>
          <a:endParaRPr lang="en-US"/>
        </a:p>
      </dgm:t>
    </dgm:pt>
    <dgm:pt modelId="{B22AE741-5C9E-4586-933E-50D5584FC3FF}" type="pres">
      <dgm:prSet presAssocID="{D2728765-2C5E-4FF9-82AF-C1BC2D159E69}" presName="rootConnector" presStyleLbl="node3" presStyleIdx="3" presStyleCnt="6"/>
      <dgm:spPr/>
      <dgm:t>
        <a:bodyPr/>
        <a:lstStyle/>
        <a:p>
          <a:endParaRPr lang="en-US"/>
        </a:p>
      </dgm:t>
    </dgm:pt>
    <dgm:pt modelId="{69DB7290-FE2A-4B4B-97D5-04DF2F5611C5}" type="pres">
      <dgm:prSet presAssocID="{D2728765-2C5E-4FF9-82AF-C1BC2D159E69}" presName="hierChild4" presStyleCnt="0"/>
      <dgm:spPr/>
    </dgm:pt>
    <dgm:pt modelId="{20E9E4FC-559B-498C-A206-7FFFED20FF83}" type="pres">
      <dgm:prSet presAssocID="{D2728765-2C5E-4FF9-82AF-C1BC2D159E69}" presName="hierChild5" presStyleCnt="0"/>
      <dgm:spPr/>
    </dgm:pt>
    <dgm:pt modelId="{CF9F66F8-779B-49DA-8796-60965FC96E5E}" type="pres">
      <dgm:prSet presAssocID="{96F25E98-4F1A-4B88-B324-5BAE23E95CF4}" presName="Name35" presStyleLbl="parChTrans1D3" presStyleIdx="4" presStyleCnt="6"/>
      <dgm:spPr/>
      <dgm:t>
        <a:bodyPr/>
        <a:lstStyle/>
        <a:p>
          <a:endParaRPr lang="en-US"/>
        </a:p>
      </dgm:t>
    </dgm:pt>
    <dgm:pt modelId="{E382F5B8-EC11-4B3A-AA81-DBA58D2620E3}" type="pres">
      <dgm:prSet presAssocID="{721C482B-44D8-45FB-ABBC-4B2C9D84EF4E}" presName="hierRoot2" presStyleCnt="0">
        <dgm:presLayoutVars>
          <dgm:hierBranch/>
        </dgm:presLayoutVars>
      </dgm:prSet>
      <dgm:spPr/>
    </dgm:pt>
    <dgm:pt modelId="{256F8472-BCB8-4D6C-A5CA-B0D0A28C620A}" type="pres">
      <dgm:prSet presAssocID="{721C482B-44D8-45FB-ABBC-4B2C9D84EF4E}" presName="rootComposite" presStyleCnt="0"/>
      <dgm:spPr/>
    </dgm:pt>
    <dgm:pt modelId="{8F22FE98-2006-43F2-B875-4DAF60EEB2A8}" type="pres">
      <dgm:prSet presAssocID="{721C482B-44D8-45FB-ABBC-4B2C9D84EF4E}" presName="rootText" presStyleLbl="node3" presStyleIdx="4" presStyleCnt="6" custScaleY="207914">
        <dgm:presLayoutVars>
          <dgm:chPref val="3"/>
        </dgm:presLayoutVars>
      </dgm:prSet>
      <dgm:spPr/>
      <dgm:t>
        <a:bodyPr/>
        <a:lstStyle/>
        <a:p>
          <a:endParaRPr lang="en-US"/>
        </a:p>
      </dgm:t>
    </dgm:pt>
    <dgm:pt modelId="{6DC8C6BE-93BE-48F0-BDE8-15B4738D5170}" type="pres">
      <dgm:prSet presAssocID="{721C482B-44D8-45FB-ABBC-4B2C9D84EF4E}" presName="rootConnector" presStyleLbl="node3" presStyleIdx="4" presStyleCnt="6"/>
      <dgm:spPr/>
      <dgm:t>
        <a:bodyPr/>
        <a:lstStyle/>
        <a:p>
          <a:endParaRPr lang="en-US"/>
        </a:p>
      </dgm:t>
    </dgm:pt>
    <dgm:pt modelId="{CEBB4FF5-0C7F-4F65-9926-86553A733351}" type="pres">
      <dgm:prSet presAssocID="{721C482B-44D8-45FB-ABBC-4B2C9D84EF4E}" presName="hierChild4" presStyleCnt="0"/>
      <dgm:spPr/>
    </dgm:pt>
    <dgm:pt modelId="{1C3694FA-6C3A-4A9D-81B3-06B9F3EAC620}" type="pres">
      <dgm:prSet presAssocID="{721C482B-44D8-45FB-ABBC-4B2C9D84EF4E}" presName="hierChild5" presStyleCnt="0"/>
      <dgm:spPr/>
    </dgm:pt>
    <dgm:pt modelId="{56D758F8-2232-49D5-A970-2B2176EE4A35}" type="pres">
      <dgm:prSet presAssocID="{D2C632CF-F94E-4E77-A005-917F5AFF450D}" presName="Name35" presStyleLbl="parChTrans1D3" presStyleIdx="5" presStyleCnt="6"/>
      <dgm:spPr/>
      <dgm:t>
        <a:bodyPr/>
        <a:lstStyle/>
        <a:p>
          <a:endParaRPr lang="en-US"/>
        </a:p>
      </dgm:t>
    </dgm:pt>
    <dgm:pt modelId="{B26364FB-88FB-4CBF-9CB9-8AFA1E3C0643}" type="pres">
      <dgm:prSet presAssocID="{F24E9D5D-2E8C-43DB-85AE-4F4D755B5F2B}" presName="hierRoot2" presStyleCnt="0">
        <dgm:presLayoutVars>
          <dgm:hierBranch val="init"/>
        </dgm:presLayoutVars>
      </dgm:prSet>
      <dgm:spPr/>
    </dgm:pt>
    <dgm:pt modelId="{913876EE-E94B-4B1B-B685-AFF43478C5D2}" type="pres">
      <dgm:prSet presAssocID="{F24E9D5D-2E8C-43DB-85AE-4F4D755B5F2B}" presName="rootComposite" presStyleCnt="0"/>
      <dgm:spPr/>
    </dgm:pt>
    <dgm:pt modelId="{3A06DBA0-8DBE-4A82-BBA4-4A4BFE89F510}" type="pres">
      <dgm:prSet presAssocID="{F24E9D5D-2E8C-43DB-85AE-4F4D755B5F2B}" presName="rootText" presStyleLbl="node3" presStyleIdx="5" presStyleCnt="6" custScaleY="207913">
        <dgm:presLayoutVars>
          <dgm:chPref val="3"/>
        </dgm:presLayoutVars>
      </dgm:prSet>
      <dgm:spPr/>
      <dgm:t>
        <a:bodyPr/>
        <a:lstStyle/>
        <a:p>
          <a:endParaRPr lang="en-US"/>
        </a:p>
      </dgm:t>
    </dgm:pt>
    <dgm:pt modelId="{D8A1AE6B-E582-4D48-9774-6EFF52C739C6}" type="pres">
      <dgm:prSet presAssocID="{F24E9D5D-2E8C-43DB-85AE-4F4D755B5F2B}" presName="rootConnector" presStyleLbl="node3" presStyleIdx="5" presStyleCnt="6"/>
      <dgm:spPr/>
      <dgm:t>
        <a:bodyPr/>
        <a:lstStyle/>
        <a:p>
          <a:endParaRPr lang="en-US"/>
        </a:p>
      </dgm:t>
    </dgm:pt>
    <dgm:pt modelId="{9FCBE5F3-85A6-4A9E-AB75-44C0E65AE67E}" type="pres">
      <dgm:prSet presAssocID="{F24E9D5D-2E8C-43DB-85AE-4F4D755B5F2B}" presName="hierChild4" presStyleCnt="0"/>
      <dgm:spPr/>
    </dgm:pt>
    <dgm:pt modelId="{84CDEEA8-7C6D-4FB7-8569-A5720DF86C31}" type="pres">
      <dgm:prSet presAssocID="{F24E9D5D-2E8C-43DB-85AE-4F4D755B5F2B}" presName="hierChild5" presStyleCnt="0"/>
      <dgm:spPr/>
    </dgm:pt>
    <dgm:pt modelId="{18AE870F-80B5-4718-BDCB-AAE0264FD0AD}" type="pres">
      <dgm:prSet presAssocID="{C84A03F6-8570-4778-8AFC-FD3F81FA3356}" presName="hierChild5" presStyleCnt="0"/>
      <dgm:spPr/>
    </dgm:pt>
    <dgm:pt modelId="{10270A3A-5E11-4FF7-876A-E941C07E5988}" type="pres">
      <dgm:prSet presAssocID="{0B98CF6A-7557-4B41-8D5D-E8586682302D}" presName="hierChild3" presStyleCnt="0"/>
      <dgm:spPr/>
    </dgm:pt>
  </dgm:ptLst>
  <dgm:cxnLst>
    <dgm:cxn modelId="{54E2D7F4-2C8C-4466-8ECC-089E0538CC8F}" type="presOf" srcId="{96F25E98-4F1A-4B88-B324-5BAE23E95CF4}" destId="{CF9F66F8-779B-49DA-8796-60965FC96E5E}" srcOrd="0" destOrd="0" presId="urn:microsoft.com/office/officeart/2005/8/layout/orgChart1"/>
    <dgm:cxn modelId="{A9E8D29A-A65B-4F20-BDD0-22A05225DDBD}" srcId="{C84A03F6-8570-4778-8AFC-FD3F81FA3356}" destId="{DAF73F81-EE83-4DF6-87C8-73A26ECF7DB9}" srcOrd="0" destOrd="0" parTransId="{2094AADC-6C3C-451A-9D3E-E6A0065C4981}" sibTransId="{7DCB2094-3095-4D3C-8BDF-7398534CDD62}"/>
    <dgm:cxn modelId="{314B4FA2-8958-4642-850C-BFCBBD170489}" type="presOf" srcId="{DAF73F81-EE83-4DF6-87C8-73A26ECF7DB9}" destId="{27090820-3AFC-4CF3-8F6C-A94E7239FB93}" srcOrd="1" destOrd="0" presId="urn:microsoft.com/office/officeart/2005/8/layout/orgChart1"/>
    <dgm:cxn modelId="{73F349E6-06B6-4D74-9BF5-3CC575706D4D}" type="presOf" srcId="{87EE1F82-1E4F-4E68-A902-8BD6164F50A0}" destId="{9CA1B370-0D25-459B-A304-0DFC2EE2CB9D}" srcOrd="0" destOrd="0" presId="urn:microsoft.com/office/officeart/2005/8/layout/orgChart1"/>
    <dgm:cxn modelId="{4F4A98E1-D381-429B-B290-AB63ED0BBFDB}" srcId="{65265FD2-AC54-48ED-8BE9-117DA79BBCF7}" destId="{0B98CF6A-7557-4B41-8D5D-E8586682302D}" srcOrd="0" destOrd="0" parTransId="{93E7FD66-A531-427E-AA49-E5BDDB3857B9}" sibTransId="{7B736E0A-5E55-41A5-8C86-02F048E75113}"/>
    <dgm:cxn modelId="{27E8A185-7273-48A1-963E-9D5810CD643D}" type="presOf" srcId="{D2728765-2C5E-4FF9-82AF-C1BC2D159E69}" destId="{DC9F1984-2CF6-4F06-9548-6E6629F522F2}" srcOrd="0" destOrd="0" presId="urn:microsoft.com/office/officeart/2005/8/layout/orgChart1"/>
    <dgm:cxn modelId="{36A6F1BC-ECC8-4E3B-81A9-0BF3F99A0A98}" srcId="{C84A03F6-8570-4778-8AFC-FD3F81FA3356}" destId="{F24E9D5D-2E8C-43DB-85AE-4F4D755B5F2B}" srcOrd="5" destOrd="0" parTransId="{D2C632CF-F94E-4E77-A005-917F5AFF450D}" sibTransId="{951AF805-453D-4D96-AADA-657B43A01598}"/>
    <dgm:cxn modelId="{4E042765-BFAB-480D-AEA1-6EBA450EE7AB}" type="presOf" srcId="{27E9AA55-2750-47A0-8334-EDA61BA18FCC}" destId="{EE8D3D94-5330-4679-B9E5-88ECF5B34B7B}" srcOrd="1" destOrd="0" presId="urn:microsoft.com/office/officeart/2005/8/layout/orgChart1"/>
    <dgm:cxn modelId="{90D2DB73-9F78-47C8-93EE-829E539E6FB4}" type="presOf" srcId="{721C482B-44D8-45FB-ABBC-4B2C9D84EF4E}" destId="{6DC8C6BE-93BE-48F0-BDE8-15B4738D5170}" srcOrd="1" destOrd="0" presId="urn:microsoft.com/office/officeart/2005/8/layout/orgChart1"/>
    <dgm:cxn modelId="{43181204-ADBE-43C2-82B3-4EAEA06E9F67}" type="presOf" srcId="{C84A03F6-8570-4778-8AFC-FD3F81FA3356}" destId="{2B2D80FF-4AC9-4734-8C8D-281276D1C308}" srcOrd="0" destOrd="0" presId="urn:microsoft.com/office/officeart/2005/8/layout/orgChart1"/>
    <dgm:cxn modelId="{82C6EFCB-177B-45CE-8184-EE75CA176BFC}" type="presOf" srcId="{E9882371-B34A-408D-8A12-367972F08CBE}" destId="{F59ECE19-8E12-49A6-A228-40D3B1644520}" srcOrd="0" destOrd="0" presId="urn:microsoft.com/office/officeart/2005/8/layout/orgChart1"/>
    <dgm:cxn modelId="{BC3FAB26-E709-40F8-BDB9-C96B02C95447}" srcId="{C84A03F6-8570-4778-8AFC-FD3F81FA3356}" destId="{721C482B-44D8-45FB-ABBC-4B2C9D84EF4E}" srcOrd="4" destOrd="0" parTransId="{96F25E98-4F1A-4B88-B324-5BAE23E95CF4}" sibTransId="{8F5B332D-5962-4FA6-92FE-56D36B87842B}"/>
    <dgm:cxn modelId="{EE6716CA-B717-4DFD-8108-F7DEE2FE230F}" srcId="{C84A03F6-8570-4778-8AFC-FD3F81FA3356}" destId="{87EE1F82-1E4F-4E68-A902-8BD6164F50A0}" srcOrd="1" destOrd="0" parTransId="{D03C06D4-82C6-4DA9-81D3-1DCFE13F5CC0}" sibTransId="{26DA0A56-3159-4F05-B518-F92D61906A6E}"/>
    <dgm:cxn modelId="{345E6F59-E9CB-4EC6-8D08-EA22301C80BB}" type="presOf" srcId="{0B98CF6A-7557-4B41-8D5D-E8586682302D}" destId="{E55CEACF-B851-48A9-88C3-3392844AAAD5}" srcOrd="1" destOrd="0" presId="urn:microsoft.com/office/officeart/2005/8/layout/orgChart1"/>
    <dgm:cxn modelId="{BF19BF5C-4056-42D8-A19C-71997E7C40B3}" type="presOf" srcId="{DAF73F81-EE83-4DF6-87C8-73A26ECF7DB9}" destId="{DCE32715-4985-415A-85CE-6713461728E6}" srcOrd="0" destOrd="0" presId="urn:microsoft.com/office/officeart/2005/8/layout/orgChart1"/>
    <dgm:cxn modelId="{11142B6A-1C7E-4202-8329-C7CEADF77DE0}" type="presOf" srcId="{79A22E27-D1D4-462E-A996-E7DE836772D9}" destId="{4EC9D3CF-66AE-4D1E-98DA-7F95DFA6620D}" srcOrd="0" destOrd="0" presId="urn:microsoft.com/office/officeart/2005/8/layout/orgChart1"/>
    <dgm:cxn modelId="{EA0A68BC-FF5C-466C-BDF8-4A8FD150BBC2}" type="presOf" srcId="{D2728765-2C5E-4FF9-82AF-C1BC2D159E69}" destId="{B22AE741-5C9E-4586-933E-50D5584FC3FF}" srcOrd="1" destOrd="0" presId="urn:microsoft.com/office/officeart/2005/8/layout/orgChart1"/>
    <dgm:cxn modelId="{8C00AAFE-D1D5-41AF-BE5C-287FF7CE329B}" type="presOf" srcId="{F24E9D5D-2E8C-43DB-85AE-4F4D755B5F2B}" destId="{D8A1AE6B-E582-4D48-9774-6EFF52C739C6}" srcOrd="1" destOrd="0" presId="urn:microsoft.com/office/officeart/2005/8/layout/orgChart1"/>
    <dgm:cxn modelId="{089868B6-8CC2-46CE-8CE7-A78C5029402E}" srcId="{C84A03F6-8570-4778-8AFC-FD3F81FA3356}" destId="{27E9AA55-2750-47A0-8334-EDA61BA18FCC}" srcOrd="2" destOrd="0" parTransId="{79A22E27-D1D4-462E-A996-E7DE836772D9}" sibTransId="{37278742-E2D2-4996-B689-D0044D034D46}"/>
    <dgm:cxn modelId="{6F4583E2-898D-47DE-962C-19BADD2B3465}" type="presOf" srcId="{D2C632CF-F94E-4E77-A005-917F5AFF450D}" destId="{56D758F8-2232-49D5-A970-2B2176EE4A35}" srcOrd="0" destOrd="0" presId="urn:microsoft.com/office/officeart/2005/8/layout/orgChart1"/>
    <dgm:cxn modelId="{592B5E23-1B9C-44A4-9E25-953459C03E22}" srcId="{C84A03F6-8570-4778-8AFC-FD3F81FA3356}" destId="{D2728765-2C5E-4FF9-82AF-C1BC2D159E69}" srcOrd="3" destOrd="0" parTransId="{E9882371-B34A-408D-8A12-367972F08CBE}" sibTransId="{FED41078-6BA6-4E5E-A6E0-5D481A00BAFC}"/>
    <dgm:cxn modelId="{42B2EAF0-CED8-4342-B59D-390DC1CD6BE5}" type="presOf" srcId="{2094AADC-6C3C-451A-9D3E-E6A0065C4981}" destId="{09B83234-0EEC-470E-9A5F-FDA82D803697}" srcOrd="0" destOrd="0" presId="urn:microsoft.com/office/officeart/2005/8/layout/orgChart1"/>
    <dgm:cxn modelId="{F7CCE1B9-794E-4EA3-9786-6D74803F8D24}" type="presOf" srcId="{87EE1F82-1E4F-4E68-A902-8BD6164F50A0}" destId="{D7CF7788-FCB4-4A04-83FF-E496710E6696}" srcOrd="1" destOrd="0" presId="urn:microsoft.com/office/officeart/2005/8/layout/orgChart1"/>
    <dgm:cxn modelId="{7A9B92D6-7E76-48F2-BEBA-0A07E7622593}" type="presOf" srcId="{721C482B-44D8-45FB-ABBC-4B2C9D84EF4E}" destId="{8F22FE98-2006-43F2-B875-4DAF60EEB2A8}" srcOrd="0" destOrd="0" presId="urn:microsoft.com/office/officeart/2005/8/layout/orgChart1"/>
    <dgm:cxn modelId="{D2367F28-C0CB-440E-80F8-040F8053034B}" type="presOf" srcId="{F24E9D5D-2E8C-43DB-85AE-4F4D755B5F2B}" destId="{3A06DBA0-8DBE-4A82-BBA4-4A4BFE89F510}" srcOrd="0" destOrd="0" presId="urn:microsoft.com/office/officeart/2005/8/layout/orgChart1"/>
    <dgm:cxn modelId="{E48D0116-EF9E-4F62-90A6-303AE9F669BC}" type="presOf" srcId="{27E9AA55-2750-47A0-8334-EDA61BA18FCC}" destId="{6B22B48B-2B77-4140-9823-9FD85F1CF16F}" srcOrd="0" destOrd="0" presId="urn:microsoft.com/office/officeart/2005/8/layout/orgChart1"/>
    <dgm:cxn modelId="{B447E246-9E58-4D1A-9E99-3081BBC5D70C}" type="presOf" srcId="{D03C06D4-82C6-4DA9-81D3-1DCFE13F5CC0}" destId="{05F0DDD2-ED80-4005-A529-9C26ADBD5CF2}" srcOrd="0" destOrd="0" presId="urn:microsoft.com/office/officeart/2005/8/layout/orgChart1"/>
    <dgm:cxn modelId="{71721413-F838-4889-9776-51B568A0405D}" type="presOf" srcId="{C84A03F6-8570-4778-8AFC-FD3F81FA3356}" destId="{C360BF8A-88D4-4B44-8650-1154792DD18E}" srcOrd="1" destOrd="0" presId="urn:microsoft.com/office/officeart/2005/8/layout/orgChart1"/>
    <dgm:cxn modelId="{9BEDE3CC-A4EB-433B-9697-898B7014FF4A}" type="presOf" srcId="{65265FD2-AC54-48ED-8BE9-117DA79BBCF7}" destId="{F7C874A4-90AF-4611-8172-D9E76F23CE88}" srcOrd="0" destOrd="0" presId="urn:microsoft.com/office/officeart/2005/8/layout/orgChart1"/>
    <dgm:cxn modelId="{E64F5973-5897-4D39-AE25-BD0F5FF32E69}" srcId="{0B98CF6A-7557-4B41-8D5D-E8586682302D}" destId="{C84A03F6-8570-4778-8AFC-FD3F81FA3356}" srcOrd="0" destOrd="0" parTransId="{B6107C21-D127-4EF8-80B8-CEEC9845BCA8}" sibTransId="{BF509361-70C8-46D1-B891-DAFD39F6FFE8}"/>
    <dgm:cxn modelId="{B9427C12-A88C-47EF-B865-0D53C8C56628}" type="presOf" srcId="{0B98CF6A-7557-4B41-8D5D-E8586682302D}" destId="{5A590AEA-5B92-4771-86B9-5F08EA517412}" srcOrd="0" destOrd="0" presId="urn:microsoft.com/office/officeart/2005/8/layout/orgChart1"/>
    <dgm:cxn modelId="{B4F7D44D-0B63-4E63-828A-5FD6649BDB02}" type="presOf" srcId="{B6107C21-D127-4EF8-80B8-CEEC9845BCA8}" destId="{65FAAB08-42CD-4CAF-ABC2-69D4F92AB897}" srcOrd="0" destOrd="0" presId="urn:microsoft.com/office/officeart/2005/8/layout/orgChart1"/>
    <dgm:cxn modelId="{2BE516F4-6ACE-459C-8D75-9DA6F5EE97B4}" type="presParOf" srcId="{F7C874A4-90AF-4611-8172-D9E76F23CE88}" destId="{303EB88F-8BD9-4EA3-A456-CA3B065138B5}" srcOrd="0" destOrd="0" presId="urn:microsoft.com/office/officeart/2005/8/layout/orgChart1"/>
    <dgm:cxn modelId="{49DF422B-321D-480C-A20B-9FA4CB88E1D0}" type="presParOf" srcId="{303EB88F-8BD9-4EA3-A456-CA3B065138B5}" destId="{1C9FF377-789F-4132-A4B7-32A4B71CB044}" srcOrd="0" destOrd="0" presId="urn:microsoft.com/office/officeart/2005/8/layout/orgChart1"/>
    <dgm:cxn modelId="{18A70BEC-5BBA-4C92-9A1F-FEFF65CD1F4F}" type="presParOf" srcId="{1C9FF377-789F-4132-A4B7-32A4B71CB044}" destId="{5A590AEA-5B92-4771-86B9-5F08EA517412}" srcOrd="0" destOrd="0" presId="urn:microsoft.com/office/officeart/2005/8/layout/orgChart1"/>
    <dgm:cxn modelId="{4599B194-5941-44BD-B0D5-A83221B9F052}" type="presParOf" srcId="{1C9FF377-789F-4132-A4B7-32A4B71CB044}" destId="{E55CEACF-B851-48A9-88C3-3392844AAAD5}" srcOrd="1" destOrd="0" presId="urn:microsoft.com/office/officeart/2005/8/layout/orgChart1"/>
    <dgm:cxn modelId="{2817234D-09B5-4397-8A9D-8BBD27A8778B}" type="presParOf" srcId="{303EB88F-8BD9-4EA3-A456-CA3B065138B5}" destId="{F5C12D14-67FA-46FF-B832-5EB85FD38A76}" srcOrd="1" destOrd="0" presId="urn:microsoft.com/office/officeart/2005/8/layout/orgChart1"/>
    <dgm:cxn modelId="{B3A305E7-6F1B-41F6-90B6-13DAD7E4D473}" type="presParOf" srcId="{F5C12D14-67FA-46FF-B832-5EB85FD38A76}" destId="{65FAAB08-42CD-4CAF-ABC2-69D4F92AB897}" srcOrd="0" destOrd="0" presId="urn:microsoft.com/office/officeart/2005/8/layout/orgChart1"/>
    <dgm:cxn modelId="{B90458B3-2C87-47DF-9B62-15B7F706079E}" type="presParOf" srcId="{F5C12D14-67FA-46FF-B832-5EB85FD38A76}" destId="{DCCF7376-46AD-48B1-A74A-C0422DE2C685}" srcOrd="1" destOrd="0" presId="urn:microsoft.com/office/officeart/2005/8/layout/orgChart1"/>
    <dgm:cxn modelId="{7EF9A768-B9DD-4D7C-A892-AEF903BD69E5}" type="presParOf" srcId="{DCCF7376-46AD-48B1-A74A-C0422DE2C685}" destId="{65C83AAF-C24D-4151-81A5-91BE1DDF13AF}" srcOrd="0" destOrd="0" presId="urn:microsoft.com/office/officeart/2005/8/layout/orgChart1"/>
    <dgm:cxn modelId="{0A0FEB4D-E695-4272-AAC5-3797F8D8E02F}" type="presParOf" srcId="{65C83AAF-C24D-4151-81A5-91BE1DDF13AF}" destId="{2B2D80FF-4AC9-4734-8C8D-281276D1C308}" srcOrd="0" destOrd="0" presId="urn:microsoft.com/office/officeart/2005/8/layout/orgChart1"/>
    <dgm:cxn modelId="{6BACCF8F-A1A5-44BB-A136-E06230334879}" type="presParOf" srcId="{65C83AAF-C24D-4151-81A5-91BE1DDF13AF}" destId="{C360BF8A-88D4-4B44-8650-1154792DD18E}" srcOrd="1" destOrd="0" presId="urn:microsoft.com/office/officeart/2005/8/layout/orgChart1"/>
    <dgm:cxn modelId="{3C54448E-5EDF-4521-A836-A42A9AF5915A}" type="presParOf" srcId="{DCCF7376-46AD-48B1-A74A-C0422DE2C685}" destId="{7E7921A4-E624-4320-B60B-9BA95C836F02}" srcOrd="1" destOrd="0" presId="urn:microsoft.com/office/officeart/2005/8/layout/orgChart1"/>
    <dgm:cxn modelId="{21D5AE1D-18BF-4B4B-9C85-9FEFF3321CED}" type="presParOf" srcId="{7E7921A4-E624-4320-B60B-9BA95C836F02}" destId="{09B83234-0EEC-470E-9A5F-FDA82D803697}" srcOrd="0" destOrd="0" presId="urn:microsoft.com/office/officeart/2005/8/layout/orgChart1"/>
    <dgm:cxn modelId="{465688C5-FA1C-4A5F-8CDF-F08C65AEFC67}" type="presParOf" srcId="{7E7921A4-E624-4320-B60B-9BA95C836F02}" destId="{0CA42860-76B8-4D99-B13A-763CF995F7D7}" srcOrd="1" destOrd="0" presId="urn:microsoft.com/office/officeart/2005/8/layout/orgChart1"/>
    <dgm:cxn modelId="{C142F669-8725-4545-934A-DB2CFDB8B75F}" type="presParOf" srcId="{0CA42860-76B8-4D99-B13A-763CF995F7D7}" destId="{09152D31-F8A4-445D-8CAF-69A5630FC537}" srcOrd="0" destOrd="0" presId="urn:microsoft.com/office/officeart/2005/8/layout/orgChart1"/>
    <dgm:cxn modelId="{5D2E2B25-664A-4960-B6F5-C6E108A37EF3}" type="presParOf" srcId="{09152D31-F8A4-445D-8CAF-69A5630FC537}" destId="{DCE32715-4985-415A-85CE-6713461728E6}" srcOrd="0" destOrd="0" presId="urn:microsoft.com/office/officeart/2005/8/layout/orgChart1"/>
    <dgm:cxn modelId="{69B1CEEA-4D8A-4C2C-9516-1F3668789CCB}" type="presParOf" srcId="{09152D31-F8A4-445D-8CAF-69A5630FC537}" destId="{27090820-3AFC-4CF3-8F6C-A94E7239FB93}" srcOrd="1" destOrd="0" presId="urn:microsoft.com/office/officeart/2005/8/layout/orgChart1"/>
    <dgm:cxn modelId="{E3CBF301-E580-4727-B779-048BEAAD9F06}" type="presParOf" srcId="{0CA42860-76B8-4D99-B13A-763CF995F7D7}" destId="{C0D8A794-6411-4574-A9D6-4203CC77F18C}" srcOrd="1" destOrd="0" presId="urn:microsoft.com/office/officeart/2005/8/layout/orgChart1"/>
    <dgm:cxn modelId="{7D077A7B-1132-4702-A2AE-9530B04B3245}" type="presParOf" srcId="{0CA42860-76B8-4D99-B13A-763CF995F7D7}" destId="{14D02C2E-B1CB-49B7-A72F-F21FBFE37361}" srcOrd="2" destOrd="0" presId="urn:microsoft.com/office/officeart/2005/8/layout/orgChart1"/>
    <dgm:cxn modelId="{B3F310F3-4B2E-4620-9189-528FD4808E47}" type="presParOf" srcId="{7E7921A4-E624-4320-B60B-9BA95C836F02}" destId="{05F0DDD2-ED80-4005-A529-9C26ADBD5CF2}" srcOrd="2" destOrd="0" presId="urn:microsoft.com/office/officeart/2005/8/layout/orgChart1"/>
    <dgm:cxn modelId="{CEB23F56-F15D-4D22-AA68-D0FE4BDDDD48}" type="presParOf" srcId="{7E7921A4-E624-4320-B60B-9BA95C836F02}" destId="{DA4401D6-8672-4E7D-A0E4-87E7D8CB1752}" srcOrd="3" destOrd="0" presId="urn:microsoft.com/office/officeart/2005/8/layout/orgChart1"/>
    <dgm:cxn modelId="{2B2E76AE-464E-4D6E-AF14-E47D856F364F}" type="presParOf" srcId="{DA4401D6-8672-4E7D-A0E4-87E7D8CB1752}" destId="{ED7E0381-54A0-4EE3-BF80-0A80EB2FB448}" srcOrd="0" destOrd="0" presId="urn:microsoft.com/office/officeart/2005/8/layout/orgChart1"/>
    <dgm:cxn modelId="{8B5A51C8-92C5-444E-836A-3A163E7F9CE5}" type="presParOf" srcId="{ED7E0381-54A0-4EE3-BF80-0A80EB2FB448}" destId="{9CA1B370-0D25-459B-A304-0DFC2EE2CB9D}" srcOrd="0" destOrd="0" presId="urn:microsoft.com/office/officeart/2005/8/layout/orgChart1"/>
    <dgm:cxn modelId="{92A921F4-04E0-488D-85CA-CB57ECDE4DE6}" type="presParOf" srcId="{ED7E0381-54A0-4EE3-BF80-0A80EB2FB448}" destId="{D7CF7788-FCB4-4A04-83FF-E496710E6696}" srcOrd="1" destOrd="0" presId="urn:microsoft.com/office/officeart/2005/8/layout/orgChart1"/>
    <dgm:cxn modelId="{D2A9EC7E-54B4-4332-9389-EB167A4D3AA4}" type="presParOf" srcId="{DA4401D6-8672-4E7D-A0E4-87E7D8CB1752}" destId="{B76C8BE0-3A0B-4B17-B60F-7754CC00E08D}" srcOrd="1" destOrd="0" presId="urn:microsoft.com/office/officeart/2005/8/layout/orgChart1"/>
    <dgm:cxn modelId="{D2F255FA-B2DB-4CB1-8FBC-435EEE67AB47}" type="presParOf" srcId="{DA4401D6-8672-4E7D-A0E4-87E7D8CB1752}" destId="{693A70FA-B2D3-4625-BFB7-BA9639A41280}" srcOrd="2" destOrd="0" presId="urn:microsoft.com/office/officeart/2005/8/layout/orgChart1"/>
    <dgm:cxn modelId="{D004FFEF-C84F-4C6B-801F-788481210C79}" type="presParOf" srcId="{7E7921A4-E624-4320-B60B-9BA95C836F02}" destId="{4EC9D3CF-66AE-4D1E-98DA-7F95DFA6620D}" srcOrd="4" destOrd="0" presId="urn:microsoft.com/office/officeart/2005/8/layout/orgChart1"/>
    <dgm:cxn modelId="{AAD646E1-AEFB-42DC-8E7E-02527466D5BB}" type="presParOf" srcId="{7E7921A4-E624-4320-B60B-9BA95C836F02}" destId="{885AD589-F2D7-4D4A-9723-B57A2048EE02}" srcOrd="5" destOrd="0" presId="urn:microsoft.com/office/officeart/2005/8/layout/orgChart1"/>
    <dgm:cxn modelId="{5F68D786-4DFE-4C84-BF93-6CDA49B5FE55}" type="presParOf" srcId="{885AD589-F2D7-4D4A-9723-B57A2048EE02}" destId="{3383F635-A9FE-41D8-8734-751E9CFCB80B}" srcOrd="0" destOrd="0" presId="urn:microsoft.com/office/officeart/2005/8/layout/orgChart1"/>
    <dgm:cxn modelId="{B78DE4DA-B2E2-4214-BFD8-45888C9C811C}" type="presParOf" srcId="{3383F635-A9FE-41D8-8734-751E9CFCB80B}" destId="{6B22B48B-2B77-4140-9823-9FD85F1CF16F}" srcOrd="0" destOrd="0" presId="urn:microsoft.com/office/officeart/2005/8/layout/orgChart1"/>
    <dgm:cxn modelId="{CA03E1A1-E06E-420D-94E2-B5DFE790206C}" type="presParOf" srcId="{3383F635-A9FE-41D8-8734-751E9CFCB80B}" destId="{EE8D3D94-5330-4679-B9E5-88ECF5B34B7B}" srcOrd="1" destOrd="0" presId="urn:microsoft.com/office/officeart/2005/8/layout/orgChart1"/>
    <dgm:cxn modelId="{955709D6-4C18-49CB-B755-6D0E7BD8D7DD}" type="presParOf" srcId="{885AD589-F2D7-4D4A-9723-B57A2048EE02}" destId="{E0F66A3D-B1BF-423B-9AEC-E2D3B3F77C51}" srcOrd="1" destOrd="0" presId="urn:microsoft.com/office/officeart/2005/8/layout/orgChart1"/>
    <dgm:cxn modelId="{499BF468-9565-4080-9EC9-62227236380F}" type="presParOf" srcId="{885AD589-F2D7-4D4A-9723-B57A2048EE02}" destId="{6FD69B41-428C-4781-AF86-9413D1924470}" srcOrd="2" destOrd="0" presId="urn:microsoft.com/office/officeart/2005/8/layout/orgChart1"/>
    <dgm:cxn modelId="{2340F343-7BD4-43E7-BF9A-BBE49F23BCA6}" type="presParOf" srcId="{7E7921A4-E624-4320-B60B-9BA95C836F02}" destId="{F59ECE19-8E12-49A6-A228-40D3B1644520}" srcOrd="6" destOrd="0" presId="urn:microsoft.com/office/officeart/2005/8/layout/orgChart1"/>
    <dgm:cxn modelId="{B886467F-DA42-42AF-A819-032B107912CE}" type="presParOf" srcId="{7E7921A4-E624-4320-B60B-9BA95C836F02}" destId="{FF8AAA21-5724-4CE1-ABD1-A862AD0E6669}" srcOrd="7" destOrd="0" presId="urn:microsoft.com/office/officeart/2005/8/layout/orgChart1"/>
    <dgm:cxn modelId="{560C77DC-E0E8-4524-9A1E-2AB9DCC3EBE4}" type="presParOf" srcId="{FF8AAA21-5724-4CE1-ABD1-A862AD0E6669}" destId="{1D4701DC-3426-4F10-92C9-8EFE0DF83089}" srcOrd="0" destOrd="0" presId="urn:microsoft.com/office/officeart/2005/8/layout/orgChart1"/>
    <dgm:cxn modelId="{4EEE005B-3C5B-4BA3-A3F3-6576CBE26FF1}" type="presParOf" srcId="{1D4701DC-3426-4F10-92C9-8EFE0DF83089}" destId="{DC9F1984-2CF6-4F06-9548-6E6629F522F2}" srcOrd="0" destOrd="0" presId="urn:microsoft.com/office/officeart/2005/8/layout/orgChart1"/>
    <dgm:cxn modelId="{ACE510AB-CCA5-43A2-953E-36BD25ABDDFC}" type="presParOf" srcId="{1D4701DC-3426-4F10-92C9-8EFE0DF83089}" destId="{B22AE741-5C9E-4586-933E-50D5584FC3FF}" srcOrd="1" destOrd="0" presId="urn:microsoft.com/office/officeart/2005/8/layout/orgChart1"/>
    <dgm:cxn modelId="{FC9BF408-ACF7-4B6C-967F-315FA063A8CC}" type="presParOf" srcId="{FF8AAA21-5724-4CE1-ABD1-A862AD0E6669}" destId="{69DB7290-FE2A-4B4B-97D5-04DF2F5611C5}" srcOrd="1" destOrd="0" presId="urn:microsoft.com/office/officeart/2005/8/layout/orgChart1"/>
    <dgm:cxn modelId="{AF0B852B-E1DB-4526-9615-B900903ED68E}" type="presParOf" srcId="{FF8AAA21-5724-4CE1-ABD1-A862AD0E6669}" destId="{20E9E4FC-559B-498C-A206-7FFFED20FF83}" srcOrd="2" destOrd="0" presId="urn:microsoft.com/office/officeart/2005/8/layout/orgChart1"/>
    <dgm:cxn modelId="{5DA50AF2-0C14-4595-A0DA-8AC4786A6C3E}" type="presParOf" srcId="{7E7921A4-E624-4320-B60B-9BA95C836F02}" destId="{CF9F66F8-779B-49DA-8796-60965FC96E5E}" srcOrd="8" destOrd="0" presId="urn:microsoft.com/office/officeart/2005/8/layout/orgChart1"/>
    <dgm:cxn modelId="{C585B25A-9600-4B00-812F-309EB06D6806}" type="presParOf" srcId="{7E7921A4-E624-4320-B60B-9BA95C836F02}" destId="{E382F5B8-EC11-4B3A-AA81-DBA58D2620E3}" srcOrd="9" destOrd="0" presId="urn:microsoft.com/office/officeart/2005/8/layout/orgChart1"/>
    <dgm:cxn modelId="{7EEF8882-00A4-4704-95E4-12DACD081A84}" type="presParOf" srcId="{E382F5B8-EC11-4B3A-AA81-DBA58D2620E3}" destId="{256F8472-BCB8-4D6C-A5CA-B0D0A28C620A}" srcOrd="0" destOrd="0" presId="urn:microsoft.com/office/officeart/2005/8/layout/orgChart1"/>
    <dgm:cxn modelId="{C727796B-1799-4E47-8024-6E3585D05FD4}" type="presParOf" srcId="{256F8472-BCB8-4D6C-A5CA-B0D0A28C620A}" destId="{8F22FE98-2006-43F2-B875-4DAF60EEB2A8}" srcOrd="0" destOrd="0" presId="urn:microsoft.com/office/officeart/2005/8/layout/orgChart1"/>
    <dgm:cxn modelId="{120366FF-420A-404E-AE3E-7C122AC669D5}" type="presParOf" srcId="{256F8472-BCB8-4D6C-A5CA-B0D0A28C620A}" destId="{6DC8C6BE-93BE-48F0-BDE8-15B4738D5170}" srcOrd="1" destOrd="0" presId="urn:microsoft.com/office/officeart/2005/8/layout/orgChart1"/>
    <dgm:cxn modelId="{5F0DF905-03B2-4813-B405-7FBAAD1463E5}" type="presParOf" srcId="{E382F5B8-EC11-4B3A-AA81-DBA58D2620E3}" destId="{CEBB4FF5-0C7F-4F65-9926-86553A733351}" srcOrd="1" destOrd="0" presId="urn:microsoft.com/office/officeart/2005/8/layout/orgChart1"/>
    <dgm:cxn modelId="{2422A86E-4651-42BC-BD66-3C5E7D61F5D7}" type="presParOf" srcId="{E382F5B8-EC11-4B3A-AA81-DBA58D2620E3}" destId="{1C3694FA-6C3A-4A9D-81B3-06B9F3EAC620}" srcOrd="2" destOrd="0" presId="urn:microsoft.com/office/officeart/2005/8/layout/orgChart1"/>
    <dgm:cxn modelId="{5B7D6EA2-83B2-40F3-B6B2-2253E4597D62}" type="presParOf" srcId="{7E7921A4-E624-4320-B60B-9BA95C836F02}" destId="{56D758F8-2232-49D5-A970-2B2176EE4A35}" srcOrd="10" destOrd="0" presId="urn:microsoft.com/office/officeart/2005/8/layout/orgChart1"/>
    <dgm:cxn modelId="{64DD6C00-09D3-41E7-BAC8-6C31D50A1A68}" type="presParOf" srcId="{7E7921A4-E624-4320-B60B-9BA95C836F02}" destId="{B26364FB-88FB-4CBF-9CB9-8AFA1E3C0643}" srcOrd="11" destOrd="0" presId="urn:microsoft.com/office/officeart/2005/8/layout/orgChart1"/>
    <dgm:cxn modelId="{162434C5-4252-47A5-BD1E-28F638E2A697}" type="presParOf" srcId="{B26364FB-88FB-4CBF-9CB9-8AFA1E3C0643}" destId="{913876EE-E94B-4B1B-B685-AFF43478C5D2}" srcOrd="0" destOrd="0" presId="urn:microsoft.com/office/officeart/2005/8/layout/orgChart1"/>
    <dgm:cxn modelId="{3BEE78D7-BFD1-43B2-A01D-4D1A7C034D44}" type="presParOf" srcId="{913876EE-E94B-4B1B-B685-AFF43478C5D2}" destId="{3A06DBA0-8DBE-4A82-BBA4-4A4BFE89F510}" srcOrd="0" destOrd="0" presId="urn:microsoft.com/office/officeart/2005/8/layout/orgChart1"/>
    <dgm:cxn modelId="{01E7DFD3-E56F-4BFC-96CD-0D4623F36C91}" type="presParOf" srcId="{913876EE-E94B-4B1B-B685-AFF43478C5D2}" destId="{D8A1AE6B-E582-4D48-9774-6EFF52C739C6}" srcOrd="1" destOrd="0" presId="urn:microsoft.com/office/officeart/2005/8/layout/orgChart1"/>
    <dgm:cxn modelId="{E3AE75F8-68AF-45C3-A133-BFB991643BCA}" type="presParOf" srcId="{B26364FB-88FB-4CBF-9CB9-8AFA1E3C0643}" destId="{9FCBE5F3-85A6-4A9E-AB75-44C0E65AE67E}" srcOrd="1" destOrd="0" presId="urn:microsoft.com/office/officeart/2005/8/layout/orgChart1"/>
    <dgm:cxn modelId="{97038782-17DD-4D16-9D7E-3FC18C669036}" type="presParOf" srcId="{B26364FB-88FB-4CBF-9CB9-8AFA1E3C0643}" destId="{84CDEEA8-7C6D-4FB7-8569-A5720DF86C31}" srcOrd="2" destOrd="0" presId="urn:microsoft.com/office/officeart/2005/8/layout/orgChart1"/>
    <dgm:cxn modelId="{BFFE1B7A-773D-467F-AD50-2CD4AF13DD95}" type="presParOf" srcId="{DCCF7376-46AD-48B1-A74A-C0422DE2C685}" destId="{18AE870F-80B5-4718-BDCB-AAE0264FD0AD}" srcOrd="2" destOrd="0" presId="urn:microsoft.com/office/officeart/2005/8/layout/orgChart1"/>
    <dgm:cxn modelId="{7307EDB6-3265-43B1-A135-6E8ED6D5CA4C}" type="presParOf" srcId="{303EB88F-8BD9-4EA3-A456-CA3B065138B5}" destId="{10270A3A-5E11-4FF7-876A-E941C07E598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4278313"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50179" name="Rectangle 3"/>
          <p:cNvSpPr>
            <a:spLocks noGrp="1" noChangeArrowheads="1"/>
          </p:cNvSpPr>
          <p:nvPr>
            <p:ph type="dt" sz="quarter" idx="1"/>
          </p:nvPr>
        </p:nvSpPr>
        <p:spPr bwMode="auto">
          <a:xfrm>
            <a:off x="5591175" y="0"/>
            <a:ext cx="4278313"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50180" name="Rectangle 4"/>
          <p:cNvSpPr>
            <a:spLocks noGrp="1" noChangeArrowheads="1"/>
          </p:cNvSpPr>
          <p:nvPr>
            <p:ph type="ftr" sz="quarter" idx="2"/>
          </p:nvPr>
        </p:nvSpPr>
        <p:spPr bwMode="auto">
          <a:xfrm>
            <a:off x="0" y="6399213"/>
            <a:ext cx="4278313"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50181" name="Rectangle 5"/>
          <p:cNvSpPr>
            <a:spLocks noGrp="1" noChangeArrowheads="1"/>
          </p:cNvSpPr>
          <p:nvPr>
            <p:ph type="sldNum" sz="quarter" idx="3"/>
          </p:nvPr>
        </p:nvSpPr>
        <p:spPr bwMode="auto">
          <a:xfrm>
            <a:off x="5591175" y="6399213"/>
            <a:ext cx="4278313"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536096D-4464-4039-8357-EDAC383391DE}" type="slidenum">
              <a:rPr lang="en-US"/>
              <a:pPr>
                <a:defRPr/>
              </a:pPr>
              <a:t>‹#›</a:t>
            </a:fld>
            <a:endParaRPr lang="en-US" dirty="0"/>
          </a:p>
        </p:txBody>
      </p:sp>
    </p:spTree>
    <p:extLst>
      <p:ext uri="{BB962C8B-B14F-4D97-AF65-F5344CB8AC3E}">
        <p14:creationId xmlns:p14="http://schemas.microsoft.com/office/powerpoint/2010/main" val="948082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725" cy="336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591175" y="0"/>
            <a:ext cx="4276725" cy="336550"/>
          </a:xfrm>
          <a:prstGeom prst="rect">
            <a:avLst/>
          </a:prstGeom>
        </p:spPr>
        <p:txBody>
          <a:bodyPr vert="horz" lIns="91440" tIns="45720" rIns="91440" bIns="45720" rtlCol="0"/>
          <a:lstStyle>
            <a:lvl1pPr algn="r">
              <a:defRPr sz="1200"/>
            </a:lvl1pPr>
          </a:lstStyle>
          <a:p>
            <a:fld id="{69D11488-77CC-4440-8886-4BCC983FCCFD}" type="datetimeFigureOut">
              <a:rPr lang="en-US" smtClean="0"/>
              <a:pPr/>
              <a:t>6/26/2024</a:t>
            </a:fld>
            <a:endParaRPr lang="en-US" dirty="0"/>
          </a:p>
        </p:txBody>
      </p:sp>
      <p:sp>
        <p:nvSpPr>
          <p:cNvPr id="4" name="Slide Image Placeholder 3"/>
          <p:cNvSpPr>
            <a:spLocks noGrp="1" noRot="1" noChangeAspect="1"/>
          </p:cNvSpPr>
          <p:nvPr>
            <p:ph type="sldImg" idx="2"/>
          </p:nvPr>
        </p:nvSpPr>
        <p:spPr>
          <a:xfrm>
            <a:off x="3251200" y="504825"/>
            <a:ext cx="3367088" cy="25257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87425" y="3198813"/>
            <a:ext cx="7894638" cy="3032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397625"/>
            <a:ext cx="4276725" cy="336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591175" y="6397625"/>
            <a:ext cx="4276725" cy="336550"/>
          </a:xfrm>
          <a:prstGeom prst="rect">
            <a:avLst/>
          </a:prstGeom>
        </p:spPr>
        <p:txBody>
          <a:bodyPr vert="horz" lIns="91440" tIns="45720" rIns="91440" bIns="45720" rtlCol="0" anchor="b"/>
          <a:lstStyle>
            <a:lvl1pPr algn="r">
              <a:defRPr sz="1200"/>
            </a:lvl1pPr>
          </a:lstStyle>
          <a:p>
            <a:fld id="{E569249E-815D-4FF0-832A-EF78B249076E}" type="slidenum">
              <a:rPr lang="en-US" smtClean="0"/>
              <a:pPr/>
              <a:t>‹#›</a:t>
            </a:fld>
            <a:endParaRPr lang="en-US" dirty="0"/>
          </a:p>
        </p:txBody>
      </p:sp>
    </p:spTree>
    <p:extLst>
      <p:ext uri="{BB962C8B-B14F-4D97-AF65-F5344CB8AC3E}">
        <p14:creationId xmlns:p14="http://schemas.microsoft.com/office/powerpoint/2010/main" val="82977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DB0EBAE-0CE7-4194-BAE3-3ABF8FC381F1}" type="slidenum">
              <a:rPr lang="en-US" smtClean="0"/>
              <a:pPr>
                <a:defRPr/>
              </a:pPr>
              <a:t>‹#›</a:t>
            </a:fld>
            <a:endParaRPr lang="en-US" dirty="0"/>
          </a:p>
        </p:txBody>
      </p:sp>
    </p:spTree>
    <p:extLst>
      <p:ext uri="{BB962C8B-B14F-4D97-AF65-F5344CB8AC3E}">
        <p14:creationId xmlns:p14="http://schemas.microsoft.com/office/powerpoint/2010/main" val="68599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EB38F11-4223-4714-A50E-698DA9919916}" type="slidenum">
              <a:rPr lang="en-US" smtClean="0"/>
              <a:pPr>
                <a:defRPr/>
              </a:pPr>
              <a:t>‹#›</a:t>
            </a:fld>
            <a:endParaRPr lang="en-US" dirty="0"/>
          </a:p>
        </p:txBody>
      </p:sp>
    </p:spTree>
    <p:extLst>
      <p:ext uri="{BB962C8B-B14F-4D97-AF65-F5344CB8AC3E}">
        <p14:creationId xmlns:p14="http://schemas.microsoft.com/office/powerpoint/2010/main" val="3708934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530F218-2AE5-44DD-A0C0-00487E39B429}" type="slidenum">
              <a:rPr lang="en-US" smtClean="0"/>
              <a:pPr>
                <a:defRPr/>
              </a:pPr>
              <a:t>‹#›</a:t>
            </a:fld>
            <a:endParaRPr lang="en-US" dirty="0"/>
          </a:p>
        </p:txBody>
      </p:sp>
    </p:spTree>
    <p:extLst>
      <p:ext uri="{BB962C8B-B14F-4D97-AF65-F5344CB8AC3E}">
        <p14:creationId xmlns:p14="http://schemas.microsoft.com/office/powerpoint/2010/main" val="403174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a:t>Click to edit Master title style</a:t>
            </a:r>
          </a:p>
        </p:txBody>
      </p:sp>
      <p:sp>
        <p:nvSpPr>
          <p:cNvPr id="3" name="SmartArt Placeholder 2"/>
          <p:cNvSpPr>
            <a:spLocks noGrp="1"/>
          </p:cNvSpPr>
          <p:nvPr>
            <p:ph type="dgm" idx="1"/>
          </p:nvPr>
        </p:nvSpPr>
        <p:spPr>
          <a:xfrm>
            <a:off x="1169988" y="1946275"/>
            <a:ext cx="7772400" cy="4114800"/>
          </a:xfrm>
        </p:spPr>
        <p:txBody>
          <a:bodyPr/>
          <a:lstStyle/>
          <a:p>
            <a:pPr lvl="0"/>
            <a:endParaRPr lang="en-US" noProof="0" dirty="0"/>
          </a:p>
        </p:txBody>
      </p:sp>
      <p:sp>
        <p:nvSpPr>
          <p:cNvPr id="4" name="Rectangle 36"/>
          <p:cNvSpPr>
            <a:spLocks noGrp="1" noChangeArrowheads="1"/>
          </p:cNvSpPr>
          <p:nvPr>
            <p:ph type="dt" sz="half" idx="10"/>
          </p:nvPr>
        </p:nvSpPr>
        <p:spPr>
          <a:ln/>
        </p:spPr>
        <p:txBody>
          <a:bodyPr/>
          <a:lstStyle>
            <a:lvl1pPr>
              <a:defRPr/>
            </a:lvl1pPr>
          </a:lstStyle>
          <a:p>
            <a:pPr>
              <a:defRPr/>
            </a:pPr>
            <a:endParaRPr lang="en-US" dirty="0"/>
          </a:p>
        </p:txBody>
      </p:sp>
      <p:sp>
        <p:nvSpPr>
          <p:cNvPr id="5" name="Rectangle 37"/>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38"/>
          <p:cNvSpPr>
            <a:spLocks noGrp="1" noChangeArrowheads="1"/>
          </p:cNvSpPr>
          <p:nvPr>
            <p:ph type="sldNum" sz="quarter" idx="12"/>
          </p:nvPr>
        </p:nvSpPr>
        <p:spPr>
          <a:ln/>
        </p:spPr>
        <p:txBody>
          <a:bodyPr/>
          <a:lstStyle>
            <a:lvl1pPr>
              <a:defRPr/>
            </a:lvl1pPr>
          </a:lstStyle>
          <a:p>
            <a:pPr>
              <a:defRPr/>
            </a:pPr>
            <a:fld id="{778318E1-6204-4D09-9C3C-7753E896E74E}" type="slidenum">
              <a:rPr lang="en-US"/>
              <a:pPr>
                <a:defRPr/>
              </a:pPr>
              <a:t>‹#›</a:t>
            </a:fld>
            <a:endParaRPr lang="en-US" dirty="0"/>
          </a:p>
        </p:txBody>
      </p:sp>
    </p:spTree>
    <p:extLst>
      <p:ext uri="{BB962C8B-B14F-4D97-AF65-F5344CB8AC3E}">
        <p14:creationId xmlns:p14="http://schemas.microsoft.com/office/powerpoint/2010/main" val="405047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C959A53-6954-4228-9FEB-5D41D9A20B72}" type="slidenum">
              <a:rPr lang="en-US" smtClean="0"/>
              <a:pPr>
                <a:defRPr/>
              </a:pPr>
              <a:t>‹#›</a:t>
            </a:fld>
            <a:endParaRPr lang="en-US" dirty="0"/>
          </a:p>
        </p:txBody>
      </p:sp>
    </p:spTree>
    <p:extLst>
      <p:ext uri="{BB962C8B-B14F-4D97-AF65-F5344CB8AC3E}">
        <p14:creationId xmlns:p14="http://schemas.microsoft.com/office/powerpoint/2010/main" val="135513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0830D42-C4A6-4347-B209-4B967D263DE2}" type="slidenum">
              <a:rPr lang="en-US" smtClean="0"/>
              <a:pPr>
                <a:defRPr/>
              </a:pPr>
              <a:t>‹#›</a:t>
            </a:fld>
            <a:endParaRPr lang="en-US" dirty="0"/>
          </a:p>
        </p:txBody>
      </p:sp>
    </p:spTree>
    <p:extLst>
      <p:ext uri="{BB962C8B-B14F-4D97-AF65-F5344CB8AC3E}">
        <p14:creationId xmlns:p14="http://schemas.microsoft.com/office/powerpoint/2010/main" val="3002145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A660AC1-DACA-42C9-8891-2332AFD68927}" type="slidenum">
              <a:rPr lang="en-US" smtClean="0"/>
              <a:pPr>
                <a:defRPr/>
              </a:pPr>
              <a:t>‹#›</a:t>
            </a:fld>
            <a:endParaRPr lang="en-US" dirty="0"/>
          </a:p>
        </p:txBody>
      </p:sp>
    </p:spTree>
    <p:extLst>
      <p:ext uri="{BB962C8B-B14F-4D97-AF65-F5344CB8AC3E}">
        <p14:creationId xmlns:p14="http://schemas.microsoft.com/office/powerpoint/2010/main" val="233891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8EA7CE2-2E6D-48AC-A78C-6A6304694E1C}" type="slidenum">
              <a:rPr lang="en-US" smtClean="0"/>
              <a:pPr>
                <a:defRPr/>
              </a:pPr>
              <a:t>‹#›</a:t>
            </a:fld>
            <a:endParaRPr lang="en-US" dirty="0"/>
          </a:p>
        </p:txBody>
      </p:sp>
    </p:spTree>
    <p:extLst>
      <p:ext uri="{BB962C8B-B14F-4D97-AF65-F5344CB8AC3E}">
        <p14:creationId xmlns:p14="http://schemas.microsoft.com/office/powerpoint/2010/main" val="1258088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B4EF3CB-5127-4F07-8261-71D6F69A6476}" type="slidenum">
              <a:rPr lang="en-US" smtClean="0"/>
              <a:pPr>
                <a:defRPr/>
              </a:pPr>
              <a:t>‹#›</a:t>
            </a:fld>
            <a:endParaRPr lang="en-US" dirty="0"/>
          </a:p>
        </p:txBody>
      </p:sp>
    </p:spTree>
    <p:extLst>
      <p:ext uri="{BB962C8B-B14F-4D97-AF65-F5344CB8AC3E}">
        <p14:creationId xmlns:p14="http://schemas.microsoft.com/office/powerpoint/2010/main" val="357383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89F8805-230B-423F-83A1-CD521F88DA11}" type="slidenum">
              <a:rPr lang="en-US" smtClean="0"/>
              <a:pPr>
                <a:defRPr/>
              </a:pPr>
              <a:t>‹#›</a:t>
            </a:fld>
            <a:endParaRPr lang="en-US" dirty="0"/>
          </a:p>
        </p:txBody>
      </p:sp>
    </p:spTree>
    <p:extLst>
      <p:ext uri="{BB962C8B-B14F-4D97-AF65-F5344CB8AC3E}">
        <p14:creationId xmlns:p14="http://schemas.microsoft.com/office/powerpoint/2010/main" val="430935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9E8DD35-8948-4CE6-8352-B36B73F4BAE3}" type="slidenum">
              <a:rPr lang="en-US" smtClean="0"/>
              <a:pPr>
                <a:defRPr/>
              </a:pPr>
              <a:t>‹#›</a:t>
            </a:fld>
            <a:endParaRPr lang="en-US" dirty="0"/>
          </a:p>
        </p:txBody>
      </p:sp>
    </p:spTree>
    <p:extLst>
      <p:ext uri="{BB962C8B-B14F-4D97-AF65-F5344CB8AC3E}">
        <p14:creationId xmlns:p14="http://schemas.microsoft.com/office/powerpoint/2010/main" val="2570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6ED4299-10FC-481B-9710-DB81FCC17691}" type="slidenum">
              <a:rPr lang="en-US" smtClean="0"/>
              <a:pPr>
                <a:defRPr/>
              </a:pPr>
              <a:t>‹#›</a:t>
            </a:fld>
            <a:endParaRPr lang="en-US" dirty="0"/>
          </a:p>
        </p:txBody>
      </p:sp>
    </p:spTree>
    <p:extLst>
      <p:ext uri="{BB962C8B-B14F-4D97-AF65-F5344CB8AC3E}">
        <p14:creationId xmlns:p14="http://schemas.microsoft.com/office/powerpoint/2010/main" val="2049393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E3338FD-E28A-48B6-8501-6E2187CB57D5}" type="slidenum">
              <a:rPr lang="en-US" smtClean="0"/>
              <a:pPr>
                <a:defRPr/>
              </a:pPr>
              <a:t>‹#›</a:t>
            </a:fld>
            <a:endParaRPr lang="en-US" dirty="0"/>
          </a:p>
        </p:txBody>
      </p:sp>
    </p:spTree>
    <p:extLst>
      <p:ext uri="{BB962C8B-B14F-4D97-AF65-F5344CB8AC3E}">
        <p14:creationId xmlns:p14="http://schemas.microsoft.com/office/powerpoint/2010/main" val="4232220782"/>
      </p:ext>
    </p:extLst>
  </p:cSld>
  <p:clrMap bg1="lt1" tx1="dk1" bg2="lt2" tx2="dk2" accent1="accent1" accent2="accent2" accent3="accent3" accent4="accent4" accent5="accent5" accent6="accent6" hlink="hlink" folHlink="folHlink"/>
  <p:sldLayoutIdLst>
    <p:sldLayoutId id="2147484182" r:id="rId1"/>
    <p:sldLayoutId id="2147484183" r:id="rId2"/>
    <p:sldLayoutId id="2147484184" r:id="rId3"/>
    <p:sldLayoutId id="2147484185" r:id="rId4"/>
    <p:sldLayoutId id="2147484186" r:id="rId5"/>
    <p:sldLayoutId id="2147484187" r:id="rId6"/>
    <p:sldLayoutId id="2147484188" r:id="rId7"/>
    <p:sldLayoutId id="2147484189" r:id="rId8"/>
    <p:sldLayoutId id="2147484190" r:id="rId9"/>
    <p:sldLayoutId id="2147484191" r:id="rId10"/>
    <p:sldLayoutId id="2147484192" r:id="rId11"/>
    <p:sldLayoutId id="214748419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1.wav"/><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3292474"/>
          </a:xfrm>
        </p:spPr>
        <p:txBody>
          <a:bodyPr>
            <a:normAutofit/>
          </a:bodyPr>
          <a:lstStyle/>
          <a:p>
            <a:pPr algn="ctr"/>
            <a:r>
              <a:rPr lang="en-ZW" sz="3600" b="1" dirty="0">
                <a:solidFill>
                  <a:srgbClr val="663300"/>
                </a:solidFill>
                <a:latin typeface="Century Gothic" panose="020B0502020202020204" pitchFamily="34" charset="0"/>
                <a:ea typeface="+mj-ea"/>
                <a:cs typeface="+mj-cs"/>
              </a:rPr>
              <a:t/>
            </a:r>
            <a:br>
              <a:rPr lang="en-ZW" sz="3600" b="1" dirty="0">
                <a:solidFill>
                  <a:srgbClr val="663300"/>
                </a:solidFill>
                <a:latin typeface="Century Gothic" panose="020B0502020202020204" pitchFamily="34" charset="0"/>
                <a:ea typeface="+mj-ea"/>
                <a:cs typeface="+mj-cs"/>
              </a:rPr>
            </a:br>
            <a:r>
              <a:rPr lang="en-ZW" sz="6000" b="1" dirty="0">
                <a:solidFill>
                  <a:srgbClr val="663300"/>
                </a:solidFill>
                <a:latin typeface="Century Gothic" panose="020B0502020202020204" pitchFamily="34" charset="0"/>
              </a:rPr>
              <a:t>INVESTOR PROTECTION FUND</a:t>
            </a:r>
            <a:endParaRPr lang="en-US" sz="6000" dirty="0"/>
          </a:p>
        </p:txBody>
      </p:sp>
      <p:sp>
        <p:nvSpPr>
          <p:cNvPr id="3" name="Content Placeholder 2"/>
          <p:cNvSpPr>
            <a:spLocks noGrp="1"/>
          </p:cNvSpPr>
          <p:nvPr>
            <p:ph idx="1"/>
          </p:nvPr>
        </p:nvSpPr>
        <p:spPr>
          <a:xfrm>
            <a:off x="0" y="3048000"/>
            <a:ext cx="9144000" cy="3809999"/>
          </a:xfrm>
        </p:spPr>
        <p:txBody>
          <a:bodyPr>
            <a:normAutofit fontScale="92500" lnSpcReduction="10000"/>
          </a:bodyPr>
          <a:lstStyle/>
          <a:p>
            <a:pPr marL="0" indent="0" algn="ctr">
              <a:buNone/>
            </a:pPr>
            <a:r>
              <a:rPr lang="en-ZW" sz="4000" dirty="0">
                <a:latin typeface="Century Gothic" panose="020B0502020202020204" pitchFamily="34" charset="0"/>
              </a:rPr>
              <a:t>    </a:t>
            </a:r>
          </a:p>
          <a:p>
            <a:pPr marL="0" indent="0" algn="ctr">
              <a:buNone/>
            </a:pPr>
            <a:endParaRPr lang="en-ZW" sz="4000" dirty="0">
              <a:latin typeface="Century Gothic" panose="020B0502020202020204" pitchFamily="34" charset="0"/>
            </a:endParaRPr>
          </a:p>
          <a:p>
            <a:pPr marL="0" indent="0" algn="ctr">
              <a:buNone/>
            </a:pPr>
            <a:endParaRPr lang="en-ZW" sz="4000" dirty="0">
              <a:latin typeface="Century Gothic" panose="020B0502020202020204" pitchFamily="34" charset="0"/>
            </a:endParaRPr>
          </a:p>
          <a:p>
            <a:pPr marL="0" indent="0" algn="ctr">
              <a:buNone/>
            </a:pPr>
            <a:endParaRPr lang="en-ZW" sz="4000" dirty="0">
              <a:latin typeface="Century Gothic" panose="020B0502020202020204" pitchFamily="34" charset="0"/>
            </a:endParaRPr>
          </a:p>
          <a:p>
            <a:pPr marL="0" indent="0" algn="ctr">
              <a:buNone/>
            </a:pPr>
            <a:endParaRPr lang="en-ZW" sz="4000" dirty="0">
              <a:latin typeface="Century Gothic" panose="020B0502020202020204" pitchFamily="34" charset="0"/>
            </a:endParaRPr>
          </a:p>
          <a:p>
            <a:pPr marL="0" indent="0" algn="ctr">
              <a:buNone/>
            </a:pPr>
            <a:endParaRPr lang="en-ZW" sz="1200" dirty="0">
              <a:latin typeface="Century Gothic" panose="020B0502020202020204" pitchFamily="34" charset="0"/>
            </a:endParaRPr>
          </a:p>
          <a:p>
            <a:pPr marL="0" indent="0">
              <a:lnSpc>
                <a:spcPct val="100000"/>
              </a:lnSpc>
              <a:spcBef>
                <a:spcPts val="0"/>
              </a:spcBef>
              <a:buNone/>
            </a:pPr>
            <a:r>
              <a:rPr lang="en-ZW" sz="1200" dirty="0" smtClean="0">
                <a:latin typeface="Century Gothic" panose="020B0502020202020204" pitchFamily="34" charset="0"/>
              </a:rPr>
              <a:t>Zimbabwe Association of Pension Funds Webinar </a:t>
            </a:r>
            <a:r>
              <a:rPr lang="en-ZW" sz="1200" dirty="0">
                <a:latin typeface="Century Gothic" panose="020B0502020202020204" pitchFamily="34" charset="0"/>
              </a:rPr>
              <a:t>Presentation</a:t>
            </a:r>
          </a:p>
          <a:p>
            <a:pPr marL="0" indent="0">
              <a:lnSpc>
                <a:spcPct val="100000"/>
              </a:lnSpc>
              <a:spcBef>
                <a:spcPts val="0"/>
              </a:spcBef>
              <a:buNone/>
            </a:pPr>
            <a:r>
              <a:rPr lang="en-ZW" sz="1200" dirty="0">
                <a:latin typeface="Century Gothic" panose="020B0502020202020204" pitchFamily="34" charset="0"/>
              </a:rPr>
              <a:t>P</a:t>
            </a:r>
            <a:r>
              <a:rPr lang="en-ZW" sz="1200" dirty="0" smtClean="0">
                <a:latin typeface="Century Gothic" panose="020B0502020202020204" pitchFamily="34" charset="0"/>
              </a:rPr>
              <a:t>resented </a:t>
            </a:r>
            <a:r>
              <a:rPr lang="en-ZW" sz="1200" dirty="0">
                <a:latin typeface="Century Gothic" panose="020B0502020202020204" pitchFamily="34" charset="0"/>
              </a:rPr>
              <a:t>by T. </a:t>
            </a:r>
            <a:r>
              <a:rPr lang="en-ZW" sz="1200" dirty="0" err="1" smtClean="0">
                <a:latin typeface="Century Gothic" panose="020B0502020202020204" pitchFamily="34" charset="0"/>
              </a:rPr>
              <a:t>Shonhiwa</a:t>
            </a:r>
            <a:r>
              <a:rPr lang="en-ZW" sz="1200" dirty="0" smtClean="0">
                <a:latin typeface="Century Gothic" panose="020B0502020202020204" pitchFamily="34" charset="0"/>
              </a:rPr>
              <a:t> </a:t>
            </a:r>
          </a:p>
          <a:p>
            <a:pPr marL="0" indent="0">
              <a:lnSpc>
                <a:spcPct val="100000"/>
              </a:lnSpc>
              <a:spcBef>
                <a:spcPts val="0"/>
              </a:spcBef>
              <a:buNone/>
            </a:pPr>
            <a:r>
              <a:rPr lang="en-ZW" sz="1200" dirty="0" smtClean="0">
                <a:latin typeface="Century Gothic" panose="020B0502020202020204" pitchFamily="34" charset="0"/>
              </a:rPr>
              <a:t>Board Member of the Investor Protection Fund and Finance Committee Member</a:t>
            </a:r>
            <a:endParaRPr lang="en-ZW" sz="1200" dirty="0">
              <a:latin typeface="Century Gothic" panose="020B0502020202020204" pitchFamily="34" charset="0"/>
            </a:endParaRPr>
          </a:p>
          <a:p>
            <a:pPr marL="0" indent="0">
              <a:lnSpc>
                <a:spcPct val="100000"/>
              </a:lnSpc>
              <a:spcBef>
                <a:spcPts val="0"/>
              </a:spcBef>
              <a:buNone/>
            </a:pPr>
            <a:endParaRPr lang="en-ZW" sz="1200" dirty="0">
              <a:latin typeface="Century Gothic" panose="020B0502020202020204" pitchFamily="34" charset="0"/>
            </a:endParaRPr>
          </a:p>
          <a:p>
            <a:pPr marL="0" indent="0">
              <a:lnSpc>
                <a:spcPct val="100000"/>
              </a:lnSpc>
              <a:spcBef>
                <a:spcPts val="0"/>
              </a:spcBef>
              <a:buNone/>
            </a:pPr>
            <a:r>
              <a:rPr lang="en-ZW" sz="1200" b="1" dirty="0">
                <a:latin typeface="Century Gothic" panose="020B0502020202020204" pitchFamily="34" charset="0"/>
              </a:rPr>
              <a:t>					</a:t>
            </a:r>
            <a:endParaRPr lang="en-ZW" sz="12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3861754" y="0"/>
            <a:ext cx="1420491" cy="1353429"/>
          </a:xfrm>
          <a:prstGeom prst="rect">
            <a:avLst/>
          </a:prstGeom>
        </p:spPr>
      </p:pic>
    </p:spTree>
    <p:extLst>
      <p:ext uri="{BB962C8B-B14F-4D97-AF65-F5344CB8AC3E}">
        <p14:creationId xmlns:p14="http://schemas.microsoft.com/office/powerpoint/2010/main" val="3469879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886700" cy="930273"/>
          </a:xfrm>
        </p:spPr>
        <p:txBody>
          <a:bodyPr>
            <a:normAutofit fontScale="90000"/>
          </a:bodyPr>
          <a:lstStyle/>
          <a:p>
            <a:r>
              <a:rPr lang="en-US" sz="3700" b="1" dirty="0">
                <a:solidFill>
                  <a:srgbClr val="663300"/>
                </a:solidFill>
                <a:latin typeface="Century Gothic" panose="020B0502020202020204" pitchFamily="34" charset="0"/>
              </a:rPr>
              <a:t>6.	How the Fund works </a:t>
            </a:r>
            <a:r>
              <a:rPr lang="en-US" sz="3600" dirty="0">
                <a:latin typeface="Century Gothic" panose="020B0502020202020204" pitchFamily="34" charset="0"/>
              </a:rPr>
              <a:t/>
            </a:r>
            <a:br>
              <a:rPr lang="en-US" sz="3600" dirty="0">
                <a:latin typeface="Century Gothic" panose="020B0502020202020204" pitchFamily="34" charset="0"/>
              </a:rPr>
            </a:br>
            <a:endParaRPr lang="en-US" dirty="0"/>
          </a:p>
        </p:txBody>
      </p:sp>
      <p:sp>
        <p:nvSpPr>
          <p:cNvPr id="3" name="Content Placeholder 2"/>
          <p:cNvSpPr>
            <a:spLocks noGrp="1"/>
          </p:cNvSpPr>
          <p:nvPr>
            <p:ph idx="1"/>
          </p:nvPr>
        </p:nvSpPr>
        <p:spPr>
          <a:xfrm>
            <a:off x="228600" y="1371600"/>
            <a:ext cx="8839200" cy="5410200"/>
          </a:xfrm>
        </p:spPr>
        <p:txBody>
          <a:bodyPr>
            <a:normAutofit/>
          </a:bodyPr>
          <a:lstStyle/>
          <a:p>
            <a:pPr>
              <a:lnSpc>
                <a:spcPct val="100000"/>
              </a:lnSpc>
            </a:pPr>
            <a:endParaRPr lang="en-GB" sz="2000" dirty="0">
              <a:latin typeface="Century Gothic" panose="020B0502020202020204" pitchFamily="34" charset="0"/>
            </a:endParaRPr>
          </a:p>
          <a:p>
            <a:pPr marL="0" indent="0">
              <a:lnSpc>
                <a:spcPct val="100000"/>
              </a:lnSpc>
              <a:buNone/>
            </a:pPr>
            <a:endParaRPr lang="en-GB" sz="2000" dirty="0">
              <a:latin typeface="Century Gothic" panose="020B0502020202020204" pitchFamily="34" charset="0"/>
            </a:endParaRPr>
          </a:p>
          <a:p>
            <a:pPr>
              <a:lnSpc>
                <a:spcPct val="100000"/>
              </a:lnSpc>
            </a:pPr>
            <a:endParaRPr lang="en-US" sz="20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graphicFrame>
        <p:nvGraphicFramePr>
          <p:cNvPr id="6" name="Chart 5"/>
          <p:cNvGraphicFramePr>
            <a:graphicFrameLocks/>
          </p:cNvGraphicFramePr>
          <p:nvPr>
            <p:extLst>
              <p:ext uri="{D42A27DB-BD31-4B8C-83A1-F6EECF244321}">
                <p14:modId xmlns:p14="http://schemas.microsoft.com/office/powerpoint/2010/main" val="3225051163"/>
              </p:ext>
            </p:extLst>
          </p:nvPr>
        </p:nvGraphicFramePr>
        <p:xfrm>
          <a:off x="685800" y="1219200"/>
          <a:ext cx="8077199"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3567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886700" cy="930273"/>
          </a:xfrm>
        </p:spPr>
        <p:txBody>
          <a:bodyPr>
            <a:normAutofit fontScale="90000"/>
          </a:bodyPr>
          <a:lstStyle/>
          <a:p>
            <a:r>
              <a:rPr lang="en-US" sz="3700" b="1" dirty="0">
                <a:solidFill>
                  <a:srgbClr val="663300"/>
                </a:solidFill>
                <a:latin typeface="Century Gothic" panose="020B0502020202020204" pitchFamily="34" charset="0"/>
              </a:rPr>
              <a:t>6.	How the Fund works </a:t>
            </a:r>
            <a:r>
              <a:rPr lang="en-US" sz="3600" dirty="0">
                <a:latin typeface="Century Gothic" panose="020B0502020202020204" pitchFamily="34" charset="0"/>
              </a:rPr>
              <a:t/>
            </a:r>
            <a:br>
              <a:rPr lang="en-US" sz="3600" dirty="0">
                <a:latin typeface="Century Gothic" panose="020B0502020202020204" pitchFamily="34" charset="0"/>
              </a:rPr>
            </a:br>
            <a:endParaRPr lang="en-US" dirty="0"/>
          </a:p>
        </p:txBody>
      </p:sp>
      <p:sp>
        <p:nvSpPr>
          <p:cNvPr id="3" name="Content Placeholder 2"/>
          <p:cNvSpPr>
            <a:spLocks noGrp="1"/>
          </p:cNvSpPr>
          <p:nvPr>
            <p:ph idx="1"/>
          </p:nvPr>
        </p:nvSpPr>
        <p:spPr>
          <a:xfrm>
            <a:off x="228600" y="1371600"/>
            <a:ext cx="8839200" cy="5410200"/>
          </a:xfrm>
        </p:spPr>
        <p:txBody>
          <a:bodyPr>
            <a:normAutofit/>
          </a:bodyPr>
          <a:lstStyle/>
          <a:p>
            <a:pPr>
              <a:lnSpc>
                <a:spcPct val="100000"/>
              </a:lnSpc>
            </a:pPr>
            <a:endParaRPr lang="en-GB" sz="2000" dirty="0">
              <a:latin typeface="Century Gothic" panose="020B0502020202020204" pitchFamily="34" charset="0"/>
            </a:endParaRPr>
          </a:p>
          <a:p>
            <a:pPr marL="0" indent="0">
              <a:lnSpc>
                <a:spcPct val="100000"/>
              </a:lnSpc>
              <a:buNone/>
            </a:pPr>
            <a:endParaRPr lang="en-GB" sz="2000" dirty="0">
              <a:latin typeface="Century Gothic" panose="020B0502020202020204" pitchFamily="34" charset="0"/>
            </a:endParaRPr>
          </a:p>
          <a:p>
            <a:pPr>
              <a:lnSpc>
                <a:spcPct val="100000"/>
              </a:lnSpc>
            </a:pPr>
            <a:endParaRPr lang="en-US" sz="20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
        <p:nvSpPr>
          <p:cNvPr id="6" name="Rectangle 5"/>
          <p:cNvSpPr/>
          <p:nvPr/>
        </p:nvSpPr>
        <p:spPr>
          <a:xfrm>
            <a:off x="762000" y="1371600"/>
            <a:ext cx="7924800" cy="4606389"/>
          </a:xfrm>
          <a:prstGeom prst="rect">
            <a:avLst/>
          </a:prstGeom>
        </p:spPr>
        <p:txBody>
          <a:bodyPr wrap="square">
            <a:spAutoFit/>
          </a:bodyPr>
          <a:lstStyle/>
          <a:p>
            <a:pPr lvl="0" algn="ctr" defTabSz="685800" fontAlgn="auto">
              <a:spcBef>
                <a:spcPts val="750"/>
              </a:spcBef>
              <a:spcAft>
                <a:spcPts val="0"/>
              </a:spcAft>
            </a:pPr>
            <a:r>
              <a:rPr lang="en-GB" sz="2000" b="1" dirty="0" smtClean="0">
                <a:solidFill>
                  <a:prstClr val="black"/>
                </a:solidFill>
                <a:latin typeface="Century Gothic" panose="020B0502020202020204" pitchFamily="34" charset="0"/>
              </a:rPr>
              <a:t>Claims</a:t>
            </a:r>
          </a:p>
          <a:p>
            <a:pPr lvl="0" defTabSz="685800" fontAlgn="auto">
              <a:spcBef>
                <a:spcPts val="750"/>
              </a:spcBef>
              <a:spcAft>
                <a:spcPts val="0"/>
              </a:spcAft>
            </a:pPr>
            <a:endParaRPr lang="en-GB" sz="2000" dirty="0">
              <a:solidFill>
                <a:prstClr val="black"/>
              </a:solidFill>
              <a:latin typeface="Century Gothic" panose="020B0502020202020204" pitchFamily="34" charset="0"/>
            </a:endParaRPr>
          </a:p>
          <a:p>
            <a:pPr marL="171450" lvl="0" indent="-171450" defTabSz="685800" fontAlgn="auto">
              <a:spcBef>
                <a:spcPts val="750"/>
              </a:spcBef>
              <a:spcAft>
                <a:spcPts val="0"/>
              </a:spcAft>
              <a:buFont typeface="Arial" panose="020B0604020202020204" pitchFamily="34" charset="0"/>
              <a:buChar char="•"/>
            </a:pPr>
            <a:r>
              <a:rPr lang="en-GB" sz="2000" dirty="0" smtClean="0">
                <a:solidFill>
                  <a:prstClr val="black"/>
                </a:solidFill>
                <a:latin typeface="Century Gothic" panose="020B0502020202020204" pitchFamily="34" charset="0"/>
              </a:rPr>
              <a:t>Claims </a:t>
            </a:r>
            <a:r>
              <a:rPr lang="en-GB" sz="2000" dirty="0">
                <a:solidFill>
                  <a:prstClr val="black"/>
                </a:solidFill>
                <a:latin typeface="Century Gothic" panose="020B0502020202020204" pitchFamily="34" charset="0"/>
              </a:rPr>
              <a:t>are submitted to the Fund Administrator, which notifies the Board before the claim is handed over to SECZIM for thorough investigations.</a:t>
            </a:r>
          </a:p>
          <a:p>
            <a:pPr marL="171450" lvl="0" indent="-171450" defTabSz="685800" fontAlgn="auto">
              <a:spcBef>
                <a:spcPts val="750"/>
              </a:spcBef>
              <a:spcAft>
                <a:spcPts val="0"/>
              </a:spcAft>
              <a:buFont typeface="Arial" panose="020B0604020202020204" pitchFamily="34" charset="0"/>
              <a:buChar char="•"/>
            </a:pPr>
            <a:r>
              <a:rPr lang="en-GB" sz="2000" dirty="0">
                <a:solidFill>
                  <a:prstClr val="black"/>
                </a:solidFill>
                <a:latin typeface="Century Gothic" panose="020B0502020202020204" pitchFamily="34" charset="0"/>
              </a:rPr>
              <a:t>Upon completion of investigations SECZ then issues a report of its findings to the Board for further evaluation. </a:t>
            </a:r>
          </a:p>
          <a:p>
            <a:pPr marL="171450" lvl="0" indent="-171450" algn="just" defTabSz="685800" fontAlgn="auto">
              <a:spcBef>
                <a:spcPts val="750"/>
              </a:spcBef>
              <a:spcAft>
                <a:spcPts val="0"/>
              </a:spcAft>
              <a:buFont typeface="Arial" panose="020B0604020202020204" pitchFamily="34" charset="0"/>
              <a:buChar char="•"/>
            </a:pPr>
            <a:r>
              <a:rPr lang="en-GB" sz="2000" dirty="0">
                <a:solidFill>
                  <a:prstClr val="black"/>
                </a:solidFill>
                <a:latin typeface="Century Gothic" panose="020B0502020202020204" pitchFamily="34" charset="0"/>
              </a:rPr>
              <a:t>If the Board has satisfied itself that the protected investor has lost as a result of malpractice by a contributor or a contributor has become insolvent an amount not exceeding </a:t>
            </a:r>
            <a:r>
              <a:rPr lang="en-GB" sz="2000" b="1" dirty="0">
                <a:solidFill>
                  <a:prstClr val="black"/>
                </a:solidFill>
                <a:latin typeface="Century Gothic" panose="020B0502020202020204" pitchFamily="34" charset="0"/>
              </a:rPr>
              <a:t>10% </a:t>
            </a:r>
            <a:r>
              <a:rPr lang="en-GB" sz="2000" dirty="0">
                <a:solidFill>
                  <a:prstClr val="black"/>
                </a:solidFill>
                <a:latin typeface="Century Gothic" panose="020B0502020202020204" pitchFamily="34" charset="0"/>
              </a:rPr>
              <a:t>of</a:t>
            </a:r>
            <a:r>
              <a:rPr lang="en-GB" sz="2000" b="1" dirty="0">
                <a:solidFill>
                  <a:prstClr val="black"/>
                </a:solidFill>
                <a:latin typeface="Century Gothic" panose="020B0502020202020204" pitchFamily="34" charset="0"/>
              </a:rPr>
              <a:t> </a:t>
            </a:r>
            <a:r>
              <a:rPr lang="en-GB" sz="2000" dirty="0">
                <a:solidFill>
                  <a:prstClr val="black"/>
                </a:solidFill>
                <a:latin typeface="Century Gothic" panose="020B0502020202020204" pitchFamily="34" charset="0"/>
              </a:rPr>
              <a:t>the total amount of the Fund’s assets, at the time payment is due, is paid to the claimant.</a:t>
            </a:r>
          </a:p>
          <a:p>
            <a:pPr marL="171450" lvl="0" indent="-171450" defTabSz="685800" fontAlgn="auto">
              <a:spcBef>
                <a:spcPts val="750"/>
              </a:spcBef>
              <a:spcAft>
                <a:spcPts val="0"/>
              </a:spcAft>
              <a:buFont typeface="Arial" panose="020B0604020202020204" pitchFamily="34" charset="0"/>
              <a:buChar char="•"/>
            </a:pPr>
            <a:r>
              <a:rPr lang="en-GB" sz="2000" dirty="0">
                <a:solidFill>
                  <a:prstClr val="black"/>
                </a:solidFill>
                <a:latin typeface="Century Gothic" panose="020B0502020202020204" pitchFamily="34" charset="0"/>
              </a:rPr>
              <a:t>The Board decision is final.</a:t>
            </a:r>
            <a:endParaRPr lang="en-GB" sz="2000"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2171545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b="1" dirty="0">
                <a:solidFill>
                  <a:srgbClr val="663300"/>
                </a:solidFill>
                <a:latin typeface="Century Gothic" panose="020B0502020202020204" pitchFamily="34" charset="0"/>
              </a:rPr>
              <a:t>7. Unclaimed Shares Portfolio</a:t>
            </a:r>
          </a:p>
        </p:txBody>
      </p:sp>
      <p:sp>
        <p:nvSpPr>
          <p:cNvPr id="3" name="Content Placeholder 2"/>
          <p:cNvSpPr>
            <a:spLocks noGrp="1"/>
          </p:cNvSpPr>
          <p:nvPr>
            <p:ph idx="1"/>
          </p:nvPr>
        </p:nvSpPr>
        <p:spPr>
          <a:xfrm>
            <a:off x="599673" y="1371600"/>
            <a:ext cx="7886700" cy="5029200"/>
          </a:xfrm>
        </p:spPr>
        <p:txBody>
          <a:bodyPr>
            <a:noAutofit/>
          </a:bodyPr>
          <a:lstStyle/>
          <a:p>
            <a:r>
              <a:rPr lang="en-ZW" sz="1600" dirty="0">
                <a:latin typeface="Century Gothic" panose="020B0502020202020204" pitchFamily="34" charset="0"/>
              </a:rPr>
              <a:t>Prior to the directive that all shares bought by the investing public must be kept by an independent custodial service provider</a:t>
            </a:r>
            <a:r>
              <a:rPr lang="en-ZW" sz="1600">
                <a:latin typeface="Century Gothic" panose="020B0502020202020204" pitchFamily="34" charset="0"/>
              </a:rPr>
              <a:t>, </a:t>
            </a:r>
            <a:r>
              <a:rPr lang="en-ZW" sz="1600" smtClean="0">
                <a:latin typeface="Century Gothic" panose="020B0502020202020204" pitchFamily="34" charset="0"/>
              </a:rPr>
              <a:t>some shares </a:t>
            </a:r>
            <a:r>
              <a:rPr lang="en-ZW" sz="1600" dirty="0">
                <a:latin typeface="Century Gothic" panose="020B0502020202020204" pitchFamily="34" charset="0"/>
              </a:rPr>
              <a:t>were registered in the name of nominees and kept by the Stock Brokers;</a:t>
            </a:r>
          </a:p>
          <a:p>
            <a:r>
              <a:rPr lang="en-ZW" sz="1600" dirty="0">
                <a:latin typeface="Century Gothic" panose="020B0502020202020204" pitchFamily="34" charset="0"/>
              </a:rPr>
              <a:t>This exposed these shares to abuse by Stock Brokers. For instance Stock Brokers could trade on these shares without the knowledge of the owners; </a:t>
            </a:r>
          </a:p>
          <a:p>
            <a:pPr algn="just"/>
            <a:r>
              <a:rPr lang="en-ZW" sz="1600" dirty="0">
                <a:latin typeface="Century Gothic" panose="020B0502020202020204" pitchFamily="34" charset="0"/>
              </a:rPr>
              <a:t>In order to safe guard these shares, on 29 August 2012, SECZIM directed all securities dealing firms to register all securities in the name of their respective beneficial owners and subsequently deliver the securities to the owners;</a:t>
            </a:r>
          </a:p>
          <a:p>
            <a:pPr algn="just"/>
            <a:r>
              <a:rPr lang="en-ZW" sz="1600" dirty="0">
                <a:latin typeface="Century Gothic" panose="020B0502020202020204" pitchFamily="34" charset="0"/>
              </a:rPr>
              <a:t>The SECZIM further directed that the securities that remained unclaimed were to be handed over to Custodians for safe custody pending collection by the rightful owners;</a:t>
            </a:r>
          </a:p>
          <a:p>
            <a:pPr algn="just"/>
            <a:r>
              <a:rPr lang="en-ZW" sz="1600" dirty="0">
                <a:latin typeface="Century Gothic" panose="020B0502020202020204" pitchFamily="34" charset="0"/>
              </a:rPr>
              <a:t>Initial custodians – ZB &amp; Old Mutual Custodial then CBZ and later </a:t>
            </a:r>
            <a:r>
              <a:rPr lang="en-ZW" sz="1600" dirty="0" err="1">
                <a:latin typeface="Century Gothic" panose="020B0502020202020204" pitchFamily="34" charset="0"/>
              </a:rPr>
              <a:t>Chengetedzai</a:t>
            </a:r>
            <a:r>
              <a:rPr lang="en-ZW" sz="1600" dirty="0" smtClean="0">
                <a:latin typeface="Century Gothic" panose="020B0502020202020204" pitchFamily="34" charset="0"/>
              </a:rPr>
              <a:t>;</a:t>
            </a:r>
          </a:p>
          <a:p>
            <a:pPr algn="just"/>
            <a:r>
              <a:rPr lang="en-ZW" sz="1600" dirty="0" smtClean="0">
                <a:latin typeface="Century Gothic" panose="020B0502020202020204" pitchFamily="34" charset="0"/>
              </a:rPr>
              <a:t>Comarton Consultants is involved with the Unclaimed Shares Portfolio by virtue of them administering the IPF;</a:t>
            </a:r>
          </a:p>
          <a:p>
            <a:pPr algn="just"/>
            <a:r>
              <a:rPr lang="en-ZW" sz="1600" dirty="0">
                <a:latin typeface="Century Gothic" panose="020B0502020202020204" pitchFamily="34" charset="0"/>
              </a:rPr>
              <a:t>Comarton </a:t>
            </a:r>
            <a:r>
              <a:rPr lang="en-ZW" sz="1600" dirty="0" smtClean="0">
                <a:latin typeface="Century Gothic" panose="020B0502020202020204" pitchFamily="34" charset="0"/>
              </a:rPr>
              <a:t>Consultants’ role in respect of the Unclaimed Shares Portfolio is mainly to: </a:t>
            </a:r>
          </a:p>
          <a:p>
            <a:pPr marL="0" indent="0" algn="just">
              <a:buNone/>
            </a:pPr>
            <a:r>
              <a:rPr lang="en-ZW" sz="1600" dirty="0" smtClean="0">
                <a:latin typeface="Century Gothic" panose="020B0502020202020204" pitchFamily="34" charset="0"/>
              </a:rPr>
              <a:t>	-	verify claims submitted to </a:t>
            </a:r>
            <a:r>
              <a:rPr lang="en-ZW" sz="1600" dirty="0" err="1" smtClean="0">
                <a:latin typeface="Century Gothic" panose="020B0502020202020204" pitchFamily="34" charset="0"/>
              </a:rPr>
              <a:t>Chengetedzai</a:t>
            </a:r>
            <a:r>
              <a:rPr lang="en-ZW" sz="1600" dirty="0" smtClean="0">
                <a:latin typeface="Century Gothic" panose="020B0502020202020204" pitchFamily="34" charset="0"/>
              </a:rPr>
              <a:t>;</a:t>
            </a:r>
          </a:p>
          <a:p>
            <a:pPr marL="0" indent="0" algn="just">
              <a:buNone/>
            </a:pPr>
            <a:r>
              <a:rPr lang="en-ZW" sz="1600" dirty="0" smtClean="0">
                <a:latin typeface="Century Gothic" panose="020B0502020202020204" pitchFamily="34" charset="0"/>
              </a:rPr>
              <a:t>	-	report the status of the portfolio at quarterly Board meetings;</a:t>
            </a:r>
          </a:p>
          <a:p>
            <a:pPr marL="0" indent="0" algn="just">
              <a:buNone/>
            </a:pPr>
            <a:r>
              <a:rPr lang="en-ZW" sz="1600" dirty="0" smtClean="0">
                <a:latin typeface="Century Gothic" panose="020B0502020202020204" pitchFamily="34" charset="0"/>
              </a:rPr>
              <a:t>	-	Handle any queries related to the portfolio.</a:t>
            </a:r>
          </a:p>
          <a:p>
            <a:pPr algn="just"/>
            <a:endParaRPr lang="en-ZW" sz="20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extLst>
      <p:ext uri="{BB962C8B-B14F-4D97-AF65-F5344CB8AC3E}">
        <p14:creationId xmlns:p14="http://schemas.microsoft.com/office/powerpoint/2010/main" val="376337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a:extLst>
            <a:ext uri="{FF2B5EF4-FFF2-40B4-BE49-F238E27FC236}">
              <a16:creationId xmlns:a16="http://schemas.microsoft.com/office/drawing/2014/main" xmlns="" id="{51318780-FD2C-6F7C-97E4-B09C94CC2A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261611D2-1B81-81AB-0C72-37F8F9597698}"/>
              </a:ext>
            </a:extLst>
          </p:cNvPr>
          <p:cNvSpPr>
            <a:spLocks noGrp="1"/>
          </p:cNvSpPr>
          <p:nvPr>
            <p:ph type="title"/>
          </p:nvPr>
        </p:nvSpPr>
        <p:spPr>
          <a:xfrm>
            <a:off x="628650" y="-207754"/>
            <a:ext cx="7886700" cy="1325563"/>
          </a:xfrm>
        </p:spPr>
        <p:txBody>
          <a:bodyPr>
            <a:normAutofit/>
          </a:bodyPr>
          <a:lstStyle/>
          <a:p>
            <a:r>
              <a:rPr lang="en-ZW" b="1" dirty="0">
                <a:solidFill>
                  <a:schemeClr val="accent2">
                    <a:lumMod val="50000"/>
                  </a:schemeClr>
                </a:solidFill>
                <a:latin typeface="Century Gothic" panose="020B0502020202020204" pitchFamily="34" charset="0"/>
              </a:rPr>
              <a:t>7. Unclaimed Shares Portfolio</a:t>
            </a:r>
          </a:p>
        </p:txBody>
      </p:sp>
      <p:pic>
        <p:nvPicPr>
          <p:cNvPr id="4" name="Picture 3">
            <a:extLst>
              <a:ext uri="{FF2B5EF4-FFF2-40B4-BE49-F238E27FC236}">
                <a16:creationId xmlns:a16="http://schemas.microsoft.com/office/drawing/2014/main" xmlns="" id="{2D13A0B3-C541-CA75-6514-57ADB2292F7D}"/>
              </a:ext>
            </a:extLst>
          </p:cNvPr>
          <p:cNvPicPr>
            <a:picLocks noChangeAspect="1"/>
          </p:cNvPicPr>
          <p:nvPr/>
        </p:nvPicPr>
        <p:blipFill>
          <a:blip r:embed="rId2"/>
          <a:stretch>
            <a:fillRect/>
          </a:stretch>
        </p:blipFill>
        <p:spPr>
          <a:xfrm>
            <a:off x="8417844" y="19189"/>
            <a:ext cx="726156" cy="691874"/>
          </a:xfrm>
          <a:prstGeom prst="rect">
            <a:avLst/>
          </a:prstGeom>
        </p:spPr>
      </p:pic>
      <p:sp>
        <p:nvSpPr>
          <p:cNvPr id="9" name="Content Placeholder 8">
            <a:extLst>
              <a:ext uri="{FF2B5EF4-FFF2-40B4-BE49-F238E27FC236}">
                <a16:creationId xmlns:a16="http://schemas.microsoft.com/office/drawing/2014/main" xmlns="" id="{439A2297-5CC9-8C45-4F22-559546323896}"/>
              </a:ext>
            </a:extLst>
          </p:cNvPr>
          <p:cNvSpPr>
            <a:spLocks noGrp="1"/>
          </p:cNvSpPr>
          <p:nvPr>
            <p:ph idx="1"/>
          </p:nvPr>
        </p:nvSpPr>
        <p:spPr>
          <a:xfrm>
            <a:off x="628650" y="838200"/>
            <a:ext cx="7886700" cy="5562600"/>
          </a:xfrm>
        </p:spPr>
        <p:txBody>
          <a:bodyPr>
            <a:normAutofit fontScale="62500" lnSpcReduction="20000"/>
          </a:bodyPr>
          <a:lstStyle/>
          <a:p>
            <a:endParaRPr lang="en-US" dirty="0"/>
          </a:p>
          <a:p>
            <a:endParaRPr lang="en-ZW" dirty="0"/>
          </a:p>
          <a:p>
            <a:endParaRPr lang="en-ZW" dirty="0"/>
          </a:p>
          <a:p>
            <a:endParaRPr lang="en-ZW" dirty="0"/>
          </a:p>
          <a:p>
            <a:endParaRPr lang="en-ZW" dirty="0"/>
          </a:p>
          <a:p>
            <a:endParaRPr lang="en-ZW" dirty="0"/>
          </a:p>
          <a:p>
            <a:endParaRPr lang="en-ZW" dirty="0"/>
          </a:p>
          <a:p>
            <a:endParaRPr lang="en-ZW" dirty="0"/>
          </a:p>
          <a:p>
            <a:endParaRPr lang="en-ZW" sz="1800" b="1" dirty="0">
              <a:solidFill>
                <a:srgbClr val="FF0000"/>
              </a:solidFill>
              <a:latin typeface="Century Gothic" panose="020B0502020202020204" pitchFamily="34" charset="0"/>
            </a:endParaRPr>
          </a:p>
          <a:p>
            <a:endParaRPr lang="en-ZW" sz="1800" b="1" dirty="0">
              <a:solidFill>
                <a:srgbClr val="FF0000"/>
              </a:solidFill>
              <a:latin typeface="Century Gothic" panose="020B0502020202020204" pitchFamily="34" charset="0"/>
            </a:endParaRPr>
          </a:p>
          <a:p>
            <a:endParaRPr lang="en-ZW" sz="1800" b="1" dirty="0">
              <a:solidFill>
                <a:srgbClr val="FF0000"/>
              </a:solidFill>
              <a:latin typeface="Century Gothic" panose="020B0502020202020204" pitchFamily="34" charset="0"/>
            </a:endParaRPr>
          </a:p>
          <a:p>
            <a:r>
              <a:rPr lang="en-ZW" sz="1900" b="1" dirty="0">
                <a:latin typeface="Century Gothic" panose="020B0502020202020204" pitchFamily="34" charset="0"/>
              </a:rPr>
              <a:t>3,457</a:t>
            </a:r>
            <a:r>
              <a:rPr lang="en-ZW" sz="1900" dirty="0">
                <a:latin typeface="Century Gothic" panose="020B0502020202020204" pitchFamily="34" charset="0"/>
              </a:rPr>
              <a:t> shares were collected since inception </a:t>
            </a:r>
            <a:r>
              <a:rPr lang="en-ZW" sz="1900" dirty="0" err="1">
                <a:latin typeface="Century Gothic" panose="020B0502020202020204" pitchFamily="34" charset="0"/>
              </a:rPr>
              <a:t>i.e</a:t>
            </a:r>
            <a:r>
              <a:rPr lang="en-ZW" sz="1900" dirty="0">
                <a:latin typeface="Century Gothic" panose="020B0502020202020204" pitchFamily="34" charset="0"/>
              </a:rPr>
              <a:t> </a:t>
            </a:r>
            <a:r>
              <a:rPr lang="en-ZW" sz="1900" dirty="0" smtClean="0">
                <a:latin typeface="Century Gothic" panose="020B0502020202020204" pitchFamily="34" charset="0"/>
              </a:rPr>
              <a:t>2013.</a:t>
            </a:r>
          </a:p>
          <a:p>
            <a:r>
              <a:rPr lang="en-ZW" sz="1900" dirty="0" smtClean="0">
                <a:latin typeface="Century Gothic" panose="020B0502020202020204" pitchFamily="34" charset="0"/>
              </a:rPr>
              <a:t>65 shares were collected in the current year to 31 May 2024.</a:t>
            </a:r>
          </a:p>
          <a:p>
            <a:r>
              <a:rPr lang="en-ZW" sz="1900" dirty="0" smtClean="0">
                <a:latin typeface="Century Gothic" panose="020B0502020202020204" pitchFamily="34" charset="0"/>
              </a:rPr>
              <a:t>As </a:t>
            </a:r>
            <a:r>
              <a:rPr lang="en-ZW" sz="1900" dirty="0">
                <a:latin typeface="Century Gothic" panose="020B0502020202020204" pitchFamily="34" charset="0"/>
              </a:rPr>
              <a:t>at 31 December 2023 the Unclaimed Shares Portfolio had </a:t>
            </a:r>
            <a:r>
              <a:rPr lang="en-ZW" sz="1900" b="1" dirty="0">
                <a:latin typeface="Century Gothic" panose="020B0502020202020204" pitchFamily="34" charset="0"/>
              </a:rPr>
              <a:t>22,592</a:t>
            </a:r>
            <a:r>
              <a:rPr lang="en-ZW" sz="1900" dirty="0">
                <a:latin typeface="Century Gothic" panose="020B0502020202020204" pitchFamily="34" charset="0"/>
              </a:rPr>
              <a:t> shares (unaudited).</a:t>
            </a:r>
          </a:p>
          <a:p>
            <a:r>
              <a:rPr lang="en-ZW" sz="1900" dirty="0">
                <a:latin typeface="Century Gothic" panose="020B0502020202020204" pitchFamily="34" charset="0"/>
              </a:rPr>
              <a:t>As at </a:t>
            </a:r>
            <a:r>
              <a:rPr lang="en-ZW" sz="1900" dirty="0" smtClean="0">
                <a:latin typeface="Century Gothic" panose="020B0502020202020204" pitchFamily="34" charset="0"/>
              </a:rPr>
              <a:t>31 May </a:t>
            </a:r>
            <a:r>
              <a:rPr lang="en-ZW" sz="1900" dirty="0">
                <a:latin typeface="Century Gothic" panose="020B0502020202020204" pitchFamily="34" charset="0"/>
              </a:rPr>
              <a:t>2024 the Unclaimed Shares Portfolio had a value of:</a:t>
            </a:r>
          </a:p>
          <a:p>
            <a:pPr lvl="1" fontAlgn="base">
              <a:buFontTx/>
              <a:buChar char="-"/>
            </a:pPr>
            <a:r>
              <a:rPr lang="en-ZW" sz="1900" b="1" dirty="0" smtClean="0">
                <a:latin typeface="Century Gothic" panose="020B0502020202020204" pitchFamily="34" charset="0"/>
              </a:rPr>
              <a:t>US$747,854.62 </a:t>
            </a:r>
            <a:endParaRPr lang="en-ZW" sz="1900" b="1" dirty="0">
              <a:latin typeface="Century Gothic" panose="020B0502020202020204" pitchFamily="34" charset="0"/>
            </a:endParaRPr>
          </a:p>
          <a:p>
            <a:pPr lvl="1" fontAlgn="base">
              <a:buFontTx/>
              <a:buChar char="-"/>
            </a:pPr>
            <a:r>
              <a:rPr lang="en-ZW" sz="1900" b="1" dirty="0" smtClean="0">
                <a:latin typeface="Century Gothic" panose="020B0502020202020204" pitchFamily="34" charset="0"/>
              </a:rPr>
              <a:t>ZiG$34,475,900.08 </a:t>
            </a:r>
          </a:p>
          <a:p>
            <a:pPr fontAlgn="base"/>
            <a:r>
              <a:rPr lang="en-ZW" sz="1900" dirty="0" smtClean="0">
                <a:latin typeface="Century Gothic" panose="020B0502020202020204" pitchFamily="34" charset="0"/>
              </a:rPr>
              <a:t>The IPF is trying to increase awareness of the Unclaimed Shares Portfolio through the investor education campaign in order to increase collections.</a:t>
            </a:r>
          </a:p>
          <a:p>
            <a:pPr fontAlgn="base"/>
            <a:r>
              <a:rPr lang="en-ZW" sz="1900" i="0" dirty="0" smtClean="0">
                <a:effectLst/>
                <a:latin typeface="Century Gothic" panose="020B0502020202020204" pitchFamily="34" charset="0"/>
              </a:rPr>
              <a:t>The IPF pays the custodial fees </a:t>
            </a:r>
            <a:r>
              <a:rPr lang="en-ZW" sz="1900" dirty="0">
                <a:latin typeface="Century Gothic" panose="020B0502020202020204" pitchFamily="34" charset="0"/>
              </a:rPr>
              <a:t>for Unclaimed Shares </a:t>
            </a:r>
            <a:r>
              <a:rPr lang="en-ZW" sz="1900" dirty="0" smtClean="0">
                <a:latin typeface="Century Gothic" panose="020B0502020202020204" pitchFamily="34" charset="0"/>
              </a:rPr>
              <a:t>Portfolio and does not charge any fees for its administration.</a:t>
            </a:r>
          </a:p>
          <a:p>
            <a:pPr fontAlgn="base"/>
            <a:r>
              <a:rPr lang="en-ZW" sz="1900" i="0" dirty="0" smtClean="0">
                <a:effectLst/>
                <a:latin typeface="Century Gothic" panose="020B0502020202020204" pitchFamily="34" charset="0"/>
              </a:rPr>
              <a:t>Dividends from the unclaimed shares are transferred to the IPF-Unclaimed Shares Portfolio bank account and split equally amongst the IPF’s asset </a:t>
            </a:r>
            <a:r>
              <a:rPr lang="en-ZW" sz="1900" i="0" dirty="0" smtClean="0">
                <a:effectLst/>
                <a:latin typeface="Century Gothic" panose="020B0502020202020204" pitchFamily="34" charset="0"/>
              </a:rPr>
              <a:t>managers and </a:t>
            </a:r>
            <a:r>
              <a:rPr lang="en-ZW" sz="1900" i="0" dirty="0" smtClean="0">
                <a:effectLst/>
                <a:latin typeface="Century Gothic" panose="020B0502020202020204" pitchFamily="34" charset="0"/>
              </a:rPr>
              <a:t>managed in a separate portfolio.</a:t>
            </a:r>
          </a:p>
          <a:p>
            <a:pPr fontAlgn="base"/>
            <a:r>
              <a:rPr lang="en-ZW" sz="1900" dirty="0" smtClean="0">
                <a:latin typeface="Century Gothic" panose="020B0502020202020204" pitchFamily="34" charset="0"/>
              </a:rPr>
              <a:t>Dividends are paid out when the investors collect their shares.</a:t>
            </a:r>
            <a:endParaRPr lang="en-ZW" sz="1900" i="0" dirty="0">
              <a:effectLst/>
              <a:latin typeface="Century Gothic" panose="020B0502020202020204" pitchFamily="34" charset="0"/>
            </a:endParaRPr>
          </a:p>
          <a:p>
            <a:pPr marL="342900" lvl="1" indent="0">
              <a:buNone/>
            </a:pPr>
            <a:endParaRPr lang="en-ZW" dirty="0"/>
          </a:p>
        </p:txBody>
      </p:sp>
      <p:graphicFrame>
        <p:nvGraphicFramePr>
          <p:cNvPr id="11" name="Chart 10">
            <a:extLst>
              <a:ext uri="{FF2B5EF4-FFF2-40B4-BE49-F238E27FC236}">
                <a16:creationId xmlns:a16="http://schemas.microsoft.com/office/drawing/2014/main" xmlns="" id="{740DF802-26D9-2994-55EF-474FF4EA528E}"/>
              </a:ext>
            </a:extLst>
          </p:cNvPr>
          <p:cNvGraphicFramePr>
            <a:graphicFrameLocks/>
          </p:cNvGraphicFramePr>
          <p:nvPr>
            <p:extLst>
              <p:ext uri="{D42A27DB-BD31-4B8C-83A1-F6EECF244321}">
                <p14:modId xmlns:p14="http://schemas.microsoft.com/office/powerpoint/2010/main" val="1497655657"/>
              </p:ext>
            </p:extLst>
          </p:nvPr>
        </p:nvGraphicFramePr>
        <p:xfrm>
          <a:off x="914400" y="777080"/>
          <a:ext cx="6019800" cy="28043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4890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b="1" dirty="0">
                <a:solidFill>
                  <a:srgbClr val="663300"/>
                </a:solidFill>
                <a:latin typeface="Century Gothic" panose="020B0502020202020204" pitchFamily="34" charset="0"/>
              </a:rPr>
              <a:t>8</a:t>
            </a:r>
            <a:r>
              <a:rPr lang="en-ZW" b="1" dirty="0" smtClean="0">
                <a:solidFill>
                  <a:srgbClr val="663300"/>
                </a:solidFill>
                <a:latin typeface="Century Gothic" panose="020B0502020202020204" pitchFamily="34" charset="0"/>
              </a:rPr>
              <a:t>. </a:t>
            </a:r>
            <a:r>
              <a:rPr lang="en-ZW" b="1" dirty="0">
                <a:solidFill>
                  <a:srgbClr val="663300"/>
                </a:solidFill>
                <a:latin typeface="Century Gothic" panose="020B0502020202020204" pitchFamily="34" charset="0"/>
              </a:rPr>
              <a:t>Claim process</a:t>
            </a:r>
          </a:p>
        </p:txBody>
      </p:sp>
      <p:sp>
        <p:nvSpPr>
          <p:cNvPr id="3" name="Content Placeholder 2"/>
          <p:cNvSpPr>
            <a:spLocks noGrp="1"/>
          </p:cNvSpPr>
          <p:nvPr>
            <p:ph idx="1"/>
          </p:nvPr>
        </p:nvSpPr>
        <p:spPr>
          <a:xfrm>
            <a:off x="660847" y="1690689"/>
            <a:ext cx="7886700" cy="4351338"/>
          </a:xfrm>
        </p:spPr>
        <p:txBody>
          <a:bodyPr>
            <a:normAutofit lnSpcReduction="10000"/>
          </a:bodyPr>
          <a:lstStyle/>
          <a:p>
            <a:pPr algn="just"/>
            <a:r>
              <a:rPr lang="en-ZW" sz="2000" dirty="0">
                <a:latin typeface="Century Gothic" panose="020B0502020202020204" pitchFamily="34" charset="0"/>
              </a:rPr>
              <a:t>The list of unclaimed shares is available on the SECZIM website;</a:t>
            </a:r>
          </a:p>
          <a:p>
            <a:pPr algn="just"/>
            <a:r>
              <a:rPr lang="en-ZW" sz="2000" dirty="0">
                <a:latin typeface="Century Gothic" panose="020B0502020202020204" pitchFamily="34" charset="0"/>
              </a:rPr>
              <a:t>Certificates were just under 20,000 as at 31 December 2023;</a:t>
            </a:r>
          </a:p>
          <a:p>
            <a:pPr algn="just"/>
            <a:r>
              <a:rPr lang="en-ZW" sz="2000" dirty="0">
                <a:latin typeface="Century Gothic" panose="020B0502020202020204" pitchFamily="34" charset="0"/>
              </a:rPr>
              <a:t>Given the IPF mandate for investor protection the Board resolved to assume oversight of the Unclaimed Shares Portfolio.</a:t>
            </a:r>
          </a:p>
          <a:p>
            <a:r>
              <a:rPr lang="en-ZW" sz="2000" dirty="0">
                <a:latin typeface="Century Gothic" panose="020B0502020202020204" pitchFamily="34" charset="0"/>
              </a:rPr>
              <a:t>In order to claim his/her shares, an investor obtains and fills in a claim form which is submitted to </a:t>
            </a:r>
            <a:r>
              <a:rPr lang="en-ZW" sz="2000" dirty="0" err="1">
                <a:latin typeface="Century Gothic" panose="020B0502020202020204" pitchFamily="34" charset="0"/>
              </a:rPr>
              <a:t>Chengetedzai</a:t>
            </a:r>
            <a:r>
              <a:rPr lang="en-ZW" sz="2000" dirty="0">
                <a:latin typeface="Century Gothic" panose="020B0502020202020204" pitchFamily="34" charset="0"/>
              </a:rPr>
              <a:t> together with a copy of the National ID and proof of purchase of the shares (usually statements from stockbroker);</a:t>
            </a:r>
          </a:p>
          <a:p>
            <a:r>
              <a:rPr lang="en-ZW" sz="2000" dirty="0" err="1">
                <a:latin typeface="Century Gothic" panose="020B0502020202020204" pitchFamily="34" charset="0"/>
              </a:rPr>
              <a:t>Chengetedzai</a:t>
            </a:r>
            <a:r>
              <a:rPr lang="en-ZW" sz="2000" dirty="0">
                <a:latin typeface="Century Gothic" panose="020B0502020202020204" pitchFamily="34" charset="0"/>
              </a:rPr>
              <a:t> sends form to the Fund Administrator for verification and </a:t>
            </a:r>
            <a:r>
              <a:rPr lang="en-ZW" sz="2000" dirty="0" err="1">
                <a:latin typeface="Century Gothic" panose="020B0502020202020204" pitchFamily="34" charset="0"/>
              </a:rPr>
              <a:t>authourisation</a:t>
            </a:r>
            <a:r>
              <a:rPr lang="en-ZW" sz="2000" dirty="0">
                <a:latin typeface="Century Gothic" panose="020B0502020202020204" pitchFamily="34" charset="0"/>
              </a:rPr>
              <a:t>;</a:t>
            </a:r>
          </a:p>
          <a:p>
            <a:r>
              <a:rPr lang="en-ZW" sz="2000" dirty="0">
                <a:latin typeface="Century Gothic" panose="020B0502020202020204" pitchFamily="34" charset="0"/>
              </a:rPr>
              <a:t>Once authorised the claim form is sent back to </a:t>
            </a:r>
            <a:r>
              <a:rPr lang="en-ZW" sz="2000" dirty="0" err="1">
                <a:latin typeface="Century Gothic" panose="020B0502020202020204" pitchFamily="34" charset="0"/>
              </a:rPr>
              <a:t>Chengetedzai</a:t>
            </a:r>
            <a:r>
              <a:rPr lang="en-ZW" sz="2000" dirty="0">
                <a:latin typeface="Century Gothic" panose="020B0502020202020204" pitchFamily="34" charset="0"/>
              </a:rPr>
              <a:t> to hand over the shares to the beneficial owner. </a:t>
            </a:r>
          </a:p>
          <a:p>
            <a:pPr marL="0" indent="0">
              <a:buNone/>
            </a:pPr>
            <a:endParaRPr lang="en-ZW" dirty="0"/>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extLst>
      <p:ext uri="{BB962C8B-B14F-4D97-AF65-F5344CB8AC3E}">
        <p14:creationId xmlns:p14="http://schemas.microsoft.com/office/powerpoint/2010/main" val="2756968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b="1" dirty="0">
                <a:solidFill>
                  <a:srgbClr val="663300"/>
                </a:solidFill>
                <a:latin typeface="Century Gothic" panose="020B0502020202020204" pitchFamily="34" charset="0"/>
              </a:rPr>
              <a:t>8</a:t>
            </a:r>
            <a:r>
              <a:rPr lang="en-ZW" b="1" dirty="0" smtClean="0">
                <a:solidFill>
                  <a:srgbClr val="663300"/>
                </a:solidFill>
                <a:latin typeface="Century Gothic" panose="020B0502020202020204" pitchFamily="34" charset="0"/>
              </a:rPr>
              <a:t>. Claiming </a:t>
            </a:r>
            <a:r>
              <a:rPr lang="en-ZW" b="1" dirty="0">
                <a:solidFill>
                  <a:srgbClr val="663300"/>
                </a:solidFill>
                <a:latin typeface="Century Gothic" panose="020B0502020202020204" pitchFamily="34" charset="0"/>
              </a:rPr>
              <a:t>process</a:t>
            </a:r>
          </a:p>
        </p:txBody>
      </p:sp>
      <p:sp>
        <p:nvSpPr>
          <p:cNvPr id="3" name="Content Placeholder 2"/>
          <p:cNvSpPr>
            <a:spLocks noGrp="1"/>
          </p:cNvSpPr>
          <p:nvPr>
            <p:ph idx="1"/>
          </p:nvPr>
        </p:nvSpPr>
        <p:spPr>
          <a:xfrm>
            <a:off x="660847" y="1690689"/>
            <a:ext cx="7886700" cy="4351338"/>
          </a:xfrm>
        </p:spPr>
        <p:txBody>
          <a:bodyPr>
            <a:normAutofit/>
          </a:bodyPr>
          <a:lstStyle/>
          <a:p>
            <a:pPr algn="just"/>
            <a:r>
              <a:rPr lang="en-ZW" dirty="0">
                <a:latin typeface="Century Gothic" panose="020B0502020202020204" pitchFamily="34" charset="0"/>
              </a:rPr>
              <a:t>The shares are now in dematerialised form and as such the investor has to open a CSD account into which shares are deposited when the claim has been approved.</a:t>
            </a:r>
          </a:p>
          <a:p>
            <a:pPr marL="0" indent="0">
              <a:buNone/>
            </a:pPr>
            <a:endParaRPr lang="en-ZW" dirty="0"/>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extLst>
      <p:ext uri="{BB962C8B-B14F-4D97-AF65-F5344CB8AC3E}">
        <p14:creationId xmlns:p14="http://schemas.microsoft.com/office/powerpoint/2010/main" val="832578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762000" y="609600"/>
            <a:ext cx="7772400" cy="1143000"/>
          </a:xfrm>
        </p:spPr>
        <p:txBody>
          <a:bodyPr>
            <a:normAutofit/>
          </a:bodyPr>
          <a:lstStyle/>
          <a:p>
            <a:pPr algn="ctr" eaLnBrk="1" hangingPunct="1"/>
            <a:r>
              <a:rPr lang="en-US" sz="7200" dirty="0">
                <a:solidFill>
                  <a:srgbClr val="663300"/>
                </a:solidFill>
                <a:latin typeface="Century Gothic" panose="020B0502020202020204" pitchFamily="34" charset="0"/>
              </a:rPr>
              <a:t>QUESTIONS?</a:t>
            </a:r>
          </a:p>
        </p:txBody>
      </p:sp>
      <p:sp>
        <p:nvSpPr>
          <p:cNvPr id="78851" name="Rectangle 3"/>
          <p:cNvSpPr>
            <a:spLocks noGrp="1" noChangeArrowheads="1"/>
          </p:cNvSpPr>
          <p:nvPr>
            <p:ph idx="1"/>
          </p:nvPr>
        </p:nvSpPr>
        <p:spPr>
          <a:xfrm>
            <a:off x="762000" y="1905000"/>
            <a:ext cx="7772400" cy="4114800"/>
          </a:xfrm>
        </p:spPr>
        <p:txBody>
          <a:bodyPr/>
          <a:lstStyle/>
          <a:p>
            <a:pPr eaLnBrk="1" hangingPunct="1">
              <a:defRPr/>
            </a:pPr>
            <a:endParaRPr lang="en-US" sz="2000" dirty="0">
              <a:effectLst>
                <a:outerShdw blurRad="38100" dist="38100" dir="2700000" algn="tl">
                  <a:srgbClr val="C0C0C0"/>
                </a:outerShdw>
              </a:effectLst>
              <a:latin typeface="Arial" charset="0"/>
            </a:endParaRPr>
          </a:p>
          <a:p>
            <a:pPr eaLnBrk="1" hangingPunct="1">
              <a:defRPr/>
            </a:pPr>
            <a:endParaRPr lang="en-US" sz="2000" dirty="0">
              <a:effectLst>
                <a:outerShdw blurRad="38100" dist="38100" dir="2700000" algn="tl">
                  <a:srgbClr val="C0C0C0"/>
                </a:outerShdw>
              </a:effectLst>
              <a:latin typeface="Arial" charset="0"/>
            </a:endParaRPr>
          </a:p>
          <a:p>
            <a:pPr eaLnBrk="1" hangingPunct="1">
              <a:defRPr/>
            </a:pPr>
            <a:endParaRPr lang="en-US" sz="2000" dirty="0">
              <a:effectLst>
                <a:outerShdw blurRad="38100" dist="38100" dir="2700000" algn="tl">
                  <a:srgbClr val="C0C0C0"/>
                </a:outerShdw>
              </a:effectLst>
              <a:latin typeface="Arial" charset="0"/>
            </a:endParaRPr>
          </a:p>
          <a:p>
            <a:pPr algn="ctr" eaLnBrk="1" hangingPunct="1">
              <a:buFont typeface="Wingdings" pitchFamily="2" charset="2"/>
              <a:buNone/>
              <a:defRPr/>
            </a:pPr>
            <a:r>
              <a:rPr lang="en-US" sz="5400" dirty="0">
                <a:solidFill>
                  <a:srgbClr val="663300"/>
                </a:solidFill>
                <a:effectLst>
                  <a:outerShdw blurRad="38100" dist="38100" dir="2700000" algn="tl">
                    <a:srgbClr val="C0C0C0"/>
                  </a:outerShdw>
                </a:effectLst>
                <a:latin typeface="Arial" charset="0"/>
              </a:rPr>
              <a:t>Thank you.</a:t>
            </a:r>
          </a:p>
        </p:txBody>
      </p:sp>
      <p:pic>
        <p:nvPicPr>
          <p:cNvPr id="4" name="j0214098.wav">
            <a:hlinkClick r:id="" action="ppaction://media"/>
          </p:cNvPr>
          <p:cNvPicPr>
            <a:picLocks noRot="1" noChangeAspect="1"/>
          </p:cNvPicPr>
          <p:nvPr>
            <a:wavAudioFile r:embed="rId1" name="j0214098.wav"/>
          </p:nvPr>
        </p:nvPicPr>
        <p:blipFill>
          <a:blip r:embed="rId4"/>
          <a:srcRect/>
          <a:stretch>
            <a:fillRect/>
          </a:stretch>
        </p:blipFill>
        <p:spPr bwMode="auto">
          <a:xfrm>
            <a:off x="4419600" y="3276600"/>
            <a:ext cx="304800" cy="304800"/>
          </a:xfrm>
          <a:prstGeom prst="rect">
            <a:avLst/>
          </a:prstGeom>
          <a:noFill/>
          <a:ln w="9525">
            <a:noFill/>
            <a:miter lim="800000"/>
            <a:headEnd/>
            <a:tailEnd/>
          </a:ln>
        </p:spPr>
      </p:pic>
      <p:pic>
        <p:nvPicPr>
          <p:cNvPr id="2" name="Picture 1"/>
          <p:cNvPicPr>
            <a:picLocks noChangeAspect="1"/>
          </p:cNvPicPr>
          <p:nvPr/>
        </p:nvPicPr>
        <p:blipFill>
          <a:blip r:embed="rId5"/>
          <a:stretch>
            <a:fillRect/>
          </a:stretch>
        </p:blipFill>
        <p:spPr>
          <a:xfrm>
            <a:off x="8418513" y="0"/>
            <a:ext cx="725487" cy="695004"/>
          </a:xfrm>
          <a:prstGeom prst="rect">
            <a:avLst/>
          </a:prstGeom>
        </p:spPr>
      </p:pic>
    </p:spTree>
  </p:cSld>
  <p:clrMapOvr>
    <a:masterClrMapping/>
  </p:clrMapOvr>
  <p:transition spd="med">
    <p:push dir="d"/>
    <p:sndAc>
      <p:stSnd>
        <p:snd r:embed="rId3"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p:cTn id="7" dur="5000" fill="hold"/>
                                        <p:tgtEl>
                                          <p:spTgt spid="78850"/>
                                        </p:tgtEl>
                                        <p:attrNameLst>
                                          <p:attrName>ppt_w</p:attrName>
                                        </p:attrNameLst>
                                      </p:cBhvr>
                                      <p:tavLst>
                                        <p:tav tm="0" fmla="#ppt_w*sin(2.5*pi*$)">
                                          <p:val>
                                            <p:fltVal val="0"/>
                                          </p:val>
                                        </p:tav>
                                        <p:tav tm="100000">
                                          <p:val>
                                            <p:fltVal val="1"/>
                                          </p:val>
                                        </p:tav>
                                      </p:tavLst>
                                    </p:anim>
                                    <p:anim calcmode="lin" valueType="num">
                                      <p:cBhvr>
                                        <p:cTn id="8" dur="5000" fill="hold"/>
                                        <p:tgtEl>
                                          <p:spTgt spid="7885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78851">
                                            <p:txEl>
                                              <p:pRg st="3" end="3"/>
                                            </p:txEl>
                                          </p:spTgt>
                                        </p:tgtEl>
                                        <p:attrNameLst>
                                          <p:attrName>style.visibility</p:attrName>
                                        </p:attrNameLst>
                                      </p:cBhvr>
                                      <p:to>
                                        <p:strVal val="visible"/>
                                      </p:to>
                                    </p:set>
                                    <p:anim calcmode="lin" valueType="num">
                                      <p:cBhvr>
                                        <p:cTn id="13" dur="5000" fill="hold"/>
                                        <p:tgtEl>
                                          <p:spTgt spid="78851">
                                            <p:txEl>
                                              <p:pRg st="3" end="3"/>
                                            </p:txEl>
                                          </p:spTgt>
                                        </p:tgtEl>
                                        <p:attrNameLst>
                                          <p:attrName>ppt_w</p:attrName>
                                        </p:attrNameLst>
                                      </p:cBhvr>
                                      <p:tavLst>
                                        <p:tav tm="0" fmla="#ppt_w*sin(2.5*pi*$)">
                                          <p:val>
                                            <p:fltVal val="0"/>
                                          </p:val>
                                        </p:tav>
                                        <p:tav tm="100000">
                                          <p:val>
                                            <p:fltVal val="1"/>
                                          </p:val>
                                        </p:tav>
                                      </p:tavLst>
                                    </p:anim>
                                    <p:anim calcmode="lin" valueType="num">
                                      <p:cBhvr>
                                        <p:cTn id="14" dur="5000" fill="hold"/>
                                        <p:tgtEl>
                                          <p:spTgt spid="78851">
                                            <p:txEl>
                                              <p:pRg st="3" end="3"/>
                                            </p:txEl>
                                          </p:spTgt>
                                        </p:tgtEl>
                                        <p:attrNameLst>
                                          <p:attrName>ppt_h</p:attrName>
                                        </p:attrNameLst>
                                      </p:cBhvr>
                                      <p:tavLst>
                                        <p:tav tm="0">
                                          <p:val>
                                            <p:strVal val="#ppt_h"/>
                                          </p:val>
                                        </p:tav>
                                        <p:tav tm="100000">
                                          <p:val>
                                            <p:strVal val="#ppt_h"/>
                                          </p:val>
                                        </p:tav>
                                      </p:tavLst>
                                    </p:anim>
                                  </p:childTnLst>
                                </p:cTn>
                              </p:par>
                            </p:childTnLst>
                          </p:cTn>
                        </p:par>
                        <p:par>
                          <p:cTn id="15" fill="hold">
                            <p:stCondLst>
                              <p:cond delay="5000"/>
                            </p:stCondLst>
                            <p:childTnLst>
                              <p:par>
                                <p:cTn id="16" presetID="1" presetClass="mediacall" presetSubtype="0" fill="hold" nodeType="afterEffect">
                                  <p:stCondLst>
                                    <p:cond delay="0"/>
                                  </p:stCondLst>
                                  <p:childTnLst>
                                    <p:cmd type="call" cmd="playFrom(0.0)">
                                      <p:cBhvr>
                                        <p:cTn id="17" dur="474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78850" grpId="0" autoUpdateAnimBg="0"/>
      <p:bldP spid="7885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rgbClr val="663300"/>
                </a:solidFill>
                <a:latin typeface="Century Gothic" panose="020B0502020202020204" pitchFamily="34" charset="0"/>
              </a:rPr>
              <a:t>Contents</a:t>
            </a:r>
          </a:p>
        </p:txBody>
      </p:sp>
      <p:sp>
        <p:nvSpPr>
          <p:cNvPr id="109571" name="Rectangle 3"/>
          <p:cNvSpPr>
            <a:spLocks noGrp="1" noChangeArrowheads="1"/>
          </p:cNvSpPr>
          <p:nvPr>
            <p:ph idx="1"/>
          </p:nvPr>
        </p:nvSpPr>
        <p:spPr>
          <a:xfrm>
            <a:off x="1169988" y="1946275"/>
            <a:ext cx="7772400" cy="4530725"/>
          </a:xfrm>
        </p:spPr>
        <p:txBody>
          <a:bodyPr>
            <a:normAutofit/>
          </a:bodyPr>
          <a:lstStyle/>
          <a:p>
            <a:pPr marL="609600" indent="-609600" eaLnBrk="1" hangingPunct="1">
              <a:buFont typeface="Wingdings" pitchFamily="2" charset="2"/>
              <a:buAutoNum type="arabicPeriod"/>
              <a:defRPr/>
            </a:pPr>
            <a:r>
              <a:rPr lang="en-US" sz="2800" dirty="0">
                <a:latin typeface="Century Gothic" panose="020B0502020202020204" pitchFamily="34" charset="0"/>
              </a:rPr>
              <a:t>Introduction</a:t>
            </a:r>
          </a:p>
          <a:p>
            <a:pPr marL="609600" indent="-609600">
              <a:buFont typeface="Wingdings" pitchFamily="2" charset="2"/>
              <a:buAutoNum type="arabicPeriod"/>
              <a:defRPr/>
            </a:pPr>
            <a:r>
              <a:rPr lang="en-GB" sz="2800" dirty="0">
                <a:latin typeface="Century Gothic" panose="020B0502020202020204" pitchFamily="34" charset="0"/>
              </a:rPr>
              <a:t>Brief History of the Fund</a:t>
            </a:r>
            <a:endParaRPr lang="en-US" sz="2800" dirty="0">
              <a:latin typeface="Century Gothic" panose="020B0502020202020204" pitchFamily="34" charset="0"/>
            </a:endParaRPr>
          </a:p>
          <a:p>
            <a:pPr marL="609600" indent="-609600">
              <a:buFont typeface="Wingdings" pitchFamily="2" charset="2"/>
              <a:buAutoNum type="arabicPeriod"/>
              <a:defRPr/>
            </a:pPr>
            <a:r>
              <a:rPr lang="en-GB" sz="2800" dirty="0">
                <a:latin typeface="Century Gothic" panose="020B0502020202020204" pitchFamily="34" charset="0"/>
              </a:rPr>
              <a:t>Objectives of the Fund</a:t>
            </a:r>
            <a:endParaRPr lang="en-US" sz="2800" dirty="0">
              <a:latin typeface="Century Gothic" panose="020B0502020202020204" pitchFamily="34" charset="0"/>
            </a:endParaRPr>
          </a:p>
          <a:p>
            <a:pPr marL="609600" indent="-609600">
              <a:buFont typeface="Wingdings" pitchFamily="2" charset="2"/>
              <a:buAutoNum type="arabicPeriod"/>
              <a:defRPr/>
            </a:pPr>
            <a:r>
              <a:rPr lang="en-GB" sz="2800" dirty="0">
                <a:latin typeface="Century Gothic" panose="020B0502020202020204" pitchFamily="34" charset="0"/>
              </a:rPr>
              <a:t>Management of the Fund</a:t>
            </a:r>
          </a:p>
          <a:p>
            <a:pPr marL="609600" indent="-609600">
              <a:buFont typeface="Wingdings" pitchFamily="2" charset="2"/>
              <a:buAutoNum type="arabicPeriod"/>
              <a:defRPr/>
            </a:pPr>
            <a:r>
              <a:rPr lang="en-US" sz="2800" dirty="0">
                <a:latin typeface="Century Gothic" panose="020B0502020202020204" pitchFamily="34" charset="0"/>
              </a:rPr>
              <a:t>Structure of the Fund</a:t>
            </a:r>
          </a:p>
          <a:p>
            <a:pPr marL="609600" indent="-609600">
              <a:buFont typeface="Wingdings" pitchFamily="2" charset="2"/>
              <a:buAutoNum type="arabicPeriod"/>
              <a:defRPr/>
            </a:pPr>
            <a:r>
              <a:rPr lang="en-GB" sz="2800" dirty="0">
                <a:latin typeface="Century Gothic" panose="020B0502020202020204" pitchFamily="34" charset="0"/>
              </a:rPr>
              <a:t>How the Fund works</a:t>
            </a:r>
            <a:endParaRPr lang="en-US" sz="2800" dirty="0">
              <a:latin typeface="Century Gothic" panose="020B0502020202020204" pitchFamily="34" charset="0"/>
            </a:endParaRPr>
          </a:p>
          <a:p>
            <a:pPr marL="609600" indent="-609600">
              <a:buFont typeface="Wingdings" pitchFamily="2" charset="2"/>
              <a:buAutoNum type="arabicPeriod"/>
              <a:defRPr/>
            </a:pPr>
            <a:r>
              <a:rPr lang="en-US" sz="2800" dirty="0">
                <a:latin typeface="Century Gothic" panose="020B0502020202020204" pitchFamily="34" charset="0"/>
              </a:rPr>
              <a:t>Unclaimed Shares </a:t>
            </a:r>
            <a:r>
              <a:rPr lang="en-US" sz="2800" dirty="0" smtClean="0">
                <a:latin typeface="Century Gothic" panose="020B0502020202020204" pitchFamily="34" charset="0"/>
              </a:rPr>
              <a:t>Portfolio</a:t>
            </a:r>
          </a:p>
          <a:p>
            <a:pPr marL="609600" indent="-609600">
              <a:buFont typeface="Wingdings" pitchFamily="2" charset="2"/>
              <a:buAutoNum type="arabicPeriod"/>
              <a:defRPr/>
            </a:pPr>
            <a:r>
              <a:rPr lang="en-US" sz="2800" dirty="0" smtClean="0">
                <a:latin typeface="Century Gothic" panose="020B0502020202020204" pitchFamily="34" charset="0"/>
              </a:rPr>
              <a:t>Claiming Process</a:t>
            </a:r>
            <a:endParaRPr lang="en-US" sz="2800" dirty="0">
              <a:latin typeface="Century Gothic" panose="020B0502020202020204" pitchFamily="34" charset="0"/>
            </a:endParaRPr>
          </a:p>
          <a:p>
            <a:pPr marL="609600" indent="-609600">
              <a:buFont typeface="Wingdings" pitchFamily="2" charset="2"/>
              <a:buAutoNum type="arabicPeriod"/>
              <a:defRPr/>
            </a:pPr>
            <a:r>
              <a:rPr lang="en-GB" sz="2800" dirty="0">
                <a:latin typeface="Century Gothic" panose="020B0502020202020204" pitchFamily="34" charset="0"/>
              </a:rPr>
              <a:t>Questions</a:t>
            </a:r>
            <a:endParaRPr lang="en-US" sz="2800" dirty="0">
              <a:latin typeface="Century Gothic" panose="020B0502020202020204" pitchFamily="34" charset="0"/>
            </a:endParaRPr>
          </a:p>
          <a:p>
            <a:pPr marL="0" indent="0">
              <a:buNone/>
              <a:defRPr/>
            </a:pPr>
            <a:endParaRPr lang="en-US" sz="2800" dirty="0">
              <a:effectLst>
                <a:outerShdw blurRad="38100" dist="38100" dir="2700000" algn="tl">
                  <a:srgbClr val="C0C0C0"/>
                </a:outerShdw>
              </a:effectLst>
            </a:endParaRPr>
          </a:p>
          <a:p>
            <a:pPr marL="0" indent="0">
              <a:buNone/>
              <a:defRPr/>
            </a:pPr>
            <a:endParaRPr lang="en-US" sz="2800" dirty="0">
              <a:latin typeface="Century Gothic" panose="020B0502020202020204" pitchFamily="34" charset="0"/>
            </a:endParaRPr>
          </a:p>
          <a:p>
            <a:pPr marL="609600" indent="-609600">
              <a:buFont typeface="Wingdings" pitchFamily="2" charset="2"/>
              <a:buAutoNum type="arabicPeriod"/>
              <a:defRPr/>
            </a:pPr>
            <a:endParaRPr lang="en-GB" sz="2800" dirty="0">
              <a:latin typeface="Century Gothic" panose="020B0502020202020204" pitchFamily="34" charset="0"/>
            </a:endParaRPr>
          </a:p>
          <a:p>
            <a:pPr marL="609600" indent="-609600">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dirty="0">
                <a:solidFill>
                  <a:srgbClr val="663300"/>
                </a:solidFill>
                <a:latin typeface="Century Gothic" panose="020B0502020202020204" pitchFamily="34" charset="0"/>
              </a:rPr>
              <a:t>1.	Introduction</a:t>
            </a:r>
          </a:p>
        </p:txBody>
      </p:sp>
      <p:sp>
        <p:nvSpPr>
          <p:cNvPr id="109571" name="Rectangle 3"/>
          <p:cNvSpPr>
            <a:spLocks noGrp="1" noChangeArrowheads="1"/>
          </p:cNvSpPr>
          <p:nvPr>
            <p:ph idx="1"/>
          </p:nvPr>
        </p:nvSpPr>
        <p:spPr>
          <a:xfrm>
            <a:off x="152400" y="1295401"/>
            <a:ext cx="8789988" cy="5486400"/>
          </a:xfrm>
        </p:spPr>
        <p:txBody>
          <a:bodyPr>
            <a:normAutofit lnSpcReduction="10000"/>
          </a:bodyPr>
          <a:lstStyle/>
          <a:p>
            <a:pPr marL="0" indent="0">
              <a:buNone/>
              <a:defRPr/>
            </a:pPr>
            <a:endParaRPr lang="en-GB" sz="2000" dirty="0">
              <a:latin typeface="Century Gothic" panose="020B0502020202020204" pitchFamily="34" charset="0"/>
            </a:endParaRPr>
          </a:p>
          <a:p>
            <a:pPr algn="just">
              <a:lnSpc>
                <a:spcPct val="100000"/>
              </a:lnSpc>
              <a:spcBef>
                <a:spcPts val="0"/>
              </a:spcBef>
              <a:defRPr/>
            </a:pPr>
            <a:r>
              <a:rPr lang="en-US" sz="2000" dirty="0">
                <a:latin typeface="Century Gothic" panose="020B0502020202020204" pitchFamily="34" charset="0"/>
              </a:rPr>
              <a:t>The Investor Protection Fund (the Fund or IPF) was set up to protect the investing public in the event that a licensed entity goes out of business and is unable to return money or investment instruments it was holding on behalf of the investors.</a:t>
            </a:r>
          </a:p>
          <a:p>
            <a:pPr algn="just">
              <a:lnSpc>
                <a:spcPct val="100000"/>
              </a:lnSpc>
              <a:spcBef>
                <a:spcPts val="0"/>
              </a:spcBef>
              <a:defRPr/>
            </a:pPr>
            <a:endParaRPr lang="en-US" sz="2000" dirty="0">
              <a:latin typeface="Century Gothic" panose="020B0502020202020204" pitchFamily="34" charset="0"/>
            </a:endParaRPr>
          </a:p>
          <a:p>
            <a:pPr algn="just">
              <a:lnSpc>
                <a:spcPct val="100000"/>
              </a:lnSpc>
              <a:spcBef>
                <a:spcPts val="0"/>
              </a:spcBef>
              <a:defRPr/>
            </a:pPr>
            <a:r>
              <a:rPr lang="en-US" sz="2000" dirty="0">
                <a:latin typeface="Century Gothic" panose="020B0502020202020204" pitchFamily="34" charset="0"/>
              </a:rPr>
              <a:t>The primary stakeholders are the investing public, licensed entities, Ministry of Finance, Economic Development and Investment Promotion (</a:t>
            </a:r>
            <a:r>
              <a:rPr lang="en-US" sz="2000" dirty="0" err="1">
                <a:latin typeface="Century Gothic" panose="020B0502020202020204" pitchFamily="34" charset="0"/>
              </a:rPr>
              <a:t>MoFEDIP</a:t>
            </a:r>
            <a:r>
              <a:rPr lang="en-US" sz="2000" dirty="0">
                <a:latin typeface="Century Gothic" panose="020B0502020202020204" pitchFamily="34" charset="0"/>
              </a:rPr>
              <a:t>) and the Securities and Exchange Commission of Zimbabwe (SECZIM or the Commission).</a:t>
            </a:r>
          </a:p>
          <a:p>
            <a:pPr algn="just">
              <a:lnSpc>
                <a:spcPct val="100000"/>
              </a:lnSpc>
              <a:spcBef>
                <a:spcPts val="0"/>
              </a:spcBef>
              <a:defRPr/>
            </a:pPr>
            <a:endParaRPr lang="en-US" sz="2000" dirty="0">
              <a:latin typeface="Century Gothic" panose="020B0502020202020204" pitchFamily="34" charset="0"/>
            </a:endParaRPr>
          </a:p>
          <a:p>
            <a:pPr algn="just">
              <a:lnSpc>
                <a:spcPct val="100000"/>
              </a:lnSpc>
              <a:spcBef>
                <a:spcPts val="0"/>
              </a:spcBef>
              <a:defRPr/>
            </a:pPr>
            <a:r>
              <a:rPr lang="en-US" sz="2000" dirty="0">
                <a:latin typeface="Century Gothic" panose="020B0502020202020204" pitchFamily="34" charset="0"/>
              </a:rPr>
              <a:t>The IPF is a public entity, below are the main </a:t>
            </a:r>
            <a:r>
              <a:rPr lang="en-US" sz="2000" dirty="0" smtClean="0">
                <a:latin typeface="Century Gothic" panose="020B0502020202020204" pitchFamily="34" charset="0"/>
              </a:rPr>
              <a:t>statutes governing </a:t>
            </a:r>
            <a:r>
              <a:rPr lang="en-US" sz="2000" dirty="0">
                <a:latin typeface="Century Gothic" panose="020B0502020202020204" pitchFamily="34" charset="0"/>
              </a:rPr>
              <a:t>its functions:</a:t>
            </a:r>
          </a:p>
          <a:p>
            <a:pPr marL="0" indent="0" algn="just">
              <a:lnSpc>
                <a:spcPct val="100000"/>
              </a:lnSpc>
              <a:spcBef>
                <a:spcPts val="0"/>
              </a:spcBef>
              <a:buNone/>
              <a:defRPr/>
            </a:pPr>
            <a:endParaRPr lang="en-US" sz="2000" dirty="0">
              <a:latin typeface="Century Gothic" panose="020B0502020202020204" pitchFamily="34" charset="0"/>
            </a:endParaRPr>
          </a:p>
          <a:p>
            <a:pPr marL="514350" indent="-514350" algn="just">
              <a:lnSpc>
                <a:spcPct val="100000"/>
              </a:lnSpc>
              <a:spcBef>
                <a:spcPts val="0"/>
              </a:spcBef>
              <a:buFont typeface="+mj-lt"/>
              <a:buAutoNum type="romanLcPeriod"/>
              <a:defRPr/>
            </a:pPr>
            <a:r>
              <a:rPr lang="en-US" sz="2000" dirty="0">
                <a:latin typeface="Century Gothic" panose="020B0502020202020204" pitchFamily="34" charset="0"/>
              </a:rPr>
              <a:t>Constitution of Zimbabwe</a:t>
            </a:r>
          </a:p>
          <a:p>
            <a:pPr marL="514350" indent="-514350" algn="just">
              <a:lnSpc>
                <a:spcPct val="100000"/>
              </a:lnSpc>
              <a:spcBef>
                <a:spcPts val="0"/>
              </a:spcBef>
              <a:buFont typeface="+mj-lt"/>
              <a:buAutoNum type="romanLcPeriod"/>
              <a:defRPr/>
            </a:pPr>
            <a:r>
              <a:rPr lang="en-US" sz="2000" dirty="0">
                <a:latin typeface="Century Gothic" panose="020B0502020202020204" pitchFamily="34" charset="0"/>
              </a:rPr>
              <a:t>Securities and Exchange Act</a:t>
            </a:r>
          </a:p>
          <a:p>
            <a:pPr marL="514350" indent="-514350" algn="just">
              <a:lnSpc>
                <a:spcPct val="100000"/>
              </a:lnSpc>
              <a:spcBef>
                <a:spcPts val="0"/>
              </a:spcBef>
              <a:buFont typeface="+mj-lt"/>
              <a:buAutoNum type="romanLcPeriod"/>
              <a:defRPr/>
            </a:pPr>
            <a:r>
              <a:rPr lang="en-US" sz="2000" dirty="0">
                <a:latin typeface="Century Gothic" panose="020B0502020202020204" pitchFamily="34" charset="0"/>
              </a:rPr>
              <a:t>Public Entities Corporate Governance Act </a:t>
            </a:r>
          </a:p>
          <a:p>
            <a:pPr marL="514350" indent="-514350" algn="just">
              <a:lnSpc>
                <a:spcPct val="100000"/>
              </a:lnSpc>
              <a:spcBef>
                <a:spcPts val="0"/>
              </a:spcBef>
              <a:buFont typeface="+mj-lt"/>
              <a:buAutoNum type="romanLcPeriod"/>
              <a:defRPr/>
            </a:pPr>
            <a:r>
              <a:rPr lang="en-US" sz="2000" dirty="0">
                <a:latin typeface="Century Gothic" panose="020B0502020202020204" pitchFamily="34" charset="0"/>
              </a:rPr>
              <a:t>Public Procurement And Disposal Of Public Assets Act</a:t>
            </a:r>
          </a:p>
          <a:p>
            <a:pPr marL="514350" indent="-514350" algn="just">
              <a:lnSpc>
                <a:spcPct val="100000"/>
              </a:lnSpc>
              <a:spcBef>
                <a:spcPts val="0"/>
              </a:spcBef>
              <a:buFont typeface="+mj-lt"/>
              <a:buAutoNum type="romanLcPeriod"/>
              <a:defRPr/>
            </a:pPr>
            <a:r>
              <a:rPr lang="en-US" sz="2000" dirty="0">
                <a:latin typeface="Century Gothic" panose="020B0502020202020204" pitchFamily="34" charset="0"/>
              </a:rPr>
              <a:t>Public Finance Management Act</a:t>
            </a:r>
          </a:p>
          <a:p>
            <a:pPr marL="514350" indent="-514350" algn="just">
              <a:lnSpc>
                <a:spcPct val="100000"/>
              </a:lnSpc>
              <a:spcBef>
                <a:spcPts val="0"/>
              </a:spcBef>
              <a:buFont typeface="+mj-lt"/>
              <a:buAutoNum type="romanLcPeriod"/>
              <a:defRPr/>
            </a:pPr>
            <a:endParaRPr lang="en-US" sz="2000" dirty="0">
              <a:latin typeface="Century Gothic" panose="020B0502020202020204" pitchFamily="34" charset="0"/>
            </a:endParaRPr>
          </a:p>
          <a:p>
            <a:pPr marL="514350" indent="-514350" algn="just">
              <a:lnSpc>
                <a:spcPct val="100000"/>
              </a:lnSpc>
              <a:spcBef>
                <a:spcPts val="0"/>
              </a:spcBef>
              <a:buFont typeface="+mj-lt"/>
              <a:buAutoNum type="romanLcPeriod"/>
              <a:defRPr/>
            </a:pPr>
            <a:endParaRPr lang="en-US" sz="2000" dirty="0">
              <a:latin typeface="Century Gothic" panose="020B0502020202020204" pitchFamily="34" charset="0"/>
            </a:endParaRPr>
          </a:p>
          <a:p>
            <a:pPr marL="514350" indent="-514350" algn="just">
              <a:lnSpc>
                <a:spcPct val="100000"/>
              </a:lnSpc>
              <a:spcBef>
                <a:spcPts val="0"/>
              </a:spcBef>
              <a:buFont typeface="+mj-lt"/>
              <a:buAutoNum type="romanLcPeriod"/>
              <a:defRPr/>
            </a:pPr>
            <a:endParaRPr lang="en-US" sz="2200" dirty="0">
              <a:latin typeface="Century Gothic" panose="020B0502020202020204" pitchFamily="34" charset="0"/>
            </a:endParaRPr>
          </a:p>
          <a:p>
            <a:pPr marL="514350" indent="-514350" algn="just">
              <a:lnSpc>
                <a:spcPct val="100000"/>
              </a:lnSpc>
              <a:spcBef>
                <a:spcPts val="0"/>
              </a:spcBef>
              <a:buFont typeface="+mj-lt"/>
              <a:buAutoNum type="romanLcPeriod"/>
              <a:defRPr/>
            </a:pPr>
            <a:endParaRPr lang="en-US" sz="2200" dirty="0">
              <a:latin typeface="Century Gothic" panose="020B0502020202020204" pitchFamily="34" charset="0"/>
            </a:endParaRPr>
          </a:p>
          <a:p>
            <a:pPr algn="just">
              <a:lnSpc>
                <a:spcPct val="100000"/>
              </a:lnSpc>
              <a:spcBef>
                <a:spcPts val="0"/>
              </a:spcBef>
              <a:defRPr/>
            </a:pPr>
            <a:endParaRPr lang="en-US" sz="2200" dirty="0">
              <a:latin typeface="Century Gothic" panose="020B0502020202020204" pitchFamily="34" charset="0"/>
            </a:endParaRPr>
          </a:p>
          <a:p>
            <a:pPr algn="just">
              <a:lnSpc>
                <a:spcPct val="100000"/>
              </a:lnSpc>
              <a:spcBef>
                <a:spcPts val="0"/>
              </a:spcBef>
              <a:defRPr/>
            </a:pPr>
            <a:endParaRPr lang="en-US" sz="2200" dirty="0">
              <a:latin typeface="Century Gothic" panose="020B0502020202020204" pitchFamily="34" charset="0"/>
            </a:endParaRPr>
          </a:p>
          <a:p>
            <a:pPr marL="0" indent="0">
              <a:buNone/>
              <a:defRPr/>
            </a:pPr>
            <a:endParaRPr lang="en-GB" sz="2000" dirty="0">
              <a:latin typeface="Century Gothic" panose="020B0502020202020204" pitchFamily="34" charset="0"/>
            </a:endParaRPr>
          </a:p>
          <a:p>
            <a:pPr marL="609600" indent="-609600">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extLst>
      <p:ext uri="{BB962C8B-B14F-4D97-AF65-F5344CB8AC3E}">
        <p14:creationId xmlns:p14="http://schemas.microsoft.com/office/powerpoint/2010/main" val="1305962256"/>
      </p:ext>
    </p:extLst>
  </p:cSld>
  <p:clrMapOvr>
    <a:masterClrMapping/>
  </p:clrMapOvr>
  <p:transition spd="med">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dirty="0">
                <a:solidFill>
                  <a:srgbClr val="663300"/>
                </a:solidFill>
                <a:latin typeface="Century Gothic" panose="020B0502020202020204" pitchFamily="34" charset="0"/>
              </a:rPr>
              <a:t>2.	Brief History of the Fund</a:t>
            </a:r>
          </a:p>
        </p:txBody>
      </p:sp>
      <p:sp>
        <p:nvSpPr>
          <p:cNvPr id="109571" name="Rectangle 3"/>
          <p:cNvSpPr>
            <a:spLocks noGrp="1" noChangeArrowheads="1"/>
          </p:cNvSpPr>
          <p:nvPr>
            <p:ph idx="1"/>
          </p:nvPr>
        </p:nvSpPr>
        <p:spPr>
          <a:xfrm>
            <a:off x="152400" y="1295401"/>
            <a:ext cx="8789988" cy="5486400"/>
          </a:xfrm>
        </p:spPr>
        <p:txBody>
          <a:bodyPr>
            <a:normAutofit/>
          </a:bodyPr>
          <a:lstStyle/>
          <a:p>
            <a:pPr marL="0" indent="0">
              <a:buNone/>
              <a:defRPr/>
            </a:pPr>
            <a:endParaRPr lang="en-GB" sz="2000" dirty="0">
              <a:latin typeface="Century Gothic" panose="020B0502020202020204" pitchFamily="34" charset="0"/>
            </a:endParaRPr>
          </a:p>
          <a:p>
            <a:pPr marL="0" indent="0">
              <a:buNone/>
              <a:defRPr/>
            </a:pPr>
            <a:endParaRPr lang="en-GB" sz="2000" dirty="0">
              <a:latin typeface="Century Gothic" panose="020B0502020202020204" pitchFamily="34" charset="0"/>
            </a:endParaRPr>
          </a:p>
          <a:p>
            <a:pPr marL="609600" indent="-609600">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graphicFrame>
        <p:nvGraphicFramePr>
          <p:cNvPr id="2" name="Diagram 1"/>
          <p:cNvGraphicFramePr/>
          <p:nvPr>
            <p:extLst>
              <p:ext uri="{D42A27DB-BD31-4B8C-83A1-F6EECF244321}">
                <p14:modId xmlns:p14="http://schemas.microsoft.com/office/powerpoint/2010/main" val="2148500540"/>
              </p:ext>
            </p:extLst>
          </p:nvPr>
        </p:nvGraphicFramePr>
        <p:xfrm>
          <a:off x="152400" y="1447799"/>
          <a:ext cx="8789988" cy="5334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6236274"/>
      </p:ext>
    </p:extLst>
  </p:cSld>
  <p:clrMapOvr>
    <a:masterClrMapping/>
  </p:clrMapOvr>
  <p:transition spd="med">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dirty="0">
                <a:solidFill>
                  <a:srgbClr val="663300"/>
                </a:solidFill>
                <a:latin typeface="Century Gothic" panose="020B0502020202020204" pitchFamily="34" charset="0"/>
              </a:rPr>
              <a:t>3.	Objective of the Fund</a:t>
            </a:r>
          </a:p>
        </p:txBody>
      </p:sp>
      <p:sp>
        <p:nvSpPr>
          <p:cNvPr id="109571" name="Rectangle 3"/>
          <p:cNvSpPr>
            <a:spLocks noGrp="1" noChangeArrowheads="1"/>
          </p:cNvSpPr>
          <p:nvPr>
            <p:ph idx="1"/>
          </p:nvPr>
        </p:nvSpPr>
        <p:spPr>
          <a:xfrm>
            <a:off x="152400" y="1295401"/>
            <a:ext cx="8789988" cy="5486400"/>
          </a:xfrm>
        </p:spPr>
        <p:txBody>
          <a:bodyPr>
            <a:normAutofit/>
          </a:bodyPr>
          <a:lstStyle/>
          <a:p>
            <a:pPr marL="0" indent="0">
              <a:buNone/>
              <a:defRPr/>
            </a:pPr>
            <a:endParaRPr lang="en-GB" sz="2000" dirty="0">
              <a:latin typeface="Century Gothic" panose="020B0502020202020204" pitchFamily="34" charset="0"/>
            </a:endParaRPr>
          </a:p>
          <a:p>
            <a:pPr algn="just">
              <a:lnSpc>
                <a:spcPct val="100000"/>
              </a:lnSpc>
              <a:defRPr/>
            </a:pPr>
            <a:r>
              <a:rPr lang="en-GB" sz="2000" dirty="0">
                <a:latin typeface="Century Gothic" panose="020B0502020202020204" pitchFamily="34" charset="0"/>
              </a:rPr>
              <a:t>According to the Securities Amendment Act (Number 2) of 2013 the objective of the Fund is to compensate protected investors in accordance with the Act for losses directly incurred by them as a result of malpractice on the part of a contributor or in the event of a contributor becoming insolvent. </a:t>
            </a:r>
          </a:p>
          <a:p>
            <a:pPr algn="just">
              <a:lnSpc>
                <a:spcPct val="100000"/>
              </a:lnSpc>
              <a:defRPr/>
            </a:pPr>
            <a:r>
              <a:rPr lang="en-US" sz="2000" dirty="0">
                <a:latin typeface="Century Gothic" panose="020B0502020202020204" pitchFamily="34" charset="0"/>
              </a:rPr>
              <a:t>An investor will have recourse to the Fund where a </a:t>
            </a:r>
            <a:r>
              <a:rPr lang="en-US" sz="2000" dirty="0" smtClean="0">
                <a:latin typeface="Century Gothic" panose="020B0502020202020204" pitchFamily="34" charset="0"/>
              </a:rPr>
              <a:t>SECZIM </a:t>
            </a:r>
            <a:r>
              <a:rPr lang="en-US" sz="2000" dirty="0">
                <a:latin typeface="Century Gothic" panose="020B0502020202020204" pitchFamily="34" charset="0"/>
              </a:rPr>
              <a:t>licensed entity is unable to pay its liabilities. </a:t>
            </a:r>
            <a:endParaRPr lang="en-GB" sz="2000" dirty="0">
              <a:latin typeface="Century Gothic" panose="020B0502020202020204" pitchFamily="34" charset="0"/>
            </a:endParaRPr>
          </a:p>
          <a:p>
            <a:pPr marL="609600" indent="-609600">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extLst>
      <p:ext uri="{BB962C8B-B14F-4D97-AF65-F5344CB8AC3E}">
        <p14:creationId xmlns:p14="http://schemas.microsoft.com/office/powerpoint/2010/main" val="3047123432"/>
      </p:ext>
    </p:extLst>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44999" y="-228600"/>
            <a:ext cx="7886700" cy="1325563"/>
          </a:xfrm>
        </p:spPr>
        <p:txBody>
          <a:bodyPr/>
          <a:lstStyle/>
          <a:p>
            <a:r>
              <a:rPr lang="en-US" b="1" dirty="0">
                <a:solidFill>
                  <a:srgbClr val="663300"/>
                </a:solidFill>
                <a:latin typeface="Century Gothic" panose="020B0502020202020204" pitchFamily="34" charset="0"/>
              </a:rPr>
              <a:t>4.	Management of the Fund</a:t>
            </a:r>
          </a:p>
        </p:txBody>
      </p:sp>
      <p:sp>
        <p:nvSpPr>
          <p:cNvPr id="109571" name="Rectangle 3"/>
          <p:cNvSpPr>
            <a:spLocks noGrp="1" noChangeArrowheads="1"/>
          </p:cNvSpPr>
          <p:nvPr>
            <p:ph idx="1"/>
          </p:nvPr>
        </p:nvSpPr>
        <p:spPr>
          <a:xfrm>
            <a:off x="93355" y="838200"/>
            <a:ext cx="8789988" cy="5867400"/>
          </a:xfrm>
        </p:spPr>
        <p:txBody>
          <a:bodyPr>
            <a:normAutofit fontScale="32500" lnSpcReduction="20000"/>
          </a:bodyPr>
          <a:lstStyle/>
          <a:p>
            <a:pPr marL="0" indent="0">
              <a:buNone/>
              <a:defRPr/>
            </a:pPr>
            <a:endParaRPr lang="en-GB" sz="2000" dirty="0">
              <a:latin typeface="Century Gothic" panose="020B0502020202020204" pitchFamily="34" charset="0"/>
            </a:endParaRPr>
          </a:p>
          <a:p>
            <a:pPr>
              <a:lnSpc>
                <a:spcPct val="120000"/>
              </a:lnSpc>
              <a:defRPr/>
            </a:pPr>
            <a:r>
              <a:rPr lang="en-ZW" sz="6200" dirty="0">
                <a:latin typeface="Century Gothic" panose="020B0502020202020204" pitchFamily="34" charset="0"/>
              </a:rPr>
              <a:t>The management of the Fund is vested in a Board of Directors (the Board). </a:t>
            </a:r>
          </a:p>
          <a:p>
            <a:pPr algn="just">
              <a:lnSpc>
                <a:spcPct val="120000"/>
              </a:lnSpc>
              <a:defRPr/>
            </a:pPr>
            <a:r>
              <a:rPr lang="en-ZW" sz="6200" dirty="0">
                <a:latin typeface="Century Gothic" panose="020B0502020202020204" pitchFamily="34" charset="0"/>
              </a:rPr>
              <a:t>The Board consists of six non-executive Directors appointed by SECZIM in accordance with section 86C of the Securities Amendment Act and currently the Board has representatives from the institutions listed below:</a:t>
            </a:r>
          </a:p>
          <a:p>
            <a:pPr marL="1257300" lvl="1" indent="-914400">
              <a:lnSpc>
                <a:spcPct val="120000"/>
              </a:lnSpc>
              <a:buFont typeface="+mj-lt"/>
              <a:buAutoNum type="arabicPeriod"/>
              <a:defRPr/>
            </a:pPr>
            <a:r>
              <a:rPr lang="en-ZW" sz="6200" dirty="0">
                <a:latin typeface="Century Gothic" panose="020B0502020202020204" pitchFamily="34" charset="0"/>
              </a:rPr>
              <a:t>SECZIM</a:t>
            </a:r>
          </a:p>
          <a:p>
            <a:pPr marL="1257300" lvl="1" indent="-914400">
              <a:lnSpc>
                <a:spcPct val="120000"/>
              </a:lnSpc>
              <a:buFont typeface="+mj-lt"/>
              <a:buAutoNum type="arabicPeriod"/>
              <a:defRPr/>
            </a:pPr>
            <a:r>
              <a:rPr lang="en-ZW" sz="6200" dirty="0">
                <a:latin typeface="Century Gothic" panose="020B0502020202020204" pitchFamily="34" charset="0"/>
              </a:rPr>
              <a:t>Zimbabwe Stock Exchange (ZSE)</a:t>
            </a:r>
          </a:p>
          <a:p>
            <a:pPr marL="1257300" lvl="1" indent="-914400">
              <a:lnSpc>
                <a:spcPct val="120000"/>
              </a:lnSpc>
              <a:buFont typeface="+mj-lt"/>
              <a:buAutoNum type="arabicPeriod"/>
              <a:defRPr/>
            </a:pPr>
            <a:r>
              <a:rPr lang="en-ZW" sz="6200" dirty="0">
                <a:latin typeface="Century Gothic" panose="020B0502020202020204" pitchFamily="34" charset="0"/>
              </a:rPr>
              <a:t>Zimbabwe Association of Stockbrokers(ZAS)</a:t>
            </a:r>
          </a:p>
          <a:p>
            <a:pPr marL="1257300" lvl="1" indent="-914400">
              <a:lnSpc>
                <a:spcPct val="120000"/>
              </a:lnSpc>
              <a:buFont typeface="+mj-lt"/>
              <a:buAutoNum type="arabicPeriod"/>
              <a:defRPr/>
            </a:pPr>
            <a:r>
              <a:rPr lang="en-ZW" sz="6200" dirty="0">
                <a:latin typeface="Century Gothic" panose="020B0502020202020204" pitchFamily="34" charset="0"/>
              </a:rPr>
              <a:t>Zimbabwe Association of Pension Funds (ZAPF)</a:t>
            </a:r>
          </a:p>
          <a:p>
            <a:pPr marL="1257300" lvl="1" indent="-914400">
              <a:lnSpc>
                <a:spcPct val="120000"/>
              </a:lnSpc>
              <a:buFont typeface="+mj-lt"/>
              <a:buAutoNum type="arabicPeriod"/>
              <a:defRPr/>
            </a:pPr>
            <a:r>
              <a:rPr lang="en-ZW" sz="6200" dirty="0">
                <a:latin typeface="Century Gothic" panose="020B0502020202020204" pitchFamily="34" charset="0"/>
              </a:rPr>
              <a:t>Ministry of Finance, Economic Development and Investment Promotion</a:t>
            </a:r>
          </a:p>
          <a:p>
            <a:pPr marL="1257300" lvl="1" indent="-914400">
              <a:lnSpc>
                <a:spcPct val="120000"/>
              </a:lnSpc>
              <a:buFont typeface="+mj-lt"/>
              <a:buAutoNum type="arabicPeriod"/>
              <a:defRPr/>
            </a:pPr>
            <a:r>
              <a:rPr lang="en-ZW" sz="6200" dirty="0">
                <a:latin typeface="Century Gothic" panose="020B0502020202020204" pitchFamily="34" charset="0"/>
              </a:rPr>
              <a:t>The Judiciary</a:t>
            </a:r>
          </a:p>
          <a:p>
            <a:pPr marL="342900" lvl="1" indent="0">
              <a:lnSpc>
                <a:spcPct val="120000"/>
              </a:lnSpc>
              <a:buNone/>
              <a:defRPr/>
            </a:pPr>
            <a:endParaRPr lang="en-ZW" sz="6200" dirty="0">
              <a:latin typeface="Century Gothic" panose="020B0502020202020204" pitchFamily="34" charset="0"/>
            </a:endParaRPr>
          </a:p>
          <a:p>
            <a:pPr>
              <a:lnSpc>
                <a:spcPct val="120000"/>
              </a:lnSpc>
              <a:defRPr/>
            </a:pPr>
            <a:r>
              <a:rPr lang="en-ZW" sz="6500" dirty="0">
                <a:latin typeface="Century Gothic" panose="020B0502020202020204" pitchFamily="34" charset="0"/>
              </a:rPr>
              <a:t>The Fund has no fulltime secretariat, all services are outsourced.</a:t>
            </a:r>
          </a:p>
          <a:p>
            <a:pPr marL="342900" lvl="1" indent="0">
              <a:lnSpc>
                <a:spcPct val="120000"/>
              </a:lnSpc>
              <a:buNone/>
              <a:defRPr/>
            </a:pPr>
            <a:endParaRPr lang="en-ZW" sz="6200" dirty="0">
              <a:latin typeface="Century Gothic" panose="020B0502020202020204" pitchFamily="34" charset="0"/>
            </a:endParaRPr>
          </a:p>
          <a:p>
            <a:pPr marL="0" indent="0">
              <a:buNone/>
              <a:defRPr/>
            </a:pPr>
            <a:endParaRPr lang="en-US" sz="62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a:p>
            <a:pPr marL="609600" indent="-609600" eaLnBrk="1" hangingPunct="1">
              <a:buFont typeface="Wingdings" pitchFamily="2" charset="2"/>
              <a:buAutoNum type="arabicPeriod"/>
              <a:defRPr/>
            </a:pPr>
            <a:endParaRPr lang="en-US" sz="28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extLst>
      <p:ext uri="{BB962C8B-B14F-4D97-AF65-F5344CB8AC3E}">
        <p14:creationId xmlns:p14="http://schemas.microsoft.com/office/powerpoint/2010/main" val="3756615362"/>
      </p:ext>
    </p:extLst>
  </p:cSld>
  <p:clrMapOvr>
    <a:masterClrMapping/>
  </p:clrMapOvr>
  <p:transition spd="med">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45444" y="533400"/>
            <a:ext cx="7772400" cy="990600"/>
          </a:xfrm>
        </p:spPr>
        <p:txBody>
          <a:bodyPr>
            <a:normAutofit/>
          </a:bodyPr>
          <a:lstStyle/>
          <a:p>
            <a:r>
              <a:rPr lang="en-US" sz="3600" b="1" dirty="0">
                <a:solidFill>
                  <a:srgbClr val="663300"/>
                </a:solidFill>
                <a:latin typeface="Century Gothic" panose="020B0502020202020204" pitchFamily="34" charset="0"/>
              </a:rPr>
              <a:t>5.	Structure of the Fund</a:t>
            </a:r>
            <a:endParaRPr lang="en-US" b="1" dirty="0"/>
          </a:p>
        </p:txBody>
      </p:sp>
      <p:graphicFrame>
        <p:nvGraphicFramePr>
          <p:cNvPr id="6" name="Diagram 5"/>
          <p:cNvGraphicFramePr/>
          <p:nvPr>
            <p:extLst>
              <p:ext uri="{D42A27DB-BD31-4B8C-83A1-F6EECF244321}">
                <p14:modId xmlns:p14="http://schemas.microsoft.com/office/powerpoint/2010/main" val="3213955746"/>
              </p:ext>
            </p:extLst>
          </p:nvPr>
        </p:nvGraphicFramePr>
        <p:xfrm>
          <a:off x="228600" y="1828800"/>
          <a:ext cx="85344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stretch>
            <a:fillRect/>
          </a:stretch>
        </p:blipFill>
        <p:spPr>
          <a:xfrm>
            <a:off x="8417844" y="19189"/>
            <a:ext cx="726156" cy="691874"/>
          </a:xfrm>
          <a:prstGeom prst="rect">
            <a:avLst/>
          </a:prstGeom>
        </p:spPr>
      </p:pic>
    </p:spTree>
    <p:extLst>
      <p:ext uri="{BB962C8B-B14F-4D97-AF65-F5344CB8AC3E}">
        <p14:creationId xmlns:p14="http://schemas.microsoft.com/office/powerpoint/2010/main" val="1981032553"/>
      </p:ext>
    </p:extLst>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45444" y="533400"/>
            <a:ext cx="7772400" cy="990600"/>
          </a:xfrm>
        </p:spPr>
        <p:txBody>
          <a:bodyPr>
            <a:normAutofit/>
          </a:bodyPr>
          <a:lstStyle/>
          <a:p>
            <a:r>
              <a:rPr lang="en-US" sz="3600" b="1" dirty="0">
                <a:solidFill>
                  <a:srgbClr val="663300"/>
                </a:solidFill>
                <a:latin typeface="Century Gothic" panose="020B0502020202020204" pitchFamily="34" charset="0"/>
              </a:rPr>
              <a:t>5.	Structure of the Fund</a:t>
            </a:r>
            <a:endParaRPr lang="en-US" b="1" dirty="0"/>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
        <p:nvSpPr>
          <p:cNvPr id="2" name="Rectangle 1"/>
          <p:cNvSpPr/>
          <p:nvPr/>
        </p:nvSpPr>
        <p:spPr>
          <a:xfrm>
            <a:off x="457200" y="1295400"/>
            <a:ext cx="7960644" cy="4247317"/>
          </a:xfrm>
          <a:prstGeom prst="rect">
            <a:avLst/>
          </a:prstGeom>
        </p:spPr>
        <p:txBody>
          <a:bodyPr wrap="square">
            <a:spAutoFit/>
          </a:bodyPr>
          <a:lstStyle/>
          <a:p>
            <a:pPr marL="285750" indent="-285750" algn="just">
              <a:buFont typeface="Arial" panose="020B0604020202020204" pitchFamily="34" charset="0"/>
              <a:buChar char="•"/>
            </a:pPr>
            <a:r>
              <a:rPr lang="en-US" sz="1800" b="1" u="sng" dirty="0">
                <a:latin typeface="Century Gothic" panose="020B0502020202020204" pitchFamily="34" charset="0"/>
              </a:rPr>
              <a:t>The Fund does not have a </a:t>
            </a:r>
            <a:r>
              <a:rPr lang="en-US" sz="1800" b="1" u="sng" dirty="0" smtClean="0">
                <a:latin typeface="Century Gothic" panose="020B0502020202020204" pitchFamily="34" charset="0"/>
              </a:rPr>
              <a:t>secretariat </a:t>
            </a:r>
            <a:r>
              <a:rPr lang="en-US" sz="1800" dirty="0">
                <a:latin typeface="Century Gothic" panose="020B0502020202020204" pitchFamily="34" charset="0"/>
              </a:rPr>
              <a:t>and as such all services necessary for the </a:t>
            </a:r>
            <a:r>
              <a:rPr lang="en-US" sz="1800" dirty="0" smtClean="0">
                <a:latin typeface="Century Gothic" panose="020B0502020202020204" pitchFamily="34" charset="0"/>
              </a:rPr>
              <a:t>smooth </a:t>
            </a:r>
            <a:r>
              <a:rPr lang="en-US" sz="1800" dirty="0">
                <a:latin typeface="Century Gothic" panose="020B0502020202020204" pitchFamily="34" charset="0"/>
              </a:rPr>
              <a:t>running of the Fund are outsourced</a:t>
            </a:r>
            <a:r>
              <a:rPr lang="en-US" sz="1800" dirty="0" smtClean="0">
                <a:latin typeface="Century Gothic" panose="020B0502020202020204" pitchFamily="34" charset="0"/>
              </a:rPr>
              <a:t>.</a:t>
            </a:r>
          </a:p>
          <a:p>
            <a:pPr marL="285750" indent="-285750" algn="just">
              <a:buFont typeface="Arial" panose="020B0604020202020204" pitchFamily="34" charset="0"/>
              <a:buChar char="•"/>
            </a:pPr>
            <a:r>
              <a:rPr lang="en-US" sz="1800" dirty="0" smtClean="0">
                <a:latin typeface="Century Gothic" panose="020B0502020202020204" pitchFamily="34" charset="0"/>
              </a:rPr>
              <a:t> </a:t>
            </a:r>
            <a:r>
              <a:rPr lang="en-US" sz="1800" dirty="0">
                <a:latin typeface="Century Gothic" panose="020B0502020202020204" pitchFamily="34" charset="0"/>
              </a:rPr>
              <a:t>Accounting, administration and secretarial services of the Fund are provided by Comarton Consultants (Private) Limited. </a:t>
            </a:r>
            <a:endParaRPr lang="en-US" sz="1800" dirty="0" smtClean="0">
              <a:latin typeface="Century Gothic" panose="020B0502020202020204" pitchFamily="34" charset="0"/>
            </a:endParaRPr>
          </a:p>
          <a:p>
            <a:pPr marL="285750" indent="-285750" algn="just">
              <a:buFont typeface="Arial" panose="020B0604020202020204" pitchFamily="34" charset="0"/>
              <a:buChar char="•"/>
            </a:pPr>
            <a:r>
              <a:rPr lang="en-US" sz="1800" dirty="0" smtClean="0">
                <a:latin typeface="Century Gothic" panose="020B0502020202020204" pitchFamily="34" charset="0"/>
              </a:rPr>
              <a:t>The </a:t>
            </a:r>
            <a:r>
              <a:rPr lang="en-US" sz="1800" dirty="0">
                <a:latin typeface="Century Gothic" panose="020B0502020202020204" pitchFamily="34" charset="0"/>
              </a:rPr>
              <a:t>investments of the Fund are under the </a:t>
            </a:r>
            <a:r>
              <a:rPr lang="en-US" sz="1800" dirty="0" smtClean="0">
                <a:latin typeface="Century Gothic" panose="020B0502020202020204" pitchFamily="34" charset="0"/>
              </a:rPr>
              <a:t>management </a:t>
            </a:r>
            <a:r>
              <a:rPr lang="en-US" sz="1800" dirty="0">
                <a:latin typeface="Century Gothic" panose="020B0502020202020204" pitchFamily="34" charset="0"/>
              </a:rPr>
              <a:t>of three asset managers namely, ABC Asset Management, Old Mutual </a:t>
            </a:r>
            <a:r>
              <a:rPr lang="en-US" sz="1800" dirty="0" smtClean="0">
                <a:latin typeface="Century Gothic" panose="020B0502020202020204" pitchFamily="34" charset="0"/>
              </a:rPr>
              <a:t>Investment </a:t>
            </a:r>
            <a:r>
              <a:rPr lang="en-US" sz="1800" dirty="0">
                <a:latin typeface="Century Gothic" panose="020B0502020202020204" pitchFamily="34" charset="0"/>
              </a:rPr>
              <a:t>Group and </a:t>
            </a:r>
            <a:r>
              <a:rPr lang="en-US" sz="1800" dirty="0" err="1">
                <a:latin typeface="Century Gothic" panose="020B0502020202020204" pitchFamily="34" charset="0"/>
              </a:rPr>
              <a:t>Invesci</a:t>
            </a:r>
            <a:r>
              <a:rPr lang="en-US" sz="1800" dirty="0">
                <a:latin typeface="Century Gothic" panose="020B0502020202020204" pitchFamily="34" charset="0"/>
              </a:rPr>
              <a:t> Asset Management. </a:t>
            </a:r>
            <a:endParaRPr lang="en-US" sz="1800" dirty="0" smtClean="0">
              <a:latin typeface="Century Gothic" panose="020B0502020202020204" pitchFamily="34" charset="0"/>
            </a:endParaRPr>
          </a:p>
          <a:p>
            <a:pPr marL="285750" indent="-285750" algn="just">
              <a:buFont typeface="Arial" panose="020B0604020202020204" pitchFamily="34" charset="0"/>
              <a:buChar char="•"/>
            </a:pPr>
            <a:r>
              <a:rPr lang="en-US" sz="1800" dirty="0" err="1" smtClean="0">
                <a:latin typeface="Century Gothic" panose="020B0502020202020204" pitchFamily="34" charset="0"/>
              </a:rPr>
              <a:t>Intellego</a:t>
            </a:r>
            <a:r>
              <a:rPr lang="en-US" sz="1800" dirty="0" smtClean="0">
                <a:latin typeface="Century Gothic" panose="020B0502020202020204" pitchFamily="34" charset="0"/>
              </a:rPr>
              <a:t> </a:t>
            </a:r>
            <a:r>
              <a:rPr lang="en-US" sz="1800" dirty="0">
                <a:latin typeface="Century Gothic" panose="020B0502020202020204" pitchFamily="34" charset="0"/>
              </a:rPr>
              <a:t>Investment Consultants </a:t>
            </a:r>
            <a:r>
              <a:rPr lang="en-US" sz="1800" dirty="0" smtClean="0">
                <a:latin typeface="Century Gothic" panose="020B0502020202020204" pitchFamily="34" charset="0"/>
              </a:rPr>
              <a:t>monitor </a:t>
            </a:r>
            <a:r>
              <a:rPr lang="en-US" sz="1800" dirty="0">
                <a:latin typeface="Century Gothic" panose="020B0502020202020204" pitchFamily="34" charset="0"/>
              </a:rPr>
              <a:t>the work of the asset managers to ensure they adhere to prescribed policies. </a:t>
            </a:r>
            <a:endParaRPr lang="en-US" sz="1800" dirty="0" smtClean="0">
              <a:latin typeface="Century Gothic" panose="020B0502020202020204" pitchFamily="34" charset="0"/>
            </a:endParaRPr>
          </a:p>
          <a:p>
            <a:pPr marL="285750" indent="-285750" algn="just">
              <a:buFont typeface="Arial" panose="020B0604020202020204" pitchFamily="34" charset="0"/>
              <a:buChar char="•"/>
            </a:pPr>
            <a:r>
              <a:rPr lang="en-US" sz="1800" dirty="0" smtClean="0">
                <a:latin typeface="Century Gothic" panose="020B0502020202020204" pitchFamily="34" charset="0"/>
              </a:rPr>
              <a:t>The assets </a:t>
            </a:r>
            <a:r>
              <a:rPr lang="en-US" sz="1800" dirty="0">
                <a:latin typeface="Century Gothic" panose="020B0502020202020204" pitchFamily="34" charset="0"/>
              </a:rPr>
              <a:t>of the Fund are registered in the name of the Fund and are kept at </a:t>
            </a:r>
            <a:r>
              <a:rPr lang="en-US" sz="1800" dirty="0" err="1">
                <a:latin typeface="Century Gothic" panose="020B0502020202020204" pitchFamily="34" charset="0"/>
              </a:rPr>
              <a:t>Stanbic</a:t>
            </a:r>
            <a:r>
              <a:rPr lang="en-US" sz="1800" dirty="0">
                <a:latin typeface="Century Gothic" panose="020B0502020202020204" pitchFamily="34" charset="0"/>
              </a:rPr>
              <a:t> </a:t>
            </a:r>
            <a:r>
              <a:rPr lang="en-US" sz="1800" dirty="0" smtClean="0">
                <a:latin typeface="Century Gothic" panose="020B0502020202020204" pitchFamily="34" charset="0"/>
              </a:rPr>
              <a:t>Custodial </a:t>
            </a:r>
            <a:r>
              <a:rPr lang="en-US" sz="1800" dirty="0">
                <a:latin typeface="Century Gothic" panose="020B0502020202020204" pitchFamily="34" charset="0"/>
              </a:rPr>
              <a:t>Services. </a:t>
            </a:r>
            <a:endParaRPr lang="en-US" sz="1800" dirty="0" smtClean="0">
              <a:latin typeface="Century Gothic" panose="020B0502020202020204" pitchFamily="34" charset="0"/>
            </a:endParaRPr>
          </a:p>
          <a:p>
            <a:pPr marL="285750" indent="-285750" algn="just">
              <a:buFont typeface="Arial" panose="020B0604020202020204" pitchFamily="34" charset="0"/>
              <a:buChar char="•"/>
            </a:pPr>
            <a:r>
              <a:rPr lang="en-US" sz="1800" dirty="0" smtClean="0">
                <a:latin typeface="Century Gothic" panose="020B0502020202020204" pitchFamily="34" charset="0"/>
              </a:rPr>
              <a:t>Other </a:t>
            </a:r>
            <a:r>
              <a:rPr lang="en-US" sz="1800" dirty="0">
                <a:latin typeface="Century Gothic" panose="020B0502020202020204" pitchFamily="34" charset="0"/>
              </a:rPr>
              <a:t>Fund Officers include </a:t>
            </a:r>
            <a:r>
              <a:rPr lang="en-US" sz="1800" dirty="0" err="1" smtClean="0">
                <a:latin typeface="Century Gothic" panose="020B0502020202020204" pitchFamily="34" charset="0"/>
              </a:rPr>
              <a:t>Rockstone</a:t>
            </a:r>
            <a:r>
              <a:rPr lang="en-US" sz="1800" dirty="0" smtClean="0">
                <a:latin typeface="Century Gothic" panose="020B0502020202020204" pitchFamily="34" charset="0"/>
              </a:rPr>
              <a:t> </a:t>
            </a:r>
            <a:r>
              <a:rPr lang="en-US" sz="1800" dirty="0">
                <a:latin typeface="Century Gothic" panose="020B0502020202020204" pitchFamily="34" charset="0"/>
              </a:rPr>
              <a:t>Chartered </a:t>
            </a:r>
            <a:r>
              <a:rPr lang="en-US" sz="1800" dirty="0" smtClean="0">
                <a:latin typeface="Century Gothic" panose="020B0502020202020204" pitchFamily="34" charset="0"/>
              </a:rPr>
              <a:t>Accountants, external auditors are appointed by the Auditor General, </a:t>
            </a:r>
            <a:r>
              <a:rPr lang="en-US" sz="1800" dirty="0">
                <a:latin typeface="Century Gothic" panose="020B0502020202020204" pitchFamily="34" charset="0"/>
              </a:rPr>
              <a:t>and PKF Chartered Accountants who provide external </a:t>
            </a:r>
            <a:r>
              <a:rPr lang="en-US" sz="1800" dirty="0" smtClean="0">
                <a:latin typeface="Century Gothic" panose="020B0502020202020204" pitchFamily="34" charset="0"/>
              </a:rPr>
              <a:t>and </a:t>
            </a:r>
            <a:r>
              <a:rPr lang="en-US" sz="1800" dirty="0">
                <a:latin typeface="Century Gothic" panose="020B0502020202020204" pitchFamily="34" charset="0"/>
              </a:rPr>
              <a:t>internal audit services, respectively.</a:t>
            </a:r>
          </a:p>
        </p:txBody>
      </p:sp>
    </p:spTree>
    <p:extLst>
      <p:ext uri="{BB962C8B-B14F-4D97-AF65-F5344CB8AC3E}">
        <p14:creationId xmlns:p14="http://schemas.microsoft.com/office/powerpoint/2010/main" val="3960198953"/>
      </p:ext>
    </p:extLst>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1000">
              <a:schemeClr val="bg2"/>
            </a:gs>
            <a:gs pos="85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886700" cy="930273"/>
          </a:xfrm>
        </p:spPr>
        <p:txBody>
          <a:bodyPr>
            <a:normAutofit fontScale="90000"/>
          </a:bodyPr>
          <a:lstStyle/>
          <a:p>
            <a:r>
              <a:rPr lang="en-US" sz="3700" b="1" dirty="0">
                <a:solidFill>
                  <a:srgbClr val="663300"/>
                </a:solidFill>
                <a:latin typeface="Century Gothic" panose="020B0502020202020204" pitchFamily="34" charset="0"/>
              </a:rPr>
              <a:t>6.	How the Fund works </a:t>
            </a:r>
            <a:r>
              <a:rPr lang="en-US" sz="3600" dirty="0">
                <a:latin typeface="Century Gothic" panose="020B0502020202020204" pitchFamily="34" charset="0"/>
              </a:rPr>
              <a:t/>
            </a:r>
            <a:br>
              <a:rPr lang="en-US" sz="3600" dirty="0">
                <a:latin typeface="Century Gothic" panose="020B0502020202020204" pitchFamily="34" charset="0"/>
              </a:rPr>
            </a:br>
            <a:endParaRPr lang="en-US" dirty="0"/>
          </a:p>
        </p:txBody>
      </p:sp>
      <p:sp>
        <p:nvSpPr>
          <p:cNvPr id="3" name="Content Placeholder 2"/>
          <p:cNvSpPr>
            <a:spLocks noGrp="1"/>
          </p:cNvSpPr>
          <p:nvPr>
            <p:ph idx="1"/>
          </p:nvPr>
        </p:nvSpPr>
        <p:spPr>
          <a:xfrm>
            <a:off x="228600" y="1371600"/>
            <a:ext cx="8839200" cy="5410200"/>
          </a:xfrm>
        </p:spPr>
        <p:txBody>
          <a:bodyPr>
            <a:normAutofit/>
          </a:bodyPr>
          <a:lstStyle/>
          <a:p>
            <a:pPr algn="just">
              <a:lnSpc>
                <a:spcPct val="100000"/>
              </a:lnSpc>
            </a:pPr>
            <a:r>
              <a:rPr lang="en-US" sz="2000" dirty="0">
                <a:latin typeface="Century Gothic" panose="020B0502020202020204" pitchFamily="34" charset="0"/>
              </a:rPr>
              <a:t>A levy of 0.025% per S.I 108 of 2014 is charged on every buy or sale transaction of shares and stockbrokers remit the levies to the IPF’s bank account held at </a:t>
            </a:r>
            <a:r>
              <a:rPr lang="en-US" sz="2000" dirty="0" err="1">
                <a:latin typeface="Century Gothic" panose="020B0502020202020204" pitchFamily="34" charset="0"/>
              </a:rPr>
              <a:t>Stanbic</a:t>
            </a:r>
            <a:r>
              <a:rPr lang="en-US" sz="2000" dirty="0">
                <a:latin typeface="Century Gothic" panose="020B0502020202020204" pitchFamily="34" charset="0"/>
              </a:rPr>
              <a:t> Bank every month.</a:t>
            </a:r>
          </a:p>
          <a:p>
            <a:pPr lvl="0" algn="just">
              <a:lnSpc>
                <a:spcPct val="100000"/>
              </a:lnSpc>
            </a:pPr>
            <a:r>
              <a:rPr lang="en-GB" sz="2000" dirty="0">
                <a:latin typeface="Century Gothic" panose="020B0502020202020204" pitchFamily="34" charset="0"/>
              </a:rPr>
              <a:t>Comarton Consultants (Pvt) Ltd, the Fund’s administrators, pays the Fund’s obligations out of the received levies and any surplus is shared equally amongst the Fund’s asset managers for investing</a:t>
            </a:r>
            <a:r>
              <a:rPr lang="en-GB" sz="2000" dirty="0" smtClean="0">
                <a:latin typeface="Century Gothic" panose="020B0502020202020204" pitchFamily="34" charset="0"/>
              </a:rPr>
              <a:t>.</a:t>
            </a:r>
          </a:p>
          <a:p>
            <a:pPr marL="0" indent="0">
              <a:lnSpc>
                <a:spcPct val="100000"/>
              </a:lnSpc>
              <a:buNone/>
            </a:pPr>
            <a:endParaRPr lang="en-GB" sz="2000" dirty="0">
              <a:latin typeface="Century Gothic" panose="020B0502020202020204" pitchFamily="34" charset="0"/>
            </a:endParaRPr>
          </a:p>
          <a:p>
            <a:pPr marL="0" indent="0">
              <a:lnSpc>
                <a:spcPct val="100000"/>
              </a:lnSpc>
              <a:buNone/>
            </a:pPr>
            <a:endParaRPr lang="en-GB" sz="2000" dirty="0">
              <a:latin typeface="Century Gothic" panose="020B0502020202020204" pitchFamily="34" charset="0"/>
            </a:endParaRPr>
          </a:p>
          <a:p>
            <a:pPr>
              <a:lnSpc>
                <a:spcPct val="100000"/>
              </a:lnSpc>
            </a:pPr>
            <a:endParaRPr lang="en-US" sz="2000" dirty="0">
              <a:latin typeface="Century Gothic" panose="020B0502020202020204" pitchFamily="34" charset="0"/>
            </a:endParaRPr>
          </a:p>
        </p:txBody>
      </p:sp>
      <p:pic>
        <p:nvPicPr>
          <p:cNvPr id="4" name="Picture 3"/>
          <p:cNvPicPr>
            <a:picLocks noChangeAspect="1"/>
          </p:cNvPicPr>
          <p:nvPr/>
        </p:nvPicPr>
        <p:blipFill>
          <a:blip r:embed="rId2"/>
          <a:stretch>
            <a:fillRect/>
          </a:stretch>
        </p:blipFill>
        <p:spPr>
          <a:xfrm>
            <a:off x="8417844" y="19189"/>
            <a:ext cx="726156" cy="691874"/>
          </a:xfrm>
          <a:prstGeom prst="rect">
            <a:avLst/>
          </a:prstGeom>
        </p:spPr>
      </p:pic>
    </p:spTree>
    <p:extLst>
      <p:ext uri="{BB962C8B-B14F-4D97-AF65-F5344CB8AC3E}">
        <p14:creationId xmlns:p14="http://schemas.microsoft.com/office/powerpoint/2010/main" val="1043949703"/>
      </p:ext>
    </p:extLst>
  </p:cSld>
  <p:clrMapOvr>
    <a:masterClrMapping/>
  </p:clrMapOvr>
</p:sld>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6759</TotalTime>
  <Words>1301</Words>
  <Application>Microsoft Office PowerPoint</Application>
  <PresentationFormat>On-screen Show (4:3)</PresentationFormat>
  <Paragraphs>159</Paragraphs>
  <Slides>16</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Century Gothic</vt:lpstr>
      <vt:lpstr>Times New Roman</vt:lpstr>
      <vt:lpstr>Wingdings</vt:lpstr>
      <vt:lpstr>Office Theme</vt:lpstr>
      <vt:lpstr> INVESTOR PROTECTION FUND</vt:lpstr>
      <vt:lpstr>Contents</vt:lpstr>
      <vt:lpstr>1. Introduction</vt:lpstr>
      <vt:lpstr>2. Brief History of the Fund</vt:lpstr>
      <vt:lpstr>3. Objective of the Fund</vt:lpstr>
      <vt:lpstr>4. Management of the Fund</vt:lpstr>
      <vt:lpstr>5. Structure of the Fund</vt:lpstr>
      <vt:lpstr>5. Structure of the Fund</vt:lpstr>
      <vt:lpstr>6. How the Fund works  </vt:lpstr>
      <vt:lpstr>6. How the Fund works  </vt:lpstr>
      <vt:lpstr>6. How the Fund works  </vt:lpstr>
      <vt:lpstr>7. Unclaimed Shares Portfolio</vt:lpstr>
      <vt:lpstr>7. Unclaimed Shares Portfolio</vt:lpstr>
      <vt:lpstr>8. Claim process</vt:lpstr>
      <vt:lpstr>8. Claiming process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Legislative Framework</dc:title>
  <dc:creator>tagariras</dc:creator>
  <cp:lastModifiedBy>Bernard Mapwashike</cp:lastModifiedBy>
  <cp:revision>426</cp:revision>
  <cp:lastPrinted>1601-01-01T00:00:00Z</cp:lastPrinted>
  <dcterms:created xsi:type="dcterms:W3CDTF">2005-02-10T06:24:01Z</dcterms:created>
  <dcterms:modified xsi:type="dcterms:W3CDTF">2024-06-26T07:01:59Z</dcterms:modified>
</cp:coreProperties>
</file>