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11"/>
  </p:notesMasterIdLst>
  <p:handoutMasterIdLst>
    <p:handoutMasterId r:id="rId12"/>
  </p:handoutMasterIdLst>
  <p:sldIdLst>
    <p:sldId id="309" r:id="rId2"/>
    <p:sldId id="322" r:id="rId3"/>
    <p:sldId id="323" r:id="rId4"/>
    <p:sldId id="325" r:id="rId5"/>
    <p:sldId id="326" r:id="rId6"/>
    <p:sldId id="327" r:id="rId7"/>
    <p:sldId id="328" r:id="rId8"/>
    <p:sldId id="330" r:id="rId9"/>
    <p:sldId id="324" r:id="rId10"/>
  </p:sldIdLst>
  <p:sldSz cx="9907588" cy="6858000"/>
  <p:notesSz cx="6858000" cy="9144000"/>
  <p:embeddedFontLst>
    <p:embeddedFont>
      <p:font typeface="Montserrat" panose="00000500000000000000" pitchFamily="2" charset="0"/>
      <p:regular r:id="rId13"/>
      <p:bold r:id="rId14"/>
      <p:italic r:id="rId15"/>
      <p:boldItalic r:id="rId16"/>
    </p:embeddedFont>
    <p:embeddedFont>
      <p:font typeface="Montserrat Medium" panose="00000600000000000000" pitchFamily="2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212" autoAdjust="0"/>
    <p:restoredTop sz="94249" autoAdjust="0"/>
  </p:normalViewPr>
  <p:slideViewPr>
    <p:cSldViewPr snapToGrid="0" snapToObjects="1">
      <p:cViewPr varScale="1">
        <p:scale>
          <a:sx n="96" d="100"/>
          <a:sy n="96" d="100"/>
        </p:scale>
        <p:origin x="58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384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W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CEDCB-F1EC-4BD0-A2B0-5AB00900B347}" type="datetimeFigureOut">
              <a:rPr lang="en-ZW" smtClean="0"/>
              <a:t>26/6/2024</a:t>
            </a:fld>
            <a:endParaRPr lang="en-Z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3869CF-3470-4D2F-8896-750780B97E19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4750253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Generic" userDrawn="1">
  <p:cSld name="Content Slide Black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dt" idx="10"/>
          </p:nvPr>
        </p:nvSpPr>
        <p:spPr>
          <a:xfrm>
            <a:off x="681147" y="6356351"/>
            <a:ext cx="222920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ftr" idx="11"/>
          </p:nvPr>
        </p:nvSpPr>
        <p:spPr>
          <a:xfrm>
            <a:off x="3281889" y="6356351"/>
            <a:ext cx="33438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" name="Google Shape;35;p7">
            <a:extLst>
              <a:ext uri="{FF2B5EF4-FFF2-40B4-BE49-F238E27FC236}">
                <a16:creationId xmlns:a16="http://schemas.microsoft.com/office/drawing/2014/main" id="{E44FB00D-48CE-5C4E-B949-3657485A3C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1147" y="290985"/>
            <a:ext cx="8545295" cy="952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3600">
                <a:solidFill>
                  <a:srgbClr val="FFD3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7" name="Google Shape;36;p7">
            <a:extLst>
              <a:ext uri="{FF2B5EF4-FFF2-40B4-BE49-F238E27FC236}">
                <a16:creationId xmlns:a16="http://schemas.microsoft.com/office/drawing/2014/main" id="{3144B9AE-4484-8B46-90F1-3C52D83BB7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1147" y="1739900"/>
            <a:ext cx="8545295" cy="38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duct Spotlight Divider" preserve="1" userDrawn="1">
  <p:cSld name="Divider 4 Yellow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dt" idx="10"/>
          </p:nvPr>
        </p:nvSpPr>
        <p:spPr>
          <a:xfrm>
            <a:off x="681147" y="6356351"/>
            <a:ext cx="222920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ftr" idx="11"/>
          </p:nvPr>
        </p:nvSpPr>
        <p:spPr>
          <a:xfrm>
            <a:off x="3281889" y="6356351"/>
            <a:ext cx="33438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" name="Google Shape;42;p8">
            <a:extLst>
              <a:ext uri="{FF2B5EF4-FFF2-40B4-BE49-F238E27FC236}">
                <a16:creationId xmlns:a16="http://schemas.microsoft.com/office/drawing/2014/main" id="{1F0C5846-4CB2-F041-B859-92E4C525644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81500" y="2002632"/>
            <a:ext cx="5318564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"/>
              <a:buNone/>
              <a:defRPr sz="4800">
                <a:solidFill>
                  <a:schemeClr val="tx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28945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Black Fade" userDrawn="1">
  <p:cSld name="Divider 4 Black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>
            <a:spLocks noGrp="1"/>
          </p:cNvSpPr>
          <p:nvPr>
            <p:ph type="dt" idx="10"/>
          </p:nvPr>
        </p:nvSpPr>
        <p:spPr>
          <a:xfrm>
            <a:off x="681147" y="6356351"/>
            <a:ext cx="222920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ftr" idx="11"/>
          </p:nvPr>
        </p:nvSpPr>
        <p:spPr>
          <a:xfrm>
            <a:off x="3281889" y="6356351"/>
            <a:ext cx="33438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" name="Google Shape;42;p8">
            <a:extLst>
              <a:ext uri="{FF2B5EF4-FFF2-40B4-BE49-F238E27FC236}">
                <a16:creationId xmlns:a16="http://schemas.microsoft.com/office/drawing/2014/main" id="{E30FB979-C012-5C45-83BE-B680F429D7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81500" y="2002632"/>
            <a:ext cx="5318564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81147" y="365126"/>
            <a:ext cx="854529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sz="4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81147" y="1825625"/>
            <a:ext cx="854529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81147" y="6356351"/>
            <a:ext cx="222920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281889" y="6356351"/>
            <a:ext cx="33438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997234" y="6356351"/>
            <a:ext cx="222920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4" r:id="rId2"/>
    <p:sldLayoutId id="2147483655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77493-730F-E943-8A77-8F1D2F253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2053" y="1907741"/>
            <a:ext cx="5714660" cy="2852737"/>
          </a:xfrm>
        </p:spPr>
        <p:txBody>
          <a:bodyPr>
            <a:normAutofit/>
          </a:bodyPr>
          <a:lstStyle/>
          <a:p>
            <a:r>
              <a:rPr lang="en-ZW" dirty="0">
                <a:solidFill>
                  <a:schemeClr val="accent4"/>
                </a:solidFill>
              </a:rPr>
              <a:t>ZAPF ZEEPAY Solution</a:t>
            </a:r>
            <a:br>
              <a:rPr lang="en-ZW" dirty="0">
                <a:solidFill>
                  <a:schemeClr val="accent4"/>
                </a:solidFill>
              </a:rPr>
            </a:br>
            <a:br>
              <a:rPr lang="en-ZW" dirty="0">
                <a:solidFill>
                  <a:schemeClr val="accent4"/>
                </a:solidFill>
              </a:rPr>
            </a:br>
            <a:r>
              <a:rPr lang="en-ZW" sz="1600" dirty="0">
                <a:solidFill>
                  <a:schemeClr val="accent4"/>
                </a:solidFill>
              </a:rPr>
              <a:t>Presenter: Sharon Marira</a:t>
            </a:r>
            <a:br>
              <a:rPr lang="en-ZW" sz="1600" dirty="0">
                <a:solidFill>
                  <a:schemeClr val="accent4"/>
                </a:solidFill>
              </a:rPr>
            </a:br>
            <a:r>
              <a:rPr lang="en-ZW" sz="1600" dirty="0">
                <a:solidFill>
                  <a:schemeClr val="accent4"/>
                </a:solidFill>
              </a:rPr>
              <a:t>Date: 26 June 2024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4" name="Picture 3" descr="A yellow sign with black letters&#10;&#10;Description automatically generated">
            <a:extLst>
              <a:ext uri="{FF2B5EF4-FFF2-40B4-BE49-F238E27FC236}">
                <a16:creationId xmlns:a16="http://schemas.microsoft.com/office/drawing/2014/main" id="{FE41BF1F-D39A-B832-674F-8D8E97164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251" y="5663953"/>
            <a:ext cx="2022071" cy="8134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E73286-58C6-868A-CBFA-1FB7524B3A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698" y="5769671"/>
            <a:ext cx="2085192" cy="70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583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16D72-F861-F145-84C4-C2EAB46A7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dirty="0"/>
              <a:t>ZEEPAY – The Solution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0D6487-3AF0-7647-89FA-C89D4D78D1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498" y="1504034"/>
            <a:ext cx="8545295" cy="3898900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A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secure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efficient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and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cost-effective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Electronic Funds Transfer (EFT) </a:t>
            </a:r>
            <a:r>
              <a:rPr lang="en-US" sz="2400" kern="1200" dirty="0">
                <a:solidFill>
                  <a:prstClr val="black"/>
                </a:solidFill>
                <a:latin typeface="Montserrat" panose="00000500000000000000" pitchFamily="2" charset="0"/>
                <a:ea typeface="+mn-ea"/>
                <a:cs typeface="+mn-cs"/>
              </a:rPr>
              <a:t>solution</a:t>
            </a:r>
            <a:r>
              <a:rPr lang="en-US" sz="2400" i="1" kern="1200" dirty="0">
                <a:solidFill>
                  <a:prstClr val="black"/>
                </a:solidFill>
                <a:latin typeface="Montserrat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that facilitates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the sending of single</a:t>
            </a:r>
            <a:r>
              <a:rPr lang="en-US" sz="2400" kern="1200" dirty="0">
                <a:solidFill>
                  <a:prstClr val="black"/>
                </a:solidFill>
                <a:latin typeface="Montserrat" panose="00000500000000000000" pitchFamily="2" charset="0"/>
                <a:ea typeface="+mn-ea"/>
                <a:cs typeface="+mn-cs"/>
              </a:rPr>
              <a:t> and bulk payments.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sz="2400" kern="1200" dirty="0">
              <a:solidFill>
                <a:prstClr val="black"/>
              </a:solidFill>
              <a:latin typeface="Montserrat" panose="000005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sz="2400" kern="1200" dirty="0">
              <a:solidFill>
                <a:prstClr val="black"/>
              </a:solidFill>
              <a:latin typeface="Montserrat" panose="00000500000000000000" pitchFamily="2" charset="0"/>
              <a:ea typeface="+mn-ea"/>
              <a:cs typeface="+mn-cs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Tx/>
              <a:buSzTx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ZiG - EFT Credits (Batch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) – </a:t>
            </a:r>
            <a:r>
              <a:rPr lang="en-US" sz="2400" kern="1200" dirty="0">
                <a:solidFill>
                  <a:prstClr val="black"/>
                </a:solidFill>
                <a:latin typeface="Montserrat" panose="00000500000000000000" pitchFamily="2" charset="0"/>
                <a:ea typeface="+mn-ea"/>
                <a:cs typeface="+mn-cs"/>
              </a:rPr>
              <a:t>live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Tx/>
              <a:buSzTx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USD - EFT Credits (Batch)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–  </a:t>
            </a:r>
            <a:r>
              <a:rPr lang="en-US" sz="2400" kern="1200" noProof="0" dirty="0">
                <a:solidFill>
                  <a:prstClr val="black"/>
                </a:solidFill>
                <a:latin typeface="Montserrat" panose="00000500000000000000" pitchFamily="2" charset="0"/>
                <a:ea typeface="+mn-ea"/>
                <a:cs typeface="+mn-cs"/>
              </a:rPr>
              <a:t>live </a:t>
            </a:r>
            <a:r>
              <a:rPr lang="en-US" sz="2400" kern="1200" dirty="0">
                <a:solidFill>
                  <a:prstClr val="black"/>
                </a:solidFill>
                <a:latin typeface="Montserrat" panose="00000500000000000000" pitchFamily="2" charset="0"/>
                <a:ea typeface="+mn-ea"/>
                <a:cs typeface="+mn-cs"/>
              </a:rPr>
              <a:t>for ON-US transactions, targeting OFF-US by end of June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yellow sign with black letters&#10;&#10;Description automatically generated">
            <a:extLst>
              <a:ext uri="{FF2B5EF4-FFF2-40B4-BE49-F238E27FC236}">
                <a16:creationId xmlns:a16="http://schemas.microsoft.com/office/drawing/2014/main" id="{455D5895-77D9-E7FB-83BA-3E68BF2C7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251" y="5663953"/>
            <a:ext cx="2022071" cy="8134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C857BAA-8A2F-A3B5-AF7A-68E5796CCE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698" y="5769671"/>
            <a:ext cx="2085192" cy="70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92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8059FE-1289-A19D-8A22-B66187A64B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D60F1-4420-0D48-F17A-236B46825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147" y="290985"/>
            <a:ext cx="8928679" cy="952030"/>
          </a:xfrm>
        </p:spPr>
        <p:txBody>
          <a:bodyPr>
            <a:normAutofit/>
          </a:bodyPr>
          <a:lstStyle/>
          <a:p>
            <a:r>
              <a:rPr lang="en-ZW" dirty="0"/>
              <a:t>ZEEPAY Solution - Benefits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AE4C58-F1D2-E163-16D8-714CC36889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146" y="1334457"/>
            <a:ext cx="8545295" cy="3729249"/>
          </a:xfr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kern="1200" dirty="0">
                <a:solidFill>
                  <a:prstClr val="black"/>
                </a:solidFill>
                <a:latin typeface="Montserrat" panose="00000500000000000000" pitchFamily="2" charset="0"/>
                <a:ea typeface="+mn-ea"/>
                <a:cs typeface="+mn-cs"/>
              </a:rPr>
              <a:t>Efficiency as it supports straight through processing of same day value transactions.</a:t>
            </a: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AU" sz="2000" kern="1200" dirty="0">
                <a:solidFill>
                  <a:prstClr val="black"/>
                </a:solidFill>
                <a:latin typeface="Montserrat" panose="00000500000000000000" pitchFamily="2" charset="0"/>
                <a:ea typeface="+mn-ea"/>
                <a:cs typeface="+mn-cs"/>
              </a:rPr>
              <a:t>Low cost bulk electronic transfer solution.</a:t>
            </a:r>
            <a:endParaRPr lang="en-US" sz="2000" kern="1200" dirty="0">
              <a:solidFill>
                <a:prstClr val="black"/>
              </a:solidFill>
              <a:latin typeface="Montserrat" panose="00000500000000000000" pitchFamily="2" charset="0"/>
              <a:ea typeface="+mn-ea"/>
              <a:cs typeface="+mn-cs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AU" sz="2000" kern="1200" dirty="0">
                <a:solidFill>
                  <a:prstClr val="black"/>
                </a:solidFill>
                <a:latin typeface="Montserrat" panose="00000500000000000000" pitchFamily="2" charset="0"/>
                <a:ea typeface="+mn-ea"/>
                <a:cs typeface="+mn-cs"/>
              </a:rPr>
              <a:t>Inbuilt dispute management system.</a:t>
            </a:r>
            <a:endParaRPr lang="en-US" sz="2000" kern="1200" dirty="0">
              <a:solidFill>
                <a:prstClr val="black"/>
              </a:solidFill>
              <a:latin typeface="Montserrat" panose="00000500000000000000" pitchFamily="2" charset="0"/>
              <a:ea typeface="+mn-ea"/>
              <a:cs typeface="+mn-cs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AU" sz="2000" kern="1200" dirty="0">
                <a:solidFill>
                  <a:prstClr val="black"/>
                </a:solidFill>
                <a:latin typeface="Montserrat" panose="00000500000000000000" pitchFamily="2" charset="0"/>
                <a:ea typeface="+mn-ea"/>
                <a:cs typeface="+mn-cs"/>
              </a:rPr>
              <a:t>Detailed audit trail &amp; reports, (can account for every transaction being processed).</a:t>
            </a:r>
            <a:endParaRPr lang="en-US" sz="2000" kern="1200" dirty="0">
              <a:solidFill>
                <a:prstClr val="black"/>
              </a:solidFill>
              <a:latin typeface="Montserrat" panose="00000500000000000000" pitchFamily="2" charset="0"/>
              <a:ea typeface="+mn-ea"/>
              <a:cs typeface="+mn-cs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AU" sz="2000" kern="1200" dirty="0">
                <a:solidFill>
                  <a:prstClr val="black"/>
                </a:solidFill>
                <a:latin typeface="Montserrat" panose="00000500000000000000" pitchFamily="2" charset="0"/>
                <a:ea typeface="+mn-ea"/>
                <a:cs typeface="+mn-cs"/>
              </a:rPr>
              <a:t>Security and Compliance conforms to AML, CFT, FATF and Tax Compliance.</a:t>
            </a:r>
            <a:endParaRPr lang="en-US" sz="2000" kern="1200" dirty="0">
              <a:solidFill>
                <a:prstClr val="black"/>
              </a:solidFill>
              <a:latin typeface="Montserrat" panose="00000500000000000000" pitchFamily="2" charset="0"/>
              <a:ea typeface="+mn-ea"/>
              <a:cs typeface="+mn-cs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200" dirty="0">
                <a:solidFill>
                  <a:prstClr val="black"/>
                </a:solidFill>
                <a:latin typeface="Montserrat" panose="00000500000000000000" pitchFamily="2" charset="0"/>
                <a:ea typeface="+mn-ea"/>
                <a:cs typeface="+mn-cs"/>
              </a:rPr>
              <a:t>Value Added Services; </a:t>
            </a:r>
            <a:r>
              <a:rPr lang="en-GB" sz="2000" kern="1200" dirty="0">
                <a:solidFill>
                  <a:prstClr val="black"/>
                </a:solidFill>
                <a:latin typeface="Montserrat" panose="00000500000000000000" pitchFamily="2" charset="0"/>
                <a:ea typeface="+mn-ea"/>
                <a:cs typeface="+mn-cs"/>
              </a:rPr>
              <a:t>MIS Reports, Analytics and Big Data.</a:t>
            </a:r>
          </a:p>
          <a:p>
            <a:pPr marL="342900" indent="-342900" algn="just">
              <a:lnSpc>
                <a:spcPct val="11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AU" sz="2000" kern="1200" dirty="0">
                <a:solidFill>
                  <a:prstClr val="black"/>
                </a:solidFill>
                <a:latin typeface="Montserrat" panose="00000500000000000000" pitchFamily="2" charset="0"/>
                <a:ea typeface="+mn-ea"/>
                <a:cs typeface="+mn-cs"/>
              </a:rPr>
              <a:t>Scalable and interoperable system.</a:t>
            </a:r>
            <a:endParaRPr lang="en-US" sz="2000" kern="1200" dirty="0">
              <a:solidFill>
                <a:prstClr val="black"/>
              </a:solidFill>
              <a:latin typeface="Montserrat" panose="00000500000000000000" pitchFamily="2" charset="0"/>
              <a:ea typeface="+mn-ea"/>
              <a:cs typeface="+mn-cs"/>
            </a:endParaRPr>
          </a:p>
          <a:p>
            <a:pPr marL="0" marR="0" lvl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kern="1200" dirty="0">
              <a:solidFill>
                <a:prstClr val="black"/>
              </a:solidFill>
              <a:latin typeface="Montserrat" panose="000005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yellow sign with black letters&#10;&#10;Description automatically generated">
            <a:extLst>
              <a:ext uri="{FF2B5EF4-FFF2-40B4-BE49-F238E27FC236}">
                <a16:creationId xmlns:a16="http://schemas.microsoft.com/office/drawing/2014/main" id="{DB86A75A-F074-4AAD-D9E8-A0DA66C20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251" y="5663953"/>
            <a:ext cx="2022071" cy="8134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44E0D5-BB71-4921-87E7-FE1C7EE67B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698" y="5769671"/>
            <a:ext cx="2085192" cy="70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657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8059FE-1289-A19D-8A22-B66187A64B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D60F1-4420-0D48-F17A-236B46825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147" y="290985"/>
            <a:ext cx="8928679" cy="952030"/>
          </a:xfrm>
        </p:spPr>
        <p:txBody>
          <a:bodyPr>
            <a:normAutofit/>
          </a:bodyPr>
          <a:lstStyle/>
          <a:p>
            <a:r>
              <a:rPr lang="en-ZW" dirty="0"/>
              <a:t>ZEEPAY Solution - Overview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AE4C58-F1D2-E163-16D8-714CC36889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146" y="1334457"/>
            <a:ext cx="8545295" cy="3729249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000" b="1" kern="1200" dirty="0">
                <a:solidFill>
                  <a:prstClr val="black"/>
                </a:solidFill>
                <a:latin typeface="Montserrat" panose="00000500000000000000" pitchFamily="2" charset="0"/>
                <a:ea typeface="+mn-ea"/>
                <a:cs typeface="+mn-cs"/>
              </a:rPr>
              <a:t>Login Interface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yellow sign with black letters&#10;&#10;Description automatically generated">
            <a:extLst>
              <a:ext uri="{FF2B5EF4-FFF2-40B4-BE49-F238E27FC236}">
                <a16:creationId xmlns:a16="http://schemas.microsoft.com/office/drawing/2014/main" id="{DB86A75A-F074-4AAD-D9E8-A0DA66C20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251" y="5663953"/>
            <a:ext cx="2022071" cy="8134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44E0D5-BB71-4921-87E7-FE1C7EE67B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698" y="5769671"/>
            <a:ext cx="2085192" cy="7077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743C2B-1D2C-1DC6-46A8-6F406F8DFD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853" y="1778140"/>
            <a:ext cx="8442694" cy="378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078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8059FE-1289-A19D-8A22-B66187A64B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D60F1-4420-0D48-F17A-236B46825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147" y="290985"/>
            <a:ext cx="8928679" cy="952030"/>
          </a:xfrm>
        </p:spPr>
        <p:txBody>
          <a:bodyPr>
            <a:normAutofit fontScale="90000"/>
          </a:bodyPr>
          <a:lstStyle/>
          <a:p>
            <a:pPr algn="ctr"/>
            <a:r>
              <a:rPr lang="en-ZW" dirty="0"/>
              <a:t>ZEEPAY Solution  - Making a single payment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AE4C58-F1D2-E163-16D8-714CC36889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146" y="1334457"/>
            <a:ext cx="8545295" cy="3729249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000" b="1" kern="1200" dirty="0">
                <a:solidFill>
                  <a:prstClr val="black"/>
                </a:solidFill>
                <a:latin typeface="Montserrat" panose="00000500000000000000" pitchFamily="2" charset="0"/>
                <a:ea typeface="+mn-ea"/>
                <a:cs typeface="+mn-cs"/>
              </a:rPr>
              <a:t>Steps in making a single payment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yellow sign with black letters&#10;&#10;Description automatically generated">
            <a:extLst>
              <a:ext uri="{FF2B5EF4-FFF2-40B4-BE49-F238E27FC236}">
                <a16:creationId xmlns:a16="http://schemas.microsoft.com/office/drawing/2014/main" id="{DB86A75A-F074-4AAD-D9E8-A0DA66C20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251" y="5663953"/>
            <a:ext cx="2022071" cy="8134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44E0D5-BB71-4921-87E7-FE1C7EE67B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698" y="5769671"/>
            <a:ext cx="2085192" cy="7077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A9C89DA-ADC1-66F6-A07D-3F7E35D55B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244" y="1812103"/>
            <a:ext cx="8711098" cy="362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377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8059FE-1289-A19D-8A22-B66187A64B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D60F1-4420-0D48-F17A-236B46825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147" y="290985"/>
            <a:ext cx="8928679" cy="952030"/>
          </a:xfrm>
        </p:spPr>
        <p:txBody>
          <a:bodyPr>
            <a:normAutofit fontScale="90000"/>
          </a:bodyPr>
          <a:lstStyle/>
          <a:p>
            <a:pPr algn="ctr"/>
            <a:r>
              <a:rPr lang="en-ZW" dirty="0"/>
              <a:t>ZEEPAY Solution  - Uploading a Bulk File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AE4C58-F1D2-E163-16D8-714CC36889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146" y="1334457"/>
            <a:ext cx="8545295" cy="372924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en-US" sz="2000" b="1" kern="1200" dirty="0">
                <a:solidFill>
                  <a:prstClr val="black"/>
                </a:solidFill>
                <a:latin typeface="Montserrat" panose="00000500000000000000" pitchFamily="2" charset="0"/>
                <a:ea typeface="+mn-ea"/>
                <a:cs typeface="+mn-cs"/>
              </a:rPr>
              <a:t>The bulk template (csv):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/>
            </a:pPr>
            <a:endParaRPr lang="en-US" sz="2000" b="1" kern="1200" dirty="0">
              <a:solidFill>
                <a:prstClr val="black"/>
              </a:solidFill>
              <a:latin typeface="Montserrat" panose="00000500000000000000" pitchFamily="2" charset="0"/>
              <a:ea typeface="+mn-ea"/>
              <a:cs typeface="+mn-cs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/>
            </a:pPr>
            <a:endParaRPr lang="en-US" sz="2000" b="1" kern="1200" dirty="0">
              <a:solidFill>
                <a:prstClr val="black"/>
              </a:solidFill>
              <a:latin typeface="Montserrat" panose="000005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000" b="1" kern="1200" dirty="0">
              <a:solidFill>
                <a:prstClr val="black"/>
              </a:solidFill>
              <a:latin typeface="Montserrat" panose="000005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yellow sign with black letters&#10;&#10;Description automatically generated">
            <a:extLst>
              <a:ext uri="{FF2B5EF4-FFF2-40B4-BE49-F238E27FC236}">
                <a16:creationId xmlns:a16="http://schemas.microsoft.com/office/drawing/2014/main" id="{DB86A75A-F074-4AAD-D9E8-A0DA66C20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251" y="5663953"/>
            <a:ext cx="2022071" cy="8134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44E0D5-BB71-4921-87E7-FE1C7EE67B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698" y="5769671"/>
            <a:ext cx="2085192" cy="7077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9C959F-5FD8-E2AA-6838-F8DE6E8101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502" y="1843262"/>
            <a:ext cx="9360006" cy="353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626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8059FE-1289-A19D-8A22-B66187A64B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D60F1-4420-0D48-F17A-236B46825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147" y="290985"/>
            <a:ext cx="8928679" cy="952030"/>
          </a:xfrm>
        </p:spPr>
        <p:txBody>
          <a:bodyPr>
            <a:normAutofit fontScale="90000"/>
          </a:bodyPr>
          <a:lstStyle/>
          <a:p>
            <a:pPr algn="ctr"/>
            <a:r>
              <a:rPr lang="en-ZW" dirty="0"/>
              <a:t>ZEEPAY Solution  - Uploading a Bulk File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AE4C58-F1D2-E163-16D8-714CC36889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146" y="1334457"/>
            <a:ext cx="8545295" cy="3729249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000" b="1" kern="1200" dirty="0">
                <a:solidFill>
                  <a:prstClr val="black"/>
                </a:solidFill>
                <a:latin typeface="Montserrat" panose="00000500000000000000" pitchFamily="2" charset="0"/>
                <a:ea typeface="+mn-ea"/>
                <a:cs typeface="+mn-cs"/>
              </a:rPr>
              <a:t>How to upload a bulk file: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yellow sign with black letters&#10;&#10;Description automatically generated">
            <a:extLst>
              <a:ext uri="{FF2B5EF4-FFF2-40B4-BE49-F238E27FC236}">
                <a16:creationId xmlns:a16="http://schemas.microsoft.com/office/drawing/2014/main" id="{DB86A75A-F074-4AAD-D9E8-A0DA66C20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251" y="5663953"/>
            <a:ext cx="2022071" cy="8134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44E0D5-BB71-4921-87E7-FE1C7EE67B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698" y="5769671"/>
            <a:ext cx="2085192" cy="7077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AED40E-E075-429F-B787-5C180B5232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603" y="1879218"/>
            <a:ext cx="9591870" cy="360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531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8059FE-1289-A19D-8A22-B66187A64B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D60F1-4420-0D48-F17A-236B46825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147" y="290985"/>
            <a:ext cx="8928679" cy="952030"/>
          </a:xfrm>
        </p:spPr>
        <p:txBody>
          <a:bodyPr>
            <a:normAutofit/>
          </a:bodyPr>
          <a:lstStyle/>
          <a:p>
            <a:pPr algn="ctr"/>
            <a:r>
              <a:rPr lang="en-ZW" dirty="0"/>
              <a:t>ZEEPAY Solution  - Limits</a:t>
            </a:r>
            <a:endParaRPr lang="en-US" dirty="0"/>
          </a:p>
        </p:txBody>
      </p:sp>
      <p:pic>
        <p:nvPicPr>
          <p:cNvPr id="4" name="Picture 3" descr="A yellow sign with black letters&#10;&#10;Description automatically generated">
            <a:extLst>
              <a:ext uri="{FF2B5EF4-FFF2-40B4-BE49-F238E27FC236}">
                <a16:creationId xmlns:a16="http://schemas.microsoft.com/office/drawing/2014/main" id="{DB86A75A-F074-4AAD-D9E8-A0DA66C20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251" y="5663953"/>
            <a:ext cx="2022071" cy="8134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44E0D5-BB71-4921-87E7-FE1C7EE67B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698" y="5769671"/>
            <a:ext cx="2085192" cy="7077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9537F0-F2E0-33FE-07F2-8AAAE45654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6089" y="1172702"/>
            <a:ext cx="4015408" cy="468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2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5D541-7BBB-C94C-9F16-C1CCBCBA1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7346" y="346361"/>
            <a:ext cx="5318564" cy="2852737"/>
          </a:xfrm>
        </p:spPr>
        <p:txBody>
          <a:bodyPr>
            <a:normAutofit fontScale="90000"/>
          </a:bodyPr>
          <a:lstStyle/>
          <a:p>
            <a:r>
              <a:rPr lang="en-ZW" dirty="0"/>
              <a:t>Sign up with your bank and enjoy the convenience.</a:t>
            </a:r>
            <a:br>
              <a:rPr lang="en-ZW" dirty="0"/>
            </a:br>
            <a:br>
              <a:rPr lang="en-ZW" dirty="0"/>
            </a:br>
            <a:r>
              <a:rPr lang="en-ZW" dirty="0"/>
              <a:t>THANK YOU</a:t>
            </a:r>
            <a:endParaRPr lang="en-US" dirty="0"/>
          </a:p>
        </p:txBody>
      </p:sp>
      <p:pic>
        <p:nvPicPr>
          <p:cNvPr id="5" name="Picture 4" descr="A yellow sign with black letters&#10;&#10;Description automatically generated">
            <a:extLst>
              <a:ext uri="{FF2B5EF4-FFF2-40B4-BE49-F238E27FC236}">
                <a16:creationId xmlns:a16="http://schemas.microsoft.com/office/drawing/2014/main" id="{7A874424-3237-851D-32E7-43A9EA2C4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251" y="5663953"/>
            <a:ext cx="2022071" cy="81347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21AE65C-7518-41F0-D2EB-9DCB4F256305}"/>
              </a:ext>
            </a:extLst>
          </p:cNvPr>
          <p:cNvSpPr txBox="1">
            <a:spLocks/>
          </p:cNvSpPr>
          <p:nvPr/>
        </p:nvSpPr>
        <p:spPr>
          <a:xfrm>
            <a:off x="4896133" y="3540980"/>
            <a:ext cx="5318564" cy="1544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"/>
              <a:buNone/>
              <a:defRPr sz="4800" b="1" i="0" u="none" strike="noStrike" cap="none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ZW" sz="2000" dirty="0"/>
              <a:t>www.zimswitch.co.zw</a:t>
            </a:r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080CA9-082E-9F47-17E8-1C7A6518C2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4267" y="3312510"/>
            <a:ext cx="2978303" cy="7620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939692-D7AA-8F94-5C45-F77210E264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7346" y="5769671"/>
            <a:ext cx="2085192" cy="70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99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Zimswitch Corporate Templat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Zimswitch 2024 PPTemplate" id="{A10472EB-10D4-2743-A643-1CAAE1E705E5}" vid="{4E5397BB-D122-7D4C-8CC6-6482CC33E8B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Zimswitch Corporate Template</Template>
  <TotalTime>903</TotalTime>
  <Words>217</Words>
  <Application>Microsoft Office PowerPoint</Application>
  <PresentationFormat>Custom</PresentationFormat>
  <Paragraphs>35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Symbol</vt:lpstr>
      <vt:lpstr>Montserrat</vt:lpstr>
      <vt:lpstr>Calibri</vt:lpstr>
      <vt:lpstr>Montserrat Medium</vt:lpstr>
      <vt:lpstr>Arial</vt:lpstr>
      <vt:lpstr>Zimswitch Corporate Template</vt:lpstr>
      <vt:lpstr>ZAPF ZEEPAY Solution  Presenter: Sharon Marira Date: 26 June 2024</vt:lpstr>
      <vt:lpstr>ZEEPAY – The Solution</vt:lpstr>
      <vt:lpstr>ZEEPAY Solution - Benefits</vt:lpstr>
      <vt:lpstr>ZEEPAY Solution - Overview</vt:lpstr>
      <vt:lpstr>ZEEPAY Solution  - Making a single payment</vt:lpstr>
      <vt:lpstr>ZEEPAY Solution  - Uploading a Bulk File</vt:lpstr>
      <vt:lpstr>ZEEPAY Solution  - Uploading a Bulk File</vt:lpstr>
      <vt:lpstr>ZEEPAY Solution  - Limits</vt:lpstr>
      <vt:lpstr>Sign up with your bank and enjoy the convenience.  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dcmilliams@gmail.com</dc:creator>
  <cp:lastModifiedBy>Sharon  Marira</cp:lastModifiedBy>
  <cp:revision>18</cp:revision>
  <dcterms:created xsi:type="dcterms:W3CDTF">2024-02-02T08:20:20Z</dcterms:created>
  <dcterms:modified xsi:type="dcterms:W3CDTF">2024-06-26T06:45:26Z</dcterms:modified>
</cp:coreProperties>
</file>