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75" r:id="rId4"/>
    <p:sldId id="292" r:id="rId5"/>
    <p:sldId id="357" r:id="rId6"/>
    <p:sldId id="363" r:id="rId7"/>
    <p:sldId id="362" r:id="rId8"/>
    <p:sldId id="281" r:id="rId9"/>
    <p:sldId id="283" r:id="rId10"/>
    <p:sldId id="276" r:id="rId11"/>
    <p:sldId id="279" r:id="rId12"/>
    <p:sldId id="314" r:id="rId13"/>
    <p:sldId id="364" r:id="rId14"/>
    <p:sldId id="361" r:id="rId15"/>
    <p:sldId id="343" r:id="rId16"/>
    <p:sldId id="344" r:id="rId17"/>
    <p:sldId id="315" r:id="rId18"/>
    <p:sldId id="366" r:id="rId19"/>
    <p:sldId id="367" r:id="rId20"/>
    <p:sldId id="345" r:id="rId21"/>
    <p:sldId id="258" r:id="rId22"/>
    <p:sldId id="353" r:id="rId23"/>
    <p:sldId id="355" r:id="rId24"/>
    <p:sldId id="330" r:id="rId25"/>
    <p:sldId id="335" r:id="rId26"/>
    <p:sldId id="336" r:id="rId27"/>
    <p:sldId id="338" r:id="rId28"/>
    <p:sldId id="339" r:id="rId29"/>
    <p:sldId id="347" r:id="rId30"/>
    <p:sldId id="350" r:id="rId31"/>
    <p:sldId id="268" r:id="rId32"/>
    <p:sldId id="316" r:id="rId33"/>
    <p:sldId id="317" r:id="rId34"/>
    <p:sldId id="323" r:id="rId35"/>
    <p:sldId id="318" r:id="rId36"/>
    <p:sldId id="269" r:id="rId37"/>
    <p:sldId id="319" r:id="rId38"/>
    <p:sldId id="320" r:id="rId39"/>
    <p:sldId id="266" r:id="rId40"/>
    <p:sldId id="346" r:id="rId41"/>
    <p:sldId id="321" r:id="rId42"/>
    <p:sldId id="322" r:id="rId43"/>
    <p:sldId id="326" r:id="rId44"/>
    <p:sldId id="270" r:id="rId45"/>
    <p:sldId id="271" r:id="rId46"/>
    <p:sldId id="272" r:id="rId47"/>
    <p:sldId id="289" r:id="rId48"/>
    <p:sldId id="293" r:id="rId49"/>
    <p:sldId id="311" r:id="rId50"/>
    <p:sldId id="312" r:id="rId51"/>
    <p:sldId id="359" r:id="rId52"/>
    <p:sldId id="358" r:id="rId53"/>
    <p:sldId id="310" r:id="rId54"/>
    <p:sldId id="309" r:id="rId55"/>
    <p:sldId id="368" r:id="rId56"/>
    <p:sldId id="263" r:id="rId57"/>
    <p:sldId id="365" r:id="rId58"/>
    <p:sldId id="297"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71" autoAdjust="0"/>
  </p:normalViewPr>
  <p:slideViewPr>
    <p:cSldViewPr snapToGrid="0">
      <p:cViewPr varScale="1">
        <p:scale>
          <a:sx n="73" d="100"/>
          <a:sy n="73" d="100"/>
        </p:scale>
        <p:origin x="10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ata1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06.png"/><Relationship Id="rId3" Type="http://schemas.openxmlformats.org/officeDocument/2006/relationships/image" Target="../media/image54.png"/><Relationship Id="rId7" Type="http://schemas.openxmlformats.org/officeDocument/2006/relationships/image" Target="../media/image60.png"/><Relationship Id="rId12" Type="http://schemas.openxmlformats.org/officeDocument/2006/relationships/image" Target="../media/image80.svg"/><Relationship Id="rId2" Type="http://schemas.openxmlformats.org/officeDocument/2006/relationships/image" Target="../media/image101.svg"/><Relationship Id="rId1" Type="http://schemas.openxmlformats.org/officeDocument/2006/relationships/image" Target="../media/image100.png"/><Relationship Id="rId6" Type="http://schemas.openxmlformats.org/officeDocument/2006/relationships/image" Target="../media/image103.svg"/><Relationship Id="rId11" Type="http://schemas.openxmlformats.org/officeDocument/2006/relationships/image" Target="../media/image79.png"/><Relationship Id="rId5" Type="http://schemas.openxmlformats.org/officeDocument/2006/relationships/image" Target="../media/image102.png"/><Relationship Id="rId10" Type="http://schemas.openxmlformats.org/officeDocument/2006/relationships/image" Target="../media/image105.svg"/><Relationship Id="rId4" Type="http://schemas.openxmlformats.org/officeDocument/2006/relationships/image" Target="../media/image55.svg"/><Relationship Id="rId9" Type="http://schemas.openxmlformats.org/officeDocument/2006/relationships/image" Target="../media/image104.png"/><Relationship Id="rId14" Type="http://schemas.openxmlformats.org/officeDocument/2006/relationships/image" Target="../media/image107.svg"/></Relationships>
</file>

<file path=ppt/diagrams/_rels/data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ata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ata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06.png"/><Relationship Id="rId3" Type="http://schemas.openxmlformats.org/officeDocument/2006/relationships/image" Target="../media/image54.png"/><Relationship Id="rId7" Type="http://schemas.openxmlformats.org/officeDocument/2006/relationships/image" Target="../media/image60.png"/><Relationship Id="rId12" Type="http://schemas.openxmlformats.org/officeDocument/2006/relationships/image" Target="../media/image80.svg"/><Relationship Id="rId2" Type="http://schemas.openxmlformats.org/officeDocument/2006/relationships/image" Target="../media/image101.svg"/><Relationship Id="rId1" Type="http://schemas.openxmlformats.org/officeDocument/2006/relationships/image" Target="../media/image100.png"/><Relationship Id="rId6" Type="http://schemas.openxmlformats.org/officeDocument/2006/relationships/image" Target="../media/image103.svg"/><Relationship Id="rId11" Type="http://schemas.openxmlformats.org/officeDocument/2006/relationships/image" Target="../media/image79.png"/><Relationship Id="rId5" Type="http://schemas.openxmlformats.org/officeDocument/2006/relationships/image" Target="../media/image102.png"/><Relationship Id="rId10" Type="http://schemas.openxmlformats.org/officeDocument/2006/relationships/image" Target="../media/image105.svg"/><Relationship Id="rId4" Type="http://schemas.openxmlformats.org/officeDocument/2006/relationships/image" Target="../media/image55.svg"/><Relationship Id="rId9" Type="http://schemas.openxmlformats.org/officeDocument/2006/relationships/image" Target="../media/image104.png"/><Relationship Id="rId14" Type="http://schemas.openxmlformats.org/officeDocument/2006/relationships/image" Target="../media/image10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2D79758-D489-41D8-B363-F4EFAA6AD79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FBDB4F-CD93-465B-B36E-8B3F30E38915}">
      <dgm:prSet/>
      <dgm:spPr/>
      <dgm:t>
        <a:bodyPr/>
        <a:lstStyle/>
        <a:p>
          <a:pPr>
            <a:lnSpc>
              <a:spcPct val="100000"/>
            </a:lnSpc>
          </a:pPr>
          <a:r>
            <a:rPr lang="en-US"/>
            <a:t>Improve efficiency for pensions funds</a:t>
          </a:r>
        </a:p>
      </dgm:t>
    </dgm:pt>
    <dgm:pt modelId="{0F77A474-9470-4AB0-BFE3-98067BAA3929}" type="parTrans" cxnId="{138A8B44-5B12-4D72-9B2B-8D0AD2D3DC6E}">
      <dgm:prSet/>
      <dgm:spPr/>
      <dgm:t>
        <a:bodyPr/>
        <a:lstStyle/>
        <a:p>
          <a:endParaRPr lang="en-US"/>
        </a:p>
      </dgm:t>
    </dgm:pt>
    <dgm:pt modelId="{17681197-2B6F-4B88-A240-8C63454A1D4D}" type="sibTrans" cxnId="{138A8B44-5B12-4D72-9B2B-8D0AD2D3DC6E}">
      <dgm:prSet/>
      <dgm:spPr/>
      <dgm:t>
        <a:bodyPr/>
        <a:lstStyle/>
        <a:p>
          <a:pPr>
            <a:lnSpc>
              <a:spcPct val="100000"/>
            </a:lnSpc>
          </a:pPr>
          <a:endParaRPr lang="en-US"/>
        </a:p>
      </dgm:t>
    </dgm:pt>
    <dgm:pt modelId="{BD0BC520-2968-4D65-923F-7F378C9E1FFE}">
      <dgm:prSet/>
      <dgm:spPr/>
      <dgm:t>
        <a:bodyPr/>
        <a:lstStyle/>
        <a:p>
          <a:pPr>
            <a:lnSpc>
              <a:spcPct val="100000"/>
            </a:lnSpc>
          </a:pPr>
          <a:r>
            <a:rPr lang="en-US"/>
            <a:t>Sifting through the data troves to find promising investment opportunities</a:t>
          </a:r>
        </a:p>
      </dgm:t>
    </dgm:pt>
    <dgm:pt modelId="{622C8F1A-7944-4890-8DE6-F10491D6BFBB}" type="parTrans" cxnId="{80021B6B-CED1-4A54-92A8-4400690C0B44}">
      <dgm:prSet/>
      <dgm:spPr/>
      <dgm:t>
        <a:bodyPr/>
        <a:lstStyle/>
        <a:p>
          <a:endParaRPr lang="en-US"/>
        </a:p>
      </dgm:t>
    </dgm:pt>
    <dgm:pt modelId="{F21C1DFE-F73C-4B12-AD1F-69A790CCBB4E}" type="sibTrans" cxnId="{80021B6B-CED1-4A54-92A8-4400690C0B44}">
      <dgm:prSet/>
      <dgm:spPr/>
      <dgm:t>
        <a:bodyPr/>
        <a:lstStyle/>
        <a:p>
          <a:pPr>
            <a:lnSpc>
              <a:spcPct val="100000"/>
            </a:lnSpc>
          </a:pPr>
          <a:endParaRPr lang="en-US"/>
        </a:p>
      </dgm:t>
    </dgm:pt>
    <dgm:pt modelId="{D9F41FB9-3781-45BA-8ED7-983B395B15B2}">
      <dgm:prSet/>
      <dgm:spPr/>
      <dgm:t>
        <a:bodyPr/>
        <a:lstStyle/>
        <a:p>
          <a:pPr>
            <a:lnSpc>
              <a:spcPct val="100000"/>
            </a:lnSpc>
          </a:pPr>
          <a:r>
            <a:rPr lang="en-US"/>
            <a:t>To build custom investment  portfolios for clients</a:t>
          </a:r>
        </a:p>
      </dgm:t>
    </dgm:pt>
    <dgm:pt modelId="{932F0062-F4CF-4276-B18F-23799CAFD54D}" type="parTrans" cxnId="{3323970A-0CF1-4348-B2A5-18BBD0606871}">
      <dgm:prSet/>
      <dgm:spPr/>
      <dgm:t>
        <a:bodyPr/>
        <a:lstStyle/>
        <a:p>
          <a:endParaRPr lang="en-US"/>
        </a:p>
      </dgm:t>
    </dgm:pt>
    <dgm:pt modelId="{468B542E-B04F-48F5-B8EB-AB7D76F7B748}" type="sibTrans" cxnId="{3323970A-0CF1-4348-B2A5-18BBD0606871}">
      <dgm:prSet/>
      <dgm:spPr/>
      <dgm:t>
        <a:bodyPr/>
        <a:lstStyle/>
        <a:p>
          <a:pPr>
            <a:lnSpc>
              <a:spcPct val="100000"/>
            </a:lnSpc>
          </a:pPr>
          <a:endParaRPr lang="en-US"/>
        </a:p>
      </dgm:t>
    </dgm:pt>
    <dgm:pt modelId="{DFAF87B3-2E15-4F96-9C42-21ABB1A04B69}">
      <dgm:prSet/>
      <dgm:spPr/>
      <dgm:t>
        <a:bodyPr/>
        <a:lstStyle/>
        <a:p>
          <a:pPr>
            <a:lnSpc>
              <a:spcPct val="100000"/>
            </a:lnSpc>
          </a:pPr>
          <a:r>
            <a:rPr lang="en-US"/>
            <a:t>Analysts track trading patterns &amp; uncover market sentiments in real time</a:t>
          </a:r>
        </a:p>
      </dgm:t>
    </dgm:pt>
    <dgm:pt modelId="{BFA21B17-1C38-4866-8C09-D453BBE32A81}" type="parTrans" cxnId="{5A444891-EA79-4BF6-8B0A-E3DC4218C650}">
      <dgm:prSet/>
      <dgm:spPr/>
      <dgm:t>
        <a:bodyPr/>
        <a:lstStyle/>
        <a:p>
          <a:endParaRPr lang="en-US"/>
        </a:p>
      </dgm:t>
    </dgm:pt>
    <dgm:pt modelId="{C402D100-4330-4323-93C2-522CF4E31356}" type="sibTrans" cxnId="{5A444891-EA79-4BF6-8B0A-E3DC4218C650}">
      <dgm:prSet/>
      <dgm:spPr/>
      <dgm:t>
        <a:bodyPr/>
        <a:lstStyle/>
        <a:p>
          <a:pPr>
            <a:lnSpc>
              <a:spcPct val="100000"/>
            </a:lnSpc>
          </a:pPr>
          <a:endParaRPr lang="en-US"/>
        </a:p>
      </dgm:t>
    </dgm:pt>
    <dgm:pt modelId="{83EBA30B-464E-4831-864C-735AA59211ED}">
      <dgm:prSet/>
      <dgm:spPr/>
      <dgm:t>
        <a:bodyPr/>
        <a:lstStyle/>
        <a:p>
          <a:pPr>
            <a:lnSpc>
              <a:spcPct val="100000"/>
            </a:lnSpc>
          </a:pPr>
          <a:r>
            <a:rPr lang="en-US"/>
            <a:t>Credit risk estimations</a:t>
          </a:r>
        </a:p>
      </dgm:t>
    </dgm:pt>
    <dgm:pt modelId="{CBDB1829-2101-458A-A997-B822A102313B}" type="parTrans" cxnId="{303A6C8E-C3F3-4F08-A5DB-C4D135B5DA26}">
      <dgm:prSet/>
      <dgm:spPr/>
      <dgm:t>
        <a:bodyPr/>
        <a:lstStyle/>
        <a:p>
          <a:endParaRPr lang="en-US"/>
        </a:p>
      </dgm:t>
    </dgm:pt>
    <dgm:pt modelId="{1C45763F-605D-4296-9034-CC1785F4791D}" type="sibTrans" cxnId="{303A6C8E-C3F3-4F08-A5DB-C4D135B5DA26}">
      <dgm:prSet/>
      <dgm:spPr/>
      <dgm:t>
        <a:bodyPr/>
        <a:lstStyle/>
        <a:p>
          <a:pPr>
            <a:lnSpc>
              <a:spcPct val="100000"/>
            </a:lnSpc>
          </a:pPr>
          <a:endParaRPr lang="en-US"/>
        </a:p>
      </dgm:t>
    </dgm:pt>
    <dgm:pt modelId="{0F1784D4-0A31-4FC5-81BD-8385EE8AF474}">
      <dgm:prSet/>
      <dgm:spPr/>
      <dgm:t>
        <a:bodyPr/>
        <a:lstStyle/>
        <a:p>
          <a:pPr>
            <a:lnSpc>
              <a:spcPct val="100000"/>
            </a:lnSpc>
          </a:pPr>
          <a:r>
            <a:rPr lang="en-US"/>
            <a:t>Funds using AI in market analysis will earn  higher returns and improve portfolio diversification. </a:t>
          </a:r>
        </a:p>
      </dgm:t>
    </dgm:pt>
    <dgm:pt modelId="{0ADFF5EB-EFBA-4E04-98D1-54C0E0397868}" type="parTrans" cxnId="{5EC3C0FA-A8F3-46ED-8DF4-E3D655720140}">
      <dgm:prSet/>
      <dgm:spPr/>
      <dgm:t>
        <a:bodyPr/>
        <a:lstStyle/>
        <a:p>
          <a:endParaRPr lang="en-US"/>
        </a:p>
      </dgm:t>
    </dgm:pt>
    <dgm:pt modelId="{F50C2133-4A86-4E66-B4E7-436E8A5A9A92}" type="sibTrans" cxnId="{5EC3C0FA-A8F3-46ED-8DF4-E3D655720140}">
      <dgm:prSet/>
      <dgm:spPr/>
      <dgm:t>
        <a:bodyPr/>
        <a:lstStyle/>
        <a:p>
          <a:endParaRPr lang="en-US"/>
        </a:p>
      </dgm:t>
    </dgm:pt>
    <dgm:pt modelId="{CC7EF382-39E1-4215-B16F-DE41A5F10EDA}" type="pres">
      <dgm:prSet presAssocID="{62D79758-D489-41D8-B363-F4EFAA6AD799}" presName="root" presStyleCnt="0">
        <dgm:presLayoutVars>
          <dgm:dir/>
          <dgm:resizeHandles val="exact"/>
        </dgm:presLayoutVars>
      </dgm:prSet>
      <dgm:spPr/>
    </dgm:pt>
    <dgm:pt modelId="{69C34C42-454B-4AFA-8A84-07CDCF658630}" type="pres">
      <dgm:prSet presAssocID="{E2FBDB4F-CD93-465B-B36E-8B3F30E38915}" presName="compNode" presStyleCnt="0"/>
      <dgm:spPr/>
    </dgm:pt>
    <dgm:pt modelId="{533195DF-7772-41FE-A102-8E8F6D694F2A}" type="pres">
      <dgm:prSet presAssocID="{E2FBDB4F-CD93-465B-B36E-8B3F30E38915}" presName="bgRect" presStyleLbl="bgShp" presStyleIdx="0" presStyleCnt="6"/>
      <dgm:spPr/>
    </dgm:pt>
    <dgm:pt modelId="{D672250A-D861-4A18-8187-5FEBC065A605}" type="pres">
      <dgm:prSet presAssocID="{E2FBDB4F-CD93-465B-B36E-8B3F30E389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67958D2D-9509-499B-B91A-553BDD3A176E}" type="pres">
      <dgm:prSet presAssocID="{E2FBDB4F-CD93-465B-B36E-8B3F30E38915}" presName="spaceRect" presStyleCnt="0"/>
      <dgm:spPr/>
    </dgm:pt>
    <dgm:pt modelId="{663E92F5-747C-40AD-9C48-5C7166A138D3}" type="pres">
      <dgm:prSet presAssocID="{E2FBDB4F-CD93-465B-B36E-8B3F30E38915}" presName="parTx" presStyleLbl="revTx" presStyleIdx="0" presStyleCnt="6">
        <dgm:presLayoutVars>
          <dgm:chMax val="0"/>
          <dgm:chPref val="0"/>
        </dgm:presLayoutVars>
      </dgm:prSet>
      <dgm:spPr/>
    </dgm:pt>
    <dgm:pt modelId="{3A8DCC2C-B67A-45E4-8EB6-54938B0C9F06}" type="pres">
      <dgm:prSet presAssocID="{17681197-2B6F-4B88-A240-8C63454A1D4D}" presName="sibTrans" presStyleCnt="0"/>
      <dgm:spPr/>
    </dgm:pt>
    <dgm:pt modelId="{61124D3A-CEC0-424A-9C08-FC04213EF81D}" type="pres">
      <dgm:prSet presAssocID="{BD0BC520-2968-4D65-923F-7F378C9E1FFE}" presName="compNode" presStyleCnt="0"/>
      <dgm:spPr/>
    </dgm:pt>
    <dgm:pt modelId="{0D7A9E91-095C-4771-8ACB-361A69F63E70}" type="pres">
      <dgm:prSet presAssocID="{BD0BC520-2968-4D65-923F-7F378C9E1FFE}" presName="bgRect" presStyleLbl="bgShp" presStyleIdx="1" presStyleCnt="6"/>
      <dgm:spPr/>
    </dgm:pt>
    <dgm:pt modelId="{17770A37-1F63-40FF-94F7-718A00B6140A}" type="pres">
      <dgm:prSet presAssocID="{BD0BC520-2968-4D65-923F-7F378C9E1FF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650C9B8E-E314-44AC-AA28-83D455324575}" type="pres">
      <dgm:prSet presAssocID="{BD0BC520-2968-4D65-923F-7F378C9E1FFE}" presName="spaceRect" presStyleCnt="0"/>
      <dgm:spPr/>
    </dgm:pt>
    <dgm:pt modelId="{733F6EBA-2C8D-43C4-978C-F0AFA9D3BF53}" type="pres">
      <dgm:prSet presAssocID="{BD0BC520-2968-4D65-923F-7F378C9E1FFE}" presName="parTx" presStyleLbl="revTx" presStyleIdx="1" presStyleCnt="6">
        <dgm:presLayoutVars>
          <dgm:chMax val="0"/>
          <dgm:chPref val="0"/>
        </dgm:presLayoutVars>
      </dgm:prSet>
      <dgm:spPr/>
    </dgm:pt>
    <dgm:pt modelId="{75926974-3405-437E-906D-D137C95024BF}" type="pres">
      <dgm:prSet presAssocID="{F21C1DFE-F73C-4B12-AD1F-69A790CCBB4E}" presName="sibTrans" presStyleCnt="0"/>
      <dgm:spPr/>
    </dgm:pt>
    <dgm:pt modelId="{72E51EEA-2AE9-4D22-A0F6-8658440B45B3}" type="pres">
      <dgm:prSet presAssocID="{D9F41FB9-3781-45BA-8ED7-983B395B15B2}" presName="compNode" presStyleCnt="0"/>
      <dgm:spPr/>
    </dgm:pt>
    <dgm:pt modelId="{FE4F0714-F613-4969-B19F-D36A3AE9D8CE}" type="pres">
      <dgm:prSet presAssocID="{D9F41FB9-3781-45BA-8ED7-983B395B15B2}" presName="bgRect" presStyleLbl="bgShp" presStyleIdx="2" presStyleCnt="6"/>
      <dgm:spPr/>
    </dgm:pt>
    <dgm:pt modelId="{87EADD71-DEAF-41E5-96F6-A34E330DC5AF}" type="pres">
      <dgm:prSet presAssocID="{D9F41FB9-3781-45BA-8ED7-983B395B15B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D9B892FA-40CA-4A12-B157-FB5938A9E088}" type="pres">
      <dgm:prSet presAssocID="{D9F41FB9-3781-45BA-8ED7-983B395B15B2}" presName="spaceRect" presStyleCnt="0"/>
      <dgm:spPr/>
    </dgm:pt>
    <dgm:pt modelId="{1116BAC2-D437-421B-87C6-18EF934E2588}" type="pres">
      <dgm:prSet presAssocID="{D9F41FB9-3781-45BA-8ED7-983B395B15B2}" presName="parTx" presStyleLbl="revTx" presStyleIdx="2" presStyleCnt="6">
        <dgm:presLayoutVars>
          <dgm:chMax val="0"/>
          <dgm:chPref val="0"/>
        </dgm:presLayoutVars>
      </dgm:prSet>
      <dgm:spPr/>
    </dgm:pt>
    <dgm:pt modelId="{905A77CC-9BC8-4C4A-A061-00E1E8A7348F}" type="pres">
      <dgm:prSet presAssocID="{468B542E-B04F-48F5-B8EB-AB7D76F7B748}" presName="sibTrans" presStyleCnt="0"/>
      <dgm:spPr/>
    </dgm:pt>
    <dgm:pt modelId="{D4D3B4E8-D439-46CC-9BAA-80A16F334CF1}" type="pres">
      <dgm:prSet presAssocID="{DFAF87B3-2E15-4F96-9C42-21ABB1A04B69}" presName="compNode" presStyleCnt="0"/>
      <dgm:spPr/>
    </dgm:pt>
    <dgm:pt modelId="{433078CB-E8C9-451E-9D43-4F8CEACC43BC}" type="pres">
      <dgm:prSet presAssocID="{DFAF87B3-2E15-4F96-9C42-21ABB1A04B69}" presName="bgRect" presStyleLbl="bgShp" presStyleIdx="3" presStyleCnt="6"/>
      <dgm:spPr/>
    </dgm:pt>
    <dgm:pt modelId="{E958D62D-50E0-4731-9171-00C9003A8113}" type="pres">
      <dgm:prSet presAssocID="{DFAF87B3-2E15-4F96-9C42-21ABB1A04B6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5C98F8F8-EEC8-419F-926C-6A57A13CE885}" type="pres">
      <dgm:prSet presAssocID="{DFAF87B3-2E15-4F96-9C42-21ABB1A04B69}" presName="spaceRect" presStyleCnt="0"/>
      <dgm:spPr/>
    </dgm:pt>
    <dgm:pt modelId="{BF6247CD-7B9B-46DC-BB13-D92E7C7337EE}" type="pres">
      <dgm:prSet presAssocID="{DFAF87B3-2E15-4F96-9C42-21ABB1A04B69}" presName="parTx" presStyleLbl="revTx" presStyleIdx="3" presStyleCnt="6">
        <dgm:presLayoutVars>
          <dgm:chMax val="0"/>
          <dgm:chPref val="0"/>
        </dgm:presLayoutVars>
      </dgm:prSet>
      <dgm:spPr/>
    </dgm:pt>
    <dgm:pt modelId="{CEFA1E92-B5C8-4FC0-8874-31DEB41FA413}" type="pres">
      <dgm:prSet presAssocID="{C402D100-4330-4323-93C2-522CF4E31356}" presName="sibTrans" presStyleCnt="0"/>
      <dgm:spPr/>
    </dgm:pt>
    <dgm:pt modelId="{A9A07D87-0346-4121-BC64-A5E84050009E}" type="pres">
      <dgm:prSet presAssocID="{83EBA30B-464E-4831-864C-735AA59211ED}" presName="compNode" presStyleCnt="0"/>
      <dgm:spPr/>
    </dgm:pt>
    <dgm:pt modelId="{9E8E4F60-7EF4-4655-BD72-D587BF3D74E3}" type="pres">
      <dgm:prSet presAssocID="{83EBA30B-464E-4831-864C-735AA59211ED}" presName="bgRect" presStyleLbl="bgShp" presStyleIdx="4" presStyleCnt="6"/>
      <dgm:spPr/>
    </dgm:pt>
    <dgm:pt modelId="{FCF6B7E1-F79E-40DA-80F3-3930A2A37AE8}" type="pres">
      <dgm:prSet presAssocID="{83EBA30B-464E-4831-864C-735AA59211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0BD3D3F8-25CA-473A-A83D-C8BA177A0F21}" type="pres">
      <dgm:prSet presAssocID="{83EBA30B-464E-4831-864C-735AA59211ED}" presName="spaceRect" presStyleCnt="0"/>
      <dgm:spPr/>
    </dgm:pt>
    <dgm:pt modelId="{41366BEA-35A4-44D1-B549-80FEEF37808F}" type="pres">
      <dgm:prSet presAssocID="{83EBA30B-464E-4831-864C-735AA59211ED}" presName="parTx" presStyleLbl="revTx" presStyleIdx="4" presStyleCnt="6">
        <dgm:presLayoutVars>
          <dgm:chMax val="0"/>
          <dgm:chPref val="0"/>
        </dgm:presLayoutVars>
      </dgm:prSet>
      <dgm:spPr/>
    </dgm:pt>
    <dgm:pt modelId="{DDA1C4C6-0497-4C18-9A7A-51E703F7FF1F}" type="pres">
      <dgm:prSet presAssocID="{1C45763F-605D-4296-9034-CC1785F4791D}" presName="sibTrans" presStyleCnt="0"/>
      <dgm:spPr/>
    </dgm:pt>
    <dgm:pt modelId="{B0BBA1C7-DF5B-4B9B-8B04-EF32C31181D5}" type="pres">
      <dgm:prSet presAssocID="{0F1784D4-0A31-4FC5-81BD-8385EE8AF474}" presName="compNode" presStyleCnt="0"/>
      <dgm:spPr/>
    </dgm:pt>
    <dgm:pt modelId="{AF0EC60E-0CF2-4CDB-B098-A7D51F528A1C}" type="pres">
      <dgm:prSet presAssocID="{0F1784D4-0A31-4FC5-81BD-8385EE8AF474}" presName="bgRect" presStyleLbl="bgShp" presStyleIdx="5" presStyleCnt="6"/>
      <dgm:spPr/>
    </dgm:pt>
    <dgm:pt modelId="{55FA9DAF-11F7-4299-87C1-4E820594B419}" type="pres">
      <dgm:prSet presAssocID="{0F1784D4-0A31-4FC5-81BD-8385EE8AF47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ar Graph with Upward Trend"/>
        </a:ext>
      </dgm:extLst>
    </dgm:pt>
    <dgm:pt modelId="{DC45CFBF-5A67-4B42-894C-38F10D957DB1}" type="pres">
      <dgm:prSet presAssocID="{0F1784D4-0A31-4FC5-81BD-8385EE8AF474}" presName="spaceRect" presStyleCnt="0"/>
      <dgm:spPr/>
    </dgm:pt>
    <dgm:pt modelId="{F649EF26-B0A8-461F-945B-28FEF0242F38}" type="pres">
      <dgm:prSet presAssocID="{0F1784D4-0A31-4FC5-81BD-8385EE8AF474}" presName="parTx" presStyleLbl="revTx" presStyleIdx="5" presStyleCnt="6">
        <dgm:presLayoutVars>
          <dgm:chMax val="0"/>
          <dgm:chPref val="0"/>
        </dgm:presLayoutVars>
      </dgm:prSet>
      <dgm:spPr/>
    </dgm:pt>
  </dgm:ptLst>
  <dgm:cxnLst>
    <dgm:cxn modelId="{3323970A-0CF1-4348-B2A5-18BBD0606871}" srcId="{62D79758-D489-41D8-B363-F4EFAA6AD799}" destId="{D9F41FB9-3781-45BA-8ED7-983B395B15B2}" srcOrd="2" destOrd="0" parTransId="{932F0062-F4CF-4276-B18F-23799CAFD54D}" sibTransId="{468B542E-B04F-48F5-B8EB-AB7D76F7B748}"/>
    <dgm:cxn modelId="{DEB53A3A-4685-4DFB-A348-21AB828626A6}" type="presOf" srcId="{BD0BC520-2968-4D65-923F-7F378C9E1FFE}" destId="{733F6EBA-2C8D-43C4-978C-F0AFA9D3BF53}" srcOrd="0" destOrd="0" presId="urn:microsoft.com/office/officeart/2018/2/layout/IconVerticalSolidList"/>
    <dgm:cxn modelId="{138A8B44-5B12-4D72-9B2B-8D0AD2D3DC6E}" srcId="{62D79758-D489-41D8-B363-F4EFAA6AD799}" destId="{E2FBDB4F-CD93-465B-B36E-8B3F30E38915}" srcOrd="0" destOrd="0" parTransId="{0F77A474-9470-4AB0-BFE3-98067BAA3929}" sibTransId="{17681197-2B6F-4B88-A240-8C63454A1D4D}"/>
    <dgm:cxn modelId="{1802BC65-8ECC-4FF1-B49A-6FF2D4B16B7B}" type="presOf" srcId="{E2FBDB4F-CD93-465B-B36E-8B3F30E38915}" destId="{663E92F5-747C-40AD-9C48-5C7166A138D3}" srcOrd="0" destOrd="0" presId="urn:microsoft.com/office/officeart/2018/2/layout/IconVerticalSolidList"/>
    <dgm:cxn modelId="{80021B6B-CED1-4A54-92A8-4400690C0B44}" srcId="{62D79758-D489-41D8-B363-F4EFAA6AD799}" destId="{BD0BC520-2968-4D65-923F-7F378C9E1FFE}" srcOrd="1" destOrd="0" parTransId="{622C8F1A-7944-4890-8DE6-F10491D6BFBB}" sibTransId="{F21C1DFE-F73C-4B12-AD1F-69A790CCBB4E}"/>
    <dgm:cxn modelId="{5190C170-EA17-4FA5-B26F-13ABB9B26252}" type="presOf" srcId="{62D79758-D489-41D8-B363-F4EFAA6AD799}" destId="{CC7EF382-39E1-4215-B16F-DE41A5F10EDA}" srcOrd="0" destOrd="0" presId="urn:microsoft.com/office/officeart/2018/2/layout/IconVerticalSolidList"/>
    <dgm:cxn modelId="{0FD91B7F-20C2-43D3-8477-5AE4CF0E96F0}" type="presOf" srcId="{0F1784D4-0A31-4FC5-81BD-8385EE8AF474}" destId="{F649EF26-B0A8-461F-945B-28FEF0242F38}" srcOrd="0" destOrd="0" presId="urn:microsoft.com/office/officeart/2018/2/layout/IconVerticalSolidList"/>
    <dgm:cxn modelId="{6D4E3586-002C-4BE6-A6A0-11770EAC8AF6}" type="presOf" srcId="{83EBA30B-464E-4831-864C-735AA59211ED}" destId="{41366BEA-35A4-44D1-B549-80FEEF37808F}" srcOrd="0" destOrd="0" presId="urn:microsoft.com/office/officeart/2018/2/layout/IconVerticalSolidList"/>
    <dgm:cxn modelId="{303A6C8E-C3F3-4F08-A5DB-C4D135B5DA26}" srcId="{62D79758-D489-41D8-B363-F4EFAA6AD799}" destId="{83EBA30B-464E-4831-864C-735AA59211ED}" srcOrd="4" destOrd="0" parTransId="{CBDB1829-2101-458A-A997-B822A102313B}" sibTransId="{1C45763F-605D-4296-9034-CC1785F4791D}"/>
    <dgm:cxn modelId="{5A444891-EA79-4BF6-8B0A-E3DC4218C650}" srcId="{62D79758-D489-41D8-B363-F4EFAA6AD799}" destId="{DFAF87B3-2E15-4F96-9C42-21ABB1A04B69}" srcOrd="3" destOrd="0" parTransId="{BFA21B17-1C38-4866-8C09-D453BBE32A81}" sibTransId="{C402D100-4330-4323-93C2-522CF4E31356}"/>
    <dgm:cxn modelId="{5A751D96-35D5-46CC-AE02-86D1CDF24FED}" type="presOf" srcId="{D9F41FB9-3781-45BA-8ED7-983B395B15B2}" destId="{1116BAC2-D437-421B-87C6-18EF934E2588}" srcOrd="0" destOrd="0" presId="urn:microsoft.com/office/officeart/2018/2/layout/IconVerticalSolidList"/>
    <dgm:cxn modelId="{75DA48F7-3ACA-4995-BDF1-0E41FBCF5AFA}" type="presOf" srcId="{DFAF87B3-2E15-4F96-9C42-21ABB1A04B69}" destId="{BF6247CD-7B9B-46DC-BB13-D92E7C7337EE}" srcOrd="0" destOrd="0" presId="urn:microsoft.com/office/officeart/2018/2/layout/IconVerticalSolidList"/>
    <dgm:cxn modelId="{5EC3C0FA-A8F3-46ED-8DF4-E3D655720140}" srcId="{62D79758-D489-41D8-B363-F4EFAA6AD799}" destId="{0F1784D4-0A31-4FC5-81BD-8385EE8AF474}" srcOrd="5" destOrd="0" parTransId="{0ADFF5EB-EFBA-4E04-98D1-54C0E0397868}" sibTransId="{F50C2133-4A86-4E66-B4E7-436E8A5A9A92}"/>
    <dgm:cxn modelId="{ADF93103-A90C-4FCB-A50A-BB14BA8E4FD6}" type="presParOf" srcId="{CC7EF382-39E1-4215-B16F-DE41A5F10EDA}" destId="{69C34C42-454B-4AFA-8A84-07CDCF658630}" srcOrd="0" destOrd="0" presId="urn:microsoft.com/office/officeart/2018/2/layout/IconVerticalSolidList"/>
    <dgm:cxn modelId="{3B9241E1-F822-4196-B9F7-27E5CE954298}" type="presParOf" srcId="{69C34C42-454B-4AFA-8A84-07CDCF658630}" destId="{533195DF-7772-41FE-A102-8E8F6D694F2A}" srcOrd="0" destOrd="0" presId="urn:microsoft.com/office/officeart/2018/2/layout/IconVerticalSolidList"/>
    <dgm:cxn modelId="{01131621-36DF-4FFC-94EC-62F85920B5CF}" type="presParOf" srcId="{69C34C42-454B-4AFA-8A84-07CDCF658630}" destId="{D672250A-D861-4A18-8187-5FEBC065A605}" srcOrd="1" destOrd="0" presId="urn:microsoft.com/office/officeart/2018/2/layout/IconVerticalSolidList"/>
    <dgm:cxn modelId="{90B040FD-E21D-4C93-8AC4-049D89BFD174}" type="presParOf" srcId="{69C34C42-454B-4AFA-8A84-07CDCF658630}" destId="{67958D2D-9509-499B-B91A-553BDD3A176E}" srcOrd="2" destOrd="0" presId="urn:microsoft.com/office/officeart/2018/2/layout/IconVerticalSolidList"/>
    <dgm:cxn modelId="{ABBAE744-AF55-4A19-AACC-09891A4ACC1E}" type="presParOf" srcId="{69C34C42-454B-4AFA-8A84-07CDCF658630}" destId="{663E92F5-747C-40AD-9C48-5C7166A138D3}" srcOrd="3" destOrd="0" presId="urn:microsoft.com/office/officeart/2018/2/layout/IconVerticalSolidList"/>
    <dgm:cxn modelId="{9A42E147-C602-49B3-8217-4F86335EC704}" type="presParOf" srcId="{CC7EF382-39E1-4215-B16F-DE41A5F10EDA}" destId="{3A8DCC2C-B67A-45E4-8EB6-54938B0C9F06}" srcOrd="1" destOrd="0" presId="urn:microsoft.com/office/officeart/2018/2/layout/IconVerticalSolidList"/>
    <dgm:cxn modelId="{4E3FC374-8C8B-4FC1-805D-F6E13B3B948D}" type="presParOf" srcId="{CC7EF382-39E1-4215-B16F-DE41A5F10EDA}" destId="{61124D3A-CEC0-424A-9C08-FC04213EF81D}" srcOrd="2" destOrd="0" presId="urn:microsoft.com/office/officeart/2018/2/layout/IconVerticalSolidList"/>
    <dgm:cxn modelId="{4573DC6B-6160-4ED6-8D95-AF031973A9AA}" type="presParOf" srcId="{61124D3A-CEC0-424A-9C08-FC04213EF81D}" destId="{0D7A9E91-095C-4771-8ACB-361A69F63E70}" srcOrd="0" destOrd="0" presId="urn:microsoft.com/office/officeart/2018/2/layout/IconVerticalSolidList"/>
    <dgm:cxn modelId="{CB5F4C60-DF78-4741-A6E1-153E871ED075}" type="presParOf" srcId="{61124D3A-CEC0-424A-9C08-FC04213EF81D}" destId="{17770A37-1F63-40FF-94F7-718A00B6140A}" srcOrd="1" destOrd="0" presId="urn:microsoft.com/office/officeart/2018/2/layout/IconVerticalSolidList"/>
    <dgm:cxn modelId="{4467AD3F-EE10-4AAB-81EB-8D19327B47C0}" type="presParOf" srcId="{61124D3A-CEC0-424A-9C08-FC04213EF81D}" destId="{650C9B8E-E314-44AC-AA28-83D455324575}" srcOrd="2" destOrd="0" presId="urn:microsoft.com/office/officeart/2018/2/layout/IconVerticalSolidList"/>
    <dgm:cxn modelId="{CEC3CBD5-D947-4E76-84CD-B13D7073B01B}" type="presParOf" srcId="{61124D3A-CEC0-424A-9C08-FC04213EF81D}" destId="{733F6EBA-2C8D-43C4-978C-F0AFA9D3BF53}" srcOrd="3" destOrd="0" presId="urn:microsoft.com/office/officeart/2018/2/layout/IconVerticalSolidList"/>
    <dgm:cxn modelId="{C8D99D98-8733-4D6C-8A83-8379A1994E96}" type="presParOf" srcId="{CC7EF382-39E1-4215-B16F-DE41A5F10EDA}" destId="{75926974-3405-437E-906D-D137C95024BF}" srcOrd="3" destOrd="0" presId="urn:microsoft.com/office/officeart/2018/2/layout/IconVerticalSolidList"/>
    <dgm:cxn modelId="{E7506D6B-CB9C-4E36-8AFE-9B24FE9E69E6}" type="presParOf" srcId="{CC7EF382-39E1-4215-B16F-DE41A5F10EDA}" destId="{72E51EEA-2AE9-4D22-A0F6-8658440B45B3}" srcOrd="4" destOrd="0" presId="urn:microsoft.com/office/officeart/2018/2/layout/IconVerticalSolidList"/>
    <dgm:cxn modelId="{CBC898E4-32CF-4F6C-A09F-4EB100710250}" type="presParOf" srcId="{72E51EEA-2AE9-4D22-A0F6-8658440B45B3}" destId="{FE4F0714-F613-4969-B19F-D36A3AE9D8CE}" srcOrd="0" destOrd="0" presId="urn:microsoft.com/office/officeart/2018/2/layout/IconVerticalSolidList"/>
    <dgm:cxn modelId="{CE362DCE-DB00-4A24-92DB-D05FBF7CD588}" type="presParOf" srcId="{72E51EEA-2AE9-4D22-A0F6-8658440B45B3}" destId="{87EADD71-DEAF-41E5-96F6-A34E330DC5AF}" srcOrd="1" destOrd="0" presId="urn:microsoft.com/office/officeart/2018/2/layout/IconVerticalSolidList"/>
    <dgm:cxn modelId="{F50CF418-DC9B-446D-A362-AA84F5B72E2C}" type="presParOf" srcId="{72E51EEA-2AE9-4D22-A0F6-8658440B45B3}" destId="{D9B892FA-40CA-4A12-B157-FB5938A9E088}" srcOrd="2" destOrd="0" presId="urn:microsoft.com/office/officeart/2018/2/layout/IconVerticalSolidList"/>
    <dgm:cxn modelId="{FDFD90B6-2B0F-4D20-938E-4CA238E6F1F3}" type="presParOf" srcId="{72E51EEA-2AE9-4D22-A0F6-8658440B45B3}" destId="{1116BAC2-D437-421B-87C6-18EF934E2588}" srcOrd="3" destOrd="0" presId="urn:microsoft.com/office/officeart/2018/2/layout/IconVerticalSolidList"/>
    <dgm:cxn modelId="{0A239F84-C193-405C-969D-A6A485321948}" type="presParOf" srcId="{CC7EF382-39E1-4215-B16F-DE41A5F10EDA}" destId="{905A77CC-9BC8-4C4A-A061-00E1E8A7348F}" srcOrd="5" destOrd="0" presId="urn:microsoft.com/office/officeart/2018/2/layout/IconVerticalSolidList"/>
    <dgm:cxn modelId="{C38C1715-0C54-4ABA-BAF9-BD9869592188}" type="presParOf" srcId="{CC7EF382-39E1-4215-B16F-DE41A5F10EDA}" destId="{D4D3B4E8-D439-46CC-9BAA-80A16F334CF1}" srcOrd="6" destOrd="0" presId="urn:microsoft.com/office/officeart/2018/2/layout/IconVerticalSolidList"/>
    <dgm:cxn modelId="{73B2EC24-64F0-4AAC-AE08-69E10674C8B7}" type="presParOf" srcId="{D4D3B4E8-D439-46CC-9BAA-80A16F334CF1}" destId="{433078CB-E8C9-451E-9D43-4F8CEACC43BC}" srcOrd="0" destOrd="0" presId="urn:microsoft.com/office/officeart/2018/2/layout/IconVerticalSolidList"/>
    <dgm:cxn modelId="{EDF6FD7B-08F9-4575-B361-EA9294AE0B76}" type="presParOf" srcId="{D4D3B4E8-D439-46CC-9BAA-80A16F334CF1}" destId="{E958D62D-50E0-4731-9171-00C9003A8113}" srcOrd="1" destOrd="0" presId="urn:microsoft.com/office/officeart/2018/2/layout/IconVerticalSolidList"/>
    <dgm:cxn modelId="{1F046AF4-4148-47CD-B543-71B5525B0264}" type="presParOf" srcId="{D4D3B4E8-D439-46CC-9BAA-80A16F334CF1}" destId="{5C98F8F8-EEC8-419F-926C-6A57A13CE885}" srcOrd="2" destOrd="0" presId="urn:microsoft.com/office/officeart/2018/2/layout/IconVerticalSolidList"/>
    <dgm:cxn modelId="{0BF2F1C7-89D7-4D16-8B98-3739733C45FB}" type="presParOf" srcId="{D4D3B4E8-D439-46CC-9BAA-80A16F334CF1}" destId="{BF6247CD-7B9B-46DC-BB13-D92E7C7337EE}" srcOrd="3" destOrd="0" presId="urn:microsoft.com/office/officeart/2018/2/layout/IconVerticalSolidList"/>
    <dgm:cxn modelId="{03F7CBB4-2F0A-465C-AB6E-BF3C23E1DFE0}" type="presParOf" srcId="{CC7EF382-39E1-4215-B16F-DE41A5F10EDA}" destId="{CEFA1E92-B5C8-4FC0-8874-31DEB41FA413}" srcOrd="7" destOrd="0" presId="urn:microsoft.com/office/officeart/2018/2/layout/IconVerticalSolidList"/>
    <dgm:cxn modelId="{7141CE30-79B9-412E-BB0D-181538CD0B07}" type="presParOf" srcId="{CC7EF382-39E1-4215-B16F-DE41A5F10EDA}" destId="{A9A07D87-0346-4121-BC64-A5E84050009E}" srcOrd="8" destOrd="0" presId="urn:microsoft.com/office/officeart/2018/2/layout/IconVerticalSolidList"/>
    <dgm:cxn modelId="{57540333-07B4-468B-A501-1335FB75FA50}" type="presParOf" srcId="{A9A07D87-0346-4121-BC64-A5E84050009E}" destId="{9E8E4F60-7EF4-4655-BD72-D587BF3D74E3}" srcOrd="0" destOrd="0" presId="urn:microsoft.com/office/officeart/2018/2/layout/IconVerticalSolidList"/>
    <dgm:cxn modelId="{36376073-7ADD-4289-955E-E09BD8E7E764}" type="presParOf" srcId="{A9A07D87-0346-4121-BC64-A5E84050009E}" destId="{FCF6B7E1-F79E-40DA-80F3-3930A2A37AE8}" srcOrd="1" destOrd="0" presId="urn:microsoft.com/office/officeart/2018/2/layout/IconVerticalSolidList"/>
    <dgm:cxn modelId="{8D47E79D-4390-42EC-B696-CD3C2A3AB624}" type="presParOf" srcId="{A9A07D87-0346-4121-BC64-A5E84050009E}" destId="{0BD3D3F8-25CA-473A-A83D-C8BA177A0F21}" srcOrd="2" destOrd="0" presId="urn:microsoft.com/office/officeart/2018/2/layout/IconVerticalSolidList"/>
    <dgm:cxn modelId="{72052F29-8F12-4DC5-A3E6-85F42E26B902}" type="presParOf" srcId="{A9A07D87-0346-4121-BC64-A5E84050009E}" destId="{41366BEA-35A4-44D1-B549-80FEEF37808F}" srcOrd="3" destOrd="0" presId="urn:microsoft.com/office/officeart/2018/2/layout/IconVerticalSolidList"/>
    <dgm:cxn modelId="{BCA85A66-3B5D-453D-9223-9D800CC6215C}" type="presParOf" srcId="{CC7EF382-39E1-4215-B16F-DE41A5F10EDA}" destId="{DDA1C4C6-0497-4C18-9A7A-51E703F7FF1F}" srcOrd="9" destOrd="0" presId="urn:microsoft.com/office/officeart/2018/2/layout/IconVerticalSolidList"/>
    <dgm:cxn modelId="{02A77094-7C16-430B-91EF-8337DA6B5CDE}" type="presParOf" srcId="{CC7EF382-39E1-4215-B16F-DE41A5F10EDA}" destId="{B0BBA1C7-DF5B-4B9B-8B04-EF32C31181D5}" srcOrd="10" destOrd="0" presId="urn:microsoft.com/office/officeart/2018/2/layout/IconVerticalSolidList"/>
    <dgm:cxn modelId="{22DEC3EC-A6D4-4240-8393-1D6B706C5FEF}" type="presParOf" srcId="{B0BBA1C7-DF5B-4B9B-8B04-EF32C31181D5}" destId="{AF0EC60E-0CF2-4CDB-B098-A7D51F528A1C}" srcOrd="0" destOrd="0" presId="urn:microsoft.com/office/officeart/2018/2/layout/IconVerticalSolidList"/>
    <dgm:cxn modelId="{67D76147-B449-472B-9121-3CA9CB0880D9}" type="presParOf" srcId="{B0BBA1C7-DF5B-4B9B-8B04-EF32C31181D5}" destId="{55FA9DAF-11F7-4299-87C1-4E820594B419}" srcOrd="1" destOrd="0" presId="urn:microsoft.com/office/officeart/2018/2/layout/IconVerticalSolidList"/>
    <dgm:cxn modelId="{F41FF5A9-1C8C-4C10-B038-35FC06058AE1}" type="presParOf" srcId="{B0BBA1C7-DF5B-4B9B-8B04-EF32C31181D5}" destId="{DC45CFBF-5A67-4B42-894C-38F10D957DB1}" srcOrd="2" destOrd="0" presId="urn:microsoft.com/office/officeart/2018/2/layout/IconVerticalSolidList"/>
    <dgm:cxn modelId="{3A8014EF-C8F5-47B3-8533-11E8E4FBF2E9}" type="presParOf" srcId="{B0BBA1C7-DF5B-4B9B-8B04-EF32C31181D5}" destId="{F649EF26-B0A8-461F-945B-28FEF0242F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6E310B-A302-49DF-9891-82743478C3F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6EE00E-AFF1-43C8-9A52-B63F59784AE0}">
      <dgm:prSet/>
      <dgm:spPr/>
      <dgm:t>
        <a:bodyPr/>
        <a:lstStyle/>
        <a:p>
          <a:pPr>
            <a:lnSpc>
              <a:spcPct val="100000"/>
            </a:lnSpc>
          </a:pPr>
          <a:r>
            <a:rPr lang="en-US" b="0" i="0"/>
            <a:t>AI governance refers to the policies, regulations and institutions that shape the development, deployment and use of AI. Effective AI governance ensures AI adoption is ethical, inclusive and responsible, maximising benefits while minimising risks.</a:t>
          </a:r>
          <a:endParaRPr lang="en-US"/>
        </a:p>
      </dgm:t>
    </dgm:pt>
    <dgm:pt modelId="{8EA53D68-5D2A-4DE3-8708-01F66D484EA9}" type="parTrans" cxnId="{8FF8407B-F18C-474A-A76D-596B5983BDC0}">
      <dgm:prSet/>
      <dgm:spPr/>
      <dgm:t>
        <a:bodyPr/>
        <a:lstStyle/>
        <a:p>
          <a:endParaRPr lang="en-US"/>
        </a:p>
      </dgm:t>
    </dgm:pt>
    <dgm:pt modelId="{D1EB2A84-5174-4598-8ADA-E0FF77641850}" type="sibTrans" cxnId="{8FF8407B-F18C-474A-A76D-596B5983BDC0}">
      <dgm:prSet phldrT="01"/>
      <dgm:spPr/>
      <dgm:t>
        <a:bodyPr/>
        <a:lstStyle/>
        <a:p>
          <a:endParaRPr lang="en-US"/>
        </a:p>
      </dgm:t>
    </dgm:pt>
    <dgm:pt modelId="{8407B0FC-8829-4FD1-AFAC-BCA1A35116A0}">
      <dgm:prSet/>
      <dgm:spPr/>
      <dgm:t>
        <a:bodyPr/>
        <a:lstStyle/>
        <a:p>
          <a:pPr>
            <a:lnSpc>
              <a:spcPct val="100000"/>
            </a:lnSpc>
          </a:pPr>
          <a:r>
            <a:rPr lang="en-US" b="0" i="0"/>
            <a:t>Like the government mantra of leaving no one and no place behind, inclusive AI that is tailor-made to suit and address our local challenges becomes key.</a:t>
          </a:r>
          <a:endParaRPr lang="en-US"/>
        </a:p>
      </dgm:t>
    </dgm:pt>
    <dgm:pt modelId="{68062FDF-EA2D-4E57-8521-3CF3CDD6D040}" type="parTrans" cxnId="{F93AEA4A-2FA7-40D3-83AB-3ABEDAEEC17F}">
      <dgm:prSet/>
      <dgm:spPr/>
      <dgm:t>
        <a:bodyPr/>
        <a:lstStyle/>
        <a:p>
          <a:endParaRPr lang="en-US"/>
        </a:p>
      </dgm:t>
    </dgm:pt>
    <dgm:pt modelId="{6AC5621B-9BD2-4900-BBF7-1E2AB3D0FD5D}" type="sibTrans" cxnId="{F93AEA4A-2FA7-40D3-83AB-3ABEDAEEC17F}">
      <dgm:prSet phldrT="02"/>
      <dgm:spPr/>
      <dgm:t>
        <a:bodyPr/>
        <a:lstStyle/>
        <a:p>
          <a:endParaRPr lang="en-US"/>
        </a:p>
      </dgm:t>
    </dgm:pt>
    <dgm:pt modelId="{F944983C-6A68-45D3-8B69-FE055A4B6448}">
      <dgm:prSet/>
      <dgm:spPr/>
      <dgm:t>
        <a:bodyPr/>
        <a:lstStyle/>
        <a:p>
          <a:pPr>
            <a:lnSpc>
              <a:spcPct val="100000"/>
            </a:lnSpc>
          </a:pPr>
          <a:r>
            <a:rPr lang="en-US" b="0" i="0"/>
            <a:t>Zimbabwe must prioritise AI governance to harness the potential of AI and address its challenges. The greatest danger is that of implementing and utilising AI before establishing regulatory frameworks and guidelines.</a:t>
          </a:r>
          <a:endParaRPr lang="en-US"/>
        </a:p>
      </dgm:t>
    </dgm:pt>
    <dgm:pt modelId="{45BD9ED2-AB17-4C14-A2A1-DF7B6E6166A3}" type="parTrans" cxnId="{E6395F51-20F8-43AB-A44F-511588846F37}">
      <dgm:prSet/>
      <dgm:spPr/>
      <dgm:t>
        <a:bodyPr/>
        <a:lstStyle/>
        <a:p>
          <a:endParaRPr lang="en-US"/>
        </a:p>
      </dgm:t>
    </dgm:pt>
    <dgm:pt modelId="{BE837935-4A64-4731-A153-671FDD971A24}" type="sibTrans" cxnId="{E6395F51-20F8-43AB-A44F-511588846F37}">
      <dgm:prSet phldrT="03"/>
      <dgm:spPr/>
      <dgm:t>
        <a:bodyPr/>
        <a:lstStyle/>
        <a:p>
          <a:endParaRPr lang="en-US"/>
        </a:p>
      </dgm:t>
    </dgm:pt>
    <dgm:pt modelId="{E2B870B5-E738-49DB-9B0E-0AF6D99542FC}" type="pres">
      <dgm:prSet presAssocID="{4C6E310B-A302-49DF-9891-82743478C3FC}" presName="root" presStyleCnt="0">
        <dgm:presLayoutVars>
          <dgm:dir/>
          <dgm:resizeHandles val="exact"/>
        </dgm:presLayoutVars>
      </dgm:prSet>
      <dgm:spPr/>
    </dgm:pt>
    <dgm:pt modelId="{7596D844-56F8-450A-8633-65802168873E}" type="pres">
      <dgm:prSet presAssocID="{8C6EE00E-AFF1-43C8-9A52-B63F59784AE0}" presName="compNode" presStyleCnt="0"/>
      <dgm:spPr/>
    </dgm:pt>
    <dgm:pt modelId="{B551D5C2-BDAB-4247-AC1C-75293FD465CA}" type="pres">
      <dgm:prSet presAssocID="{8C6EE00E-AFF1-43C8-9A52-B63F59784AE0}" presName="bgRect" presStyleLbl="bgShp" presStyleIdx="0" presStyleCnt="3"/>
      <dgm:spPr/>
    </dgm:pt>
    <dgm:pt modelId="{AB750D17-4A68-4103-BCDC-8A21CA547E10}" type="pres">
      <dgm:prSet presAssocID="{8C6EE00E-AFF1-43C8-9A52-B63F59784A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DFB41111-D54F-4A42-998A-7BB39480C0E5}" type="pres">
      <dgm:prSet presAssocID="{8C6EE00E-AFF1-43C8-9A52-B63F59784AE0}" presName="spaceRect" presStyleCnt="0"/>
      <dgm:spPr/>
    </dgm:pt>
    <dgm:pt modelId="{5DADD5CC-3DB8-4263-8AFB-B49FE31052C9}" type="pres">
      <dgm:prSet presAssocID="{8C6EE00E-AFF1-43C8-9A52-B63F59784AE0}" presName="parTx" presStyleLbl="revTx" presStyleIdx="0" presStyleCnt="3">
        <dgm:presLayoutVars>
          <dgm:chMax val="0"/>
          <dgm:chPref val="0"/>
        </dgm:presLayoutVars>
      </dgm:prSet>
      <dgm:spPr/>
    </dgm:pt>
    <dgm:pt modelId="{750A8ACA-7AB7-4AF2-A332-821CF3200D63}" type="pres">
      <dgm:prSet presAssocID="{D1EB2A84-5174-4598-8ADA-E0FF77641850}" presName="sibTrans" presStyleCnt="0"/>
      <dgm:spPr/>
    </dgm:pt>
    <dgm:pt modelId="{501CF8C2-CF03-4BF0-8761-7A3E23791F9C}" type="pres">
      <dgm:prSet presAssocID="{8407B0FC-8829-4FD1-AFAC-BCA1A35116A0}" presName="compNode" presStyleCnt="0"/>
      <dgm:spPr/>
    </dgm:pt>
    <dgm:pt modelId="{AB8A1428-EF60-4586-8238-0C96CD508CC2}" type="pres">
      <dgm:prSet presAssocID="{8407B0FC-8829-4FD1-AFAC-BCA1A35116A0}" presName="bgRect" presStyleLbl="bgShp" presStyleIdx="1" presStyleCnt="3"/>
      <dgm:spPr/>
    </dgm:pt>
    <dgm:pt modelId="{099F38CD-907A-43E0-9F79-DB9EFEAC6163}" type="pres">
      <dgm:prSet presAssocID="{8407B0FC-8829-4FD1-AFAC-BCA1A35116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A388BE60-C7E2-40B7-8B4D-5EFDEE0EC939}" type="pres">
      <dgm:prSet presAssocID="{8407B0FC-8829-4FD1-AFAC-BCA1A35116A0}" presName="spaceRect" presStyleCnt="0"/>
      <dgm:spPr/>
    </dgm:pt>
    <dgm:pt modelId="{45771070-03A7-457E-8BDF-4CDE4430B90B}" type="pres">
      <dgm:prSet presAssocID="{8407B0FC-8829-4FD1-AFAC-BCA1A35116A0}" presName="parTx" presStyleLbl="revTx" presStyleIdx="1" presStyleCnt="3">
        <dgm:presLayoutVars>
          <dgm:chMax val="0"/>
          <dgm:chPref val="0"/>
        </dgm:presLayoutVars>
      </dgm:prSet>
      <dgm:spPr/>
    </dgm:pt>
    <dgm:pt modelId="{6C1B154E-916A-4FE2-B290-8A71CBA9A223}" type="pres">
      <dgm:prSet presAssocID="{6AC5621B-9BD2-4900-BBF7-1E2AB3D0FD5D}" presName="sibTrans" presStyleCnt="0"/>
      <dgm:spPr/>
    </dgm:pt>
    <dgm:pt modelId="{519BF023-B260-4C2A-92F3-92814B2224F7}" type="pres">
      <dgm:prSet presAssocID="{F944983C-6A68-45D3-8B69-FE055A4B6448}" presName="compNode" presStyleCnt="0"/>
      <dgm:spPr/>
    </dgm:pt>
    <dgm:pt modelId="{E44A3940-5DE1-4CD7-9AA7-06D6ADEA84D6}" type="pres">
      <dgm:prSet presAssocID="{F944983C-6A68-45D3-8B69-FE055A4B6448}" presName="bgRect" presStyleLbl="bgShp" presStyleIdx="2" presStyleCnt="3"/>
      <dgm:spPr/>
    </dgm:pt>
    <dgm:pt modelId="{20CE85EF-0842-4E70-8BC3-0E0C18689059}" type="pres">
      <dgm:prSet presAssocID="{F944983C-6A68-45D3-8B69-FE055A4B64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7D6E4D66-CD40-406C-B1D0-CDA8CDCF52CB}" type="pres">
      <dgm:prSet presAssocID="{F944983C-6A68-45D3-8B69-FE055A4B6448}" presName="spaceRect" presStyleCnt="0"/>
      <dgm:spPr/>
    </dgm:pt>
    <dgm:pt modelId="{B365D2A3-82C3-45CC-8CE4-0FB98CED02A7}" type="pres">
      <dgm:prSet presAssocID="{F944983C-6A68-45D3-8B69-FE055A4B6448}" presName="parTx" presStyleLbl="revTx" presStyleIdx="2" presStyleCnt="3">
        <dgm:presLayoutVars>
          <dgm:chMax val="0"/>
          <dgm:chPref val="0"/>
        </dgm:presLayoutVars>
      </dgm:prSet>
      <dgm:spPr/>
    </dgm:pt>
  </dgm:ptLst>
  <dgm:cxnLst>
    <dgm:cxn modelId="{11F9C10B-257C-4B73-BD76-349E2DC19078}" type="presOf" srcId="{8407B0FC-8829-4FD1-AFAC-BCA1A35116A0}" destId="{45771070-03A7-457E-8BDF-4CDE4430B90B}" srcOrd="0" destOrd="0" presId="urn:microsoft.com/office/officeart/2018/2/layout/IconVerticalSolidList"/>
    <dgm:cxn modelId="{F93AEA4A-2FA7-40D3-83AB-3ABEDAEEC17F}" srcId="{4C6E310B-A302-49DF-9891-82743478C3FC}" destId="{8407B0FC-8829-4FD1-AFAC-BCA1A35116A0}" srcOrd="1" destOrd="0" parTransId="{68062FDF-EA2D-4E57-8521-3CF3CDD6D040}" sibTransId="{6AC5621B-9BD2-4900-BBF7-1E2AB3D0FD5D}"/>
    <dgm:cxn modelId="{E6395F51-20F8-43AB-A44F-511588846F37}" srcId="{4C6E310B-A302-49DF-9891-82743478C3FC}" destId="{F944983C-6A68-45D3-8B69-FE055A4B6448}" srcOrd="2" destOrd="0" parTransId="{45BD9ED2-AB17-4C14-A2A1-DF7B6E6166A3}" sibTransId="{BE837935-4A64-4731-A153-671FDD971A24}"/>
    <dgm:cxn modelId="{8FF8407B-F18C-474A-A76D-596B5983BDC0}" srcId="{4C6E310B-A302-49DF-9891-82743478C3FC}" destId="{8C6EE00E-AFF1-43C8-9A52-B63F59784AE0}" srcOrd="0" destOrd="0" parTransId="{8EA53D68-5D2A-4DE3-8708-01F66D484EA9}" sibTransId="{D1EB2A84-5174-4598-8ADA-E0FF77641850}"/>
    <dgm:cxn modelId="{3BD62BA0-022E-4E3A-951F-795D136CED49}" type="presOf" srcId="{8C6EE00E-AFF1-43C8-9A52-B63F59784AE0}" destId="{5DADD5CC-3DB8-4263-8AFB-B49FE31052C9}" srcOrd="0" destOrd="0" presId="urn:microsoft.com/office/officeart/2018/2/layout/IconVerticalSolidList"/>
    <dgm:cxn modelId="{E61C59F8-7BC1-417F-B659-73CAA7948331}" type="presOf" srcId="{F944983C-6A68-45D3-8B69-FE055A4B6448}" destId="{B365D2A3-82C3-45CC-8CE4-0FB98CED02A7}" srcOrd="0" destOrd="0" presId="urn:microsoft.com/office/officeart/2018/2/layout/IconVerticalSolidList"/>
    <dgm:cxn modelId="{0722EAFE-85A6-4178-AA55-66BDD92EE41A}" type="presOf" srcId="{4C6E310B-A302-49DF-9891-82743478C3FC}" destId="{E2B870B5-E738-49DB-9B0E-0AF6D99542FC}" srcOrd="0" destOrd="0" presId="urn:microsoft.com/office/officeart/2018/2/layout/IconVerticalSolidList"/>
    <dgm:cxn modelId="{386E778A-4B17-4D71-A5C2-4B7BA4CC0394}" type="presParOf" srcId="{E2B870B5-E738-49DB-9B0E-0AF6D99542FC}" destId="{7596D844-56F8-450A-8633-65802168873E}" srcOrd="0" destOrd="0" presId="urn:microsoft.com/office/officeart/2018/2/layout/IconVerticalSolidList"/>
    <dgm:cxn modelId="{67FE51D6-F10C-4966-AA2B-5C7D6E2158BC}" type="presParOf" srcId="{7596D844-56F8-450A-8633-65802168873E}" destId="{B551D5C2-BDAB-4247-AC1C-75293FD465CA}" srcOrd="0" destOrd="0" presId="urn:microsoft.com/office/officeart/2018/2/layout/IconVerticalSolidList"/>
    <dgm:cxn modelId="{2E70757F-503B-4E65-B726-3F6FBDE23330}" type="presParOf" srcId="{7596D844-56F8-450A-8633-65802168873E}" destId="{AB750D17-4A68-4103-BCDC-8A21CA547E10}" srcOrd="1" destOrd="0" presId="urn:microsoft.com/office/officeart/2018/2/layout/IconVerticalSolidList"/>
    <dgm:cxn modelId="{F8103421-4181-492B-B560-A01779501A6D}" type="presParOf" srcId="{7596D844-56F8-450A-8633-65802168873E}" destId="{DFB41111-D54F-4A42-998A-7BB39480C0E5}" srcOrd="2" destOrd="0" presId="urn:microsoft.com/office/officeart/2018/2/layout/IconVerticalSolidList"/>
    <dgm:cxn modelId="{06B8139C-3229-4EED-A797-0342D7B9D8D6}" type="presParOf" srcId="{7596D844-56F8-450A-8633-65802168873E}" destId="{5DADD5CC-3DB8-4263-8AFB-B49FE31052C9}" srcOrd="3" destOrd="0" presId="urn:microsoft.com/office/officeart/2018/2/layout/IconVerticalSolidList"/>
    <dgm:cxn modelId="{04374A07-66A8-4BA8-AED9-EC0572FAECD4}" type="presParOf" srcId="{E2B870B5-E738-49DB-9B0E-0AF6D99542FC}" destId="{750A8ACA-7AB7-4AF2-A332-821CF3200D63}" srcOrd="1" destOrd="0" presId="urn:microsoft.com/office/officeart/2018/2/layout/IconVerticalSolidList"/>
    <dgm:cxn modelId="{54A0C96F-D8CF-47D1-B274-305C9E556F95}" type="presParOf" srcId="{E2B870B5-E738-49DB-9B0E-0AF6D99542FC}" destId="{501CF8C2-CF03-4BF0-8761-7A3E23791F9C}" srcOrd="2" destOrd="0" presId="urn:microsoft.com/office/officeart/2018/2/layout/IconVerticalSolidList"/>
    <dgm:cxn modelId="{209689CA-EEE8-4B16-839A-87AE1C3E49EA}" type="presParOf" srcId="{501CF8C2-CF03-4BF0-8761-7A3E23791F9C}" destId="{AB8A1428-EF60-4586-8238-0C96CD508CC2}" srcOrd="0" destOrd="0" presId="urn:microsoft.com/office/officeart/2018/2/layout/IconVerticalSolidList"/>
    <dgm:cxn modelId="{AA50D31B-87FB-440E-9D77-EB6ED99E2A54}" type="presParOf" srcId="{501CF8C2-CF03-4BF0-8761-7A3E23791F9C}" destId="{099F38CD-907A-43E0-9F79-DB9EFEAC6163}" srcOrd="1" destOrd="0" presId="urn:microsoft.com/office/officeart/2018/2/layout/IconVerticalSolidList"/>
    <dgm:cxn modelId="{4BB6E0E4-DBBD-4627-BDEC-7EB1329CBE7C}" type="presParOf" srcId="{501CF8C2-CF03-4BF0-8761-7A3E23791F9C}" destId="{A388BE60-C7E2-40B7-8B4D-5EFDEE0EC939}" srcOrd="2" destOrd="0" presId="urn:microsoft.com/office/officeart/2018/2/layout/IconVerticalSolidList"/>
    <dgm:cxn modelId="{1BE11F82-AF00-4C67-9DB2-3A18B70AFAF2}" type="presParOf" srcId="{501CF8C2-CF03-4BF0-8761-7A3E23791F9C}" destId="{45771070-03A7-457E-8BDF-4CDE4430B90B}" srcOrd="3" destOrd="0" presId="urn:microsoft.com/office/officeart/2018/2/layout/IconVerticalSolidList"/>
    <dgm:cxn modelId="{53E323A9-F6A2-4A34-9975-6A70CD97A5A2}" type="presParOf" srcId="{E2B870B5-E738-49DB-9B0E-0AF6D99542FC}" destId="{6C1B154E-916A-4FE2-B290-8A71CBA9A223}" srcOrd="3" destOrd="0" presId="urn:microsoft.com/office/officeart/2018/2/layout/IconVerticalSolidList"/>
    <dgm:cxn modelId="{04ACCE66-BFCB-4006-BA26-26182308EA6C}" type="presParOf" srcId="{E2B870B5-E738-49DB-9B0E-0AF6D99542FC}" destId="{519BF023-B260-4C2A-92F3-92814B2224F7}" srcOrd="4" destOrd="0" presId="urn:microsoft.com/office/officeart/2018/2/layout/IconVerticalSolidList"/>
    <dgm:cxn modelId="{FDC83283-19FD-49CF-8EBF-A2E66C8B4A40}" type="presParOf" srcId="{519BF023-B260-4C2A-92F3-92814B2224F7}" destId="{E44A3940-5DE1-4CD7-9AA7-06D6ADEA84D6}" srcOrd="0" destOrd="0" presId="urn:microsoft.com/office/officeart/2018/2/layout/IconVerticalSolidList"/>
    <dgm:cxn modelId="{B1CDDDE7-482D-4D78-BA38-B14626426BD2}" type="presParOf" srcId="{519BF023-B260-4C2A-92F3-92814B2224F7}" destId="{20CE85EF-0842-4E70-8BC3-0E0C18689059}" srcOrd="1" destOrd="0" presId="urn:microsoft.com/office/officeart/2018/2/layout/IconVerticalSolidList"/>
    <dgm:cxn modelId="{51D8046C-6ECF-4319-9589-D6D58B9F3B67}" type="presParOf" srcId="{519BF023-B260-4C2A-92F3-92814B2224F7}" destId="{7D6E4D66-CD40-406C-B1D0-CDA8CDCF52CB}" srcOrd="2" destOrd="0" presId="urn:microsoft.com/office/officeart/2018/2/layout/IconVerticalSolidList"/>
    <dgm:cxn modelId="{219B0C62-089F-406F-AA4E-6204FEA1F56D}" type="presParOf" srcId="{519BF023-B260-4C2A-92F3-92814B2224F7}" destId="{B365D2A3-82C3-45CC-8CE4-0FB98CED02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CDBC78-DA21-4436-8F45-FDC5A8175A8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DB4FB54-D1A0-4547-B289-A74255855F0C}">
      <dgm:prSet/>
      <dgm:spPr/>
      <dgm:t>
        <a:bodyPr/>
        <a:lstStyle/>
        <a:p>
          <a:r>
            <a:rPr lang="en-US"/>
            <a:t>The Statistics were speaking to us this morning</a:t>
          </a:r>
          <a:r>
            <a:rPr lang="en-ZW"/>
            <a:t>.</a:t>
          </a:r>
          <a:endParaRPr lang="en-US"/>
        </a:p>
      </dgm:t>
    </dgm:pt>
    <dgm:pt modelId="{F49F29E4-26FD-4DD3-8E14-753FFDD64564}" type="parTrans" cxnId="{54E1C2E6-BD23-4323-8BFE-C52F88298B4C}">
      <dgm:prSet/>
      <dgm:spPr/>
      <dgm:t>
        <a:bodyPr/>
        <a:lstStyle/>
        <a:p>
          <a:endParaRPr lang="en-US"/>
        </a:p>
      </dgm:t>
    </dgm:pt>
    <dgm:pt modelId="{495EB0B2-6F90-4725-AEB8-8760A20E7E19}" type="sibTrans" cxnId="{54E1C2E6-BD23-4323-8BFE-C52F88298B4C}">
      <dgm:prSet/>
      <dgm:spPr/>
      <dgm:t>
        <a:bodyPr/>
        <a:lstStyle/>
        <a:p>
          <a:endParaRPr lang="en-US"/>
        </a:p>
      </dgm:t>
    </dgm:pt>
    <dgm:pt modelId="{E121EC92-1CF3-42B9-A4EC-7385B0F17EBF}">
      <dgm:prSet/>
      <dgm:spPr/>
      <dgm:t>
        <a:bodyPr/>
        <a:lstStyle/>
        <a:p>
          <a:r>
            <a:rPr lang="en-ZW"/>
            <a:t>AI &amp; Pension Processes.</a:t>
          </a:r>
          <a:endParaRPr lang="en-US"/>
        </a:p>
      </dgm:t>
    </dgm:pt>
    <dgm:pt modelId="{EB680F57-D260-4309-B3FF-3A93077510E2}" type="parTrans" cxnId="{4960A0D8-0AEA-44AC-BA47-D8D4409E0EDD}">
      <dgm:prSet/>
      <dgm:spPr/>
      <dgm:t>
        <a:bodyPr/>
        <a:lstStyle/>
        <a:p>
          <a:endParaRPr lang="en-US"/>
        </a:p>
      </dgm:t>
    </dgm:pt>
    <dgm:pt modelId="{C2881F9A-5767-456F-9B1B-F0BC0769C00B}" type="sibTrans" cxnId="{4960A0D8-0AEA-44AC-BA47-D8D4409E0EDD}">
      <dgm:prSet/>
      <dgm:spPr/>
      <dgm:t>
        <a:bodyPr/>
        <a:lstStyle/>
        <a:p>
          <a:endParaRPr lang="en-US"/>
        </a:p>
      </dgm:t>
    </dgm:pt>
    <dgm:pt modelId="{14F0D811-6525-4EE2-B71F-C8BAE2E0DD68}">
      <dgm:prSet/>
      <dgm:spPr/>
      <dgm:t>
        <a:bodyPr/>
        <a:lstStyle/>
        <a:p>
          <a:r>
            <a:rPr lang="en-ZW"/>
            <a:t>AI &amp; Calculating Active Portfolio Benefit Statements.</a:t>
          </a:r>
          <a:endParaRPr lang="en-US"/>
        </a:p>
      </dgm:t>
    </dgm:pt>
    <dgm:pt modelId="{64B5E617-D6DA-4948-A0F2-96C47320BAFB}" type="parTrans" cxnId="{9B47826E-7116-4EE1-AF71-8273EE06F56F}">
      <dgm:prSet/>
      <dgm:spPr/>
      <dgm:t>
        <a:bodyPr/>
        <a:lstStyle/>
        <a:p>
          <a:endParaRPr lang="en-US"/>
        </a:p>
      </dgm:t>
    </dgm:pt>
    <dgm:pt modelId="{906C4BD6-CAD3-46A4-AC97-0A8BC25E8543}" type="sibTrans" cxnId="{9B47826E-7116-4EE1-AF71-8273EE06F56F}">
      <dgm:prSet/>
      <dgm:spPr/>
      <dgm:t>
        <a:bodyPr/>
        <a:lstStyle/>
        <a:p>
          <a:endParaRPr lang="en-US"/>
        </a:p>
      </dgm:t>
    </dgm:pt>
    <dgm:pt modelId="{80F54FA1-A608-4948-9248-13EA029C9C19}">
      <dgm:prSet/>
      <dgm:spPr/>
      <dgm:t>
        <a:bodyPr/>
        <a:lstStyle/>
        <a:p>
          <a:r>
            <a:rPr lang="en-ZW"/>
            <a:t>AI &amp; Meeting Proof of Life requirements.</a:t>
          </a:r>
          <a:endParaRPr lang="en-US"/>
        </a:p>
      </dgm:t>
    </dgm:pt>
    <dgm:pt modelId="{16E937C9-3D4B-469D-BAAC-E00F7F2C5BF2}" type="parTrans" cxnId="{8D02250C-539F-4794-A1DC-DEA4F1D6DAD0}">
      <dgm:prSet/>
      <dgm:spPr/>
      <dgm:t>
        <a:bodyPr/>
        <a:lstStyle/>
        <a:p>
          <a:endParaRPr lang="en-US"/>
        </a:p>
      </dgm:t>
    </dgm:pt>
    <dgm:pt modelId="{DAE9BBBF-B9E1-4961-A622-6465257BFDD6}" type="sibTrans" cxnId="{8D02250C-539F-4794-A1DC-DEA4F1D6DAD0}">
      <dgm:prSet/>
      <dgm:spPr/>
      <dgm:t>
        <a:bodyPr/>
        <a:lstStyle/>
        <a:p>
          <a:endParaRPr lang="en-US"/>
        </a:p>
      </dgm:t>
    </dgm:pt>
    <dgm:pt modelId="{1217E9F2-B55A-425A-A8CB-911B8DE9DD9C}">
      <dgm:prSet/>
      <dgm:spPr/>
      <dgm:t>
        <a:bodyPr/>
        <a:lstStyle/>
        <a:p>
          <a:r>
            <a:rPr lang="en-ZW"/>
            <a:t>AI &amp; IPEC in AI Governance and Ethics.</a:t>
          </a:r>
          <a:endParaRPr lang="en-US"/>
        </a:p>
      </dgm:t>
    </dgm:pt>
    <dgm:pt modelId="{40688FFA-AEB3-497C-84D6-4F31809D7A58}" type="parTrans" cxnId="{1CB4DDC1-EC10-44B0-AA1C-DF4547DD6C60}">
      <dgm:prSet/>
      <dgm:spPr/>
      <dgm:t>
        <a:bodyPr/>
        <a:lstStyle/>
        <a:p>
          <a:endParaRPr lang="en-US"/>
        </a:p>
      </dgm:t>
    </dgm:pt>
    <dgm:pt modelId="{844D1397-3993-4A6F-AD5F-8C8A8E16550E}" type="sibTrans" cxnId="{1CB4DDC1-EC10-44B0-AA1C-DF4547DD6C60}">
      <dgm:prSet/>
      <dgm:spPr/>
      <dgm:t>
        <a:bodyPr/>
        <a:lstStyle/>
        <a:p>
          <a:endParaRPr lang="en-US"/>
        </a:p>
      </dgm:t>
    </dgm:pt>
    <dgm:pt modelId="{4C9A7B89-DB64-4AC3-8EE8-4862024E7358}">
      <dgm:prSet/>
      <dgm:spPr/>
      <dgm:t>
        <a:bodyPr/>
        <a:lstStyle/>
        <a:p>
          <a:r>
            <a:rPr lang="en-ZW"/>
            <a:t>The call for those at the strategic level to consider investing </a:t>
          </a:r>
          <a:endParaRPr lang="en-US"/>
        </a:p>
      </dgm:t>
    </dgm:pt>
    <dgm:pt modelId="{54B4B761-15A8-4BD8-B269-A6028D54AA34}" type="parTrans" cxnId="{1250CB66-D3D0-43D8-BCE2-1725DD348127}">
      <dgm:prSet/>
      <dgm:spPr/>
      <dgm:t>
        <a:bodyPr/>
        <a:lstStyle/>
        <a:p>
          <a:endParaRPr lang="en-US"/>
        </a:p>
      </dgm:t>
    </dgm:pt>
    <dgm:pt modelId="{D2B57AA9-62BE-45F8-94D7-E1502750FDA4}" type="sibTrans" cxnId="{1250CB66-D3D0-43D8-BCE2-1725DD348127}">
      <dgm:prSet/>
      <dgm:spPr/>
      <dgm:t>
        <a:bodyPr/>
        <a:lstStyle/>
        <a:p>
          <a:endParaRPr lang="en-US"/>
        </a:p>
      </dgm:t>
    </dgm:pt>
    <dgm:pt modelId="{2B2E5F54-9E76-477D-8D13-6139457CA8B2}">
      <dgm:prSet/>
      <dgm:spPr/>
      <dgm:t>
        <a:bodyPr/>
        <a:lstStyle/>
        <a:p>
          <a:r>
            <a:rPr lang="en-ZW"/>
            <a:t>Investment in AI</a:t>
          </a:r>
          <a:endParaRPr lang="en-US"/>
        </a:p>
      </dgm:t>
    </dgm:pt>
    <dgm:pt modelId="{B1DFA3EB-F4B8-477B-942B-B84EF06F0B3E}" type="parTrans" cxnId="{778779B1-C3F8-49D2-9E88-739D04B9F694}">
      <dgm:prSet/>
      <dgm:spPr/>
      <dgm:t>
        <a:bodyPr/>
        <a:lstStyle/>
        <a:p>
          <a:endParaRPr lang="en-US"/>
        </a:p>
      </dgm:t>
    </dgm:pt>
    <dgm:pt modelId="{5E59C64B-22C9-416C-8DC7-FD1797F187C0}" type="sibTrans" cxnId="{778779B1-C3F8-49D2-9E88-739D04B9F694}">
      <dgm:prSet/>
      <dgm:spPr/>
      <dgm:t>
        <a:bodyPr/>
        <a:lstStyle/>
        <a:p>
          <a:endParaRPr lang="en-US"/>
        </a:p>
      </dgm:t>
    </dgm:pt>
    <dgm:pt modelId="{14391817-FB50-4B96-B1AA-5607618F10AD}">
      <dgm:prSet/>
      <dgm:spPr/>
      <dgm:t>
        <a:bodyPr/>
        <a:lstStyle/>
        <a:p>
          <a:r>
            <a:rPr lang="en-ZW"/>
            <a:t>The Benefits outweighs the Limitations</a:t>
          </a:r>
          <a:endParaRPr lang="en-US"/>
        </a:p>
      </dgm:t>
    </dgm:pt>
    <dgm:pt modelId="{9554770F-4219-46F8-898D-814C3B35B0F0}" type="parTrans" cxnId="{6E9475A8-2F2A-4BF2-A6F5-BC4295E45F7C}">
      <dgm:prSet/>
      <dgm:spPr/>
      <dgm:t>
        <a:bodyPr/>
        <a:lstStyle/>
        <a:p>
          <a:endParaRPr lang="en-US"/>
        </a:p>
      </dgm:t>
    </dgm:pt>
    <dgm:pt modelId="{43CBA208-AF63-49B1-A724-29321E39E16E}" type="sibTrans" cxnId="{6E9475A8-2F2A-4BF2-A6F5-BC4295E45F7C}">
      <dgm:prSet/>
      <dgm:spPr/>
      <dgm:t>
        <a:bodyPr/>
        <a:lstStyle/>
        <a:p>
          <a:endParaRPr lang="en-US"/>
        </a:p>
      </dgm:t>
    </dgm:pt>
    <dgm:pt modelId="{7F491E25-1912-47B4-8DA1-008237A74C0C}" type="pres">
      <dgm:prSet presAssocID="{6ECDBC78-DA21-4436-8F45-FDC5A8175A85}" presName="root" presStyleCnt="0">
        <dgm:presLayoutVars>
          <dgm:dir/>
          <dgm:resizeHandles val="exact"/>
        </dgm:presLayoutVars>
      </dgm:prSet>
      <dgm:spPr/>
    </dgm:pt>
    <dgm:pt modelId="{D508C5D5-0011-4EE8-8EF8-10BD732B63F1}" type="pres">
      <dgm:prSet presAssocID="{6ECDBC78-DA21-4436-8F45-FDC5A8175A85}" presName="container" presStyleCnt="0">
        <dgm:presLayoutVars>
          <dgm:dir/>
          <dgm:resizeHandles val="exact"/>
        </dgm:presLayoutVars>
      </dgm:prSet>
      <dgm:spPr/>
    </dgm:pt>
    <dgm:pt modelId="{4A4C25AE-7F21-4363-A501-83631AF002A0}" type="pres">
      <dgm:prSet presAssocID="{0DB4FB54-D1A0-4547-B289-A74255855F0C}" presName="compNode" presStyleCnt="0"/>
      <dgm:spPr/>
    </dgm:pt>
    <dgm:pt modelId="{69747307-4B35-4665-92BE-560E04C3CE37}" type="pres">
      <dgm:prSet presAssocID="{0DB4FB54-D1A0-4547-B289-A74255855F0C}" presName="iconBgRect" presStyleLbl="bgShp" presStyleIdx="0" presStyleCnt="8"/>
      <dgm:spPr/>
    </dgm:pt>
    <dgm:pt modelId="{5DA4BBE2-A27F-4D7F-8967-2CE62AC0F83A}" type="pres">
      <dgm:prSet presAssocID="{0DB4FB54-D1A0-4547-B289-A74255855F0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A48FE51-0339-460F-BCAF-1C7DF36FED5A}" type="pres">
      <dgm:prSet presAssocID="{0DB4FB54-D1A0-4547-B289-A74255855F0C}" presName="spaceRect" presStyleCnt="0"/>
      <dgm:spPr/>
    </dgm:pt>
    <dgm:pt modelId="{FA8D0850-A2C6-4AE4-BB08-CC7D6E0BA999}" type="pres">
      <dgm:prSet presAssocID="{0DB4FB54-D1A0-4547-B289-A74255855F0C}" presName="textRect" presStyleLbl="revTx" presStyleIdx="0" presStyleCnt="8">
        <dgm:presLayoutVars>
          <dgm:chMax val="1"/>
          <dgm:chPref val="1"/>
        </dgm:presLayoutVars>
      </dgm:prSet>
      <dgm:spPr/>
    </dgm:pt>
    <dgm:pt modelId="{6E4EAC77-FD0B-4F0C-8FC5-4F955D6FC1A4}" type="pres">
      <dgm:prSet presAssocID="{495EB0B2-6F90-4725-AEB8-8760A20E7E19}" presName="sibTrans" presStyleLbl="sibTrans2D1" presStyleIdx="0" presStyleCnt="0"/>
      <dgm:spPr/>
    </dgm:pt>
    <dgm:pt modelId="{04A5EBB0-EAC2-405F-819E-F033948CE076}" type="pres">
      <dgm:prSet presAssocID="{E121EC92-1CF3-42B9-A4EC-7385B0F17EBF}" presName="compNode" presStyleCnt="0"/>
      <dgm:spPr/>
    </dgm:pt>
    <dgm:pt modelId="{2165D3BA-0807-4DA0-86C4-EC62FBA73702}" type="pres">
      <dgm:prSet presAssocID="{E121EC92-1CF3-42B9-A4EC-7385B0F17EBF}" presName="iconBgRect" presStyleLbl="bgShp" presStyleIdx="1" presStyleCnt="8"/>
      <dgm:spPr/>
    </dgm:pt>
    <dgm:pt modelId="{6B1DD7C0-5164-4366-9A99-2A21BBDF1CB2}" type="pres">
      <dgm:prSet presAssocID="{E121EC92-1CF3-42B9-A4EC-7385B0F17EB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7C64CCC0-2B31-4677-8695-0A45D99EBDF1}" type="pres">
      <dgm:prSet presAssocID="{E121EC92-1CF3-42B9-A4EC-7385B0F17EBF}" presName="spaceRect" presStyleCnt="0"/>
      <dgm:spPr/>
    </dgm:pt>
    <dgm:pt modelId="{7BAEDF42-DF96-4F9F-9CE9-9173BF414761}" type="pres">
      <dgm:prSet presAssocID="{E121EC92-1CF3-42B9-A4EC-7385B0F17EBF}" presName="textRect" presStyleLbl="revTx" presStyleIdx="1" presStyleCnt="8">
        <dgm:presLayoutVars>
          <dgm:chMax val="1"/>
          <dgm:chPref val="1"/>
        </dgm:presLayoutVars>
      </dgm:prSet>
      <dgm:spPr/>
    </dgm:pt>
    <dgm:pt modelId="{06F4F991-3831-43D2-9FD4-BE29CF3CF53F}" type="pres">
      <dgm:prSet presAssocID="{C2881F9A-5767-456F-9B1B-F0BC0769C00B}" presName="sibTrans" presStyleLbl="sibTrans2D1" presStyleIdx="0" presStyleCnt="0"/>
      <dgm:spPr/>
    </dgm:pt>
    <dgm:pt modelId="{E9B5F08C-1BF0-444D-9E97-763F9BF61AD3}" type="pres">
      <dgm:prSet presAssocID="{14F0D811-6525-4EE2-B71F-C8BAE2E0DD68}" presName="compNode" presStyleCnt="0"/>
      <dgm:spPr/>
    </dgm:pt>
    <dgm:pt modelId="{4551F21B-EE68-4B6D-9895-34AE2F848B01}" type="pres">
      <dgm:prSet presAssocID="{14F0D811-6525-4EE2-B71F-C8BAE2E0DD68}" presName="iconBgRect" presStyleLbl="bgShp" presStyleIdx="2" presStyleCnt="8"/>
      <dgm:spPr/>
    </dgm:pt>
    <dgm:pt modelId="{485E8082-DAE3-48CA-B82A-9F8234B115DE}" type="pres">
      <dgm:prSet presAssocID="{14F0D811-6525-4EE2-B71F-C8BAE2E0DD6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ing Cards"/>
        </a:ext>
      </dgm:extLst>
    </dgm:pt>
    <dgm:pt modelId="{401A7997-DF88-455C-952A-AF0A5D030FBD}" type="pres">
      <dgm:prSet presAssocID="{14F0D811-6525-4EE2-B71F-C8BAE2E0DD68}" presName="spaceRect" presStyleCnt="0"/>
      <dgm:spPr/>
    </dgm:pt>
    <dgm:pt modelId="{82E8F5F7-02D1-4D44-9D6F-ECE68B62DA49}" type="pres">
      <dgm:prSet presAssocID="{14F0D811-6525-4EE2-B71F-C8BAE2E0DD68}" presName="textRect" presStyleLbl="revTx" presStyleIdx="2" presStyleCnt="8">
        <dgm:presLayoutVars>
          <dgm:chMax val="1"/>
          <dgm:chPref val="1"/>
        </dgm:presLayoutVars>
      </dgm:prSet>
      <dgm:spPr/>
    </dgm:pt>
    <dgm:pt modelId="{EBCC9E16-49CA-4325-B120-DDFD079D1CEF}" type="pres">
      <dgm:prSet presAssocID="{906C4BD6-CAD3-46A4-AC97-0A8BC25E8543}" presName="sibTrans" presStyleLbl="sibTrans2D1" presStyleIdx="0" presStyleCnt="0"/>
      <dgm:spPr/>
    </dgm:pt>
    <dgm:pt modelId="{C689B598-5A88-4BBF-99A1-8C137247B146}" type="pres">
      <dgm:prSet presAssocID="{80F54FA1-A608-4948-9248-13EA029C9C19}" presName="compNode" presStyleCnt="0"/>
      <dgm:spPr/>
    </dgm:pt>
    <dgm:pt modelId="{E7EA9042-A3D5-4408-86D4-2DE7725B8C04}" type="pres">
      <dgm:prSet presAssocID="{80F54FA1-A608-4948-9248-13EA029C9C19}" presName="iconBgRect" presStyleLbl="bgShp" presStyleIdx="3" presStyleCnt="8"/>
      <dgm:spPr/>
    </dgm:pt>
    <dgm:pt modelId="{7588E917-DECE-4F65-B6A2-2F4667086BDA}" type="pres">
      <dgm:prSet presAssocID="{80F54FA1-A608-4948-9248-13EA029C9C1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111CCD4A-572D-445C-BDC3-A76FFF1F931E}" type="pres">
      <dgm:prSet presAssocID="{80F54FA1-A608-4948-9248-13EA029C9C19}" presName="spaceRect" presStyleCnt="0"/>
      <dgm:spPr/>
    </dgm:pt>
    <dgm:pt modelId="{9BFB1407-882B-417C-9E17-F179CAABE76B}" type="pres">
      <dgm:prSet presAssocID="{80F54FA1-A608-4948-9248-13EA029C9C19}" presName="textRect" presStyleLbl="revTx" presStyleIdx="3" presStyleCnt="8">
        <dgm:presLayoutVars>
          <dgm:chMax val="1"/>
          <dgm:chPref val="1"/>
        </dgm:presLayoutVars>
      </dgm:prSet>
      <dgm:spPr/>
    </dgm:pt>
    <dgm:pt modelId="{5F850112-564B-4709-9F8A-8624338C003F}" type="pres">
      <dgm:prSet presAssocID="{DAE9BBBF-B9E1-4961-A622-6465257BFDD6}" presName="sibTrans" presStyleLbl="sibTrans2D1" presStyleIdx="0" presStyleCnt="0"/>
      <dgm:spPr/>
    </dgm:pt>
    <dgm:pt modelId="{B0BE0C49-354D-4E04-997B-62D4361D8655}" type="pres">
      <dgm:prSet presAssocID="{1217E9F2-B55A-425A-A8CB-911B8DE9DD9C}" presName="compNode" presStyleCnt="0"/>
      <dgm:spPr/>
    </dgm:pt>
    <dgm:pt modelId="{071EF348-90AB-4A96-A428-D57559115AA8}" type="pres">
      <dgm:prSet presAssocID="{1217E9F2-B55A-425A-A8CB-911B8DE9DD9C}" presName="iconBgRect" presStyleLbl="bgShp" presStyleIdx="4" presStyleCnt="8"/>
      <dgm:spPr/>
    </dgm:pt>
    <dgm:pt modelId="{FF33E97C-CCE6-4BB0-90BC-4EC16A947849}" type="pres">
      <dgm:prSet presAssocID="{1217E9F2-B55A-425A-A8CB-911B8DE9DD9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3F7496BD-CBB5-442C-A98B-5992FF6CEEBF}" type="pres">
      <dgm:prSet presAssocID="{1217E9F2-B55A-425A-A8CB-911B8DE9DD9C}" presName="spaceRect" presStyleCnt="0"/>
      <dgm:spPr/>
    </dgm:pt>
    <dgm:pt modelId="{6E6FC70A-6881-4E56-A0D7-61475CB4A173}" type="pres">
      <dgm:prSet presAssocID="{1217E9F2-B55A-425A-A8CB-911B8DE9DD9C}" presName="textRect" presStyleLbl="revTx" presStyleIdx="4" presStyleCnt="8">
        <dgm:presLayoutVars>
          <dgm:chMax val="1"/>
          <dgm:chPref val="1"/>
        </dgm:presLayoutVars>
      </dgm:prSet>
      <dgm:spPr/>
    </dgm:pt>
    <dgm:pt modelId="{05F39F23-EC46-4A1B-AF6B-65681C5AD720}" type="pres">
      <dgm:prSet presAssocID="{844D1397-3993-4A6F-AD5F-8C8A8E16550E}" presName="sibTrans" presStyleLbl="sibTrans2D1" presStyleIdx="0" presStyleCnt="0"/>
      <dgm:spPr/>
    </dgm:pt>
    <dgm:pt modelId="{6657F285-EC18-487A-9695-364EC042DAF8}" type="pres">
      <dgm:prSet presAssocID="{4C9A7B89-DB64-4AC3-8EE8-4862024E7358}" presName="compNode" presStyleCnt="0"/>
      <dgm:spPr/>
    </dgm:pt>
    <dgm:pt modelId="{FB1270E3-351D-4428-B026-6E6BBE7BC109}" type="pres">
      <dgm:prSet presAssocID="{4C9A7B89-DB64-4AC3-8EE8-4862024E7358}" presName="iconBgRect" presStyleLbl="bgShp" presStyleIdx="5" presStyleCnt="8"/>
      <dgm:spPr/>
    </dgm:pt>
    <dgm:pt modelId="{06A1E5F5-8C5A-4740-8FDC-2A99E09535DD}" type="pres">
      <dgm:prSet presAssocID="{4C9A7B89-DB64-4AC3-8EE8-4862024E7358}"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7145C17D-3EB3-4E32-BEB8-7D9E24B8F282}" type="pres">
      <dgm:prSet presAssocID="{4C9A7B89-DB64-4AC3-8EE8-4862024E7358}" presName="spaceRect" presStyleCnt="0"/>
      <dgm:spPr/>
    </dgm:pt>
    <dgm:pt modelId="{DB734D97-784E-4FE5-B1AC-2D42A8130F90}" type="pres">
      <dgm:prSet presAssocID="{4C9A7B89-DB64-4AC3-8EE8-4862024E7358}" presName="textRect" presStyleLbl="revTx" presStyleIdx="5" presStyleCnt="8">
        <dgm:presLayoutVars>
          <dgm:chMax val="1"/>
          <dgm:chPref val="1"/>
        </dgm:presLayoutVars>
      </dgm:prSet>
      <dgm:spPr/>
    </dgm:pt>
    <dgm:pt modelId="{E9352BEE-D592-4638-8284-9D1DC5DC3B29}" type="pres">
      <dgm:prSet presAssocID="{D2B57AA9-62BE-45F8-94D7-E1502750FDA4}" presName="sibTrans" presStyleLbl="sibTrans2D1" presStyleIdx="0" presStyleCnt="0"/>
      <dgm:spPr/>
    </dgm:pt>
    <dgm:pt modelId="{7A6C7E92-2E8D-4413-8AEE-DEA0CA153837}" type="pres">
      <dgm:prSet presAssocID="{2B2E5F54-9E76-477D-8D13-6139457CA8B2}" presName="compNode" presStyleCnt="0"/>
      <dgm:spPr/>
    </dgm:pt>
    <dgm:pt modelId="{B8E521F1-B931-4F56-95F8-60BDA78B6E7E}" type="pres">
      <dgm:prSet presAssocID="{2B2E5F54-9E76-477D-8D13-6139457CA8B2}" presName="iconBgRect" presStyleLbl="bgShp" presStyleIdx="6" presStyleCnt="8"/>
      <dgm:spPr/>
    </dgm:pt>
    <dgm:pt modelId="{286C3752-3523-40B2-AAB8-8CFC99C57AE3}" type="pres">
      <dgm:prSet presAssocID="{2B2E5F54-9E76-477D-8D13-6139457CA8B2}"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3B792C6A-3A06-48CB-A936-8859C02CAB21}" type="pres">
      <dgm:prSet presAssocID="{2B2E5F54-9E76-477D-8D13-6139457CA8B2}" presName="spaceRect" presStyleCnt="0"/>
      <dgm:spPr/>
    </dgm:pt>
    <dgm:pt modelId="{10EA11D1-3169-4341-9C77-D829095C5FD3}" type="pres">
      <dgm:prSet presAssocID="{2B2E5F54-9E76-477D-8D13-6139457CA8B2}" presName="textRect" presStyleLbl="revTx" presStyleIdx="6" presStyleCnt="8">
        <dgm:presLayoutVars>
          <dgm:chMax val="1"/>
          <dgm:chPref val="1"/>
        </dgm:presLayoutVars>
      </dgm:prSet>
      <dgm:spPr/>
    </dgm:pt>
    <dgm:pt modelId="{AC9C76B8-B681-4468-A496-417C5CB463EB}" type="pres">
      <dgm:prSet presAssocID="{5E59C64B-22C9-416C-8DC7-FD1797F187C0}" presName="sibTrans" presStyleLbl="sibTrans2D1" presStyleIdx="0" presStyleCnt="0"/>
      <dgm:spPr/>
    </dgm:pt>
    <dgm:pt modelId="{339E8B06-4D6C-435A-9DEB-AC5756FDB8D2}" type="pres">
      <dgm:prSet presAssocID="{14391817-FB50-4B96-B1AA-5607618F10AD}" presName="compNode" presStyleCnt="0"/>
      <dgm:spPr/>
    </dgm:pt>
    <dgm:pt modelId="{427E9087-FCF6-4173-A3D4-834B783E2401}" type="pres">
      <dgm:prSet presAssocID="{14391817-FB50-4B96-B1AA-5607618F10AD}" presName="iconBgRect" presStyleLbl="bgShp" presStyleIdx="7" presStyleCnt="8"/>
      <dgm:spPr/>
    </dgm:pt>
    <dgm:pt modelId="{D9615539-05C2-4AF5-86FD-D0021E5B6E44}" type="pres">
      <dgm:prSet presAssocID="{14391817-FB50-4B96-B1AA-5607618F10AD}"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arning"/>
        </a:ext>
      </dgm:extLst>
    </dgm:pt>
    <dgm:pt modelId="{6F6DB843-0685-4A32-8488-36B6BDD72ABE}" type="pres">
      <dgm:prSet presAssocID="{14391817-FB50-4B96-B1AA-5607618F10AD}" presName="spaceRect" presStyleCnt="0"/>
      <dgm:spPr/>
    </dgm:pt>
    <dgm:pt modelId="{14E233DC-922B-439F-A870-FB5001AFA28A}" type="pres">
      <dgm:prSet presAssocID="{14391817-FB50-4B96-B1AA-5607618F10AD}" presName="textRect" presStyleLbl="revTx" presStyleIdx="7" presStyleCnt="8">
        <dgm:presLayoutVars>
          <dgm:chMax val="1"/>
          <dgm:chPref val="1"/>
        </dgm:presLayoutVars>
      </dgm:prSet>
      <dgm:spPr/>
    </dgm:pt>
  </dgm:ptLst>
  <dgm:cxnLst>
    <dgm:cxn modelId="{8D02250C-539F-4794-A1DC-DEA4F1D6DAD0}" srcId="{6ECDBC78-DA21-4436-8F45-FDC5A8175A85}" destId="{80F54FA1-A608-4948-9248-13EA029C9C19}" srcOrd="3" destOrd="0" parTransId="{16E937C9-3D4B-469D-BAAC-E00F7F2C5BF2}" sibTransId="{DAE9BBBF-B9E1-4961-A622-6465257BFDD6}"/>
    <dgm:cxn modelId="{7118A537-6E7C-4429-AA30-1E82FB5C9FD7}" type="presOf" srcId="{14F0D811-6525-4EE2-B71F-C8BAE2E0DD68}" destId="{82E8F5F7-02D1-4D44-9D6F-ECE68B62DA49}" srcOrd="0" destOrd="0" presId="urn:microsoft.com/office/officeart/2018/2/layout/IconCircleList"/>
    <dgm:cxn modelId="{2D96AB65-085F-4CE0-8A45-079FDE3D2874}" type="presOf" srcId="{1217E9F2-B55A-425A-A8CB-911B8DE9DD9C}" destId="{6E6FC70A-6881-4E56-A0D7-61475CB4A173}" srcOrd="0" destOrd="0" presId="urn:microsoft.com/office/officeart/2018/2/layout/IconCircleList"/>
    <dgm:cxn modelId="{1250CB66-D3D0-43D8-BCE2-1725DD348127}" srcId="{6ECDBC78-DA21-4436-8F45-FDC5A8175A85}" destId="{4C9A7B89-DB64-4AC3-8EE8-4862024E7358}" srcOrd="5" destOrd="0" parTransId="{54B4B761-15A8-4BD8-B269-A6028D54AA34}" sibTransId="{D2B57AA9-62BE-45F8-94D7-E1502750FDA4}"/>
    <dgm:cxn modelId="{0E56C16B-4103-47EA-946A-D8EBD9248C53}" type="presOf" srcId="{844D1397-3993-4A6F-AD5F-8C8A8E16550E}" destId="{05F39F23-EC46-4A1B-AF6B-65681C5AD720}" srcOrd="0" destOrd="0" presId="urn:microsoft.com/office/officeart/2018/2/layout/IconCircleList"/>
    <dgm:cxn modelId="{9B47826E-7116-4EE1-AF71-8273EE06F56F}" srcId="{6ECDBC78-DA21-4436-8F45-FDC5A8175A85}" destId="{14F0D811-6525-4EE2-B71F-C8BAE2E0DD68}" srcOrd="2" destOrd="0" parTransId="{64B5E617-D6DA-4948-A0F2-96C47320BAFB}" sibTransId="{906C4BD6-CAD3-46A4-AC97-0A8BC25E8543}"/>
    <dgm:cxn modelId="{FCAA0952-F99D-43DF-B13F-D2E52917EB51}" type="presOf" srcId="{5E59C64B-22C9-416C-8DC7-FD1797F187C0}" destId="{AC9C76B8-B681-4468-A496-417C5CB463EB}" srcOrd="0" destOrd="0" presId="urn:microsoft.com/office/officeart/2018/2/layout/IconCircleList"/>
    <dgm:cxn modelId="{E1384C77-4172-46B5-819E-60D309A18032}" type="presOf" srcId="{906C4BD6-CAD3-46A4-AC97-0A8BC25E8543}" destId="{EBCC9E16-49CA-4325-B120-DDFD079D1CEF}" srcOrd="0" destOrd="0" presId="urn:microsoft.com/office/officeart/2018/2/layout/IconCircleList"/>
    <dgm:cxn modelId="{35C09379-AE3E-4207-9B10-8857675C641A}" type="presOf" srcId="{D2B57AA9-62BE-45F8-94D7-E1502750FDA4}" destId="{E9352BEE-D592-4638-8284-9D1DC5DC3B29}" srcOrd="0" destOrd="0" presId="urn:microsoft.com/office/officeart/2018/2/layout/IconCircleList"/>
    <dgm:cxn modelId="{9D9BE68F-BB54-4113-802D-A560C1CA5681}" type="presOf" srcId="{14391817-FB50-4B96-B1AA-5607618F10AD}" destId="{14E233DC-922B-439F-A870-FB5001AFA28A}" srcOrd="0" destOrd="0" presId="urn:microsoft.com/office/officeart/2018/2/layout/IconCircleList"/>
    <dgm:cxn modelId="{C7AE31A3-AEE7-4C8D-A5AC-7BF76D7B56BF}" type="presOf" srcId="{0DB4FB54-D1A0-4547-B289-A74255855F0C}" destId="{FA8D0850-A2C6-4AE4-BB08-CC7D6E0BA999}" srcOrd="0" destOrd="0" presId="urn:microsoft.com/office/officeart/2018/2/layout/IconCircleList"/>
    <dgm:cxn modelId="{6E9475A8-2F2A-4BF2-A6F5-BC4295E45F7C}" srcId="{6ECDBC78-DA21-4436-8F45-FDC5A8175A85}" destId="{14391817-FB50-4B96-B1AA-5607618F10AD}" srcOrd="7" destOrd="0" parTransId="{9554770F-4219-46F8-898D-814C3B35B0F0}" sibTransId="{43CBA208-AF63-49B1-A724-29321E39E16E}"/>
    <dgm:cxn modelId="{EC8927A9-3B09-4716-8CCF-78ECCC7AF8AA}" type="presOf" srcId="{2B2E5F54-9E76-477D-8D13-6139457CA8B2}" destId="{10EA11D1-3169-4341-9C77-D829095C5FD3}" srcOrd="0" destOrd="0" presId="urn:microsoft.com/office/officeart/2018/2/layout/IconCircleList"/>
    <dgm:cxn modelId="{4EC45BAD-6A0E-4D24-AF2D-CAD919B6E133}" type="presOf" srcId="{6ECDBC78-DA21-4436-8F45-FDC5A8175A85}" destId="{7F491E25-1912-47B4-8DA1-008237A74C0C}" srcOrd="0" destOrd="0" presId="urn:microsoft.com/office/officeart/2018/2/layout/IconCircleList"/>
    <dgm:cxn modelId="{778779B1-C3F8-49D2-9E88-739D04B9F694}" srcId="{6ECDBC78-DA21-4436-8F45-FDC5A8175A85}" destId="{2B2E5F54-9E76-477D-8D13-6139457CA8B2}" srcOrd="6" destOrd="0" parTransId="{B1DFA3EB-F4B8-477B-942B-B84EF06F0B3E}" sibTransId="{5E59C64B-22C9-416C-8DC7-FD1797F187C0}"/>
    <dgm:cxn modelId="{1CB4DDC1-EC10-44B0-AA1C-DF4547DD6C60}" srcId="{6ECDBC78-DA21-4436-8F45-FDC5A8175A85}" destId="{1217E9F2-B55A-425A-A8CB-911B8DE9DD9C}" srcOrd="4" destOrd="0" parTransId="{40688FFA-AEB3-497C-84D6-4F31809D7A58}" sibTransId="{844D1397-3993-4A6F-AD5F-8C8A8E16550E}"/>
    <dgm:cxn modelId="{42F396C7-7F09-4995-8673-1891402E9037}" type="presOf" srcId="{80F54FA1-A608-4948-9248-13EA029C9C19}" destId="{9BFB1407-882B-417C-9E17-F179CAABE76B}" srcOrd="0" destOrd="0" presId="urn:microsoft.com/office/officeart/2018/2/layout/IconCircleList"/>
    <dgm:cxn modelId="{30B1AAC8-73AB-4BAE-9644-84580E7B31AC}" type="presOf" srcId="{495EB0B2-6F90-4725-AEB8-8760A20E7E19}" destId="{6E4EAC77-FD0B-4F0C-8FC5-4F955D6FC1A4}" srcOrd="0" destOrd="0" presId="urn:microsoft.com/office/officeart/2018/2/layout/IconCircleList"/>
    <dgm:cxn modelId="{2BD0C0CE-9CC7-4AEE-A388-BE9E89EB70A2}" type="presOf" srcId="{C2881F9A-5767-456F-9B1B-F0BC0769C00B}" destId="{06F4F991-3831-43D2-9FD4-BE29CF3CF53F}" srcOrd="0" destOrd="0" presId="urn:microsoft.com/office/officeart/2018/2/layout/IconCircleList"/>
    <dgm:cxn modelId="{4960A0D8-0AEA-44AC-BA47-D8D4409E0EDD}" srcId="{6ECDBC78-DA21-4436-8F45-FDC5A8175A85}" destId="{E121EC92-1CF3-42B9-A4EC-7385B0F17EBF}" srcOrd="1" destOrd="0" parTransId="{EB680F57-D260-4309-B3FF-3A93077510E2}" sibTransId="{C2881F9A-5767-456F-9B1B-F0BC0769C00B}"/>
    <dgm:cxn modelId="{86801BDD-8203-40E5-8CF5-0077C38FA274}" type="presOf" srcId="{E121EC92-1CF3-42B9-A4EC-7385B0F17EBF}" destId="{7BAEDF42-DF96-4F9F-9CE9-9173BF414761}" srcOrd="0" destOrd="0" presId="urn:microsoft.com/office/officeart/2018/2/layout/IconCircleList"/>
    <dgm:cxn modelId="{B3216EE1-8D75-4206-8570-7A520EB035CB}" type="presOf" srcId="{4C9A7B89-DB64-4AC3-8EE8-4862024E7358}" destId="{DB734D97-784E-4FE5-B1AC-2D42A8130F90}" srcOrd="0" destOrd="0" presId="urn:microsoft.com/office/officeart/2018/2/layout/IconCircleList"/>
    <dgm:cxn modelId="{54E1C2E6-BD23-4323-8BFE-C52F88298B4C}" srcId="{6ECDBC78-DA21-4436-8F45-FDC5A8175A85}" destId="{0DB4FB54-D1A0-4547-B289-A74255855F0C}" srcOrd="0" destOrd="0" parTransId="{F49F29E4-26FD-4DD3-8E14-753FFDD64564}" sibTransId="{495EB0B2-6F90-4725-AEB8-8760A20E7E19}"/>
    <dgm:cxn modelId="{3D650CEC-35B5-4E6B-B7E3-85B237BCF9F3}" type="presOf" srcId="{DAE9BBBF-B9E1-4961-A622-6465257BFDD6}" destId="{5F850112-564B-4709-9F8A-8624338C003F}" srcOrd="0" destOrd="0" presId="urn:microsoft.com/office/officeart/2018/2/layout/IconCircleList"/>
    <dgm:cxn modelId="{CD3D1F2D-454B-4E76-BC21-5539F4215B2E}" type="presParOf" srcId="{7F491E25-1912-47B4-8DA1-008237A74C0C}" destId="{D508C5D5-0011-4EE8-8EF8-10BD732B63F1}" srcOrd="0" destOrd="0" presId="urn:microsoft.com/office/officeart/2018/2/layout/IconCircleList"/>
    <dgm:cxn modelId="{0F968F4A-3E17-47A4-A0C2-6ED5759ADBBF}" type="presParOf" srcId="{D508C5D5-0011-4EE8-8EF8-10BD732B63F1}" destId="{4A4C25AE-7F21-4363-A501-83631AF002A0}" srcOrd="0" destOrd="0" presId="urn:microsoft.com/office/officeart/2018/2/layout/IconCircleList"/>
    <dgm:cxn modelId="{AE72F625-F807-47DD-8C5A-5FA498A3B233}" type="presParOf" srcId="{4A4C25AE-7F21-4363-A501-83631AF002A0}" destId="{69747307-4B35-4665-92BE-560E04C3CE37}" srcOrd="0" destOrd="0" presId="urn:microsoft.com/office/officeart/2018/2/layout/IconCircleList"/>
    <dgm:cxn modelId="{3C3FE515-474C-48CE-8E28-2BC6C552949C}" type="presParOf" srcId="{4A4C25AE-7F21-4363-A501-83631AF002A0}" destId="{5DA4BBE2-A27F-4D7F-8967-2CE62AC0F83A}" srcOrd="1" destOrd="0" presId="urn:microsoft.com/office/officeart/2018/2/layout/IconCircleList"/>
    <dgm:cxn modelId="{D51D1461-875E-4ACD-9814-4AAD6AB3F89A}" type="presParOf" srcId="{4A4C25AE-7F21-4363-A501-83631AF002A0}" destId="{6A48FE51-0339-460F-BCAF-1C7DF36FED5A}" srcOrd="2" destOrd="0" presId="urn:microsoft.com/office/officeart/2018/2/layout/IconCircleList"/>
    <dgm:cxn modelId="{67C51EB0-3D35-415B-9BEE-C1A63D7C7AB8}" type="presParOf" srcId="{4A4C25AE-7F21-4363-A501-83631AF002A0}" destId="{FA8D0850-A2C6-4AE4-BB08-CC7D6E0BA999}" srcOrd="3" destOrd="0" presId="urn:microsoft.com/office/officeart/2018/2/layout/IconCircleList"/>
    <dgm:cxn modelId="{CC75AEF3-DAC9-4037-AC7F-7406D4685AD5}" type="presParOf" srcId="{D508C5D5-0011-4EE8-8EF8-10BD732B63F1}" destId="{6E4EAC77-FD0B-4F0C-8FC5-4F955D6FC1A4}" srcOrd="1" destOrd="0" presId="urn:microsoft.com/office/officeart/2018/2/layout/IconCircleList"/>
    <dgm:cxn modelId="{0E2BE4C6-2141-4EC0-9F23-DABDB619F697}" type="presParOf" srcId="{D508C5D5-0011-4EE8-8EF8-10BD732B63F1}" destId="{04A5EBB0-EAC2-405F-819E-F033948CE076}" srcOrd="2" destOrd="0" presId="urn:microsoft.com/office/officeart/2018/2/layout/IconCircleList"/>
    <dgm:cxn modelId="{C005DFFB-AFCA-46A5-8170-5CF065C76B5B}" type="presParOf" srcId="{04A5EBB0-EAC2-405F-819E-F033948CE076}" destId="{2165D3BA-0807-4DA0-86C4-EC62FBA73702}" srcOrd="0" destOrd="0" presId="urn:microsoft.com/office/officeart/2018/2/layout/IconCircleList"/>
    <dgm:cxn modelId="{17D74C56-22D5-4714-A497-4B035475D806}" type="presParOf" srcId="{04A5EBB0-EAC2-405F-819E-F033948CE076}" destId="{6B1DD7C0-5164-4366-9A99-2A21BBDF1CB2}" srcOrd="1" destOrd="0" presId="urn:microsoft.com/office/officeart/2018/2/layout/IconCircleList"/>
    <dgm:cxn modelId="{622785D5-7AF1-4749-8CE6-9032BC6695C0}" type="presParOf" srcId="{04A5EBB0-EAC2-405F-819E-F033948CE076}" destId="{7C64CCC0-2B31-4677-8695-0A45D99EBDF1}" srcOrd="2" destOrd="0" presId="urn:microsoft.com/office/officeart/2018/2/layout/IconCircleList"/>
    <dgm:cxn modelId="{1FF2FE53-832D-4BE2-9221-A56E46013992}" type="presParOf" srcId="{04A5EBB0-EAC2-405F-819E-F033948CE076}" destId="{7BAEDF42-DF96-4F9F-9CE9-9173BF414761}" srcOrd="3" destOrd="0" presId="urn:microsoft.com/office/officeart/2018/2/layout/IconCircleList"/>
    <dgm:cxn modelId="{C355E70E-9214-4348-B8BC-D23C8AE2441C}" type="presParOf" srcId="{D508C5D5-0011-4EE8-8EF8-10BD732B63F1}" destId="{06F4F991-3831-43D2-9FD4-BE29CF3CF53F}" srcOrd="3" destOrd="0" presId="urn:microsoft.com/office/officeart/2018/2/layout/IconCircleList"/>
    <dgm:cxn modelId="{64CBCDEF-7B5B-43FF-9BE1-ED4915F7893E}" type="presParOf" srcId="{D508C5D5-0011-4EE8-8EF8-10BD732B63F1}" destId="{E9B5F08C-1BF0-444D-9E97-763F9BF61AD3}" srcOrd="4" destOrd="0" presId="urn:microsoft.com/office/officeart/2018/2/layout/IconCircleList"/>
    <dgm:cxn modelId="{51E6D5BF-C747-4F5C-99D7-9D2028DEC49F}" type="presParOf" srcId="{E9B5F08C-1BF0-444D-9E97-763F9BF61AD3}" destId="{4551F21B-EE68-4B6D-9895-34AE2F848B01}" srcOrd="0" destOrd="0" presId="urn:microsoft.com/office/officeart/2018/2/layout/IconCircleList"/>
    <dgm:cxn modelId="{655259B8-9782-41FF-A85A-BF58CF4DEAD1}" type="presParOf" srcId="{E9B5F08C-1BF0-444D-9E97-763F9BF61AD3}" destId="{485E8082-DAE3-48CA-B82A-9F8234B115DE}" srcOrd="1" destOrd="0" presId="urn:microsoft.com/office/officeart/2018/2/layout/IconCircleList"/>
    <dgm:cxn modelId="{EE5EFEAB-F11F-4434-AF33-10866F1ED116}" type="presParOf" srcId="{E9B5F08C-1BF0-444D-9E97-763F9BF61AD3}" destId="{401A7997-DF88-455C-952A-AF0A5D030FBD}" srcOrd="2" destOrd="0" presId="urn:microsoft.com/office/officeart/2018/2/layout/IconCircleList"/>
    <dgm:cxn modelId="{16350BE9-84CD-4D85-9F38-9EAEC2A43256}" type="presParOf" srcId="{E9B5F08C-1BF0-444D-9E97-763F9BF61AD3}" destId="{82E8F5F7-02D1-4D44-9D6F-ECE68B62DA49}" srcOrd="3" destOrd="0" presId="urn:microsoft.com/office/officeart/2018/2/layout/IconCircleList"/>
    <dgm:cxn modelId="{4D4A127C-0F4B-4E8D-8EFA-019B240857AC}" type="presParOf" srcId="{D508C5D5-0011-4EE8-8EF8-10BD732B63F1}" destId="{EBCC9E16-49CA-4325-B120-DDFD079D1CEF}" srcOrd="5" destOrd="0" presId="urn:microsoft.com/office/officeart/2018/2/layout/IconCircleList"/>
    <dgm:cxn modelId="{DFF568C5-E33C-4D0E-815D-2D995047D531}" type="presParOf" srcId="{D508C5D5-0011-4EE8-8EF8-10BD732B63F1}" destId="{C689B598-5A88-4BBF-99A1-8C137247B146}" srcOrd="6" destOrd="0" presId="urn:microsoft.com/office/officeart/2018/2/layout/IconCircleList"/>
    <dgm:cxn modelId="{14127A09-6273-4525-A5E1-39A11976BE88}" type="presParOf" srcId="{C689B598-5A88-4BBF-99A1-8C137247B146}" destId="{E7EA9042-A3D5-4408-86D4-2DE7725B8C04}" srcOrd="0" destOrd="0" presId="urn:microsoft.com/office/officeart/2018/2/layout/IconCircleList"/>
    <dgm:cxn modelId="{303A6C3E-15C6-4578-AFA2-B3A2538B73B2}" type="presParOf" srcId="{C689B598-5A88-4BBF-99A1-8C137247B146}" destId="{7588E917-DECE-4F65-B6A2-2F4667086BDA}" srcOrd="1" destOrd="0" presId="urn:microsoft.com/office/officeart/2018/2/layout/IconCircleList"/>
    <dgm:cxn modelId="{DEFB1671-329F-4F30-892F-0E5D7B20FAA8}" type="presParOf" srcId="{C689B598-5A88-4BBF-99A1-8C137247B146}" destId="{111CCD4A-572D-445C-BDC3-A76FFF1F931E}" srcOrd="2" destOrd="0" presId="urn:microsoft.com/office/officeart/2018/2/layout/IconCircleList"/>
    <dgm:cxn modelId="{88790BC4-6F24-4163-83AA-78A254E99479}" type="presParOf" srcId="{C689B598-5A88-4BBF-99A1-8C137247B146}" destId="{9BFB1407-882B-417C-9E17-F179CAABE76B}" srcOrd="3" destOrd="0" presId="urn:microsoft.com/office/officeart/2018/2/layout/IconCircleList"/>
    <dgm:cxn modelId="{04EDF182-8BBB-43A6-9DBC-68CD293E7FC1}" type="presParOf" srcId="{D508C5D5-0011-4EE8-8EF8-10BD732B63F1}" destId="{5F850112-564B-4709-9F8A-8624338C003F}" srcOrd="7" destOrd="0" presId="urn:microsoft.com/office/officeart/2018/2/layout/IconCircleList"/>
    <dgm:cxn modelId="{BF713E7F-E1CE-430E-9803-D048A6678CAF}" type="presParOf" srcId="{D508C5D5-0011-4EE8-8EF8-10BD732B63F1}" destId="{B0BE0C49-354D-4E04-997B-62D4361D8655}" srcOrd="8" destOrd="0" presId="urn:microsoft.com/office/officeart/2018/2/layout/IconCircleList"/>
    <dgm:cxn modelId="{F12A1832-3B63-4224-AA4E-AC48F2F12B93}" type="presParOf" srcId="{B0BE0C49-354D-4E04-997B-62D4361D8655}" destId="{071EF348-90AB-4A96-A428-D57559115AA8}" srcOrd="0" destOrd="0" presId="urn:microsoft.com/office/officeart/2018/2/layout/IconCircleList"/>
    <dgm:cxn modelId="{C1C34486-9011-4213-96C2-3A6FE653415E}" type="presParOf" srcId="{B0BE0C49-354D-4E04-997B-62D4361D8655}" destId="{FF33E97C-CCE6-4BB0-90BC-4EC16A947849}" srcOrd="1" destOrd="0" presId="urn:microsoft.com/office/officeart/2018/2/layout/IconCircleList"/>
    <dgm:cxn modelId="{FADF3D74-701F-4BCA-A879-FFD84151FC38}" type="presParOf" srcId="{B0BE0C49-354D-4E04-997B-62D4361D8655}" destId="{3F7496BD-CBB5-442C-A98B-5992FF6CEEBF}" srcOrd="2" destOrd="0" presId="urn:microsoft.com/office/officeart/2018/2/layout/IconCircleList"/>
    <dgm:cxn modelId="{30DDEC67-AA6A-41D9-A71D-D76AC7D39004}" type="presParOf" srcId="{B0BE0C49-354D-4E04-997B-62D4361D8655}" destId="{6E6FC70A-6881-4E56-A0D7-61475CB4A173}" srcOrd="3" destOrd="0" presId="urn:microsoft.com/office/officeart/2018/2/layout/IconCircleList"/>
    <dgm:cxn modelId="{CBE4E837-B7EE-4C9D-BE81-E9D7172B0C23}" type="presParOf" srcId="{D508C5D5-0011-4EE8-8EF8-10BD732B63F1}" destId="{05F39F23-EC46-4A1B-AF6B-65681C5AD720}" srcOrd="9" destOrd="0" presId="urn:microsoft.com/office/officeart/2018/2/layout/IconCircleList"/>
    <dgm:cxn modelId="{B6282699-7162-4290-9A8A-80344A24E3D8}" type="presParOf" srcId="{D508C5D5-0011-4EE8-8EF8-10BD732B63F1}" destId="{6657F285-EC18-487A-9695-364EC042DAF8}" srcOrd="10" destOrd="0" presId="urn:microsoft.com/office/officeart/2018/2/layout/IconCircleList"/>
    <dgm:cxn modelId="{A9CA935D-0648-449B-984E-7EA01AF6F2D5}" type="presParOf" srcId="{6657F285-EC18-487A-9695-364EC042DAF8}" destId="{FB1270E3-351D-4428-B026-6E6BBE7BC109}" srcOrd="0" destOrd="0" presId="urn:microsoft.com/office/officeart/2018/2/layout/IconCircleList"/>
    <dgm:cxn modelId="{E390CE1B-87D1-438A-B542-D9BB6280D604}" type="presParOf" srcId="{6657F285-EC18-487A-9695-364EC042DAF8}" destId="{06A1E5F5-8C5A-4740-8FDC-2A99E09535DD}" srcOrd="1" destOrd="0" presId="urn:microsoft.com/office/officeart/2018/2/layout/IconCircleList"/>
    <dgm:cxn modelId="{EC5A9482-0EBC-4344-88B8-C9A30A815C91}" type="presParOf" srcId="{6657F285-EC18-487A-9695-364EC042DAF8}" destId="{7145C17D-3EB3-4E32-BEB8-7D9E24B8F282}" srcOrd="2" destOrd="0" presId="urn:microsoft.com/office/officeart/2018/2/layout/IconCircleList"/>
    <dgm:cxn modelId="{C56AC565-43C1-45B2-B99C-BFFE348F20DF}" type="presParOf" srcId="{6657F285-EC18-487A-9695-364EC042DAF8}" destId="{DB734D97-784E-4FE5-B1AC-2D42A8130F90}" srcOrd="3" destOrd="0" presId="urn:microsoft.com/office/officeart/2018/2/layout/IconCircleList"/>
    <dgm:cxn modelId="{3E84D3F9-C627-410D-8CC2-C911728BA64C}" type="presParOf" srcId="{D508C5D5-0011-4EE8-8EF8-10BD732B63F1}" destId="{E9352BEE-D592-4638-8284-9D1DC5DC3B29}" srcOrd="11" destOrd="0" presId="urn:microsoft.com/office/officeart/2018/2/layout/IconCircleList"/>
    <dgm:cxn modelId="{16CA2D4C-555B-4590-8EA4-6B510AD70AD9}" type="presParOf" srcId="{D508C5D5-0011-4EE8-8EF8-10BD732B63F1}" destId="{7A6C7E92-2E8D-4413-8AEE-DEA0CA153837}" srcOrd="12" destOrd="0" presId="urn:microsoft.com/office/officeart/2018/2/layout/IconCircleList"/>
    <dgm:cxn modelId="{00A0025D-7D97-4BDB-B25C-63B6B4EB7756}" type="presParOf" srcId="{7A6C7E92-2E8D-4413-8AEE-DEA0CA153837}" destId="{B8E521F1-B931-4F56-95F8-60BDA78B6E7E}" srcOrd="0" destOrd="0" presId="urn:microsoft.com/office/officeart/2018/2/layout/IconCircleList"/>
    <dgm:cxn modelId="{7F3BAE87-F10D-4224-8AEC-AECB0C0718EB}" type="presParOf" srcId="{7A6C7E92-2E8D-4413-8AEE-DEA0CA153837}" destId="{286C3752-3523-40B2-AAB8-8CFC99C57AE3}" srcOrd="1" destOrd="0" presId="urn:microsoft.com/office/officeart/2018/2/layout/IconCircleList"/>
    <dgm:cxn modelId="{3D22A445-7712-46BD-B7ED-5D1A2392AEAF}" type="presParOf" srcId="{7A6C7E92-2E8D-4413-8AEE-DEA0CA153837}" destId="{3B792C6A-3A06-48CB-A936-8859C02CAB21}" srcOrd="2" destOrd="0" presId="urn:microsoft.com/office/officeart/2018/2/layout/IconCircleList"/>
    <dgm:cxn modelId="{F407B074-C301-4B05-AE8E-BB211B8E54B6}" type="presParOf" srcId="{7A6C7E92-2E8D-4413-8AEE-DEA0CA153837}" destId="{10EA11D1-3169-4341-9C77-D829095C5FD3}" srcOrd="3" destOrd="0" presId="urn:microsoft.com/office/officeart/2018/2/layout/IconCircleList"/>
    <dgm:cxn modelId="{1DF1C8B9-7BB8-45FC-8FCB-B1F5FCB707BC}" type="presParOf" srcId="{D508C5D5-0011-4EE8-8EF8-10BD732B63F1}" destId="{AC9C76B8-B681-4468-A496-417C5CB463EB}" srcOrd="13" destOrd="0" presId="urn:microsoft.com/office/officeart/2018/2/layout/IconCircleList"/>
    <dgm:cxn modelId="{16408299-7919-46B4-BAA3-CCBFAE5BCC22}" type="presParOf" srcId="{D508C5D5-0011-4EE8-8EF8-10BD732B63F1}" destId="{339E8B06-4D6C-435A-9DEB-AC5756FDB8D2}" srcOrd="14" destOrd="0" presId="urn:microsoft.com/office/officeart/2018/2/layout/IconCircleList"/>
    <dgm:cxn modelId="{E0032088-28C0-4D0A-9F1C-B788E5EC6318}" type="presParOf" srcId="{339E8B06-4D6C-435A-9DEB-AC5756FDB8D2}" destId="{427E9087-FCF6-4173-A3D4-834B783E2401}" srcOrd="0" destOrd="0" presId="urn:microsoft.com/office/officeart/2018/2/layout/IconCircleList"/>
    <dgm:cxn modelId="{12425156-EDF7-4C8F-A6DC-62E8BB8D7888}" type="presParOf" srcId="{339E8B06-4D6C-435A-9DEB-AC5756FDB8D2}" destId="{D9615539-05C2-4AF5-86FD-D0021E5B6E44}" srcOrd="1" destOrd="0" presId="urn:microsoft.com/office/officeart/2018/2/layout/IconCircleList"/>
    <dgm:cxn modelId="{8F28CD39-9137-4502-9C0F-91659B69E893}" type="presParOf" srcId="{339E8B06-4D6C-435A-9DEB-AC5756FDB8D2}" destId="{6F6DB843-0685-4A32-8488-36B6BDD72ABE}" srcOrd="2" destOrd="0" presId="urn:microsoft.com/office/officeart/2018/2/layout/IconCircleList"/>
    <dgm:cxn modelId="{9F0E354E-4F54-4915-A460-243313BB3213}" type="presParOf" srcId="{339E8B06-4D6C-435A-9DEB-AC5756FDB8D2}" destId="{14E233DC-922B-439F-A870-FB5001AFA28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81E48-1728-4EBF-9E5A-294D639C101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19EA355-AAE2-4072-8A67-E077BB58DA66}">
      <dgm:prSet/>
      <dgm:spPr/>
      <dgm:t>
        <a:bodyPr/>
        <a:lstStyle/>
        <a:p>
          <a:r>
            <a:rPr lang="en-US" b="1"/>
            <a:t>It takes time to</a:t>
          </a:r>
          <a:endParaRPr lang="en-US"/>
        </a:p>
      </dgm:t>
    </dgm:pt>
    <dgm:pt modelId="{CEE689C6-3B47-41A7-8648-1A36A71B25E6}" type="parTrans" cxnId="{24CEC1B2-3DDE-4981-A447-613C9698C8CF}">
      <dgm:prSet/>
      <dgm:spPr/>
      <dgm:t>
        <a:bodyPr/>
        <a:lstStyle/>
        <a:p>
          <a:endParaRPr lang="en-US"/>
        </a:p>
      </dgm:t>
    </dgm:pt>
    <dgm:pt modelId="{9B06343D-D138-479E-997F-0178BFD09B5D}" type="sibTrans" cxnId="{24CEC1B2-3DDE-4981-A447-613C9698C8CF}">
      <dgm:prSet/>
      <dgm:spPr/>
      <dgm:t>
        <a:bodyPr/>
        <a:lstStyle/>
        <a:p>
          <a:endParaRPr lang="en-US"/>
        </a:p>
      </dgm:t>
    </dgm:pt>
    <dgm:pt modelId="{DF816757-2DC3-42AB-8A2B-882E345491CB}">
      <dgm:prSet/>
      <dgm:spPr/>
      <dgm:t>
        <a:bodyPr/>
        <a:lstStyle/>
        <a:p>
          <a:r>
            <a:rPr lang="en-US"/>
            <a:t>Carry out the conversions etc.</a:t>
          </a:r>
        </a:p>
      </dgm:t>
    </dgm:pt>
    <dgm:pt modelId="{CFC1F496-3F80-421C-96E4-D60899F3CEEB}" type="parTrans" cxnId="{BABA72FC-9EDE-4C5A-96A3-0449D6DEF206}">
      <dgm:prSet/>
      <dgm:spPr/>
      <dgm:t>
        <a:bodyPr/>
        <a:lstStyle/>
        <a:p>
          <a:endParaRPr lang="en-US"/>
        </a:p>
      </dgm:t>
    </dgm:pt>
    <dgm:pt modelId="{5F62A557-A0C9-4249-9475-0EBDFCD8C9F5}" type="sibTrans" cxnId="{BABA72FC-9EDE-4C5A-96A3-0449D6DEF206}">
      <dgm:prSet/>
      <dgm:spPr/>
      <dgm:t>
        <a:bodyPr/>
        <a:lstStyle/>
        <a:p>
          <a:endParaRPr lang="en-US"/>
        </a:p>
      </dgm:t>
    </dgm:pt>
    <dgm:pt modelId="{F42CA01D-0FDD-4B77-B22C-D439024EEF89}">
      <dgm:prSet/>
      <dgm:spPr/>
      <dgm:t>
        <a:bodyPr/>
        <a:lstStyle/>
        <a:p>
          <a:r>
            <a:rPr lang="en-US"/>
            <a:t>Issues with claim processing accuracy.</a:t>
          </a:r>
        </a:p>
      </dgm:t>
    </dgm:pt>
    <dgm:pt modelId="{289A51B9-E643-4E04-9653-45DD5EF60A28}" type="parTrans" cxnId="{A8C8F6E0-A0E0-472C-B765-BFFA5543E5CE}">
      <dgm:prSet/>
      <dgm:spPr/>
      <dgm:t>
        <a:bodyPr/>
        <a:lstStyle/>
        <a:p>
          <a:endParaRPr lang="en-US"/>
        </a:p>
      </dgm:t>
    </dgm:pt>
    <dgm:pt modelId="{921670A2-1F4E-497E-BCD4-5A48EFCB1D86}" type="sibTrans" cxnId="{A8C8F6E0-A0E0-472C-B765-BFFA5543E5CE}">
      <dgm:prSet/>
      <dgm:spPr/>
      <dgm:t>
        <a:bodyPr/>
        <a:lstStyle/>
        <a:p>
          <a:endParaRPr lang="en-US"/>
        </a:p>
      </dgm:t>
    </dgm:pt>
    <dgm:pt modelId="{DB5860F2-1737-4FC5-A2EA-732DA7A78541}">
      <dgm:prSet/>
      <dgm:spPr/>
      <dgm:t>
        <a:bodyPr/>
        <a:lstStyle/>
        <a:p>
          <a:r>
            <a:rPr lang="en-US" dirty="0"/>
            <a:t>Including overpayments</a:t>
          </a:r>
        </a:p>
      </dgm:t>
    </dgm:pt>
    <dgm:pt modelId="{3626AFBB-3F3E-4354-8FEF-0D790BB0491C}" type="parTrans" cxnId="{6A468EC1-B4C1-4954-B8D1-6A20F3D0428F}">
      <dgm:prSet/>
      <dgm:spPr/>
      <dgm:t>
        <a:bodyPr/>
        <a:lstStyle/>
        <a:p>
          <a:endParaRPr lang="en-US"/>
        </a:p>
      </dgm:t>
    </dgm:pt>
    <dgm:pt modelId="{07E038FC-BA0F-4B8C-8579-AF8EA35AF5BB}" type="sibTrans" cxnId="{6A468EC1-B4C1-4954-B8D1-6A20F3D0428F}">
      <dgm:prSet/>
      <dgm:spPr/>
      <dgm:t>
        <a:bodyPr/>
        <a:lstStyle/>
        <a:p>
          <a:endParaRPr lang="en-US"/>
        </a:p>
      </dgm:t>
    </dgm:pt>
    <dgm:pt modelId="{673FA290-29BF-4182-B1A5-9D5235A0B211}">
      <dgm:prSet/>
      <dgm:spPr/>
      <dgm:t>
        <a:bodyPr/>
        <a:lstStyle/>
        <a:p>
          <a:r>
            <a:rPr lang="en-US"/>
            <a:t>Underpayments, and </a:t>
          </a:r>
        </a:p>
      </dgm:t>
    </dgm:pt>
    <dgm:pt modelId="{FD235677-D6F7-45A5-9D54-71C3F6F90EC3}" type="parTrans" cxnId="{96C8A385-F19E-4FBC-B7B3-BA84CEA166C2}">
      <dgm:prSet/>
      <dgm:spPr/>
      <dgm:t>
        <a:bodyPr/>
        <a:lstStyle/>
        <a:p>
          <a:endParaRPr lang="en-US"/>
        </a:p>
      </dgm:t>
    </dgm:pt>
    <dgm:pt modelId="{86F1EA42-70DE-416E-8295-B2DF6FF9CC33}" type="sibTrans" cxnId="{96C8A385-F19E-4FBC-B7B3-BA84CEA166C2}">
      <dgm:prSet/>
      <dgm:spPr/>
      <dgm:t>
        <a:bodyPr/>
        <a:lstStyle/>
        <a:p>
          <a:endParaRPr lang="en-US"/>
        </a:p>
      </dgm:t>
    </dgm:pt>
    <dgm:pt modelId="{82172D0F-B198-4937-91AC-BE1001726677}">
      <dgm:prSet/>
      <dgm:spPr/>
      <dgm:t>
        <a:bodyPr/>
        <a:lstStyle/>
        <a:p>
          <a:r>
            <a:rPr lang="en-US"/>
            <a:t>Payments to incorrect beneficiaries. </a:t>
          </a:r>
        </a:p>
      </dgm:t>
    </dgm:pt>
    <dgm:pt modelId="{D015AF1C-1224-4CD9-B5B2-B6374D6201BC}" type="parTrans" cxnId="{5AEB1340-38B1-41FB-8635-131E194D0DAF}">
      <dgm:prSet/>
      <dgm:spPr/>
      <dgm:t>
        <a:bodyPr/>
        <a:lstStyle/>
        <a:p>
          <a:endParaRPr lang="en-US"/>
        </a:p>
      </dgm:t>
    </dgm:pt>
    <dgm:pt modelId="{96DD23C2-ABF9-4E17-9702-0837E6DDA263}" type="sibTrans" cxnId="{5AEB1340-38B1-41FB-8635-131E194D0DAF}">
      <dgm:prSet/>
      <dgm:spPr/>
      <dgm:t>
        <a:bodyPr/>
        <a:lstStyle/>
        <a:p>
          <a:endParaRPr lang="en-US"/>
        </a:p>
      </dgm:t>
    </dgm:pt>
    <dgm:pt modelId="{50276974-69FA-44BA-A7CF-1296AC9E0D91}">
      <dgm:prSet/>
      <dgm:spPr/>
      <dgm:t>
        <a:bodyPr/>
        <a:lstStyle/>
        <a:p>
          <a:r>
            <a:rPr lang="en-US" b="1"/>
            <a:t>I believe AI can offer solutions to many of these problems. </a:t>
          </a:r>
          <a:endParaRPr lang="en-US"/>
        </a:p>
      </dgm:t>
    </dgm:pt>
    <dgm:pt modelId="{597E2E70-BAB1-4494-97F0-72507B9D0C51}" type="parTrans" cxnId="{F57BBA4E-E2A0-4D78-9841-BDD7F401D37D}">
      <dgm:prSet/>
      <dgm:spPr/>
      <dgm:t>
        <a:bodyPr/>
        <a:lstStyle/>
        <a:p>
          <a:endParaRPr lang="en-US"/>
        </a:p>
      </dgm:t>
    </dgm:pt>
    <dgm:pt modelId="{F27F6EAE-6B57-459F-8C88-913E164524C4}" type="sibTrans" cxnId="{F57BBA4E-E2A0-4D78-9841-BDD7F401D37D}">
      <dgm:prSet/>
      <dgm:spPr/>
      <dgm:t>
        <a:bodyPr/>
        <a:lstStyle/>
        <a:p>
          <a:endParaRPr lang="en-US"/>
        </a:p>
      </dgm:t>
    </dgm:pt>
    <dgm:pt modelId="{A83440D9-1487-4F78-A9FB-B09445E2BF7A}" type="pres">
      <dgm:prSet presAssocID="{D6081E48-1728-4EBF-9E5A-294D639C1010}" presName="linear" presStyleCnt="0">
        <dgm:presLayoutVars>
          <dgm:animLvl val="lvl"/>
          <dgm:resizeHandles val="exact"/>
        </dgm:presLayoutVars>
      </dgm:prSet>
      <dgm:spPr/>
    </dgm:pt>
    <dgm:pt modelId="{54E69B82-6695-4334-B2DA-80F912C7D86D}" type="pres">
      <dgm:prSet presAssocID="{719EA355-AAE2-4072-8A67-E077BB58DA66}" presName="parentText" presStyleLbl="node1" presStyleIdx="0" presStyleCnt="2">
        <dgm:presLayoutVars>
          <dgm:chMax val="0"/>
          <dgm:bulletEnabled val="1"/>
        </dgm:presLayoutVars>
      </dgm:prSet>
      <dgm:spPr/>
    </dgm:pt>
    <dgm:pt modelId="{0338C8A7-DCE0-4F36-8650-8E1AECE6BA17}" type="pres">
      <dgm:prSet presAssocID="{719EA355-AAE2-4072-8A67-E077BB58DA66}" presName="childText" presStyleLbl="revTx" presStyleIdx="0" presStyleCnt="1">
        <dgm:presLayoutVars>
          <dgm:bulletEnabled val="1"/>
        </dgm:presLayoutVars>
      </dgm:prSet>
      <dgm:spPr/>
    </dgm:pt>
    <dgm:pt modelId="{B0A85FC7-BE76-4347-827C-00A31CD811F8}" type="pres">
      <dgm:prSet presAssocID="{50276974-69FA-44BA-A7CF-1296AC9E0D91}" presName="parentText" presStyleLbl="node1" presStyleIdx="1" presStyleCnt="2">
        <dgm:presLayoutVars>
          <dgm:chMax val="0"/>
          <dgm:bulletEnabled val="1"/>
        </dgm:presLayoutVars>
      </dgm:prSet>
      <dgm:spPr/>
    </dgm:pt>
  </dgm:ptLst>
  <dgm:cxnLst>
    <dgm:cxn modelId="{FB8E3E20-BA24-4F05-8A94-D2CC45A8AE0F}" type="presOf" srcId="{DB5860F2-1737-4FC5-A2EA-732DA7A78541}" destId="{0338C8A7-DCE0-4F36-8650-8E1AECE6BA17}" srcOrd="0" destOrd="2" presId="urn:microsoft.com/office/officeart/2005/8/layout/vList2"/>
    <dgm:cxn modelId="{7A38FF21-D709-41BC-B34C-4C0ADB1145A1}" type="presOf" srcId="{F42CA01D-0FDD-4B77-B22C-D439024EEF89}" destId="{0338C8A7-DCE0-4F36-8650-8E1AECE6BA17}" srcOrd="0" destOrd="1" presId="urn:microsoft.com/office/officeart/2005/8/layout/vList2"/>
    <dgm:cxn modelId="{BDBFF339-7649-4380-A053-22926553EC48}" type="presOf" srcId="{82172D0F-B198-4937-91AC-BE1001726677}" destId="{0338C8A7-DCE0-4F36-8650-8E1AECE6BA17}" srcOrd="0" destOrd="4" presId="urn:microsoft.com/office/officeart/2005/8/layout/vList2"/>
    <dgm:cxn modelId="{5AEB1340-38B1-41FB-8635-131E194D0DAF}" srcId="{719EA355-AAE2-4072-8A67-E077BB58DA66}" destId="{82172D0F-B198-4937-91AC-BE1001726677}" srcOrd="4" destOrd="0" parTransId="{D015AF1C-1224-4CD9-B5B2-B6374D6201BC}" sibTransId="{96DD23C2-ABF9-4E17-9702-0837E6DDA263}"/>
    <dgm:cxn modelId="{500AD566-CEE3-43E3-94A1-E8876C6708D8}" type="presOf" srcId="{719EA355-AAE2-4072-8A67-E077BB58DA66}" destId="{54E69B82-6695-4334-B2DA-80F912C7D86D}" srcOrd="0" destOrd="0" presId="urn:microsoft.com/office/officeart/2005/8/layout/vList2"/>
    <dgm:cxn modelId="{F57BBA4E-E2A0-4D78-9841-BDD7F401D37D}" srcId="{D6081E48-1728-4EBF-9E5A-294D639C1010}" destId="{50276974-69FA-44BA-A7CF-1296AC9E0D91}" srcOrd="1" destOrd="0" parTransId="{597E2E70-BAB1-4494-97F0-72507B9D0C51}" sibTransId="{F27F6EAE-6B57-459F-8C88-913E164524C4}"/>
    <dgm:cxn modelId="{A06EF07B-C80A-4061-BC03-317CDAF11495}" type="presOf" srcId="{D6081E48-1728-4EBF-9E5A-294D639C1010}" destId="{A83440D9-1487-4F78-A9FB-B09445E2BF7A}" srcOrd="0" destOrd="0" presId="urn:microsoft.com/office/officeart/2005/8/layout/vList2"/>
    <dgm:cxn modelId="{96C8A385-F19E-4FBC-B7B3-BA84CEA166C2}" srcId="{719EA355-AAE2-4072-8A67-E077BB58DA66}" destId="{673FA290-29BF-4182-B1A5-9D5235A0B211}" srcOrd="3" destOrd="0" parTransId="{FD235677-D6F7-45A5-9D54-71C3F6F90EC3}" sibTransId="{86F1EA42-70DE-416E-8295-B2DF6FF9CC33}"/>
    <dgm:cxn modelId="{9565F786-1D4C-42FE-8F23-E4141BCF7E38}" type="presOf" srcId="{DF816757-2DC3-42AB-8A2B-882E345491CB}" destId="{0338C8A7-DCE0-4F36-8650-8E1AECE6BA17}" srcOrd="0" destOrd="0" presId="urn:microsoft.com/office/officeart/2005/8/layout/vList2"/>
    <dgm:cxn modelId="{92B12988-ED79-4C75-83C7-95C1595912DE}" type="presOf" srcId="{50276974-69FA-44BA-A7CF-1296AC9E0D91}" destId="{B0A85FC7-BE76-4347-827C-00A31CD811F8}" srcOrd="0" destOrd="0" presId="urn:microsoft.com/office/officeart/2005/8/layout/vList2"/>
    <dgm:cxn modelId="{7852FC89-20F7-42AA-A0A4-32879E538531}" type="presOf" srcId="{673FA290-29BF-4182-B1A5-9D5235A0B211}" destId="{0338C8A7-DCE0-4F36-8650-8E1AECE6BA17}" srcOrd="0" destOrd="3" presId="urn:microsoft.com/office/officeart/2005/8/layout/vList2"/>
    <dgm:cxn modelId="{24CEC1B2-3DDE-4981-A447-613C9698C8CF}" srcId="{D6081E48-1728-4EBF-9E5A-294D639C1010}" destId="{719EA355-AAE2-4072-8A67-E077BB58DA66}" srcOrd="0" destOrd="0" parTransId="{CEE689C6-3B47-41A7-8648-1A36A71B25E6}" sibTransId="{9B06343D-D138-479E-997F-0178BFD09B5D}"/>
    <dgm:cxn modelId="{6A468EC1-B4C1-4954-B8D1-6A20F3D0428F}" srcId="{719EA355-AAE2-4072-8A67-E077BB58DA66}" destId="{DB5860F2-1737-4FC5-A2EA-732DA7A78541}" srcOrd="2" destOrd="0" parTransId="{3626AFBB-3F3E-4354-8FEF-0D790BB0491C}" sibTransId="{07E038FC-BA0F-4B8C-8579-AF8EA35AF5BB}"/>
    <dgm:cxn modelId="{A8C8F6E0-A0E0-472C-B765-BFFA5543E5CE}" srcId="{719EA355-AAE2-4072-8A67-E077BB58DA66}" destId="{F42CA01D-0FDD-4B77-B22C-D439024EEF89}" srcOrd="1" destOrd="0" parTransId="{289A51B9-E643-4E04-9653-45DD5EF60A28}" sibTransId="{921670A2-1F4E-497E-BCD4-5A48EFCB1D86}"/>
    <dgm:cxn modelId="{BABA72FC-9EDE-4C5A-96A3-0449D6DEF206}" srcId="{719EA355-AAE2-4072-8A67-E077BB58DA66}" destId="{DF816757-2DC3-42AB-8A2B-882E345491CB}" srcOrd="0" destOrd="0" parTransId="{CFC1F496-3F80-421C-96E4-D60899F3CEEB}" sibTransId="{5F62A557-A0C9-4249-9475-0EBDFCD8C9F5}"/>
    <dgm:cxn modelId="{D8AAA2C7-2651-49D2-888F-E8FA8B960556}" type="presParOf" srcId="{A83440D9-1487-4F78-A9FB-B09445E2BF7A}" destId="{54E69B82-6695-4334-B2DA-80F912C7D86D}" srcOrd="0" destOrd="0" presId="urn:microsoft.com/office/officeart/2005/8/layout/vList2"/>
    <dgm:cxn modelId="{5B6F569C-9A6B-42A2-9CD4-B64F6E0D42F2}" type="presParOf" srcId="{A83440D9-1487-4F78-A9FB-B09445E2BF7A}" destId="{0338C8A7-DCE0-4F36-8650-8E1AECE6BA17}" srcOrd="1" destOrd="0" presId="urn:microsoft.com/office/officeart/2005/8/layout/vList2"/>
    <dgm:cxn modelId="{E629E39A-C176-4611-A86C-C7710959CF6E}" type="presParOf" srcId="{A83440D9-1487-4F78-A9FB-B09445E2BF7A}" destId="{B0A85FC7-BE76-4347-827C-00A31CD811F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3C358-CF41-46AD-96FC-54683595E87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C36C535-CB9F-476E-AFAF-FF428707D3BB}">
      <dgm:prSet custT="1"/>
      <dgm:spPr/>
      <dgm:t>
        <a:bodyPr/>
        <a:lstStyle/>
        <a:p>
          <a:pPr>
            <a:defRPr cap="all"/>
          </a:pPr>
          <a:r>
            <a:rPr lang="en-US" sz="2000" b="1"/>
            <a:t>Active members</a:t>
          </a:r>
          <a:r>
            <a:rPr lang="en-US" sz="2000"/>
            <a:t>: Those currently contributing to the fund.</a:t>
          </a:r>
          <a:endParaRPr lang="en-US" sz="2000" dirty="0"/>
        </a:p>
      </dgm:t>
    </dgm:pt>
    <dgm:pt modelId="{B84B3100-E30F-4E85-81DF-F9A567E22446}" type="parTrans" cxnId="{F611A7F1-1917-4304-AE6F-883A24FAC734}">
      <dgm:prSet/>
      <dgm:spPr/>
      <dgm:t>
        <a:bodyPr/>
        <a:lstStyle/>
        <a:p>
          <a:endParaRPr lang="en-US"/>
        </a:p>
      </dgm:t>
    </dgm:pt>
    <dgm:pt modelId="{FBE4E4D4-A787-4A8B-9991-5E121FE8D6CA}" type="sibTrans" cxnId="{F611A7F1-1917-4304-AE6F-883A24FAC734}">
      <dgm:prSet/>
      <dgm:spPr/>
      <dgm:t>
        <a:bodyPr/>
        <a:lstStyle/>
        <a:p>
          <a:endParaRPr lang="en-US"/>
        </a:p>
      </dgm:t>
    </dgm:pt>
    <dgm:pt modelId="{AFC63B2F-6F50-4BF6-B28D-5C0B516FD233}">
      <dgm:prSet custT="1"/>
      <dgm:spPr/>
      <dgm:t>
        <a:bodyPr/>
        <a:lstStyle/>
        <a:p>
          <a:pPr>
            <a:defRPr cap="all"/>
          </a:pPr>
          <a:r>
            <a:rPr lang="en-US" sz="1600" b="1"/>
            <a:t>Pensioners: </a:t>
          </a:r>
          <a:r>
            <a:rPr lang="en-US" sz="1600"/>
            <a:t>Those receiving benefits.</a:t>
          </a:r>
        </a:p>
        <a:p>
          <a:pPr>
            <a:defRPr cap="all"/>
          </a:pPr>
          <a:r>
            <a:rPr lang="en-US" sz="1600"/>
            <a:t>-Those who have exited</a:t>
          </a:r>
        </a:p>
        <a:p>
          <a:pPr>
            <a:defRPr cap="all"/>
          </a:pPr>
          <a:r>
            <a:rPr lang="en-US" sz="1600"/>
            <a:t>-DEFICIENCY PART </a:t>
          </a:r>
        </a:p>
        <a:p>
          <a:pPr>
            <a:defRPr cap="all"/>
          </a:pPr>
          <a:r>
            <a:rPr lang="en-US" sz="1600"/>
            <a:t>-% Increase/decrease</a:t>
          </a:r>
          <a:endParaRPr lang="en-US" sz="1600" dirty="0"/>
        </a:p>
      </dgm:t>
    </dgm:pt>
    <dgm:pt modelId="{5AC36D85-E31D-4CD3-94C0-799B7A005D8F}" type="parTrans" cxnId="{FD1FD373-A1AB-4FF2-BC70-13DC0DE7CEF6}">
      <dgm:prSet/>
      <dgm:spPr/>
      <dgm:t>
        <a:bodyPr/>
        <a:lstStyle/>
        <a:p>
          <a:endParaRPr lang="en-US"/>
        </a:p>
      </dgm:t>
    </dgm:pt>
    <dgm:pt modelId="{C59F4C26-C3BA-4072-B779-BCF771875627}" type="sibTrans" cxnId="{FD1FD373-A1AB-4FF2-BC70-13DC0DE7CEF6}">
      <dgm:prSet/>
      <dgm:spPr/>
      <dgm:t>
        <a:bodyPr/>
        <a:lstStyle/>
        <a:p>
          <a:endParaRPr lang="en-US"/>
        </a:p>
      </dgm:t>
    </dgm:pt>
    <dgm:pt modelId="{F2014D44-670D-4091-AB07-CBEC2E7A3CF2}">
      <dgm:prSet custT="1"/>
      <dgm:spPr/>
      <dgm:t>
        <a:bodyPr/>
        <a:lstStyle/>
        <a:p>
          <a:pPr>
            <a:defRPr cap="all"/>
          </a:pPr>
          <a:r>
            <a:rPr lang="en-US" sz="1800" b="1"/>
            <a:t>Manual processes: </a:t>
          </a:r>
          <a:r>
            <a:rPr lang="en-US" sz="1800"/>
            <a:t>Inefficient and error-prone, leading to underpayments and overpayments.</a:t>
          </a:r>
          <a:endParaRPr lang="en-US" sz="1800" dirty="0"/>
        </a:p>
      </dgm:t>
    </dgm:pt>
    <dgm:pt modelId="{BBB817E4-F10E-4167-BCA4-C7135C87A5C5}" type="parTrans" cxnId="{8FABFEE8-0694-4292-A09F-A397B3AAAAFD}">
      <dgm:prSet/>
      <dgm:spPr/>
      <dgm:t>
        <a:bodyPr/>
        <a:lstStyle/>
        <a:p>
          <a:endParaRPr lang="en-US"/>
        </a:p>
      </dgm:t>
    </dgm:pt>
    <dgm:pt modelId="{4A095817-54D6-48BE-A102-3CAB40389A61}" type="sibTrans" cxnId="{8FABFEE8-0694-4292-A09F-A397B3AAAAFD}">
      <dgm:prSet/>
      <dgm:spPr/>
      <dgm:t>
        <a:bodyPr/>
        <a:lstStyle/>
        <a:p>
          <a:endParaRPr lang="en-US"/>
        </a:p>
      </dgm:t>
    </dgm:pt>
    <dgm:pt modelId="{E7646C1B-1048-48B8-98F7-5C52C8575994}">
      <dgm:prSet/>
      <dgm:spPr/>
      <dgm:t>
        <a:bodyPr/>
        <a:lstStyle/>
        <a:p>
          <a:pPr>
            <a:defRPr cap="all"/>
          </a:pPr>
          <a:r>
            <a:rPr lang="en-US" b="1" dirty="0"/>
            <a:t>AI enhancement</a:t>
          </a:r>
          <a:r>
            <a:rPr lang="en-US" dirty="0"/>
            <a:t>: Automation can streamline processes, reducing errors and improving efficiency</a:t>
          </a:r>
        </a:p>
        <a:p>
          <a:pPr>
            <a:defRPr cap="all"/>
          </a:pPr>
          <a:r>
            <a:rPr lang="en-US" dirty="0"/>
            <a:t>% on the errors.</a:t>
          </a:r>
        </a:p>
      </dgm:t>
    </dgm:pt>
    <dgm:pt modelId="{A4276DBC-9672-4009-BEB1-D967DA4AB982}" type="parTrans" cxnId="{62453858-599C-4826-9A04-2C83B07CDCBD}">
      <dgm:prSet/>
      <dgm:spPr/>
      <dgm:t>
        <a:bodyPr/>
        <a:lstStyle/>
        <a:p>
          <a:endParaRPr lang="en-US"/>
        </a:p>
      </dgm:t>
    </dgm:pt>
    <dgm:pt modelId="{283AF8DA-3871-4BDF-8B26-07C0F560A563}" type="sibTrans" cxnId="{62453858-599C-4826-9A04-2C83B07CDCBD}">
      <dgm:prSet/>
      <dgm:spPr/>
      <dgm:t>
        <a:bodyPr/>
        <a:lstStyle/>
        <a:p>
          <a:endParaRPr lang="en-US"/>
        </a:p>
      </dgm:t>
    </dgm:pt>
    <dgm:pt modelId="{F0FF0D40-C59B-4398-B075-1E765E93533D}" type="pres">
      <dgm:prSet presAssocID="{6E83C358-CF41-46AD-96FC-54683595E87E}" presName="root" presStyleCnt="0">
        <dgm:presLayoutVars>
          <dgm:dir/>
          <dgm:resizeHandles val="exact"/>
        </dgm:presLayoutVars>
      </dgm:prSet>
      <dgm:spPr/>
    </dgm:pt>
    <dgm:pt modelId="{B205005F-F468-45F9-BA51-22F692614CCA}" type="pres">
      <dgm:prSet presAssocID="{0C36C535-CB9F-476E-AFAF-FF428707D3BB}" presName="compNode" presStyleCnt="0"/>
      <dgm:spPr/>
    </dgm:pt>
    <dgm:pt modelId="{322B59AA-722A-4BE3-824B-C9E4C5525046}" type="pres">
      <dgm:prSet presAssocID="{0C36C535-CB9F-476E-AFAF-FF428707D3BB}" presName="iconBgRect" presStyleLbl="bgShp" presStyleIdx="0" presStyleCnt="4"/>
      <dgm:spPr>
        <a:prstGeom prst="round2DiagRect">
          <a:avLst>
            <a:gd name="adj1" fmla="val 29727"/>
            <a:gd name="adj2" fmla="val 0"/>
          </a:avLst>
        </a:prstGeom>
      </dgm:spPr>
    </dgm:pt>
    <dgm:pt modelId="{CF5EFDD0-DFF5-4BD8-84DF-450A4AE5F4DC}" type="pres">
      <dgm:prSet presAssocID="{0C36C535-CB9F-476E-AFAF-FF428707D3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1D41340F-64B7-4818-A69D-7DDC23DF8A26}" type="pres">
      <dgm:prSet presAssocID="{0C36C535-CB9F-476E-AFAF-FF428707D3BB}" presName="spaceRect" presStyleCnt="0"/>
      <dgm:spPr/>
    </dgm:pt>
    <dgm:pt modelId="{669D57D4-FEB5-4C8B-80B6-CD4975809FF6}" type="pres">
      <dgm:prSet presAssocID="{0C36C535-CB9F-476E-AFAF-FF428707D3BB}" presName="textRect" presStyleLbl="revTx" presStyleIdx="0" presStyleCnt="4">
        <dgm:presLayoutVars>
          <dgm:chMax val="1"/>
          <dgm:chPref val="1"/>
        </dgm:presLayoutVars>
      </dgm:prSet>
      <dgm:spPr/>
    </dgm:pt>
    <dgm:pt modelId="{D8E935D5-4239-408B-83DA-5D68F7115F39}" type="pres">
      <dgm:prSet presAssocID="{FBE4E4D4-A787-4A8B-9991-5E121FE8D6CA}" presName="sibTrans" presStyleCnt="0"/>
      <dgm:spPr/>
    </dgm:pt>
    <dgm:pt modelId="{4420AE42-19F5-420E-82D8-1C6A70EFE3E2}" type="pres">
      <dgm:prSet presAssocID="{AFC63B2F-6F50-4BF6-B28D-5C0B516FD233}" presName="compNode" presStyleCnt="0"/>
      <dgm:spPr/>
    </dgm:pt>
    <dgm:pt modelId="{BFDA409F-6997-4E9D-97B5-AA6FF549C41D}" type="pres">
      <dgm:prSet presAssocID="{AFC63B2F-6F50-4BF6-B28D-5C0B516FD233}" presName="iconBgRect" presStyleLbl="bgShp" presStyleIdx="1" presStyleCnt="4"/>
      <dgm:spPr>
        <a:prstGeom prst="round2DiagRect">
          <a:avLst>
            <a:gd name="adj1" fmla="val 29727"/>
            <a:gd name="adj2" fmla="val 0"/>
          </a:avLst>
        </a:prstGeom>
      </dgm:spPr>
    </dgm:pt>
    <dgm:pt modelId="{ED0252EB-CEB6-4538-96EB-DCDC6D69EC5D}" type="pres">
      <dgm:prSet presAssocID="{AFC63B2F-6F50-4BF6-B28D-5C0B516FD2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9A038B1B-03F5-4F44-9A75-CC9D089A23CE}" type="pres">
      <dgm:prSet presAssocID="{AFC63B2F-6F50-4BF6-B28D-5C0B516FD233}" presName="spaceRect" presStyleCnt="0"/>
      <dgm:spPr/>
    </dgm:pt>
    <dgm:pt modelId="{20E6DBE3-354F-4DD9-9A6F-35A8C97D5DC8}" type="pres">
      <dgm:prSet presAssocID="{AFC63B2F-6F50-4BF6-B28D-5C0B516FD233}" presName="textRect" presStyleLbl="revTx" presStyleIdx="1" presStyleCnt="4">
        <dgm:presLayoutVars>
          <dgm:chMax val="1"/>
          <dgm:chPref val="1"/>
        </dgm:presLayoutVars>
      </dgm:prSet>
      <dgm:spPr/>
    </dgm:pt>
    <dgm:pt modelId="{214A1A4E-CF21-40EB-95A2-DF4435EECA67}" type="pres">
      <dgm:prSet presAssocID="{C59F4C26-C3BA-4072-B779-BCF771875627}" presName="sibTrans" presStyleCnt="0"/>
      <dgm:spPr/>
    </dgm:pt>
    <dgm:pt modelId="{B2D1BC9C-21E9-440C-966C-42A8F409A034}" type="pres">
      <dgm:prSet presAssocID="{F2014D44-670D-4091-AB07-CBEC2E7A3CF2}" presName="compNode" presStyleCnt="0"/>
      <dgm:spPr/>
    </dgm:pt>
    <dgm:pt modelId="{32913C50-EE33-448A-905B-92FF11D87B12}" type="pres">
      <dgm:prSet presAssocID="{F2014D44-670D-4091-AB07-CBEC2E7A3CF2}" presName="iconBgRect" presStyleLbl="bgShp" presStyleIdx="2" presStyleCnt="4"/>
      <dgm:spPr>
        <a:prstGeom prst="round2DiagRect">
          <a:avLst>
            <a:gd name="adj1" fmla="val 29727"/>
            <a:gd name="adj2" fmla="val 0"/>
          </a:avLst>
        </a:prstGeom>
      </dgm:spPr>
    </dgm:pt>
    <dgm:pt modelId="{6CC53280-84CD-4E23-A261-D20773105794}" type="pres">
      <dgm:prSet presAssocID="{F2014D44-670D-4091-AB07-CBEC2E7A3C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86AA5E3-1929-4868-8029-E057F2EAD7D3}" type="pres">
      <dgm:prSet presAssocID="{F2014D44-670D-4091-AB07-CBEC2E7A3CF2}" presName="spaceRect" presStyleCnt="0"/>
      <dgm:spPr/>
    </dgm:pt>
    <dgm:pt modelId="{1DA4E58B-33DA-4D1B-8AE2-5D5627717A58}" type="pres">
      <dgm:prSet presAssocID="{F2014D44-670D-4091-AB07-CBEC2E7A3CF2}" presName="textRect" presStyleLbl="revTx" presStyleIdx="2" presStyleCnt="4">
        <dgm:presLayoutVars>
          <dgm:chMax val="1"/>
          <dgm:chPref val="1"/>
        </dgm:presLayoutVars>
      </dgm:prSet>
      <dgm:spPr/>
    </dgm:pt>
    <dgm:pt modelId="{8924EF51-D86F-4163-9453-6824915EB9CE}" type="pres">
      <dgm:prSet presAssocID="{4A095817-54D6-48BE-A102-3CAB40389A61}" presName="sibTrans" presStyleCnt="0"/>
      <dgm:spPr/>
    </dgm:pt>
    <dgm:pt modelId="{C6EBD46B-21AC-47B2-B03F-504A2A9EAF9D}" type="pres">
      <dgm:prSet presAssocID="{E7646C1B-1048-48B8-98F7-5C52C8575994}" presName="compNode" presStyleCnt="0"/>
      <dgm:spPr/>
    </dgm:pt>
    <dgm:pt modelId="{E74792D3-A121-47B2-9CF4-7B97059FF72B}" type="pres">
      <dgm:prSet presAssocID="{E7646C1B-1048-48B8-98F7-5C52C8575994}" presName="iconBgRect" presStyleLbl="bgShp" presStyleIdx="3" presStyleCnt="4"/>
      <dgm:spPr>
        <a:prstGeom prst="round2DiagRect">
          <a:avLst>
            <a:gd name="adj1" fmla="val 29727"/>
            <a:gd name="adj2" fmla="val 0"/>
          </a:avLst>
        </a:prstGeom>
      </dgm:spPr>
    </dgm:pt>
    <dgm:pt modelId="{DAE7106B-DA6A-4276-9A6C-0F821CF1E5D2}" type="pres">
      <dgm:prSet presAssocID="{E7646C1B-1048-48B8-98F7-5C52C85759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DB190072-D6A8-495F-8D8C-30F995D0080E}" type="pres">
      <dgm:prSet presAssocID="{E7646C1B-1048-48B8-98F7-5C52C8575994}" presName="spaceRect" presStyleCnt="0"/>
      <dgm:spPr/>
    </dgm:pt>
    <dgm:pt modelId="{99C44C53-104B-4160-A90F-0808992694A3}" type="pres">
      <dgm:prSet presAssocID="{E7646C1B-1048-48B8-98F7-5C52C8575994}" presName="textRect" presStyleLbl="revTx" presStyleIdx="3" presStyleCnt="4">
        <dgm:presLayoutVars>
          <dgm:chMax val="1"/>
          <dgm:chPref val="1"/>
        </dgm:presLayoutVars>
      </dgm:prSet>
      <dgm:spPr/>
    </dgm:pt>
  </dgm:ptLst>
  <dgm:cxnLst>
    <dgm:cxn modelId="{DA8D3229-C873-4C33-91A9-837E18E27D4A}" type="presOf" srcId="{F2014D44-670D-4091-AB07-CBEC2E7A3CF2}" destId="{1DA4E58B-33DA-4D1B-8AE2-5D5627717A58}" srcOrd="0" destOrd="0" presId="urn:microsoft.com/office/officeart/2018/5/layout/IconLeafLabelList"/>
    <dgm:cxn modelId="{762A8E31-6746-4E6F-9594-108905A86AA0}" type="presOf" srcId="{6E83C358-CF41-46AD-96FC-54683595E87E}" destId="{F0FF0D40-C59B-4398-B075-1E765E93533D}" srcOrd="0" destOrd="0" presId="urn:microsoft.com/office/officeart/2018/5/layout/IconLeafLabelList"/>
    <dgm:cxn modelId="{3FECC73E-068D-4122-B25F-4A24638BCBE7}" type="presOf" srcId="{E7646C1B-1048-48B8-98F7-5C52C8575994}" destId="{99C44C53-104B-4160-A90F-0808992694A3}" srcOrd="0" destOrd="0" presId="urn:microsoft.com/office/officeart/2018/5/layout/IconLeafLabelList"/>
    <dgm:cxn modelId="{FD1FD373-A1AB-4FF2-BC70-13DC0DE7CEF6}" srcId="{6E83C358-CF41-46AD-96FC-54683595E87E}" destId="{AFC63B2F-6F50-4BF6-B28D-5C0B516FD233}" srcOrd="1" destOrd="0" parTransId="{5AC36D85-E31D-4CD3-94C0-799B7A005D8F}" sibTransId="{C59F4C26-C3BA-4072-B779-BCF771875627}"/>
    <dgm:cxn modelId="{62453858-599C-4826-9A04-2C83B07CDCBD}" srcId="{6E83C358-CF41-46AD-96FC-54683595E87E}" destId="{E7646C1B-1048-48B8-98F7-5C52C8575994}" srcOrd="3" destOrd="0" parTransId="{A4276DBC-9672-4009-BEB1-D967DA4AB982}" sibTransId="{283AF8DA-3871-4BDF-8B26-07C0F560A563}"/>
    <dgm:cxn modelId="{3DB9C2D0-615F-4A80-938A-13D918ECE186}" type="presOf" srcId="{0C36C535-CB9F-476E-AFAF-FF428707D3BB}" destId="{669D57D4-FEB5-4C8B-80B6-CD4975809FF6}" srcOrd="0" destOrd="0" presId="urn:microsoft.com/office/officeart/2018/5/layout/IconLeafLabelList"/>
    <dgm:cxn modelId="{D63C9BD4-ED38-409A-B20B-E8F154ACC0F8}" type="presOf" srcId="{AFC63B2F-6F50-4BF6-B28D-5C0B516FD233}" destId="{20E6DBE3-354F-4DD9-9A6F-35A8C97D5DC8}" srcOrd="0" destOrd="0" presId="urn:microsoft.com/office/officeart/2018/5/layout/IconLeafLabelList"/>
    <dgm:cxn modelId="{8FABFEE8-0694-4292-A09F-A397B3AAAAFD}" srcId="{6E83C358-CF41-46AD-96FC-54683595E87E}" destId="{F2014D44-670D-4091-AB07-CBEC2E7A3CF2}" srcOrd="2" destOrd="0" parTransId="{BBB817E4-F10E-4167-BCA4-C7135C87A5C5}" sibTransId="{4A095817-54D6-48BE-A102-3CAB40389A61}"/>
    <dgm:cxn modelId="{F611A7F1-1917-4304-AE6F-883A24FAC734}" srcId="{6E83C358-CF41-46AD-96FC-54683595E87E}" destId="{0C36C535-CB9F-476E-AFAF-FF428707D3BB}" srcOrd="0" destOrd="0" parTransId="{B84B3100-E30F-4E85-81DF-F9A567E22446}" sibTransId="{FBE4E4D4-A787-4A8B-9991-5E121FE8D6CA}"/>
    <dgm:cxn modelId="{A2D91AAC-13E3-4DF9-A996-37DE2204FAEF}" type="presParOf" srcId="{F0FF0D40-C59B-4398-B075-1E765E93533D}" destId="{B205005F-F468-45F9-BA51-22F692614CCA}" srcOrd="0" destOrd="0" presId="urn:microsoft.com/office/officeart/2018/5/layout/IconLeafLabelList"/>
    <dgm:cxn modelId="{42EAE85E-F5D9-49F5-BABC-B20166503D8E}" type="presParOf" srcId="{B205005F-F468-45F9-BA51-22F692614CCA}" destId="{322B59AA-722A-4BE3-824B-C9E4C5525046}" srcOrd="0" destOrd="0" presId="urn:microsoft.com/office/officeart/2018/5/layout/IconLeafLabelList"/>
    <dgm:cxn modelId="{B273F0C1-9D2F-4049-AAFD-CD30C1C5C893}" type="presParOf" srcId="{B205005F-F468-45F9-BA51-22F692614CCA}" destId="{CF5EFDD0-DFF5-4BD8-84DF-450A4AE5F4DC}" srcOrd="1" destOrd="0" presId="urn:microsoft.com/office/officeart/2018/5/layout/IconLeafLabelList"/>
    <dgm:cxn modelId="{5C658ED5-12FC-48DF-95E3-781FF8A64231}" type="presParOf" srcId="{B205005F-F468-45F9-BA51-22F692614CCA}" destId="{1D41340F-64B7-4818-A69D-7DDC23DF8A26}" srcOrd="2" destOrd="0" presId="urn:microsoft.com/office/officeart/2018/5/layout/IconLeafLabelList"/>
    <dgm:cxn modelId="{AE6E56F0-5C3A-4931-9A7F-D4F4BB1F2FC5}" type="presParOf" srcId="{B205005F-F468-45F9-BA51-22F692614CCA}" destId="{669D57D4-FEB5-4C8B-80B6-CD4975809FF6}" srcOrd="3" destOrd="0" presId="urn:microsoft.com/office/officeart/2018/5/layout/IconLeafLabelList"/>
    <dgm:cxn modelId="{DEA8FA27-2434-4D22-A72B-92F1C9987E93}" type="presParOf" srcId="{F0FF0D40-C59B-4398-B075-1E765E93533D}" destId="{D8E935D5-4239-408B-83DA-5D68F7115F39}" srcOrd="1" destOrd="0" presId="urn:microsoft.com/office/officeart/2018/5/layout/IconLeafLabelList"/>
    <dgm:cxn modelId="{C2B5D415-45B6-4C7A-9F44-705E5D08FEA0}" type="presParOf" srcId="{F0FF0D40-C59B-4398-B075-1E765E93533D}" destId="{4420AE42-19F5-420E-82D8-1C6A70EFE3E2}" srcOrd="2" destOrd="0" presId="urn:microsoft.com/office/officeart/2018/5/layout/IconLeafLabelList"/>
    <dgm:cxn modelId="{61307760-4B44-4CCD-84AC-92EBC17CA3CF}" type="presParOf" srcId="{4420AE42-19F5-420E-82D8-1C6A70EFE3E2}" destId="{BFDA409F-6997-4E9D-97B5-AA6FF549C41D}" srcOrd="0" destOrd="0" presId="urn:microsoft.com/office/officeart/2018/5/layout/IconLeafLabelList"/>
    <dgm:cxn modelId="{0F3D0DF7-A0BF-4827-88E5-70308E6A399B}" type="presParOf" srcId="{4420AE42-19F5-420E-82D8-1C6A70EFE3E2}" destId="{ED0252EB-CEB6-4538-96EB-DCDC6D69EC5D}" srcOrd="1" destOrd="0" presId="urn:microsoft.com/office/officeart/2018/5/layout/IconLeafLabelList"/>
    <dgm:cxn modelId="{1A08ECF8-EE0B-4085-B049-092D7C9AA0FA}" type="presParOf" srcId="{4420AE42-19F5-420E-82D8-1C6A70EFE3E2}" destId="{9A038B1B-03F5-4F44-9A75-CC9D089A23CE}" srcOrd="2" destOrd="0" presId="urn:microsoft.com/office/officeart/2018/5/layout/IconLeafLabelList"/>
    <dgm:cxn modelId="{AF4A0EC3-81DD-473E-B081-60007181E142}" type="presParOf" srcId="{4420AE42-19F5-420E-82D8-1C6A70EFE3E2}" destId="{20E6DBE3-354F-4DD9-9A6F-35A8C97D5DC8}" srcOrd="3" destOrd="0" presId="urn:microsoft.com/office/officeart/2018/5/layout/IconLeafLabelList"/>
    <dgm:cxn modelId="{A1FA244B-03EC-4D09-A6CC-90B22E72D689}" type="presParOf" srcId="{F0FF0D40-C59B-4398-B075-1E765E93533D}" destId="{214A1A4E-CF21-40EB-95A2-DF4435EECA67}" srcOrd="3" destOrd="0" presId="urn:microsoft.com/office/officeart/2018/5/layout/IconLeafLabelList"/>
    <dgm:cxn modelId="{7524F5A8-876A-46EA-8A0B-BD19F8914EEC}" type="presParOf" srcId="{F0FF0D40-C59B-4398-B075-1E765E93533D}" destId="{B2D1BC9C-21E9-440C-966C-42A8F409A034}" srcOrd="4" destOrd="0" presId="urn:microsoft.com/office/officeart/2018/5/layout/IconLeafLabelList"/>
    <dgm:cxn modelId="{BB7F49E1-BAE2-4772-84A3-BA3DC64E0192}" type="presParOf" srcId="{B2D1BC9C-21E9-440C-966C-42A8F409A034}" destId="{32913C50-EE33-448A-905B-92FF11D87B12}" srcOrd="0" destOrd="0" presId="urn:microsoft.com/office/officeart/2018/5/layout/IconLeafLabelList"/>
    <dgm:cxn modelId="{CBE5551A-86AC-40C2-89E2-FBF832E7136C}" type="presParOf" srcId="{B2D1BC9C-21E9-440C-966C-42A8F409A034}" destId="{6CC53280-84CD-4E23-A261-D20773105794}" srcOrd="1" destOrd="0" presId="urn:microsoft.com/office/officeart/2018/5/layout/IconLeafLabelList"/>
    <dgm:cxn modelId="{AA9C44C7-0301-4AE4-B591-1440D0AC4CF4}" type="presParOf" srcId="{B2D1BC9C-21E9-440C-966C-42A8F409A034}" destId="{A86AA5E3-1929-4868-8029-E057F2EAD7D3}" srcOrd="2" destOrd="0" presId="urn:microsoft.com/office/officeart/2018/5/layout/IconLeafLabelList"/>
    <dgm:cxn modelId="{40904147-4F4B-40D2-B3C6-C557C0F8796C}" type="presParOf" srcId="{B2D1BC9C-21E9-440C-966C-42A8F409A034}" destId="{1DA4E58B-33DA-4D1B-8AE2-5D5627717A58}" srcOrd="3" destOrd="0" presId="urn:microsoft.com/office/officeart/2018/5/layout/IconLeafLabelList"/>
    <dgm:cxn modelId="{0808DE3E-6B21-4D20-9270-73529B8BD52F}" type="presParOf" srcId="{F0FF0D40-C59B-4398-B075-1E765E93533D}" destId="{8924EF51-D86F-4163-9453-6824915EB9CE}" srcOrd="5" destOrd="0" presId="urn:microsoft.com/office/officeart/2018/5/layout/IconLeafLabelList"/>
    <dgm:cxn modelId="{8DC5D699-498C-4FDB-93D8-142A4FD679E7}" type="presParOf" srcId="{F0FF0D40-C59B-4398-B075-1E765E93533D}" destId="{C6EBD46B-21AC-47B2-B03F-504A2A9EAF9D}" srcOrd="6" destOrd="0" presId="urn:microsoft.com/office/officeart/2018/5/layout/IconLeafLabelList"/>
    <dgm:cxn modelId="{C8652CFD-73A2-452E-989D-3C4E8142A27E}" type="presParOf" srcId="{C6EBD46B-21AC-47B2-B03F-504A2A9EAF9D}" destId="{E74792D3-A121-47B2-9CF4-7B97059FF72B}" srcOrd="0" destOrd="0" presId="urn:microsoft.com/office/officeart/2018/5/layout/IconLeafLabelList"/>
    <dgm:cxn modelId="{364A8312-99CD-4F64-B762-E405F7AE14B5}" type="presParOf" srcId="{C6EBD46B-21AC-47B2-B03F-504A2A9EAF9D}" destId="{DAE7106B-DA6A-4276-9A6C-0F821CF1E5D2}" srcOrd="1" destOrd="0" presId="urn:microsoft.com/office/officeart/2018/5/layout/IconLeafLabelList"/>
    <dgm:cxn modelId="{D7150A0E-6C91-474F-9BCA-BCCBD954A9CB}" type="presParOf" srcId="{C6EBD46B-21AC-47B2-B03F-504A2A9EAF9D}" destId="{DB190072-D6A8-495F-8D8C-30F995D0080E}" srcOrd="2" destOrd="0" presId="urn:microsoft.com/office/officeart/2018/5/layout/IconLeafLabelList"/>
    <dgm:cxn modelId="{C1652E18-0670-4387-A775-0F781A3BF9A8}" type="presParOf" srcId="{C6EBD46B-21AC-47B2-B03F-504A2A9EAF9D}" destId="{99C44C53-104B-4160-A90F-0808992694A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28428-E79E-48C0-82AB-CB0DE5EE1A62}"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7E1FCA53-5AF6-456D-BD97-35A430B433EC}">
      <dgm:prSet custT="1"/>
      <dgm:spPr/>
      <dgm:t>
        <a:bodyPr/>
        <a:lstStyle/>
        <a:p>
          <a:r>
            <a:rPr lang="en-US" sz="1800" dirty="0"/>
            <a:t>When Actuarial Valuations are done. </a:t>
          </a:r>
        </a:p>
      </dgm:t>
    </dgm:pt>
    <dgm:pt modelId="{00EEE832-23BC-4112-8072-F8A87E916614}" type="parTrans" cxnId="{48B0D324-8954-4B60-9A2B-DBB3BAAD211A}">
      <dgm:prSet/>
      <dgm:spPr/>
      <dgm:t>
        <a:bodyPr/>
        <a:lstStyle/>
        <a:p>
          <a:endParaRPr lang="en-US"/>
        </a:p>
      </dgm:t>
    </dgm:pt>
    <dgm:pt modelId="{5FE5477B-8E49-41E6-96FF-97C684BC36A5}" type="sibTrans" cxnId="{48B0D324-8954-4B60-9A2B-DBB3BAAD211A}">
      <dgm:prSet/>
      <dgm:spPr/>
      <dgm:t>
        <a:bodyPr/>
        <a:lstStyle/>
        <a:p>
          <a:endParaRPr lang="en-US"/>
        </a:p>
      </dgm:t>
    </dgm:pt>
    <dgm:pt modelId="{79F6FB09-7C8F-4BAD-A666-8E68579C166B}">
      <dgm:prSet custT="1"/>
      <dgm:spPr/>
      <dgm:t>
        <a:bodyPr/>
        <a:lstStyle/>
        <a:p>
          <a:r>
            <a:rPr lang="en-US" sz="1600" dirty="0"/>
            <a:t>Actuarial report has to be signed. </a:t>
          </a:r>
        </a:p>
      </dgm:t>
    </dgm:pt>
    <dgm:pt modelId="{74837AE9-B716-4565-9D4B-4982909CB439}" type="parTrans" cxnId="{DDB5943B-CD5E-4AD5-AA36-5AB34460D14D}">
      <dgm:prSet/>
      <dgm:spPr/>
      <dgm:t>
        <a:bodyPr/>
        <a:lstStyle/>
        <a:p>
          <a:endParaRPr lang="en-US"/>
        </a:p>
      </dgm:t>
    </dgm:pt>
    <dgm:pt modelId="{7DAD54BD-E170-45A1-8FF2-D1BD9CFEFC0B}" type="sibTrans" cxnId="{DDB5943B-CD5E-4AD5-AA36-5AB34460D14D}">
      <dgm:prSet/>
      <dgm:spPr/>
      <dgm:t>
        <a:bodyPr/>
        <a:lstStyle/>
        <a:p>
          <a:endParaRPr lang="en-US"/>
        </a:p>
      </dgm:t>
    </dgm:pt>
    <dgm:pt modelId="{1679E5C0-64FE-4569-8D42-DD7E0A71C9F3}">
      <dgm:prSet custT="1"/>
      <dgm:spPr/>
      <dgm:t>
        <a:bodyPr/>
        <a:lstStyle/>
        <a:p>
          <a:r>
            <a:rPr lang="en-US" sz="1600" dirty="0"/>
            <a:t>Someone must be accountable </a:t>
          </a:r>
        </a:p>
      </dgm:t>
    </dgm:pt>
    <dgm:pt modelId="{28BEF968-554F-4498-AC50-6DF5A6F9F9BD}" type="parTrans" cxnId="{0DFDE25A-26DB-4D73-B2CA-B02E4F9FC14A}">
      <dgm:prSet/>
      <dgm:spPr/>
      <dgm:t>
        <a:bodyPr/>
        <a:lstStyle/>
        <a:p>
          <a:endParaRPr lang="en-US"/>
        </a:p>
      </dgm:t>
    </dgm:pt>
    <dgm:pt modelId="{F93AA229-4D16-4112-AF17-B4E30ECD3493}" type="sibTrans" cxnId="{0DFDE25A-26DB-4D73-B2CA-B02E4F9FC14A}">
      <dgm:prSet/>
      <dgm:spPr/>
      <dgm:t>
        <a:bodyPr/>
        <a:lstStyle/>
        <a:p>
          <a:endParaRPr lang="en-US"/>
        </a:p>
      </dgm:t>
    </dgm:pt>
    <dgm:pt modelId="{2F46C60F-34E1-45E1-8841-C602E298CF40}">
      <dgm:prSet custT="1"/>
      <dgm:spPr/>
      <dgm:t>
        <a:bodyPr/>
        <a:lstStyle/>
        <a:p>
          <a:r>
            <a:rPr lang="en-US" sz="1600" dirty="0"/>
            <a:t>A professional that you can hold responsible.</a:t>
          </a:r>
        </a:p>
      </dgm:t>
    </dgm:pt>
    <dgm:pt modelId="{2192A616-C0EF-4C8E-A769-3117B30BEBCD}" type="parTrans" cxnId="{99F668A3-6A59-44E4-95CF-74F20F5BCC09}">
      <dgm:prSet/>
      <dgm:spPr/>
      <dgm:t>
        <a:bodyPr/>
        <a:lstStyle/>
        <a:p>
          <a:endParaRPr lang="en-US"/>
        </a:p>
      </dgm:t>
    </dgm:pt>
    <dgm:pt modelId="{D3A87F42-77FF-4FFA-AA81-FD2D546FC735}" type="sibTrans" cxnId="{99F668A3-6A59-44E4-95CF-74F20F5BCC09}">
      <dgm:prSet/>
      <dgm:spPr/>
      <dgm:t>
        <a:bodyPr/>
        <a:lstStyle/>
        <a:p>
          <a:endParaRPr lang="en-US"/>
        </a:p>
      </dgm:t>
    </dgm:pt>
    <dgm:pt modelId="{9D1838DB-A029-4BF4-899C-BCCDA00EB60C}">
      <dgm:prSet custT="1"/>
      <dgm:spPr/>
      <dgm:t>
        <a:bodyPr/>
        <a:lstStyle/>
        <a:p>
          <a:r>
            <a:rPr lang="en-US" sz="1600" dirty="0"/>
            <a:t>The Actuary has access to clean data</a:t>
          </a:r>
        </a:p>
      </dgm:t>
    </dgm:pt>
    <dgm:pt modelId="{6ECCFE6F-DDA0-4385-B88A-B7FBD90A8496}" type="parTrans" cxnId="{69B72DEC-9B08-499E-8312-604F666DC3FA}">
      <dgm:prSet/>
      <dgm:spPr/>
      <dgm:t>
        <a:bodyPr/>
        <a:lstStyle/>
        <a:p>
          <a:endParaRPr lang="en-US"/>
        </a:p>
      </dgm:t>
    </dgm:pt>
    <dgm:pt modelId="{51AA378A-DC2D-4157-9497-F9F08A6821BC}" type="sibTrans" cxnId="{69B72DEC-9B08-499E-8312-604F666DC3FA}">
      <dgm:prSet/>
      <dgm:spPr/>
      <dgm:t>
        <a:bodyPr/>
        <a:lstStyle/>
        <a:p>
          <a:endParaRPr lang="en-US"/>
        </a:p>
      </dgm:t>
    </dgm:pt>
    <dgm:pt modelId="{D6F62B9A-74D4-408C-AD51-4BBE2A1AA194}">
      <dgm:prSet custT="1"/>
      <dgm:spPr/>
      <dgm:t>
        <a:bodyPr/>
        <a:lstStyle/>
        <a:p>
          <a:r>
            <a:rPr lang="en-US" sz="1600" dirty="0"/>
            <a:t>and if  AI in place To perform Data checks </a:t>
          </a:r>
        </a:p>
      </dgm:t>
    </dgm:pt>
    <dgm:pt modelId="{D08BD5F8-342B-4C91-949A-3AA45BA14919}" type="parTrans" cxnId="{1FE25179-86E2-42F8-ACC7-A00A3C13ACEA}">
      <dgm:prSet/>
      <dgm:spPr/>
      <dgm:t>
        <a:bodyPr/>
        <a:lstStyle/>
        <a:p>
          <a:endParaRPr lang="en-US"/>
        </a:p>
      </dgm:t>
    </dgm:pt>
    <dgm:pt modelId="{35CCB964-AFB0-4A33-A733-E48853DDD8B7}" type="sibTrans" cxnId="{1FE25179-86E2-42F8-ACC7-A00A3C13ACEA}">
      <dgm:prSet/>
      <dgm:spPr/>
      <dgm:t>
        <a:bodyPr/>
        <a:lstStyle/>
        <a:p>
          <a:endParaRPr lang="en-US"/>
        </a:p>
      </dgm:t>
    </dgm:pt>
    <dgm:pt modelId="{CF24CF04-2818-4F41-85F6-66948992E91C}">
      <dgm:prSet custT="1"/>
      <dgm:spPr/>
      <dgm:t>
        <a:bodyPr/>
        <a:lstStyle/>
        <a:p>
          <a:r>
            <a:rPr lang="en-US" sz="1600" dirty="0"/>
            <a:t>If you have AI doing Data Checks. </a:t>
          </a:r>
        </a:p>
      </dgm:t>
    </dgm:pt>
    <dgm:pt modelId="{FBBD5E10-4D6E-4498-9D4E-E5A5B751962B}" type="parTrans" cxnId="{BB7082AC-9498-4819-8DAB-2CF3539B3695}">
      <dgm:prSet/>
      <dgm:spPr/>
      <dgm:t>
        <a:bodyPr/>
        <a:lstStyle/>
        <a:p>
          <a:endParaRPr lang="en-US"/>
        </a:p>
      </dgm:t>
    </dgm:pt>
    <dgm:pt modelId="{990E9E71-5590-4D95-B5F8-B640F530786F}" type="sibTrans" cxnId="{BB7082AC-9498-4819-8DAB-2CF3539B3695}">
      <dgm:prSet/>
      <dgm:spPr/>
      <dgm:t>
        <a:bodyPr/>
        <a:lstStyle/>
        <a:p>
          <a:endParaRPr lang="en-US"/>
        </a:p>
      </dgm:t>
    </dgm:pt>
    <dgm:pt modelId="{007B4090-BF4E-4C0D-9E08-2395424AFEA8}">
      <dgm:prSet custT="1"/>
      <dgm:spPr/>
      <dgm:t>
        <a:bodyPr/>
        <a:lstStyle/>
        <a:p>
          <a:r>
            <a:rPr lang="en-US" sz="1600" dirty="0"/>
            <a:t>Clean data is feeding in the Actuarial model </a:t>
          </a:r>
        </a:p>
      </dgm:t>
    </dgm:pt>
    <dgm:pt modelId="{EC762ECE-2F6D-4129-84BA-21D52BA0576B}" type="parTrans" cxnId="{C9513A46-4E08-4E86-96DD-17C0039ADC02}">
      <dgm:prSet/>
      <dgm:spPr/>
      <dgm:t>
        <a:bodyPr/>
        <a:lstStyle/>
        <a:p>
          <a:endParaRPr lang="en-US"/>
        </a:p>
      </dgm:t>
    </dgm:pt>
    <dgm:pt modelId="{832E7DEE-4DDA-4710-9489-FE3DF7DB7DD3}" type="sibTrans" cxnId="{C9513A46-4E08-4E86-96DD-17C0039ADC02}">
      <dgm:prSet/>
      <dgm:spPr/>
      <dgm:t>
        <a:bodyPr/>
        <a:lstStyle/>
        <a:p>
          <a:endParaRPr lang="en-US"/>
        </a:p>
      </dgm:t>
    </dgm:pt>
    <dgm:pt modelId="{A3CAA41E-E541-4277-8BE6-438AD8D1A4E4}">
      <dgm:prSet custT="1"/>
      <dgm:spPr/>
      <dgm:t>
        <a:bodyPr/>
        <a:lstStyle/>
        <a:p>
          <a:r>
            <a:rPr lang="en-US" sz="1600" dirty="0"/>
            <a:t>To do the numbers and estimated forecast. </a:t>
          </a:r>
        </a:p>
      </dgm:t>
    </dgm:pt>
    <dgm:pt modelId="{AF8C11F9-C9B2-4F40-8F80-38245E654250}" type="parTrans" cxnId="{13EE57B9-53F5-4B7A-9198-231B10CAFC18}">
      <dgm:prSet/>
      <dgm:spPr/>
      <dgm:t>
        <a:bodyPr/>
        <a:lstStyle/>
        <a:p>
          <a:endParaRPr lang="en-US"/>
        </a:p>
      </dgm:t>
    </dgm:pt>
    <dgm:pt modelId="{F540E96C-5343-4FAB-90F5-6664591AAD82}" type="sibTrans" cxnId="{13EE57B9-53F5-4B7A-9198-231B10CAFC18}">
      <dgm:prSet/>
      <dgm:spPr/>
      <dgm:t>
        <a:bodyPr/>
        <a:lstStyle/>
        <a:p>
          <a:endParaRPr lang="en-US"/>
        </a:p>
      </dgm:t>
    </dgm:pt>
    <dgm:pt modelId="{D2EB7E3E-4AB9-4547-B15F-FE2AC72C8431}">
      <dgm:prSet custT="1"/>
      <dgm:spPr/>
      <dgm:t>
        <a:bodyPr/>
        <a:lstStyle/>
        <a:p>
          <a:r>
            <a:rPr lang="en-US" sz="1600" dirty="0"/>
            <a:t>So AI doesn't necessarily remove the need to have an Actuary </a:t>
          </a:r>
        </a:p>
      </dgm:t>
    </dgm:pt>
    <dgm:pt modelId="{CC1A9257-8951-48BB-B36A-96B1A421E656}" type="parTrans" cxnId="{960D7757-1973-43F8-B004-FDD1F43D6A9A}">
      <dgm:prSet/>
      <dgm:spPr/>
      <dgm:t>
        <a:bodyPr/>
        <a:lstStyle/>
        <a:p>
          <a:endParaRPr lang="en-US"/>
        </a:p>
      </dgm:t>
    </dgm:pt>
    <dgm:pt modelId="{C6BE9C36-3692-4D15-AFC5-77C9F7DAEF23}" type="sibTrans" cxnId="{960D7757-1973-43F8-B004-FDD1F43D6A9A}">
      <dgm:prSet/>
      <dgm:spPr/>
      <dgm:t>
        <a:bodyPr/>
        <a:lstStyle/>
        <a:p>
          <a:endParaRPr lang="en-US"/>
        </a:p>
      </dgm:t>
    </dgm:pt>
    <dgm:pt modelId="{874B1E95-7784-441F-835D-4608BC52CA9C}">
      <dgm:prSet custT="1"/>
      <dgm:spPr/>
      <dgm:t>
        <a:bodyPr/>
        <a:lstStyle/>
        <a:p>
          <a:r>
            <a:rPr lang="en-US" sz="1600" dirty="0"/>
            <a:t>AI is there to enhance and not to replace but Complement the Actuary</a:t>
          </a:r>
        </a:p>
      </dgm:t>
    </dgm:pt>
    <dgm:pt modelId="{25B527E5-F8A9-4108-8843-FA590F235F87}" type="parTrans" cxnId="{C75A1CC0-EAD1-4435-A96F-EDB321C09C7C}">
      <dgm:prSet/>
      <dgm:spPr/>
      <dgm:t>
        <a:bodyPr/>
        <a:lstStyle/>
        <a:p>
          <a:endParaRPr lang="en-US"/>
        </a:p>
      </dgm:t>
    </dgm:pt>
    <dgm:pt modelId="{EA48A11F-6618-4867-8695-3C844880AF54}" type="sibTrans" cxnId="{C75A1CC0-EAD1-4435-A96F-EDB321C09C7C}">
      <dgm:prSet/>
      <dgm:spPr/>
      <dgm:t>
        <a:bodyPr/>
        <a:lstStyle/>
        <a:p>
          <a:endParaRPr lang="en-US"/>
        </a:p>
      </dgm:t>
    </dgm:pt>
    <dgm:pt modelId="{390DFA8C-210A-4CA3-B0D3-E18FF146FB69}">
      <dgm:prSet custT="1"/>
      <dgm:spPr/>
      <dgm:t>
        <a:bodyPr/>
        <a:lstStyle/>
        <a:p>
          <a:r>
            <a:rPr lang="en-US" sz="1600" dirty="0"/>
            <a:t>AI knows Python, and VBA -You can tell it what to do. </a:t>
          </a:r>
        </a:p>
      </dgm:t>
    </dgm:pt>
    <dgm:pt modelId="{BFC9882C-BE79-4366-8E47-D98E004FEEA9}" type="parTrans" cxnId="{09C50A66-30B5-45D3-BFDE-7ED3F994B0CE}">
      <dgm:prSet/>
      <dgm:spPr/>
      <dgm:t>
        <a:bodyPr/>
        <a:lstStyle/>
        <a:p>
          <a:endParaRPr lang="en-US"/>
        </a:p>
      </dgm:t>
    </dgm:pt>
    <dgm:pt modelId="{AF1E9451-A95B-4799-8240-0727CD5A9C72}" type="sibTrans" cxnId="{09C50A66-30B5-45D3-BFDE-7ED3F994B0CE}">
      <dgm:prSet/>
      <dgm:spPr/>
      <dgm:t>
        <a:bodyPr/>
        <a:lstStyle/>
        <a:p>
          <a:endParaRPr lang="en-US"/>
        </a:p>
      </dgm:t>
    </dgm:pt>
    <dgm:pt modelId="{505B8F6A-0A43-4273-AC34-1A034BA1ECDF}">
      <dgm:prSet custT="1"/>
      <dgm:spPr/>
      <dgm:t>
        <a:bodyPr/>
        <a:lstStyle/>
        <a:p>
          <a:r>
            <a:rPr lang="en-US" sz="1600" dirty="0"/>
            <a:t>All these things are there to make it better </a:t>
          </a:r>
        </a:p>
      </dgm:t>
    </dgm:pt>
    <dgm:pt modelId="{71AA0865-6EAE-4443-9503-F0311E9D4BC9}" type="parTrans" cxnId="{42CCAA26-3502-43A5-A8AB-C274F36BBF04}">
      <dgm:prSet/>
      <dgm:spPr/>
      <dgm:t>
        <a:bodyPr/>
        <a:lstStyle/>
        <a:p>
          <a:endParaRPr lang="en-US"/>
        </a:p>
      </dgm:t>
    </dgm:pt>
    <dgm:pt modelId="{7F8949C9-AE49-448D-8604-1807A225E5DB}" type="sibTrans" cxnId="{42CCAA26-3502-43A5-A8AB-C274F36BBF04}">
      <dgm:prSet/>
      <dgm:spPr/>
      <dgm:t>
        <a:bodyPr/>
        <a:lstStyle/>
        <a:p>
          <a:endParaRPr lang="en-US"/>
        </a:p>
      </dgm:t>
    </dgm:pt>
    <dgm:pt modelId="{CF4B52DF-3A0F-42F9-B38E-573F61FBC968}">
      <dgm:prSet custT="1"/>
      <dgm:spPr/>
      <dgm:t>
        <a:bodyPr/>
        <a:lstStyle/>
        <a:p>
          <a:r>
            <a:rPr lang="en-US" sz="1600" dirty="0"/>
            <a:t>Over time we should see Admin costs go down </a:t>
          </a:r>
        </a:p>
      </dgm:t>
    </dgm:pt>
    <dgm:pt modelId="{F0F023C9-4F74-4E7B-8BD9-535ED6BCE85F}" type="parTrans" cxnId="{B0D38347-59DF-46D0-A893-B36E014B1F0D}">
      <dgm:prSet/>
      <dgm:spPr/>
      <dgm:t>
        <a:bodyPr/>
        <a:lstStyle/>
        <a:p>
          <a:endParaRPr lang="en-US"/>
        </a:p>
      </dgm:t>
    </dgm:pt>
    <dgm:pt modelId="{B6DF2D97-391B-4C05-BC6D-F4235E6B66D0}" type="sibTrans" cxnId="{B0D38347-59DF-46D0-A893-B36E014B1F0D}">
      <dgm:prSet/>
      <dgm:spPr/>
      <dgm:t>
        <a:bodyPr/>
        <a:lstStyle/>
        <a:p>
          <a:endParaRPr lang="en-US"/>
        </a:p>
      </dgm:t>
    </dgm:pt>
    <dgm:pt modelId="{E422FE64-C6D9-42F6-AC77-284F71466B4C}">
      <dgm:prSet custT="1"/>
      <dgm:spPr/>
      <dgm:t>
        <a:bodyPr/>
        <a:lstStyle/>
        <a:p>
          <a:r>
            <a:rPr lang="en-US" sz="1600" dirty="0"/>
            <a:t>Actuarial costs going down . Actual Core Mandate, without spending time cleaning data , sending queries</a:t>
          </a:r>
        </a:p>
      </dgm:t>
    </dgm:pt>
    <dgm:pt modelId="{24B25F54-2110-4ED4-92ED-0AC1566EDD0E}" type="parTrans" cxnId="{A9591E66-68CC-467C-9686-7E7373E0D4ED}">
      <dgm:prSet/>
      <dgm:spPr/>
      <dgm:t>
        <a:bodyPr/>
        <a:lstStyle/>
        <a:p>
          <a:endParaRPr lang="en-US"/>
        </a:p>
      </dgm:t>
    </dgm:pt>
    <dgm:pt modelId="{7B983C60-5FA4-433E-AD06-ED158327B94C}" type="sibTrans" cxnId="{A9591E66-68CC-467C-9686-7E7373E0D4ED}">
      <dgm:prSet/>
      <dgm:spPr/>
      <dgm:t>
        <a:bodyPr/>
        <a:lstStyle/>
        <a:p>
          <a:endParaRPr lang="en-US"/>
        </a:p>
      </dgm:t>
    </dgm:pt>
    <dgm:pt modelId="{5498F5AC-2F18-476E-9210-CBA3669676B7}">
      <dgm:prSet custT="1"/>
      <dgm:spPr/>
      <dgm:t>
        <a:bodyPr/>
        <a:lstStyle/>
        <a:p>
          <a:endParaRPr lang="en-US" sz="1200" dirty="0"/>
        </a:p>
        <a:p>
          <a:r>
            <a:rPr lang="en-US" sz="1600" dirty="0"/>
            <a:t>AI will ensure</a:t>
          </a:r>
        </a:p>
        <a:p>
          <a:r>
            <a:rPr lang="en-US" sz="1600" dirty="0"/>
            <a:t>-Data is accessible</a:t>
          </a:r>
        </a:p>
        <a:p>
          <a:r>
            <a:rPr lang="en-US" sz="1600" dirty="0"/>
            <a:t>- data is user friendly</a:t>
          </a:r>
        </a:p>
        <a:p>
          <a:r>
            <a:rPr lang="en-US" sz="1600" dirty="0"/>
            <a:t>- Clean</a:t>
          </a:r>
        </a:p>
        <a:p>
          <a:r>
            <a:rPr lang="en-US" sz="1600" dirty="0"/>
            <a:t>-Fit for purpose</a:t>
          </a:r>
        </a:p>
        <a:p>
          <a:endParaRPr lang="en-ZW" sz="1200" dirty="0"/>
        </a:p>
      </dgm:t>
    </dgm:pt>
    <dgm:pt modelId="{8A078CEC-3C38-4D5B-8331-7BA919CCAE30}" type="parTrans" cxnId="{6A706D48-1AAD-4465-9E4E-0D39427FABAB}">
      <dgm:prSet/>
      <dgm:spPr/>
      <dgm:t>
        <a:bodyPr/>
        <a:lstStyle/>
        <a:p>
          <a:endParaRPr lang="en-ZW"/>
        </a:p>
      </dgm:t>
    </dgm:pt>
    <dgm:pt modelId="{529F1801-FBFD-4278-B7B7-5870F4985467}" type="sibTrans" cxnId="{6A706D48-1AAD-4465-9E4E-0D39427FABAB}">
      <dgm:prSet/>
      <dgm:spPr/>
      <dgm:t>
        <a:bodyPr/>
        <a:lstStyle/>
        <a:p>
          <a:endParaRPr lang="en-US"/>
        </a:p>
      </dgm:t>
    </dgm:pt>
    <dgm:pt modelId="{CD9FCF13-376E-4CDE-8095-0C8EA4124619}" type="pres">
      <dgm:prSet presAssocID="{79A28428-E79E-48C0-82AB-CB0DE5EE1A62}" presName="Name0" presStyleCnt="0">
        <dgm:presLayoutVars>
          <dgm:dir/>
          <dgm:resizeHandles val="exact"/>
        </dgm:presLayoutVars>
      </dgm:prSet>
      <dgm:spPr/>
    </dgm:pt>
    <dgm:pt modelId="{39BCDE80-E16E-4516-B25F-54F85D60B333}" type="pres">
      <dgm:prSet presAssocID="{7E1FCA53-5AF6-456D-BD97-35A430B433EC}" presName="node" presStyleLbl="node1" presStyleIdx="0" presStyleCnt="16">
        <dgm:presLayoutVars>
          <dgm:bulletEnabled val="1"/>
        </dgm:presLayoutVars>
      </dgm:prSet>
      <dgm:spPr/>
    </dgm:pt>
    <dgm:pt modelId="{4183A906-B3A0-4F8F-B0D2-26FD0BE38EF6}" type="pres">
      <dgm:prSet presAssocID="{5FE5477B-8E49-41E6-96FF-97C684BC36A5}" presName="sibTrans" presStyleLbl="sibTrans1D1" presStyleIdx="0" presStyleCnt="15"/>
      <dgm:spPr/>
    </dgm:pt>
    <dgm:pt modelId="{9029647D-7D12-48FB-9450-DAEF3D951F42}" type="pres">
      <dgm:prSet presAssocID="{5FE5477B-8E49-41E6-96FF-97C684BC36A5}" presName="connectorText" presStyleLbl="sibTrans1D1" presStyleIdx="0" presStyleCnt="15"/>
      <dgm:spPr/>
    </dgm:pt>
    <dgm:pt modelId="{A08597AB-57EA-418A-BBA2-DBF1F8BEA11D}" type="pres">
      <dgm:prSet presAssocID="{79F6FB09-7C8F-4BAD-A666-8E68579C166B}" presName="node" presStyleLbl="node1" presStyleIdx="1" presStyleCnt="16">
        <dgm:presLayoutVars>
          <dgm:bulletEnabled val="1"/>
        </dgm:presLayoutVars>
      </dgm:prSet>
      <dgm:spPr/>
    </dgm:pt>
    <dgm:pt modelId="{805DFB47-614F-4D1E-B352-158FE69F7B80}" type="pres">
      <dgm:prSet presAssocID="{7DAD54BD-E170-45A1-8FF2-D1BD9CFEFC0B}" presName="sibTrans" presStyleLbl="sibTrans1D1" presStyleIdx="1" presStyleCnt="15"/>
      <dgm:spPr/>
    </dgm:pt>
    <dgm:pt modelId="{1639DF2B-9FBC-4316-ABB2-E78D13A15E73}" type="pres">
      <dgm:prSet presAssocID="{7DAD54BD-E170-45A1-8FF2-D1BD9CFEFC0B}" presName="connectorText" presStyleLbl="sibTrans1D1" presStyleIdx="1" presStyleCnt="15"/>
      <dgm:spPr/>
    </dgm:pt>
    <dgm:pt modelId="{D5EBE05B-6283-4701-9AF2-A6C62D21F4CD}" type="pres">
      <dgm:prSet presAssocID="{1679E5C0-64FE-4569-8D42-DD7E0A71C9F3}" presName="node" presStyleLbl="node1" presStyleIdx="2" presStyleCnt="16">
        <dgm:presLayoutVars>
          <dgm:bulletEnabled val="1"/>
        </dgm:presLayoutVars>
      </dgm:prSet>
      <dgm:spPr/>
    </dgm:pt>
    <dgm:pt modelId="{2D5BA418-4A70-42D3-BCB0-0B76FEA3FC39}" type="pres">
      <dgm:prSet presAssocID="{F93AA229-4D16-4112-AF17-B4E30ECD3493}" presName="sibTrans" presStyleLbl="sibTrans1D1" presStyleIdx="2" presStyleCnt="15"/>
      <dgm:spPr/>
    </dgm:pt>
    <dgm:pt modelId="{04AAEA9D-C73E-4976-A386-2F7B47D5DBC3}" type="pres">
      <dgm:prSet presAssocID="{F93AA229-4D16-4112-AF17-B4E30ECD3493}" presName="connectorText" presStyleLbl="sibTrans1D1" presStyleIdx="2" presStyleCnt="15"/>
      <dgm:spPr/>
    </dgm:pt>
    <dgm:pt modelId="{99009FB4-230E-4D0B-8369-EF05582E7FE3}" type="pres">
      <dgm:prSet presAssocID="{2F46C60F-34E1-45E1-8841-C602E298CF40}" presName="node" presStyleLbl="node1" presStyleIdx="3" presStyleCnt="16">
        <dgm:presLayoutVars>
          <dgm:bulletEnabled val="1"/>
        </dgm:presLayoutVars>
      </dgm:prSet>
      <dgm:spPr/>
    </dgm:pt>
    <dgm:pt modelId="{EBF03254-4358-469A-B5AD-4AB0E4A6789D}" type="pres">
      <dgm:prSet presAssocID="{D3A87F42-77FF-4FFA-AA81-FD2D546FC735}" presName="sibTrans" presStyleLbl="sibTrans1D1" presStyleIdx="3" presStyleCnt="15"/>
      <dgm:spPr/>
    </dgm:pt>
    <dgm:pt modelId="{0E85E68C-09DA-4122-A422-64357904A8CD}" type="pres">
      <dgm:prSet presAssocID="{D3A87F42-77FF-4FFA-AA81-FD2D546FC735}" presName="connectorText" presStyleLbl="sibTrans1D1" presStyleIdx="3" presStyleCnt="15"/>
      <dgm:spPr/>
    </dgm:pt>
    <dgm:pt modelId="{ED201738-C9BF-45D9-97A0-6DD66866F5E4}" type="pres">
      <dgm:prSet presAssocID="{9D1838DB-A029-4BF4-899C-BCCDA00EB60C}" presName="node" presStyleLbl="node1" presStyleIdx="4" presStyleCnt="16">
        <dgm:presLayoutVars>
          <dgm:bulletEnabled val="1"/>
        </dgm:presLayoutVars>
      </dgm:prSet>
      <dgm:spPr/>
    </dgm:pt>
    <dgm:pt modelId="{7A9857B9-030C-40B8-82BD-5B68898D1A36}" type="pres">
      <dgm:prSet presAssocID="{51AA378A-DC2D-4157-9497-F9F08A6821BC}" presName="sibTrans" presStyleLbl="sibTrans1D1" presStyleIdx="4" presStyleCnt="15"/>
      <dgm:spPr/>
    </dgm:pt>
    <dgm:pt modelId="{0CE676F1-630E-4B21-9FCC-E7F3142C1A6C}" type="pres">
      <dgm:prSet presAssocID="{51AA378A-DC2D-4157-9497-F9F08A6821BC}" presName="connectorText" presStyleLbl="sibTrans1D1" presStyleIdx="4" presStyleCnt="15"/>
      <dgm:spPr/>
    </dgm:pt>
    <dgm:pt modelId="{FD26ACD5-4151-4278-B6F4-7536ED43B476}" type="pres">
      <dgm:prSet presAssocID="{D6F62B9A-74D4-408C-AD51-4BBE2A1AA194}" presName="node" presStyleLbl="node1" presStyleIdx="5" presStyleCnt="16">
        <dgm:presLayoutVars>
          <dgm:bulletEnabled val="1"/>
        </dgm:presLayoutVars>
      </dgm:prSet>
      <dgm:spPr/>
    </dgm:pt>
    <dgm:pt modelId="{301930D2-2977-43D2-8A47-22704638B6A3}" type="pres">
      <dgm:prSet presAssocID="{35CCB964-AFB0-4A33-A733-E48853DDD8B7}" presName="sibTrans" presStyleLbl="sibTrans1D1" presStyleIdx="5" presStyleCnt="15"/>
      <dgm:spPr/>
    </dgm:pt>
    <dgm:pt modelId="{90CD42B4-4D1F-4CBF-A1B2-2F2E11AE2E45}" type="pres">
      <dgm:prSet presAssocID="{35CCB964-AFB0-4A33-A733-E48853DDD8B7}" presName="connectorText" presStyleLbl="sibTrans1D1" presStyleIdx="5" presStyleCnt="15"/>
      <dgm:spPr/>
    </dgm:pt>
    <dgm:pt modelId="{7AE900F5-18F8-473D-9330-45AC3698C8D1}" type="pres">
      <dgm:prSet presAssocID="{CF24CF04-2818-4F41-85F6-66948992E91C}" presName="node" presStyleLbl="node1" presStyleIdx="6" presStyleCnt="16">
        <dgm:presLayoutVars>
          <dgm:bulletEnabled val="1"/>
        </dgm:presLayoutVars>
      </dgm:prSet>
      <dgm:spPr/>
    </dgm:pt>
    <dgm:pt modelId="{03CD1D3D-7027-4C04-A486-E6A229F65E8C}" type="pres">
      <dgm:prSet presAssocID="{990E9E71-5590-4D95-B5F8-B640F530786F}" presName="sibTrans" presStyleLbl="sibTrans1D1" presStyleIdx="6" presStyleCnt="15"/>
      <dgm:spPr/>
    </dgm:pt>
    <dgm:pt modelId="{63EC2955-5EE5-43B8-8945-FF98202CB4F0}" type="pres">
      <dgm:prSet presAssocID="{990E9E71-5590-4D95-B5F8-B640F530786F}" presName="connectorText" presStyleLbl="sibTrans1D1" presStyleIdx="6" presStyleCnt="15"/>
      <dgm:spPr/>
    </dgm:pt>
    <dgm:pt modelId="{91EA1E4E-BD04-4170-A468-3FB0ECEE3009}" type="pres">
      <dgm:prSet presAssocID="{007B4090-BF4E-4C0D-9E08-2395424AFEA8}" presName="node" presStyleLbl="node1" presStyleIdx="7" presStyleCnt="16">
        <dgm:presLayoutVars>
          <dgm:bulletEnabled val="1"/>
        </dgm:presLayoutVars>
      </dgm:prSet>
      <dgm:spPr/>
    </dgm:pt>
    <dgm:pt modelId="{51BC46DB-5F0E-49E2-803A-B4330D7D33BF}" type="pres">
      <dgm:prSet presAssocID="{832E7DEE-4DDA-4710-9489-FE3DF7DB7DD3}" presName="sibTrans" presStyleLbl="sibTrans1D1" presStyleIdx="7" presStyleCnt="15"/>
      <dgm:spPr/>
    </dgm:pt>
    <dgm:pt modelId="{99AAB528-25ED-4C67-804E-4C981DF35C7C}" type="pres">
      <dgm:prSet presAssocID="{832E7DEE-4DDA-4710-9489-FE3DF7DB7DD3}" presName="connectorText" presStyleLbl="sibTrans1D1" presStyleIdx="7" presStyleCnt="15"/>
      <dgm:spPr/>
    </dgm:pt>
    <dgm:pt modelId="{31662A72-9C22-492B-BA3E-5E728A3DA448}" type="pres">
      <dgm:prSet presAssocID="{A3CAA41E-E541-4277-8BE6-438AD8D1A4E4}" presName="node" presStyleLbl="node1" presStyleIdx="8" presStyleCnt="16">
        <dgm:presLayoutVars>
          <dgm:bulletEnabled val="1"/>
        </dgm:presLayoutVars>
      </dgm:prSet>
      <dgm:spPr/>
    </dgm:pt>
    <dgm:pt modelId="{42A8B9FB-1F5A-48E7-8E09-3C8BF0D033C3}" type="pres">
      <dgm:prSet presAssocID="{F540E96C-5343-4FAB-90F5-6664591AAD82}" presName="sibTrans" presStyleLbl="sibTrans1D1" presStyleIdx="8" presStyleCnt="15"/>
      <dgm:spPr/>
    </dgm:pt>
    <dgm:pt modelId="{1FF170B2-4983-4339-B5F2-0C06BB8AF749}" type="pres">
      <dgm:prSet presAssocID="{F540E96C-5343-4FAB-90F5-6664591AAD82}" presName="connectorText" presStyleLbl="sibTrans1D1" presStyleIdx="8" presStyleCnt="15"/>
      <dgm:spPr/>
    </dgm:pt>
    <dgm:pt modelId="{10363BBC-6D71-4BCD-ABFA-A75A6F29D581}" type="pres">
      <dgm:prSet presAssocID="{D2EB7E3E-4AB9-4547-B15F-FE2AC72C8431}" presName="node" presStyleLbl="node1" presStyleIdx="9" presStyleCnt="16">
        <dgm:presLayoutVars>
          <dgm:bulletEnabled val="1"/>
        </dgm:presLayoutVars>
      </dgm:prSet>
      <dgm:spPr/>
    </dgm:pt>
    <dgm:pt modelId="{3521B017-153E-4AD6-8F5B-74F4A1F4632F}" type="pres">
      <dgm:prSet presAssocID="{C6BE9C36-3692-4D15-AFC5-77C9F7DAEF23}" presName="sibTrans" presStyleLbl="sibTrans1D1" presStyleIdx="9" presStyleCnt="15"/>
      <dgm:spPr/>
    </dgm:pt>
    <dgm:pt modelId="{A4A9F729-6F37-46A7-A842-0D8DD83F29B5}" type="pres">
      <dgm:prSet presAssocID="{C6BE9C36-3692-4D15-AFC5-77C9F7DAEF23}" presName="connectorText" presStyleLbl="sibTrans1D1" presStyleIdx="9" presStyleCnt="15"/>
      <dgm:spPr/>
    </dgm:pt>
    <dgm:pt modelId="{0E7C6EF9-BB25-4AE8-A546-B32D42DE8C1B}" type="pres">
      <dgm:prSet presAssocID="{874B1E95-7784-441F-835D-4608BC52CA9C}" presName="node" presStyleLbl="node1" presStyleIdx="10" presStyleCnt="16">
        <dgm:presLayoutVars>
          <dgm:bulletEnabled val="1"/>
        </dgm:presLayoutVars>
      </dgm:prSet>
      <dgm:spPr/>
    </dgm:pt>
    <dgm:pt modelId="{B89E68A9-EDCF-498D-9393-31FFF3FB300C}" type="pres">
      <dgm:prSet presAssocID="{EA48A11F-6618-4867-8695-3C844880AF54}" presName="sibTrans" presStyleLbl="sibTrans1D1" presStyleIdx="10" presStyleCnt="15"/>
      <dgm:spPr/>
    </dgm:pt>
    <dgm:pt modelId="{A0538B9F-D9DB-40C8-BED2-4C085BE4D243}" type="pres">
      <dgm:prSet presAssocID="{EA48A11F-6618-4867-8695-3C844880AF54}" presName="connectorText" presStyleLbl="sibTrans1D1" presStyleIdx="10" presStyleCnt="15"/>
      <dgm:spPr/>
    </dgm:pt>
    <dgm:pt modelId="{910468B3-0920-47EB-A74D-0900DE88091F}" type="pres">
      <dgm:prSet presAssocID="{390DFA8C-210A-4CA3-B0D3-E18FF146FB69}" presName="node" presStyleLbl="node1" presStyleIdx="11" presStyleCnt="16">
        <dgm:presLayoutVars>
          <dgm:bulletEnabled val="1"/>
        </dgm:presLayoutVars>
      </dgm:prSet>
      <dgm:spPr/>
    </dgm:pt>
    <dgm:pt modelId="{0880CB1E-06F4-4ECC-9E50-07362B8046CC}" type="pres">
      <dgm:prSet presAssocID="{AF1E9451-A95B-4799-8240-0727CD5A9C72}" presName="sibTrans" presStyleLbl="sibTrans1D1" presStyleIdx="11" presStyleCnt="15"/>
      <dgm:spPr/>
    </dgm:pt>
    <dgm:pt modelId="{A8A09190-C942-4B42-9E6F-4D7339B200AB}" type="pres">
      <dgm:prSet presAssocID="{AF1E9451-A95B-4799-8240-0727CD5A9C72}" presName="connectorText" presStyleLbl="sibTrans1D1" presStyleIdx="11" presStyleCnt="15"/>
      <dgm:spPr/>
    </dgm:pt>
    <dgm:pt modelId="{FF7C0FE5-0250-44A1-836C-457D6CDD7D78}" type="pres">
      <dgm:prSet presAssocID="{505B8F6A-0A43-4273-AC34-1A034BA1ECDF}" presName="node" presStyleLbl="node1" presStyleIdx="12" presStyleCnt="16">
        <dgm:presLayoutVars>
          <dgm:bulletEnabled val="1"/>
        </dgm:presLayoutVars>
      </dgm:prSet>
      <dgm:spPr/>
    </dgm:pt>
    <dgm:pt modelId="{4804B2D0-B4D4-4EEE-BBDE-289DDC50C732}" type="pres">
      <dgm:prSet presAssocID="{7F8949C9-AE49-448D-8604-1807A225E5DB}" presName="sibTrans" presStyleLbl="sibTrans1D1" presStyleIdx="12" presStyleCnt="15"/>
      <dgm:spPr/>
    </dgm:pt>
    <dgm:pt modelId="{4FD29ED9-4104-4140-BBA7-DB6442C809BE}" type="pres">
      <dgm:prSet presAssocID="{7F8949C9-AE49-448D-8604-1807A225E5DB}" presName="connectorText" presStyleLbl="sibTrans1D1" presStyleIdx="12" presStyleCnt="15"/>
      <dgm:spPr/>
    </dgm:pt>
    <dgm:pt modelId="{C7DBAD44-EB62-4955-97A6-769DDFE99D1D}" type="pres">
      <dgm:prSet presAssocID="{CF4B52DF-3A0F-42F9-B38E-573F61FBC968}" presName="node" presStyleLbl="node1" presStyleIdx="13" presStyleCnt="16">
        <dgm:presLayoutVars>
          <dgm:bulletEnabled val="1"/>
        </dgm:presLayoutVars>
      </dgm:prSet>
      <dgm:spPr/>
    </dgm:pt>
    <dgm:pt modelId="{29CFC159-EAF0-4026-95A0-17D57122254E}" type="pres">
      <dgm:prSet presAssocID="{B6DF2D97-391B-4C05-BC6D-F4235E6B66D0}" presName="sibTrans" presStyleLbl="sibTrans1D1" presStyleIdx="13" presStyleCnt="15"/>
      <dgm:spPr/>
    </dgm:pt>
    <dgm:pt modelId="{72E30883-953C-4086-A096-B861C1EF8F55}" type="pres">
      <dgm:prSet presAssocID="{B6DF2D97-391B-4C05-BC6D-F4235E6B66D0}" presName="connectorText" presStyleLbl="sibTrans1D1" presStyleIdx="13" presStyleCnt="15"/>
      <dgm:spPr/>
    </dgm:pt>
    <dgm:pt modelId="{97CAB15F-179B-4FCB-9473-222D2F78F313}" type="pres">
      <dgm:prSet presAssocID="{E422FE64-C6D9-42F6-AC77-284F71466B4C}" presName="node" presStyleLbl="node1" presStyleIdx="14" presStyleCnt="16" custScaleY="129446">
        <dgm:presLayoutVars>
          <dgm:bulletEnabled val="1"/>
        </dgm:presLayoutVars>
      </dgm:prSet>
      <dgm:spPr/>
    </dgm:pt>
    <dgm:pt modelId="{846D8843-081A-4664-BD4D-0EBEE0BE1874}" type="pres">
      <dgm:prSet presAssocID="{7B983C60-5FA4-433E-AD06-ED158327B94C}" presName="sibTrans" presStyleLbl="sibTrans1D1" presStyleIdx="14" presStyleCnt="15"/>
      <dgm:spPr/>
    </dgm:pt>
    <dgm:pt modelId="{3B4BFA96-6EAA-4D10-8C9A-77DB68F833B1}" type="pres">
      <dgm:prSet presAssocID="{7B983C60-5FA4-433E-AD06-ED158327B94C}" presName="connectorText" presStyleLbl="sibTrans1D1" presStyleIdx="14" presStyleCnt="15"/>
      <dgm:spPr/>
    </dgm:pt>
    <dgm:pt modelId="{B3B10148-3C3A-4597-988A-B6F839ACFBBB}" type="pres">
      <dgm:prSet presAssocID="{5498F5AC-2F18-476E-9210-CBA3669676B7}" presName="node" presStyleLbl="node1" presStyleIdx="15" presStyleCnt="16">
        <dgm:presLayoutVars>
          <dgm:bulletEnabled val="1"/>
        </dgm:presLayoutVars>
      </dgm:prSet>
      <dgm:spPr/>
    </dgm:pt>
  </dgm:ptLst>
  <dgm:cxnLst>
    <dgm:cxn modelId="{249B2B05-026B-4D21-BF0A-F8FC4DF77D36}" type="presOf" srcId="{CF4B52DF-3A0F-42F9-B38E-573F61FBC968}" destId="{C7DBAD44-EB62-4955-97A6-769DDFE99D1D}" srcOrd="0" destOrd="0" presId="urn:microsoft.com/office/officeart/2016/7/layout/RepeatingBendingProcessNew"/>
    <dgm:cxn modelId="{581A7C07-BE30-443B-A3FE-3D054B68FED2}" type="presOf" srcId="{5498F5AC-2F18-476E-9210-CBA3669676B7}" destId="{B3B10148-3C3A-4597-988A-B6F839ACFBBB}" srcOrd="0" destOrd="0" presId="urn:microsoft.com/office/officeart/2016/7/layout/RepeatingBendingProcessNew"/>
    <dgm:cxn modelId="{8050FC0A-E839-4993-A5D6-3791FD952AA5}" type="presOf" srcId="{35CCB964-AFB0-4A33-A733-E48853DDD8B7}" destId="{90CD42B4-4D1F-4CBF-A1B2-2F2E11AE2E45}" srcOrd="1" destOrd="0" presId="urn:microsoft.com/office/officeart/2016/7/layout/RepeatingBendingProcessNew"/>
    <dgm:cxn modelId="{D127BE11-8226-4A2D-94CC-226B59F4BACC}" type="presOf" srcId="{CF24CF04-2818-4F41-85F6-66948992E91C}" destId="{7AE900F5-18F8-473D-9330-45AC3698C8D1}" srcOrd="0" destOrd="0" presId="urn:microsoft.com/office/officeart/2016/7/layout/RepeatingBendingProcessNew"/>
    <dgm:cxn modelId="{C3C70D22-D4AB-4811-9DC5-3CB4BE2A0A3C}" type="presOf" srcId="{5FE5477B-8E49-41E6-96FF-97C684BC36A5}" destId="{4183A906-B3A0-4F8F-B0D2-26FD0BE38EF6}" srcOrd="0" destOrd="0" presId="urn:microsoft.com/office/officeart/2016/7/layout/RepeatingBendingProcessNew"/>
    <dgm:cxn modelId="{F8977023-A05B-42A0-BBF3-03D4F8987CDB}" type="presOf" srcId="{F93AA229-4D16-4112-AF17-B4E30ECD3493}" destId="{04AAEA9D-C73E-4976-A386-2F7B47D5DBC3}" srcOrd="1" destOrd="0" presId="urn:microsoft.com/office/officeart/2016/7/layout/RepeatingBendingProcessNew"/>
    <dgm:cxn modelId="{48B0D324-8954-4B60-9A2B-DBB3BAAD211A}" srcId="{79A28428-E79E-48C0-82AB-CB0DE5EE1A62}" destId="{7E1FCA53-5AF6-456D-BD97-35A430B433EC}" srcOrd="0" destOrd="0" parTransId="{00EEE832-23BC-4112-8072-F8A87E916614}" sibTransId="{5FE5477B-8E49-41E6-96FF-97C684BC36A5}"/>
    <dgm:cxn modelId="{42CCAA26-3502-43A5-A8AB-C274F36BBF04}" srcId="{79A28428-E79E-48C0-82AB-CB0DE5EE1A62}" destId="{505B8F6A-0A43-4273-AC34-1A034BA1ECDF}" srcOrd="12" destOrd="0" parTransId="{71AA0865-6EAE-4443-9503-F0311E9D4BC9}" sibTransId="{7F8949C9-AE49-448D-8604-1807A225E5DB}"/>
    <dgm:cxn modelId="{8839AA2D-0CD1-40E2-8B52-C0746A6BB793}" type="presOf" srcId="{D6F62B9A-74D4-408C-AD51-4BBE2A1AA194}" destId="{FD26ACD5-4151-4278-B6F4-7536ED43B476}" srcOrd="0" destOrd="0" presId="urn:microsoft.com/office/officeart/2016/7/layout/RepeatingBendingProcessNew"/>
    <dgm:cxn modelId="{78300D36-F481-4E70-AFF9-82DC12EDE459}" type="presOf" srcId="{B6DF2D97-391B-4C05-BC6D-F4235E6B66D0}" destId="{29CFC159-EAF0-4026-95A0-17D57122254E}" srcOrd="0" destOrd="0" presId="urn:microsoft.com/office/officeart/2016/7/layout/RepeatingBendingProcessNew"/>
    <dgm:cxn modelId="{C4FD0637-C6EC-4CA1-8916-C900FCA1E8F0}" type="presOf" srcId="{7DAD54BD-E170-45A1-8FF2-D1BD9CFEFC0B}" destId="{1639DF2B-9FBC-4316-ABB2-E78D13A15E73}" srcOrd="1" destOrd="0" presId="urn:microsoft.com/office/officeart/2016/7/layout/RepeatingBendingProcessNew"/>
    <dgm:cxn modelId="{56D00738-0C70-4F87-8C98-820B1A56A2F4}" type="presOf" srcId="{AF1E9451-A95B-4799-8240-0727CD5A9C72}" destId="{0880CB1E-06F4-4ECC-9E50-07362B8046CC}" srcOrd="0" destOrd="0" presId="urn:microsoft.com/office/officeart/2016/7/layout/RepeatingBendingProcessNew"/>
    <dgm:cxn modelId="{2E0CD438-00FA-4AD8-AA49-91ED80AF814F}" type="presOf" srcId="{EA48A11F-6618-4867-8695-3C844880AF54}" destId="{A0538B9F-D9DB-40C8-BED2-4C085BE4D243}" srcOrd="1" destOrd="0" presId="urn:microsoft.com/office/officeart/2016/7/layout/RepeatingBendingProcessNew"/>
    <dgm:cxn modelId="{496B1A3A-368D-45BE-8A82-11FC65909346}" type="presOf" srcId="{C6BE9C36-3692-4D15-AFC5-77C9F7DAEF23}" destId="{A4A9F729-6F37-46A7-A842-0D8DD83F29B5}" srcOrd="1" destOrd="0" presId="urn:microsoft.com/office/officeart/2016/7/layout/RepeatingBendingProcessNew"/>
    <dgm:cxn modelId="{DDB5943B-CD5E-4AD5-AA36-5AB34460D14D}" srcId="{79A28428-E79E-48C0-82AB-CB0DE5EE1A62}" destId="{79F6FB09-7C8F-4BAD-A666-8E68579C166B}" srcOrd="1" destOrd="0" parTransId="{74837AE9-B716-4565-9D4B-4982909CB439}" sibTransId="{7DAD54BD-E170-45A1-8FF2-D1BD9CFEFC0B}"/>
    <dgm:cxn modelId="{64BE085D-A57A-4C2B-839F-56E14169BBB9}" type="presOf" srcId="{B6DF2D97-391B-4C05-BC6D-F4235E6B66D0}" destId="{72E30883-953C-4086-A096-B861C1EF8F55}" srcOrd="1" destOrd="0" presId="urn:microsoft.com/office/officeart/2016/7/layout/RepeatingBendingProcessNew"/>
    <dgm:cxn modelId="{5EF4B042-A039-429C-8A24-41AF136F9F39}" type="presOf" srcId="{AF1E9451-A95B-4799-8240-0727CD5A9C72}" destId="{A8A09190-C942-4B42-9E6F-4D7339B200AB}" srcOrd="1" destOrd="0" presId="urn:microsoft.com/office/officeart/2016/7/layout/RepeatingBendingProcessNew"/>
    <dgm:cxn modelId="{01475B43-D4AC-4FA9-9C57-4B42B055B42C}" type="presOf" srcId="{874B1E95-7784-441F-835D-4608BC52CA9C}" destId="{0E7C6EF9-BB25-4AE8-A546-B32D42DE8C1B}" srcOrd="0" destOrd="0" presId="urn:microsoft.com/office/officeart/2016/7/layout/RepeatingBendingProcessNew"/>
    <dgm:cxn modelId="{4B76DA64-56B1-4B91-BEC0-66BA8690C23E}" type="presOf" srcId="{EA48A11F-6618-4867-8695-3C844880AF54}" destId="{B89E68A9-EDCF-498D-9393-31FFF3FB300C}" srcOrd="0" destOrd="0" presId="urn:microsoft.com/office/officeart/2016/7/layout/RepeatingBendingProcessNew"/>
    <dgm:cxn modelId="{09C50A66-30B5-45D3-BFDE-7ED3F994B0CE}" srcId="{79A28428-E79E-48C0-82AB-CB0DE5EE1A62}" destId="{390DFA8C-210A-4CA3-B0D3-E18FF146FB69}" srcOrd="11" destOrd="0" parTransId="{BFC9882C-BE79-4366-8E47-D98E004FEEA9}" sibTransId="{AF1E9451-A95B-4799-8240-0727CD5A9C72}"/>
    <dgm:cxn modelId="{A9591E66-68CC-467C-9686-7E7373E0D4ED}" srcId="{79A28428-E79E-48C0-82AB-CB0DE5EE1A62}" destId="{E422FE64-C6D9-42F6-AC77-284F71466B4C}" srcOrd="14" destOrd="0" parTransId="{24B25F54-2110-4ED4-92ED-0AC1566EDD0E}" sibTransId="{7B983C60-5FA4-433E-AD06-ED158327B94C}"/>
    <dgm:cxn modelId="{C9513A46-4E08-4E86-96DD-17C0039ADC02}" srcId="{79A28428-E79E-48C0-82AB-CB0DE5EE1A62}" destId="{007B4090-BF4E-4C0D-9E08-2395424AFEA8}" srcOrd="7" destOrd="0" parTransId="{EC762ECE-2F6D-4129-84BA-21D52BA0576B}" sibTransId="{832E7DEE-4DDA-4710-9489-FE3DF7DB7DD3}"/>
    <dgm:cxn modelId="{B0D38347-59DF-46D0-A893-B36E014B1F0D}" srcId="{79A28428-E79E-48C0-82AB-CB0DE5EE1A62}" destId="{CF4B52DF-3A0F-42F9-B38E-573F61FBC968}" srcOrd="13" destOrd="0" parTransId="{F0F023C9-4F74-4E7B-8BD9-535ED6BCE85F}" sibTransId="{B6DF2D97-391B-4C05-BC6D-F4235E6B66D0}"/>
    <dgm:cxn modelId="{1537C447-D0C6-43DB-9DDC-217861209571}" type="presOf" srcId="{D3A87F42-77FF-4FFA-AA81-FD2D546FC735}" destId="{0E85E68C-09DA-4122-A422-64357904A8CD}" srcOrd="1" destOrd="0" presId="urn:microsoft.com/office/officeart/2016/7/layout/RepeatingBendingProcessNew"/>
    <dgm:cxn modelId="{6A706D48-1AAD-4465-9E4E-0D39427FABAB}" srcId="{79A28428-E79E-48C0-82AB-CB0DE5EE1A62}" destId="{5498F5AC-2F18-476E-9210-CBA3669676B7}" srcOrd="15" destOrd="0" parTransId="{8A078CEC-3C38-4D5B-8331-7BA919CCAE30}" sibTransId="{529F1801-FBFD-4278-B7B7-5870F4985467}"/>
    <dgm:cxn modelId="{2F819F72-59E3-4F68-B408-FAF3F9BFD794}" type="presOf" srcId="{9D1838DB-A029-4BF4-899C-BCCDA00EB60C}" destId="{ED201738-C9BF-45D9-97A0-6DD66866F5E4}" srcOrd="0" destOrd="0" presId="urn:microsoft.com/office/officeart/2016/7/layout/RepeatingBendingProcessNew"/>
    <dgm:cxn modelId="{CD321153-BF06-4CD7-AA01-77B208A244BF}" type="presOf" srcId="{990E9E71-5590-4D95-B5F8-B640F530786F}" destId="{63EC2955-5EE5-43B8-8945-FF98202CB4F0}" srcOrd="1" destOrd="0" presId="urn:microsoft.com/office/officeart/2016/7/layout/RepeatingBendingProcessNew"/>
    <dgm:cxn modelId="{B3B16974-8B8C-400E-B03A-3DCBF8358E51}" type="presOf" srcId="{390DFA8C-210A-4CA3-B0D3-E18FF146FB69}" destId="{910468B3-0920-47EB-A74D-0900DE88091F}" srcOrd="0" destOrd="0" presId="urn:microsoft.com/office/officeart/2016/7/layout/RepeatingBendingProcessNew"/>
    <dgm:cxn modelId="{56EB5554-4C5F-4CED-A7AD-E6A57BF22C62}" type="presOf" srcId="{79F6FB09-7C8F-4BAD-A666-8E68579C166B}" destId="{A08597AB-57EA-418A-BBA2-DBF1F8BEA11D}" srcOrd="0" destOrd="0" presId="urn:microsoft.com/office/officeart/2016/7/layout/RepeatingBendingProcessNew"/>
    <dgm:cxn modelId="{05207175-A201-4D1C-AFE1-D6E34F6F93D5}" type="presOf" srcId="{007B4090-BF4E-4C0D-9E08-2395424AFEA8}" destId="{91EA1E4E-BD04-4170-A468-3FB0ECEE3009}" srcOrd="0" destOrd="0" presId="urn:microsoft.com/office/officeart/2016/7/layout/RepeatingBendingProcessNew"/>
    <dgm:cxn modelId="{E2006057-5A20-40B0-9377-613B09FE5D6C}" type="presOf" srcId="{2F46C60F-34E1-45E1-8841-C602E298CF40}" destId="{99009FB4-230E-4D0B-8369-EF05582E7FE3}" srcOrd="0" destOrd="0" presId="urn:microsoft.com/office/officeart/2016/7/layout/RepeatingBendingProcessNew"/>
    <dgm:cxn modelId="{960D7757-1973-43F8-B004-FDD1F43D6A9A}" srcId="{79A28428-E79E-48C0-82AB-CB0DE5EE1A62}" destId="{D2EB7E3E-4AB9-4547-B15F-FE2AC72C8431}" srcOrd="9" destOrd="0" parTransId="{CC1A9257-8951-48BB-B36A-96B1A421E656}" sibTransId="{C6BE9C36-3692-4D15-AFC5-77C9F7DAEF23}"/>
    <dgm:cxn modelId="{1FE25179-86E2-42F8-ACC7-A00A3C13ACEA}" srcId="{79A28428-E79E-48C0-82AB-CB0DE5EE1A62}" destId="{D6F62B9A-74D4-408C-AD51-4BBE2A1AA194}" srcOrd="5" destOrd="0" parTransId="{D08BD5F8-342B-4C91-949A-3AA45BA14919}" sibTransId="{35CCB964-AFB0-4A33-A733-E48853DDD8B7}"/>
    <dgm:cxn modelId="{0DFDE25A-26DB-4D73-B2CA-B02E4F9FC14A}" srcId="{79A28428-E79E-48C0-82AB-CB0DE5EE1A62}" destId="{1679E5C0-64FE-4569-8D42-DD7E0A71C9F3}" srcOrd="2" destOrd="0" parTransId="{28BEF968-554F-4498-AC50-6DF5A6F9F9BD}" sibTransId="{F93AA229-4D16-4112-AF17-B4E30ECD3493}"/>
    <dgm:cxn modelId="{50D1DE84-28E5-4339-B8BB-FAE0FD4D5E24}" type="presOf" srcId="{7B983C60-5FA4-433E-AD06-ED158327B94C}" destId="{846D8843-081A-4664-BD4D-0EBEE0BE1874}" srcOrd="0" destOrd="0" presId="urn:microsoft.com/office/officeart/2016/7/layout/RepeatingBendingProcessNew"/>
    <dgm:cxn modelId="{5CEEF08D-62AB-4749-A7C4-A1835E816B88}" type="presOf" srcId="{1679E5C0-64FE-4569-8D42-DD7E0A71C9F3}" destId="{D5EBE05B-6283-4701-9AF2-A6C62D21F4CD}" srcOrd="0" destOrd="0" presId="urn:microsoft.com/office/officeart/2016/7/layout/RepeatingBendingProcessNew"/>
    <dgm:cxn modelId="{DD7BA38E-448F-4B48-A607-F9AB5515D8CF}" type="presOf" srcId="{990E9E71-5590-4D95-B5F8-B640F530786F}" destId="{03CD1D3D-7027-4C04-A486-E6A229F65E8C}" srcOrd="0" destOrd="0" presId="urn:microsoft.com/office/officeart/2016/7/layout/RepeatingBendingProcessNew"/>
    <dgm:cxn modelId="{430C9790-3813-4F7D-91AF-34CB10EAE29C}" type="presOf" srcId="{F540E96C-5343-4FAB-90F5-6664591AAD82}" destId="{42A8B9FB-1F5A-48E7-8E09-3C8BF0D033C3}" srcOrd="0" destOrd="0" presId="urn:microsoft.com/office/officeart/2016/7/layout/RepeatingBendingProcessNew"/>
    <dgm:cxn modelId="{B5A90295-80AA-42BB-8E48-A3C9DE016ECF}" type="presOf" srcId="{505B8F6A-0A43-4273-AC34-1A034BA1ECDF}" destId="{FF7C0FE5-0250-44A1-836C-457D6CDD7D78}" srcOrd="0" destOrd="0" presId="urn:microsoft.com/office/officeart/2016/7/layout/RepeatingBendingProcessNew"/>
    <dgm:cxn modelId="{E09C4198-979C-44A5-B066-B83275F2B30F}" type="presOf" srcId="{7B983C60-5FA4-433E-AD06-ED158327B94C}" destId="{3B4BFA96-6EAA-4D10-8C9A-77DB68F833B1}" srcOrd="1" destOrd="0" presId="urn:microsoft.com/office/officeart/2016/7/layout/RepeatingBendingProcessNew"/>
    <dgm:cxn modelId="{9E61DBA0-26FA-48DD-AAA5-ABB0B3E1B3F9}" type="presOf" srcId="{51AA378A-DC2D-4157-9497-F9F08A6821BC}" destId="{7A9857B9-030C-40B8-82BD-5B68898D1A36}" srcOrd="0" destOrd="0" presId="urn:microsoft.com/office/officeart/2016/7/layout/RepeatingBendingProcessNew"/>
    <dgm:cxn modelId="{D6F7CCA1-25FD-421C-AD4D-6021A37213B2}" type="presOf" srcId="{D2EB7E3E-4AB9-4547-B15F-FE2AC72C8431}" destId="{10363BBC-6D71-4BCD-ABFA-A75A6F29D581}" srcOrd="0" destOrd="0" presId="urn:microsoft.com/office/officeart/2016/7/layout/RepeatingBendingProcessNew"/>
    <dgm:cxn modelId="{A21D1FA2-0327-4BFF-841A-42225A9CB9C1}" type="presOf" srcId="{832E7DEE-4DDA-4710-9489-FE3DF7DB7DD3}" destId="{99AAB528-25ED-4C67-804E-4C981DF35C7C}" srcOrd="1" destOrd="0" presId="urn:microsoft.com/office/officeart/2016/7/layout/RepeatingBendingProcessNew"/>
    <dgm:cxn modelId="{99F668A3-6A59-44E4-95CF-74F20F5BCC09}" srcId="{79A28428-E79E-48C0-82AB-CB0DE5EE1A62}" destId="{2F46C60F-34E1-45E1-8841-C602E298CF40}" srcOrd="3" destOrd="0" parTransId="{2192A616-C0EF-4C8E-A769-3117B30BEBCD}" sibTransId="{D3A87F42-77FF-4FFA-AA81-FD2D546FC735}"/>
    <dgm:cxn modelId="{BB7082AC-9498-4819-8DAB-2CF3539B3695}" srcId="{79A28428-E79E-48C0-82AB-CB0DE5EE1A62}" destId="{CF24CF04-2818-4F41-85F6-66948992E91C}" srcOrd="6" destOrd="0" parTransId="{FBBD5E10-4D6E-4498-9D4E-E5A5B751962B}" sibTransId="{990E9E71-5590-4D95-B5F8-B640F530786F}"/>
    <dgm:cxn modelId="{E6FF35AD-D1A9-4D7B-B756-B8E21392BF21}" type="presOf" srcId="{D3A87F42-77FF-4FFA-AA81-FD2D546FC735}" destId="{EBF03254-4358-469A-B5AD-4AB0E4A6789D}" srcOrd="0" destOrd="0" presId="urn:microsoft.com/office/officeart/2016/7/layout/RepeatingBendingProcessNew"/>
    <dgm:cxn modelId="{52C5B7B5-076F-4A72-91F2-238C57A01583}" type="presOf" srcId="{E422FE64-C6D9-42F6-AC77-284F71466B4C}" destId="{97CAB15F-179B-4FCB-9473-222D2F78F313}" srcOrd="0" destOrd="0" presId="urn:microsoft.com/office/officeart/2016/7/layout/RepeatingBendingProcessNew"/>
    <dgm:cxn modelId="{13EE57B9-53F5-4B7A-9198-231B10CAFC18}" srcId="{79A28428-E79E-48C0-82AB-CB0DE5EE1A62}" destId="{A3CAA41E-E541-4277-8BE6-438AD8D1A4E4}" srcOrd="8" destOrd="0" parTransId="{AF8C11F9-C9B2-4F40-8F80-38245E654250}" sibTransId="{F540E96C-5343-4FAB-90F5-6664591AAD82}"/>
    <dgm:cxn modelId="{337526BB-F027-4A01-B45E-2E98088DF162}" type="presOf" srcId="{79A28428-E79E-48C0-82AB-CB0DE5EE1A62}" destId="{CD9FCF13-376E-4CDE-8095-0C8EA4124619}" srcOrd="0" destOrd="0" presId="urn:microsoft.com/office/officeart/2016/7/layout/RepeatingBendingProcessNew"/>
    <dgm:cxn modelId="{C75A1CC0-EAD1-4435-A96F-EDB321C09C7C}" srcId="{79A28428-E79E-48C0-82AB-CB0DE5EE1A62}" destId="{874B1E95-7784-441F-835D-4608BC52CA9C}" srcOrd="10" destOrd="0" parTransId="{25B527E5-F8A9-4108-8843-FA590F235F87}" sibTransId="{EA48A11F-6618-4867-8695-3C844880AF54}"/>
    <dgm:cxn modelId="{A75B83CC-24B7-43D6-BD3C-A798A54F0E06}" type="presOf" srcId="{7F8949C9-AE49-448D-8604-1807A225E5DB}" destId="{4804B2D0-B4D4-4EEE-BBDE-289DDC50C732}" srcOrd="0" destOrd="0" presId="urn:microsoft.com/office/officeart/2016/7/layout/RepeatingBendingProcessNew"/>
    <dgm:cxn modelId="{96A3A3D5-4950-4CBB-AABA-F459FCF123F5}" type="presOf" srcId="{832E7DEE-4DDA-4710-9489-FE3DF7DB7DD3}" destId="{51BC46DB-5F0E-49E2-803A-B4330D7D33BF}" srcOrd="0" destOrd="0" presId="urn:microsoft.com/office/officeart/2016/7/layout/RepeatingBendingProcessNew"/>
    <dgm:cxn modelId="{59F8D8D7-ACB4-4581-81C8-138C33CD5324}" type="presOf" srcId="{F540E96C-5343-4FAB-90F5-6664591AAD82}" destId="{1FF170B2-4983-4339-B5F2-0C06BB8AF749}" srcOrd="1" destOrd="0" presId="urn:microsoft.com/office/officeart/2016/7/layout/RepeatingBendingProcessNew"/>
    <dgm:cxn modelId="{1BF37BE5-C16F-406D-867A-4FF8D1A710C9}" type="presOf" srcId="{51AA378A-DC2D-4157-9497-F9F08A6821BC}" destId="{0CE676F1-630E-4B21-9FCC-E7F3142C1A6C}" srcOrd="1" destOrd="0" presId="urn:microsoft.com/office/officeart/2016/7/layout/RepeatingBendingProcessNew"/>
    <dgm:cxn modelId="{483E7AE8-A9B3-447F-8477-FDA7BF4A3280}" type="presOf" srcId="{F93AA229-4D16-4112-AF17-B4E30ECD3493}" destId="{2D5BA418-4A70-42D3-BCB0-0B76FEA3FC39}" srcOrd="0" destOrd="0" presId="urn:microsoft.com/office/officeart/2016/7/layout/RepeatingBendingProcessNew"/>
    <dgm:cxn modelId="{08B668E9-25B8-4A1B-8BB0-4D5CBE3D4EFE}" type="presOf" srcId="{7E1FCA53-5AF6-456D-BD97-35A430B433EC}" destId="{39BCDE80-E16E-4516-B25F-54F85D60B333}" srcOrd="0" destOrd="0" presId="urn:microsoft.com/office/officeart/2016/7/layout/RepeatingBendingProcessNew"/>
    <dgm:cxn modelId="{83F9BAE9-7E1E-4112-9049-AE62EFCF9D9C}" type="presOf" srcId="{7F8949C9-AE49-448D-8604-1807A225E5DB}" destId="{4FD29ED9-4104-4140-BBA7-DB6442C809BE}" srcOrd="1" destOrd="0" presId="urn:microsoft.com/office/officeart/2016/7/layout/RepeatingBendingProcessNew"/>
    <dgm:cxn modelId="{FC5F87EA-2EF5-4FD9-A1F0-CC3303FA7958}" type="presOf" srcId="{35CCB964-AFB0-4A33-A733-E48853DDD8B7}" destId="{301930D2-2977-43D2-8A47-22704638B6A3}" srcOrd="0" destOrd="0" presId="urn:microsoft.com/office/officeart/2016/7/layout/RepeatingBendingProcessNew"/>
    <dgm:cxn modelId="{69B72DEC-9B08-499E-8312-604F666DC3FA}" srcId="{79A28428-E79E-48C0-82AB-CB0DE5EE1A62}" destId="{9D1838DB-A029-4BF4-899C-BCCDA00EB60C}" srcOrd="4" destOrd="0" parTransId="{6ECCFE6F-DDA0-4385-B88A-B7FBD90A8496}" sibTransId="{51AA378A-DC2D-4157-9497-F9F08A6821BC}"/>
    <dgm:cxn modelId="{271B62F4-3164-43C0-8280-D20D22D731E1}" type="presOf" srcId="{5FE5477B-8E49-41E6-96FF-97C684BC36A5}" destId="{9029647D-7D12-48FB-9450-DAEF3D951F42}" srcOrd="1" destOrd="0" presId="urn:microsoft.com/office/officeart/2016/7/layout/RepeatingBendingProcessNew"/>
    <dgm:cxn modelId="{EE495FF5-1208-4AE4-B24A-0587C88F8FA9}" type="presOf" srcId="{A3CAA41E-E541-4277-8BE6-438AD8D1A4E4}" destId="{31662A72-9C22-492B-BA3E-5E728A3DA448}" srcOrd="0" destOrd="0" presId="urn:microsoft.com/office/officeart/2016/7/layout/RepeatingBendingProcessNew"/>
    <dgm:cxn modelId="{40100FF9-7DE2-4C08-A2F5-F37BC1D34BF1}" type="presOf" srcId="{C6BE9C36-3692-4D15-AFC5-77C9F7DAEF23}" destId="{3521B017-153E-4AD6-8F5B-74F4A1F4632F}" srcOrd="0" destOrd="0" presId="urn:microsoft.com/office/officeart/2016/7/layout/RepeatingBendingProcessNew"/>
    <dgm:cxn modelId="{C1BDA9FA-6898-4B74-895E-9D5FB064DC5D}" type="presOf" srcId="{7DAD54BD-E170-45A1-8FF2-D1BD9CFEFC0B}" destId="{805DFB47-614F-4D1E-B352-158FE69F7B80}" srcOrd="0" destOrd="0" presId="urn:microsoft.com/office/officeart/2016/7/layout/RepeatingBendingProcessNew"/>
    <dgm:cxn modelId="{B4B595BC-8847-4A82-B159-0D0D6C9BE946}" type="presParOf" srcId="{CD9FCF13-376E-4CDE-8095-0C8EA4124619}" destId="{39BCDE80-E16E-4516-B25F-54F85D60B333}" srcOrd="0" destOrd="0" presId="urn:microsoft.com/office/officeart/2016/7/layout/RepeatingBendingProcessNew"/>
    <dgm:cxn modelId="{7EF9E855-56A0-4762-A65A-A0AF3DC7D57D}" type="presParOf" srcId="{CD9FCF13-376E-4CDE-8095-0C8EA4124619}" destId="{4183A906-B3A0-4F8F-B0D2-26FD0BE38EF6}" srcOrd="1" destOrd="0" presId="urn:microsoft.com/office/officeart/2016/7/layout/RepeatingBendingProcessNew"/>
    <dgm:cxn modelId="{9BF19713-03BF-4ED7-8140-5EA4ABD6E894}" type="presParOf" srcId="{4183A906-B3A0-4F8F-B0D2-26FD0BE38EF6}" destId="{9029647D-7D12-48FB-9450-DAEF3D951F42}" srcOrd="0" destOrd="0" presId="urn:microsoft.com/office/officeart/2016/7/layout/RepeatingBendingProcessNew"/>
    <dgm:cxn modelId="{9855CA1C-8F36-43EC-9E18-C0E1B77CC909}" type="presParOf" srcId="{CD9FCF13-376E-4CDE-8095-0C8EA4124619}" destId="{A08597AB-57EA-418A-BBA2-DBF1F8BEA11D}" srcOrd="2" destOrd="0" presId="urn:microsoft.com/office/officeart/2016/7/layout/RepeatingBendingProcessNew"/>
    <dgm:cxn modelId="{7D77E11A-4117-4548-9ED6-75A05017F1A1}" type="presParOf" srcId="{CD9FCF13-376E-4CDE-8095-0C8EA4124619}" destId="{805DFB47-614F-4D1E-B352-158FE69F7B80}" srcOrd="3" destOrd="0" presId="urn:microsoft.com/office/officeart/2016/7/layout/RepeatingBendingProcessNew"/>
    <dgm:cxn modelId="{64E260C4-34A6-4038-942F-6F9026229E3E}" type="presParOf" srcId="{805DFB47-614F-4D1E-B352-158FE69F7B80}" destId="{1639DF2B-9FBC-4316-ABB2-E78D13A15E73}" srcOrd="0" destOrd="0" presId="urn:microsoft.com/office/officeart/2016/7/layout/RepeatingBendingProcessNew"/>
    <dgm:cxn modelId="{B4E04EBD-E5CE-4D8F-B364-8ED478DAC0A2}" type="presParOf" srcId="{CD9FCF13-376E-4CDE-8095-0C8EA4124619}" destId="{D5EBE05B-6283-4701-9AF2-A6C62D21F4CD}" srcOrd="4" destOrd="0" presId="urn:microsoft.com/office/officeart/2016/7/layout/RepeatingBendingProcessNew"/>
    <dgm:cxn modelId="{69EA0BE0-BDB2-47B6-8EF1-D01E53BF64A8}" type="presParOf" srcId="{CD9FCF13-376E-4CDE-8095-0C8EA4124619}" destId="{2D5BA418-4A70-42D3-BCB0-0B76FEA3FC39}" srcOrd="5" destOrd="0" presId="urn:microsoft.com/office/officeart/2016/7/layout/RepeatingBendingProcessNew"/>
    <dgm:cxn modelId="{242418B0-0970-442E-ADFC-5D2A949BFCA8}" type="presParOf" srcId="{2D5BA418-4A70-42D3-BCB0-0B76FEA3FC39}" destId="{04AAEA9D-C73E-4976-A386-2F7B47D5DBC3}" srcOrd="0" destOrd="0" presId="urn:microsoft.com/office/officeart/2016/7/layout/RepeatingBendingProcessNew"/>
    <dgm:cxn modelId="{C3864D0D-0A81-43E5-822C-1A7276F850B3}" type="presParOf" srcId="{CD9FCF13-376E-4CDE-8095-0C8EA4124619}" destId="{99009FB4-230E-4D0B-8369-EF05582E7FE3}" srcOrd="6" destOrd="0" presId="urn:microsoft.com/office/officeart/2016/7/layout/RepeatingBendingProcessNew"/>
    <dgm:cxn modelId="{9D09F23F-30AA-4621-9D48-0C02660383EA}" type="presParOf" srcId="{CD9FCF13-376E-4CDE-8095-0C8EA4124619}" destId="{EBF03254-4358-469A-B5AD-4AB0E4A6789D}" srcOrd="7" destOrd="0" presId="urn:microsoft.com/office/officeart/2016/7/layout/RepeatingBendingProcessNew"/>
    <dgm:cxn modelId="{E5F2D69F-1A8A-42BF-89B8-79E44F5E2939}" type="presParOf" srcId="{EBF03254-4358-469A-B5AD-4AB0E4A6789D}" destId="{0E85E68C-09DA-4122-A422-64357904A8CD}" srcOrd="0" destOrd="0" presId="urn:microsoft.com/office/officeart/2016/7/layout/RepeatingBendingProcessNew"/>
    <dgm:cxn modelId="{75B6EC10-1F93-45F4-85BF-302697FDBB6F}" type="presParOf" srcId="{CD9FCF13-376E-4CDE-8095-0C8EA4124619}" destId="{ED201738-C9BF-45D9-97A0-6DD66866F5E4}" srcOrd="8" destOrd="0" presId="urn:microsoft.com/office/officeart/2016/7/layout/RepeatingBendingProcessNew"/>
    <dgm:cxn modelId="{A59ABF8E-5EBC-4C9E-A51F-AA18B7BF5542}" type="presParOf" srcId="{CD9FCF13-376E-4CDE-8095-0C8EA4124619}" destId="{7A9857B9-030C-40B8-82BD-5B68898D1A36}" srcOrd="9" destOrd="0" presId="urn:microsoft.com/office/officeart/2016/7/layout/RepeatingBendingProcessNew"/>
    <dgm:cxn modelId="{D35EC5F9-0763-4E7C-B359-8C1B3982CE40}" type="presParOf" srcId="{7A9857B9-030C-40B8-82BD-5B68898D1A36}" destId="{0CE676F1-630E-4B21-9FCC-E7F3142C1A6C}" srcOrd="0" destOrd="0" presId="urn:microsoft.com/office/officeart/2016/7/layout/RepeatingBendingProcessNew"/>
    <dgm:cxn modelId="{F8D68ADC-1743-49A8-A485-9DC28F92BC3E}" type="presParOf" srcId="{CD9FCF13-376E-4CDE-8095-0C8EA4124619}" destId="{FD26ACD5-4151-4278-B6F4-7536ED43B476}" srcOrd="10" destOrd="0" presId="urn:microsoft.com/office/officeart/2016/7/layout/RepeatingBendingProcessNew"/>
    <dgm:cxn modelId="{1AF9DC2B-5894-4E75-8C99-140E6CB763E5}" type="presParOf" srcId="{CD9FCF13-376E-4CDE-8095-0C8EA4124619}" destId="{301930D2-2977-43D2-8A47-22704638B6A3}" srcOrd="11" destOrd="0" presId="urn:microsoft.com/office/officeart/2016/7/layout/RepeatingBendingProcessNew"/>
    <dgm:cxn modelId="{31ACD390-E340-4617-8749-260082E4A387}" type="presParOf" srcId="{301930D2-2977-43D2-8A47-22704638B6A3}" destId="{90CD42B4-4D1F-4CBF-A1B2-2F2E11AE2E45}" srcOrd="0" destOrd="0" presId="urn:microsoft.com/office/officeart/2016/7/layout/RepeatingBendingProcessNew"/>
    <dgm:cxn modelId="{224926D3-D76D-4A48-95F7-40852FC7C0A2}" type="presParOf" srcId="{CD9FCF13-376E-4CDE-8095-0C8EA4124619}" destId="{7AE900F5-18F8-473D-9330-45AC3698C8D1}" srcOrd="12" destOrd="0" presId="urn:microsoft.com/office/officeart/2016/7/layout/RepeatingBendingProcessNew"/>
    <dgm:cxn modelId="{7BE4F37A-E389-4149-AE15-2E89775E35F9}" type="presParOf" srcId="{CD9FCF13-376E-4CDE-8095-0C8EA4124619}" destId="{03CD1D3D-7027-4C04-A486-E6A229F65E8C}" srcOrd="13" destOrd="0" presId="urn:microsoft.com/office/officeart/2016/7/layout/RepeatingBendingProcessNew"/>
    <dgm:cxn modelId="{51614242-E9A4-4D7D-9454-CB7CC42F4B80}" type="presParOf" srcId="{03CD1D3D-7027-4C04-A486-E6A229F65E8C}" destId="{63EC2955-5EE5-43B8-8945-FF98202CB4F0}" srcOrd="0" destOrd="0" presId="urn:microsoft.com/office/officeart/2016/7/layout/RepeatingBendingProcessNew"/>
    <dgm:cxn modelId="{05F8B225-1DD5-4701-8CA8-E457C777400B}" type="presParOf" srcId="{CD9FCF13-376E-4CDE-8095-0C8EA4124619}" destId="{91EA1E4E-BD04-4170-A468-3FB0ECEE3009}" srcOrd="14" destOrd="0" presId="urn:microsoft.com/office/officeart/2016/7/layout/RepeatingBendingProcessNew"/>
    <dgm:cxn modelId="{62B300B5-FFD3-466F-8503-2741FFF815E7}" type="presParOf" srcId="{CD9FCF13-376E-4CDE-8095-0C8EA4124619}" destId="{51BC46DB-5F0E-49E2-803A-B4330D7D33BF}" srcOrd="15" destOrd="0" presId="urn:microsoft.com/office/officeart/2016/7/layout/RepeatingBendingProcessNew"/>
    <dgm:cxn modelId="{3BBC5513-1875-4711-AFD4-E216F38DEC81}" type="presParOf" srcId="{51BC46DB-5F0E-49E2-803A-B4330D7D33BF}" destId="{99AAB528-25ED-4C67-804E-4C981DF35C7C}" srcOrd="0" destOrd="0" presId="urn:microsoft.com/office/officeart/2016/7/layout/RepeatingBendingProcessNew"/>
    <dgm:cxn modelId="{B3E3D46F-5EC8-4A79-88DD-0E80D31EA043}" type="presParOf" srcId="{CD9FCF13-376E-4CDE-8095-0C8EA4124619}" destId="{31662A72-9C22-492B-BA3E-5E728A3DA448}" srcOrd="16" destOrd="0" presId="urn:microsoft.com/office/officeart/2016/7/layout/RepeatingBendingProcessNew"/>
    <dgm:cxn modelId="{BB02C831-323C-4472-A92B-A14689A63539}" type="presParOf" srcId="{CD9FCF13-376E-4CDE-8095-0C8EA4124619}" destId="{42A8B9FB-1F5A-48E7-8E09-3C8BF0D033C3}" srcOrd="17" destOrd="0" presId="urn:microsoft.com/office/officeart/2016/7/layout/RepeatingBendingProcessNew"/>
    <dgm:cxn modelId="{FBAFC96C-611D-4144-B802-F0BAC1F957F0}" type="presParOf" srcId="{42A8B9FB-1F5A-48E7-8E09-3C8BF0D033C3}" destId="{1FF170B2-4983-4339-B5F2-0C06BB8AF749}" srcOrd="0" destOrd="0" presId="urn:microsoft.com/office/officeart/2016/7/layout/RepeatingBendingProcessNew"/>
    <dgm:cxn modelId="{ACE78162-B1BA-4C05-BD91-82A19BE773A1}" type="presParOf" srcId="{CD9FCF13-376E-4CDE-8095-0C8EA4124619}" destId="{10363BBC-6D71-4BCD-ABFA-A75A6F29D581}" srcOrd="18" destOrd="0" presId="urn:microsoft.com/office/officeart/2016/7/layout/RepeatingBendingProcessNew"/>
    <dgm:cxn modelId="{B8721917-DC56-491F-89A6-D3F0E70235BB}" type="presParOf" srcId="{CD9FCF13-376E-4CDE-8095-0C8EA4124619}" destId="{3521B017-153E-4AD6-8F5B-74F4A1F4632F}" srcOrd="19" destOrd="0" presId="urn:microsoft.com/office/officeart/2016/7/layout/RepeatingBendingProcessNew"/>
    <dgm:cxn modelId="{A74C9B83-13EF-4DCF-9705-4E4E01A7C255}" type="presParOf" srcId="{3521B017-153E-4AD6-8F5B-74F4A1F4632F}" destId="{A4A9F729-6F37-46A7-A842-0D8DD83F29B5}" srcOrd="0" destOrd="0" presId="urn:microsoft.com/office/officeart/2016/7/layout/RepeatingBendingProcessNew"/>
    <dgm:cxn modelId="{FA334AE7-B56E-4771-B8F7-55007242572A}" type="presParOf" srcId="{CD9FCF13-376E-4CDE-8095-0C8EA4124619}" destId="{0E7C6EF9-BB25-4AE8-A546-B32D42DE8C1B}" srcOrd="20" destOrd="0" presId="urn:microsoft.com/office/officeart/2016/7/layout/RepeatingBendingProcessNew"/>
    <dgm:cxn modelId="{6288039F-A61C-42E9-9688-45945F58C5A7}" type="presParOf" srcId="{CD9FCF13-376E-4CDE-8095-0C8EA4124619}" destId="{B89E68A9-EDCF-498D-9393-31FFF3FB300C}" srcOrd="21" destOrd="0" presId="urn:microsoft.com/office/officeart/2016/7/layout/RepeatingBendingProcessNew"/>
    <dgm:cxn modelId="{7D41ECD0-DCDC-4C8F-9BCE-3D97D43A8351}" type="presParOf" srcId="{B89E68A9-EDCF-498D-9393-31FFF3FB300C}" destId="{A0538B9F-D9DB-40C8-BED2-4C085BE4D243}" srcOrd="0" destOrd="0" presId="urn:microsoft.com/office/officeart/2016/7/layout/RepeatingBendingProcessNew"/>
    <dgm:cxn modelId="{C7A4CB5F-A608-4DE5-84CC-7790B4E7BF69}" type="presParOf" srcId="{CD9FCF13-376E-4CDE-8095-0C8EA4124619}" destId="{910468B3-0920-47EB-A74D-0900DE88091F}" srcOrd="22" destOrd="0" presId="urn:microsoft.com/office/officeart/2016/7/layout/RepeatingBendingProcessNew"/>
    <dgm:cxn modelId="{A24CEA8F-8EBD-4815-A98E-D7EEA4599D87}" type="presParOf" srcId="{CD9FCF13-376E-4CDE-8095-0C8EA4124619}" destId="{0880CB1E-06F4-4ECC-9E50-07362B8046CC}" srcOrd="23" destOrd="0" presId="urn:microsoft.com/office/officeart/2016/7/layout/RepeatingBendingProcessNew"/>
    <dgm:cxn modelId="{81A34293-5BAC-498C-ACC8-33439AC033CE}" type="presParOf" srcId="{0880CB1E-06F4-4ECC-9E50-07362B8046CC}" destId="{A8A09190-C942-4B42-9E6F-4D7339B200AB}" srcOrd="0" destOrd="0" presId="urn:microsoft.com/office/officeart/2016/7/layout/RepeatingBendingProcessNew"/>
    <dgm:cxn modelId="{C40284FB-1C12-4AFC-8914-E0A43CA0F88B}" type="presParOf" srcId="{CD9FCF13-376E-4CDE-8095-0C8EA4124619}" destId="{FF7C0FE5-0250-44A1-836C-457D6CDD7D78}" srcOrd="24" destOrd="0" presId="urn:microsoft.com/office/officeart/2016/7/layout/RepeatingBendingProcessNew"/>
    <dgm:cxn modelId="{E75B34A4-6068-448C-826C-42B95F48301A}" type="presParOf" srcId="{CD9FCF13-376E-4CDE-8095-0C8EA4124619}" destId="{4804B2D0-B4D4-4EEE-BBDE-289DDC50C732}" srcOrd="25" destOrd="0" presId="urn:microsoft.com/office/officeart/2016/7/layout/RepeatingBendingProcessNew"/>
    <dgm:cxn modelId="{3E98B4F7-E12B-418D-8841-F450244A1026}" type="presParOf" srcId="{4804B2D0-B4D4-4EEE-BBDE-289DDC50C732}" destId="{4FD29ED9-4104-4140-BBA7-DB6442C809BE}" srcOrd="0" destOrd="0" presId="urn:microsoft.com/office/officeart/2016/7/layout/RepeatingBendingProcessNew"/>
    <dgm:cxn modelId="{226D8164-9768-4D29-BB99-8D895C7972B7}" type="presParOf" srcId="{CD9FCF13-376E-4CDE-8095-0C8EA4124619}" destId="{C7DBAD44-EB62-4955-97A6-769DDFE99D1D}" srcOrd="26" destOrd="0" presId="urn:microsoft.com/office/officeart/2016/7/layout/RepeatingBendingProcessNew"/>
    <dgm:cxn modelId="{9D5D65BD-9989-4A08-AB7C-B95697F7C737}" type="presParOf" srcId="{CD9FCF13-376E-4CDE-8095-0C8EA4124619}" destId="{29CFC159-EAF0-4026-95A0-17D57122254E}" srcOrd="27" destOrd="0" presId="urn:microsoft.com/office/officeart/2016/7/layout/RepeatingBendingProcessNew"/>
    <dgm:cxn modelId="{688963E2-6D9B-4B95-B98A-4927EA7AF2DA}" type="presParOf" srcId="{29CFC159-EAF0-4026-95A0-17D57122254E}" destId="{72E30883-953C-4086-A096-B861C1EF8F55}" srcOrd="0" destOrd="0" presId="urn:microsoft.com/office/officeart/2016/7/layout/RepeatingBendingProcessNew"/>
    <dgm:cxn modelId="{C6ACD6CD-AD71-4384-B295-6CD42D69F419}" type="presParOf" srcId="{CD9FCF13-376E-4CDE-8095-0C8EA4124619}" destId="{97CAB15F-179B-4FCB-9473-222D2F78F313}" srcOrd="28" destOrd="0" presId="urn:microsoft.com/office/officeart/2016/7/layout/RepeatingBendingProcessNew"/>
    <dgm:cxn modelId="{F7269700-D70C-4643-9B6E-0CF87898CB47}" type="presParOf" srcId="{CD9FCF13-376E-4CDE-8095-0C8EA4124619}" destId="{846D8843-081A-4664-BD4D-0EBEE0BE1874}" srcOrd="29" destOrd="0" presId="urn:microsoft.com/office/officeart/2016/7/layout/RepeatingBendingProcessNew"/>
    <dgm:cxn modelId="{38373344-E2F9-4D23-8BFE-A76278F942E8}" type="presParOf" srcId="{846D8843-081A-4664-BD4D-0EBEE0BE1874}" destId="{3B4BFA96-6EAA-4D10-8C9A-77DB68F833B1}" srcOrd="0" destOrd="0" presId="urn:microsoft.com/office/officeart/2016/7/layout/RepeatingBendingProcessNew"/>
    <dgm:cxn modelId="{E912CB31-5BBC-48A1-829B-FFAAB5F1FCF5}" type="presParOf" srcId="{CD9FCF13-376E-4CDE-8095-0C8EA4124619}" destId="{B3B10148-3C3A-4597-988A-B6F839ACFBBB}" srcOrd="3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7584C0-1BFF-49AF-A401-076B2B5EFC7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1299959-26F9-4A03-87A3-6920EE4D116E}">
      <dgm:prSet custT="1"/>
      <dgm:spPr/>
      <dgm:t>
        <a:bodyPr/>
        <a:lstStyle/>
        <a:p>
          <a:pPr>
            <a:lnSpc>
              <a:spcPct val="100000"/>
            </a:lnSpc>
          </a:pPr>
          <a:r>
            <a:rPr lang="en-US" sz="2000" dirty="0"/>
            <a:t>These systems are talking to each other on a daily basis and </a:t>
          </a:r>
        </a:p>
      </dgm:t>
    </dgm:pt>
    <dgm:pt modelId="{9B072F71-7549-4306-A396-B961D1E51B74}" type="parTrans" cxnId="{854DE2DC-2147-4050-A2F1-C0D543DACE8E}">
      <dgm:prSet/>
      <dgm:spPr/>
      <dgm:t>
        <a:bodyPr/>
        <a:lstStyle/>
        <a:p>
          <a:endParaRPr lang="en-US"/>
        </a:p>
      </dgm:t>
    </dgm:pt>
    <dgm:pt modelId="{2BBBE1D3-D853-4280-9230-E4B81C23485A}" type="sibTrans" cxnId="{854DE2DC-2147-4050-A2F1-C0D543DACE8E}">
      <dgm:prSet/>
      <dgm:spPr/>
      <dgm:t>
        <a:bodyPr/>
        <a:lstStyle/>
        <a:p>
          <a:pPr>
            <a:lnSpc>
              <a:spcPct val="100000"/>
            </a:lnSpc>
          </a:pPr>
          <a:endParaRPr lang="en-US"/>
        </a:p>
      </dgm:t>
    </dgm:pt>
    <dgm:pt modelId="{56C7D5EF-73F3-44F0-AE50-844A3646D50E}">
      <dgm:prSet custT="1"/>
      <dgm:spPr/>
      <dgm:t>
        <a:bodyPr/>
        <a:lstStyle/>
        <a:p>
          <a:pPr>
            <a:lnSpc>
              <a:spcPct val="100000"/>
            </a:lnSpc>
          </a:pPr>
          <a:r>
            <a:rPr lang="en-US" sz="2000" dirty="0"/>
            <a:t>Able to give your pension members  daily updates  </a:t>
          </a:r>
        </a:p>
      </dgm:t>
    </dgm:pt>
    <dgm:pt modelId="{6528BF54-853F-4956-99A7-140BB3040648}" type="parTrans" cxnId="{52154F53-D9C3-4EC1-BCBB-FAC5F5DC35F2}">
      <dgm:prSet/>
      <dgm:spPr/>
      <dgm:t>
        <a:bodyPr/>
        <a:lstStyle/>
        <a:p>
          <a:endParaRPr lang="en-US"/>
        </a:p>
      </dgm:t>
    </dgm:pt>
    <dgm:pt modelId="{735671C1-63FC-470A-8404-7661AB50C093}" type="sibTrans" cxnId="{52154F53-D9C3-4EC1-BCBB-FAC5F5DC35F2}">
      <dgm:prSet/>
      <dgm:spPr/>
      <dgm:t>
        <a:bodyPr/>
        <a:lstStyle/>
        <a:p>
          <a:pPr>
            <a:lnSpc>
              <a:spcPct val="100000"/>
            </a:lnSpc>
          </a:pPr>
          <a:endParaRPr lang="en-US"/>
        </a:p>
      </dgm:t>
    </dgm:pt>
    <dgm:pt modelId="{E557B309-77A4-4C1B-BCA5-D115C2FE677D}">
      <dgm:prSet/>
      <dgm:spPr/>
      <dgm:t>
        <a:bodyPr/>
        <a:lstStyle/>
        <a:p>
          <a:pPr>
            <a:lnSpc>
              <a:spcPct val="100000"/>
            </a:lnSpc>
          </a:pPr>
          <a:r>
            <a:rPr lang="en-US" dirty="0"/>
            <a:t>if they so wish. </a:t>
          </a:r>
        </a:p>
      </dgm:t>
    </dgm:pt>
    <dgm:pt modelId="{5E0FA982-B505-4659-99A5-6E565804E9DE}" type="parTrans" cxnId="{CE45B143-2201-4E38-8426-637B8847C43B}">
      <dgm:prSet/>
      <dgm:spPr/>
      <dgm:t>
        <a:bodyPr/>
        <a:lstStyle/>
        <a:p>
          <a:endParaRPr lang="en-US"/>
        </a:p>
      </dgm:t>
    </dgm:pt>
    <dgm:pt modelId="{B96BC3DA-68EE-4F6F-A166-696F7E01F90B}" type="sibTrans" cxnId="{CE45B143-2201-4E38-8426-637B8847C43B}">
      <dgm:prSet/>
      <dgm:spPr/>
      <dgm:t>
        <a:bodyPr/>
        <a:lstStyle/>
        <a:p>
          <a:pPr>
            <a:lnSpc>
              <a:spcPct val="100000"/>
            </a:lnSpc>
          </a:pPr>
          <a:endParaRPr lang="en-US"/>
        </a:p>
      </dgm:t>
    </dgm:pt>
    <dgm:pt modelId="{3DC7ED81-BCF2-437A-A2B2-2C52411EAB4E}">
      <dgm:prSet custT="1"/>
      <dgm:spPr/>
      <dgm:t>
        <a:bodyPr/>
        <a:lstStyle/>
        <a:p>
          <a:pPr>
            <a:lnSpc>
              <a:spcPct val="100000"/>
            </a:lnSpc>
          </a:pPr>
          <a:r>
            <a:rPr lang="en-US" sz="2000" dirty="0"/>
            <a:t>In terms of the involvement of their portfolio and </a:t>
          </a:r>
        </a:p>
      </dgm:t>
    </dgm:pt>
    <dgm:pt modelId="{A3D59923-B792-41F9-843B-1FB5B540C9CD}" type="parTrans" cxnId="{5304F8FB-D659-40B2-B44F-67F89F161334}">
      <dgm:prSet/>
      <dgm:spPr/>
      <dgm:t>
        <a:bodyPr/>
        <a:lstStyle/>
        <a:p>
          <a:endParaRPr lang="en-US"/>
        </a:p>
      </dgm:t>
    </dgm:pt>
    <dgm:pt modelId="{0082EBA2-8E52-4F1B-9092-8795B3F7CDCC}" type="sibTrans" cxnId="{5304F8FB-D659-40B2-B44F-67F89F161334}">
      <dgm:prSet/>
      <dgm:spPr/>
      <dgm:t>
        <a:bodyPr/>
        <a:lstStyle/>
        <a:p>
          <a:pPr>
            <a:lnSpc>
              <a:spcPct val="100000"/>
            </a:lnSpc>
          </a:pPr>
          <a:endParaRPr lang="en-US"/>
        </a:p>
      </dgm:t>
    </dgm:pt>
    <dgm:pt modelId="{66E4B17D-8A2A-465C-9702-AF8FF702CC0A}">
      <dgm:prSet custT="1"/>
      <dgm:spPr/>
      <dgm:t>
        <a:bodyPr/>
        <a:lstStyle/>
        <a:p>
          <a:pPr>
            <a:lnSpc>
              <a:spcPct val="100000"/>
            </a:lnSpc>
          </a:pPr>
          <a:r>
            <a:rPr lang="en-US" sz="1800" dirty="0"/>
            <a:t>That will reduce the prices when it comes to retirement because someone can track the growth of their Pensions.</a:t>
          </a:r>
        </a:p>
        <a:p>
          <a:pPr>
            <a:lnSpc>
              <a:spcPct val="100000"/>
            </a:lnSpc>
          </a:pPr>
          <a:r>
            <a:rPr lang="en-US" sz="1100" dirty="0"/>
            <a:t> </a:t>
          </a:r>
        </a:p>
      </dgm:t>
    </dgm:pt>
    <dgm:pt modelId="{51271347-9378-425B-BF38-30099C852891}" type="parTrans" cxnId="{C8A3C6C8-EEA4-4A95-BE3E-B033584DC42C}">
      <dgm:prSet/>
      <dgm:spPr/>
      <dgm:t>
        <a:bodyPr/>
        <a:lstStyle/>
        <a:p>
          <a:endParaRPr lang="en-US"/>
        </a:p>
      </dgm:t>
    </dgm:pt>
    <dgm:pt modelId="{3A7C372A-2109-47E2-8507-BD013FF654B7}" type="sibTrans" cxnId="{C8A3C6C8-EEA4-4A95-BE3E-B033584DC42C}">
      <dgm:prSet/>
      <dgm:spPr/>
      <dgm:t>
        <a:bodyPr/>
        <a:lstStyle/>
        <a:p>
          <a:pPr>
            <a:lnSpc>
              <a:spcPct val="100000"/>
            </a:lnSpc>
          </a:pPr>
          <a:endParaRPr lang="en-US"/>
        </a:p>
      </dgm:t>
    </dgm:pt>
    <dgm:pt modelId="{FC6AA483-DE75-4857-B8D7-1A3F41761748}">
      <dgm:prSet/>
      <dgm:spPr/>
      <dgm:t>
        <a:bodyPr/>
        <a:lstStyle/>
        <a:p>
          <a:pPr>
            <a:lnSpc>
              <a:spcPct val="100000"/>
            </a:lnSpc>
          </a:pPr>
          <a:r>
            <a:rPr lang="en-US" dirty="0"/>
            <a:t>When it comes to tracking your investment</a:t>
          </a:r>
        </a:p>
      </dgm:t>
    </dgm:pt>
    <dgm:pt modelId="{2FF1722B-7F69-4C85-AF92-4CF1CB80D7CB}" type="parTrans" cxnId="{CDF55BCC-D075-44B3-8324-F1FE830F2E1D}">
      <dgm:prSet/>
      <dgm:spPr/>
      <dgm:t>
        <a:bodyPr/>
        <a:lstStyle/>
        <a:p>
          <a:endParaRPr lang="en-US"/>
        </a:p>
      </dgm:t>
    </dgm:pt>
    <dgm:pt modelId="{D107009C-CF74-48D9-A5B7-0D9165AE5A21}" type="sibTrans" cxnId="{CDF55BCC-D075-44B3-8324-F1FE830F2E1D}">
      <dgm:prSet/>
      <dgm:spPr/>
      <dgm:t>
        <a:bodyPr/>
        <a:lstStyle/>
        <a:p>
          <a:pPr>
            <a:lnSpc>
              <a:spcPct val="100000"/>
            </a:lnSpc>
          </a:pPr>
          <a:endParaRPr lang="en-US"/>
        </a:p>
      </dgm:t>
    </dgm:pt>
    <dgm:pt modelId="{D1244C39-8488-4DF8-979C-81F94A1C2F61}">
      <dgm:prSet custT="1"/>
      <dgm:spPr/>
      <dgm:t>
        <a:bodyPr/>
        <a:lstStyle/>
        <a:p>
          <a:pPr>
            <a:lnSpc>
              <a:spcPct val="100000"/>
            </a:lnSpc>
          </a:pPr>
          <a:r>
            <a:rPr lang="en-US" sz="1800" dirty="0"/>
            <a:t>You don't wait for the Actuary to tell you of the financial savviness of your investment portfolio</a:t>
          </a:r>
        </a:p>
      </dgm:t>
    </dgm:pt>
    <dgm:pt modelId="{F52BF562-F61A-48D8-8D3A-F098454E84E7}" type="parTrans" cxnId="{BA7ED8F0-04F3-460D-BF7C-E239A81F14C1}">
      <dgm:prSet/>
      <dgm:spPr/>
      <dgm:t>
        <a:bodyPr/>
        <a:lstStyle/>
        <a:p>
          <a:endParaRPr lang="en-US"/>
        </a:p>
      </dgm:t>
    </dgm:pt>
    <dgm:pt modelId="{66830010-BAA2-4122-B8EC-27BDC8574ADB}" type="sibTrans" cxnId="{BA7ED8F0-04F3-460D-BF7C-E239A81F14C1}">
      <dgm:prSet/>
      <dgm:spPr/>
      <dgm:t>
        <a:bodyPr/>
        <a:lstStyle/>
        <a:p>
          <a:endParaRPr lang="en-US"/>
        </a:p>
      </dgm:t>
    </dgm:pt>
    <dgm:pt modelId="{67C964BF-1645-4E04-A51B-0D905BE48EE4}" type="pres">
      <dgm:prSet presAssocID="{EF7584C0-1BFF-49AF-A401-076B2B5EFC78}" presName="root" presStyleCnt="0">
        <dgm:presLayoutVars>
          <dgm:dir/>
          <dgm:resizeHandles val="exact"/>
        </dgm:presLayoutVars>
      </dgm:prSet>
      <dgm:spPr/>
    </dgm:pt>
    <dgm:pt modelId="{25E99D36-4162-4A1D-91B3-52A6FC9B0D52}" type="pres">
      <dgm:prSet presAssocID="{EF7584C0-1BFF-49AF-A401-076B2B5EFC78}" presName="container" presStyleCnt="0">
        <dgm:presLayoutVars>
          <dgm:dir/>
          <dgm:resizeHandles val="exact"/>
        </dgm:presLayoutVars>
      </dgm:prSet>
      <dgm:spPr/>
    </dgm:pt>
    <dgm:pt modelId="{44D1E83B-1630-425F-BC61-A5A6C4E1D2C2}" type="pres">
      <dgm:prSet presAssocID="{A1299959-26F9-4A03-87A3-6920EE4D116E}" presName="compNode" presStyleCnt="0"/>
      <dgm:spPr/>
    </dgm:pt>
    <dgm:pt modelId="{05FE23FB-5C42-416A-AAE3-E0768461B430}" type="pres">
      <dgm:prSet presAssocID="{A1299959-26F9-4A03-87A3-6920EE4D116E}" presName="iconBgRect" presStyleLbl="bgShp" presStyleIdx="0" presStyleCnt="7"/>
      <dgm:spPr/>
    </dgm:pt>
    <dgm:pt modelId="{8C4A9DA0-65BD-4371-9AD9-77B6C10CF2F6}" type="pres">
      <dgm:prSet presAssocID="{A1299959-26F9-4A03-87A3-6920EE4D116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EBBCD956-2164-415F-81A7-C7D1AC9BAD09}" type="pres">
      <dgm:prSet presAssocID="{A1299959-26F9-4A03-87A3-6920EE4D116E}" presName="spaceRect" presStyleCnt="0"/>
      <dgm:spPr/>
    </dgm:pt>
    <dgm:pt modelId="{3BE2A0C4-2D48-4239-A1C1-DB174538159D}" type="pres">
      <dgm:prSet presAssocID="{A1299959-26F9-4A03-87A3-6920EE4D116E}" presName="textRect" presStyleLbl="revTx" presStyleIdx="0" presStyleCnt="7">
        <dgm:presLayoutVars>
          <dgm:chMax val="1"/>
          <dgm:chPref val="1"/>
        </dgm:presLayoutVars>
      </dgm:prSet>
      <dgm:spPr/>
    </dgm:pt>
    <dgm:pt modelId="{0D7C9577-BCED-49E4-AFBD-5BBCCAD1A335}" type="pres">
      <dgm:prSet presAssocID="{2BBBE1D3-D853-4280-9230-E4B81C23485A}" presName="sibTrans" presStyleLbl="sibTrans2D1" presStyleIdx="0" presStyleCnt="0"/>
      <dgm:spPr/>
    </dgm:pt>
    <dgm:pt modelId="{5A1D0569-9E32-4725-90C3-EA479F161290}" type="pres">
      <dgm:prSet presAssocID="{56C7D5EF-73F3-44F0-AE50-844A3646D50E}" presName="compNode" presStyleCnt="0"/>
      <dgm:spPr/>
    </dgm:pt>
    <dgm:pt modelId="{1E853E80-69B6-41DA-B3CA-9813DFFFF1FB}" type="pres">
      <dgm:prSet presAssocID="{56C7D5EF-73F3-44F0-AE50-844A3646D50E}" presName="iconBgRect" presStyleLbl="bgShp" presStyleIdx="1" presStyleCnt="7"/>
      <dgm:spPr/>
    </dgm:pt>
    <dgm:pt modelId="{AF3C489A-3DCC-403E-A723-10FC067CCD2A}" type="pres">
      <dgm:prSet presAssocID="{56C7D5EF-73F3-44F0-AE50-844A3646D50E}" presName="iconRect" presStyleLbl="node1" presStyleIdx="1"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8DC19CD6-0D6B-4009-8F1A-E9C0D3AA93D7}" type="pres">
      <dgm:prSet presAssocID="{56C7D5EF-73F3-44F0-AE50-844A3646D50E}" presName="spaceRect" presStyleCnt="0"/>
      <dgm:spPr/>
    </dgm:pt>
    <dgm:pt modelId="{5E581D18-C63B-4D10-8F0D-FEF8132D11F1}" type="pres">
      <dgm:prSet presAssocID="{56C7D5EF-73F3-44F0-AE50-844A3646D50E}" presName="textRect" presStyleLbl="revTx" presStyleIdx="1" presStyleCnt="7" custScaleY="254744">
        <dgm:presLayoutVars>
          <dgm:chMax val="1"/>
          <dgm:chPref val="1"/>
        </dgm:presLayoutVars>
      </dgm:prSet>
      <dgm:spPr/>
    </dgm:pt>
    <dgm:pt modelId="{C02D2B6C-7F8A-494D-B4C7-652EB466C3D4}" type="pres">
      <dgm:prSet presAssocID="{735671C1-63FC-470A-8404-7661AB50C093}" presName="sibTrans" presStyleLbl="sibTrans2D1" presStyleIdx="0" presStyleCnt="0"/>
      <dgm:spPr/>
    </dgm:pt>
    <dgm:pt modelId="{28ADF254-06E4-44CF-8851-8C3537F5DEFA}" type="pres">
      <dgm:prSet presAssocID="{E557B309-77A4-4C1B-BCA5-D115C2FE677D}" presName="compNode" presStyleCnt="0"/>
      <dgm:spPr/>
    </dgm:pt>
    <dgm:pt modelId="{C83D48AE-F6D3-4AFB-97F5-6A3DD41AD81D}" type="pres">
      <dgm:prSet presAssocID="{E557B309-77A4-4C1B-BCA5-D115C2FE677D}" presName="iconBgRect" presStyleLbl="bgShp" presStyleIdx="2" presStyleCnt="7"/>
      <dgm:spPr/>
    </dgm:pt>
    <dgm:pt modelId="{A30D0F76-8EF5-477F-AE6E-7FF4FFB1B34E}" type="pres">
      <dgm:prSet presAssocID="{E557B309-77A4-4C1B-BCA5-D115C2FE677D}"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inity"/>
        </a:ext>
      </dgm:extLst>
    </dgm:pt>
    <dgm:pt modelId="{9F52589E-3CE1-43D4-A978-5FB0E1648156}" type="pres">
      <dgm:prSet presAssocID="{E557B309-77A4-4C1B-BCA5-D115C2FE677D}" presName="spaceRect" presStyleCnt="0"/>
      <dgm:spPr/>
    </dgm:pt>
    <dgm:pt modelId="{89B0ADA4-684E-4023-871D-5E1ABCDC9A65}" type="pres">
      <dgm:prSet presAssocID="{E557B309-77A4-4C1B-BCA5-D115C2FE677D}" presName="textRect" presStyleLbl="revTx" presStyleIdx="2" presStyleCnt="7">
        <dgm:presLayoutVars>
          <dgm:chMax val="1"/>
          <dgm:chPref val="1"/>
        </dgm:presLayoutVars>
      </dgm:prSet>
      <dgm:spPr/>
    </dgm:pt>
    <dgm:pt modelId="{A007B228-22A2-463F-AB74-AD475A7ECED7}" type="pres">
      <dgm:prSet presAssocID="{B96BC3DA-68EE-4F6F-A166-696F7E01F90B}" presName="sibTrans" presStyleLbl="sibTrans2D1" presStyleIdx="0" presStyleCnt="0"/>
      <dgm:spPr/>
    </dgm:pt>
    <dgm:pt modelId="{4F9AEFDE-20E8-4697-8EB9-65F0D9B03B78}" type="pres">
      <dgm:prSet presAssocID="{3DC7ED81-BCF2-437A-A2B2-2C52411EAB4E}" presName="compNode" presStyleCnt="0"/>
      <dgm:spPr/>
    </dgm:pt>
    <dgm:pt modelId="{5E242ECF-D570-4004-A47E-F1ED3F3F1695}" type="pres">
      <dgm:prSet presAssocID="{3DC7ED81-BCF2-437A-A2B2-2C52411EAB4E}" presName="iconBgRect" presStyleLbl="bgShp" presStyleIdx="3" presStyleCnt="7"/>
      <dgm:spPr/>
    </dgm:pt>
    <dgm:pt modelId="{6936CCD2-FC8D-405C-9E1D-DF654A385F1E}" type="pres">
      <dgm:prSet presAssocID="{3DC7ED81-BCF2-437A-A2B2-2C52411EAB4E}" presName="iconRect" presStyleLbl="node1" presStyleIdx="3"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4422A1B0-FD3B-454A-814E-D640B9652C0F}" type="pres">
      <dgm:prSet presAssocID="{3DC7ED81-BCF2-437A-A2B2-2C52411EAB4E}" presName="spaceRect" presStyleCnt="0"/>
      <dgm:spPr/>
    </dgm:pt>
    <dgm:pt modelId="{34DE9B39-48D3-43D9-A14F-F829C2115B27}" type="pres">
      <dgm:prSet presAssocID="{3DC7ED81-BCF2-437A-A2B2-2C52411EAB4E}" presName="textRect" presStyleLbl="revTx" presStyleIdx="3" presStyleCnt="7">
        <dgm:presLayoutVars>
          <dgm:chMax val="1"/>
          <dgm:chPref val="1"/>
        </dgm:presLayoutVars>
      </dgm:prSet>
      <dgm:spPr/>
    </dgm:pt>
    <dgm:pt modelId="{0E802E13-414E-41D6-97AF-0A49E0B98323}" type="pres">
      <dgm:prSet presAssocID="{0082EBA2-8E52-4F1B-9092-8795B3F7CDCC}" presName="sibTrans" presStyleLbl="sibTrans2D1" presStyleIdx="0" presStyleCnt="0"/>
      <dgm:spPr/>
    </dgm:pt>
    <dgm:pt modelId="{A8B52BA7-A098-4970-A359-332E578E609A}" type="pres">
      <dgm:prSet presAssocID="{66E4B17D-8A2A-465C-9702-AF8FF702CC0A}" presName="compNode" presStyleCnt="0"/>
      <dgm:spPr/>
    </dgm:pt>
    <dgm:pt modelId="{F75FA205-635F-44E7-A622-349D97DC0C10}" type="pres">
      <dgm:prSet presAssocID="{66E4B17D-8A2A-465C-9702-AF8FF702CC0A}" presName="iconBgRect" presStyleLbl="bgShp" presStyleIdx="4" presStyleCnt="7"/>
      <dgm:spPr/>
    </dgm:pt>
    <dgm:pt modelId="{F169410E-9DB7-45AE-BF0B-21C61C554D58}" type="pres">
      <dgm:prSet presAssocID="{66E4B17D-8A2A-465C-9702-AF8FF702CC0A}" presName="iconRect" presStyleLbl="node1" presStyleIdx="4"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uro"/>
        </a:ext>
      </dgm:extLst>
    </dgm:pt>
    <dgm:pt modelId="{8EEB1D68-D96E-4459-86E4-5BA3CB7F82E9}" type="pres">
      <dgm:prSet presAssocID="{66E4B17D-8A2A-465C-9702-AF8FF702CC0A}" presName="spaceRect" presStyleCnt="0"/>
      <dgm:spPr/>
    </dgm:pt>
    <dgm:pt modelId="{1B44A39C-9231-4404-9A53-7C79D3024C41}" type="pres">
      <dgm:prSet presAssocID="{66E4B17D-8A2A-465C-9702-AF8FF702CC0A}" presName="textRect" presStyleLbl="revTx" presStyleIdx="4" presStyleCnt="7" custScaleY="222113">
        <dgm:presLayoutVars>
          <dgm:chMax val="1"/>
          <dgm:chPref val="1"/>
        </dgm:presLayoutVars>
      </dgm:prSet>
      <dgm:spPr/>
    </dgm:pt>
    <dgm:pt modelId="{7630378C-D477-4533-B5B3-7E79D5227379}" type="pres">
      <dgm:prSet presAssocID="{3A7C372A-2109-47E2-8507-BD013FF654B7}" presName="sibTrans" presStyleLbl="sibTrans2D1" presStyleIdx="0" presStyleCnt="0"/>
      <dgm:spPr/>
    </dgm:pt>
    <dgm:pt modelId="{D123CE32-7546-4494-821F-662AA1545ECB}" type="pres">
      <dgm:prSet presAssocID="{FC6AA483-DE75-4857-B8D7-1A3F41761748}" presName="compNode" presStyleCnt="0"/>
      <dgm:spPr/>
    </dgm:pt>
    <dgm:pt modelId="{31DF1692-F18A-441D-8EEE-AECD8C26C3F3}" type="pres">
      <dgm:prSet presAssocID="{FC6AA483-DE75-4857-B8D7-1A3F41761748}" presName="iconBgRect" presStyleLbl="bgShp" presStyleIdx="5" presStyleCnt="7"/>
      <dgm:spPr/>
    </dgm:pt>
    <dgm:pt modelId="{E2A78A61-41FB-4943-A175-A004FAB516DF}" type="pres">
      <dgm:prSet presAssocID="{FC6AA483-DE75-4857-B8D7-1A3F41761748}" presName="iconRect" presStyleLbl="node1" presStyleIdx="5"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CF6CEE35-ECD9-4409-8E54-1C98868B44FF}" type="pres">
      <dgm:prSet presAssocID="{FC6AA483-DE75-4857-B8D7-1A3F41761748}" presName="spaceRect" presStyleCnt="0"/>
      <dgm:spPr/>
    </dgm:pt>
    <dgm:pt modelId="{7376B10E-2D4A-43FF-99A1-479F09D87FC4}" type="pres">
      <dgm:prSet presAssocID="{FC6AA483-DE75-4857-B8D7-1A3F41761748}" presName="textRect" presStyleLbl="revTx" presStyleIdx="5" presStyleCnt="7" custScaleY="202071">
        <dgm:presLayoutVars>
          <dgm:chMax val="1"/>
          <dgm:chPref val="1"/>
        </dgm:presLayoutVars>
      </dgm:prSet>
      <dgm:spPr/>
    </dgm:pt>
    <dgm:pt modelId="{741D2BAC-EFF1-4AF3-A9DD-EF8FFF7AA6EA}" type="pres">
      <dgm:prSet presAssocID="{D107009C-CF74-48D9-A5B7-0D9165AE5A21}" presName="sibTrans" presStyleLbl="sibTrans2D1" presStyleIdx="0" presStyleCnt="0"/>
      <dgm:spPr/>
    </dgm:pt>
    <dgm:pt modelId="{5D419A89-6B9E-45A8-BAF4-1A470B4F89DF}" type="pres">
      <dgm:prSet presAssocID="{D1244C39-8488-4DF8-979C-81F94A1C2F61}" presName="compNode" presStyleCnt="0"/>
      <dgm:spPr/>
    </dgm:pt>
    <dgm:pt modelId="{43A1BCAC-9C9B-4CB4-B6FE-9B591ADE0777}" type="pres">
      <dgm:prSet presAssocID="{D1244C39-8488-4DF8-979C-81F94A1C2F61}" presName="iconBgRect" presStyleLbl="bgShp" presStyleIdx="6" presStyleCnt="7"/>
      <dgm:spPr/>
    </dgm:pt>
    <dgm:pt modelId="{4562BF11-1B4B-48CF-A9A6-57846454E8E6}" type="pres">
      <dgm:prSet presAssocID="{D1244C39-8488-4DF8-979C-81F94A1C2F61}" presName="iconRect" presStyleLbl="node1" presStyleIdx="6"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65FA3F99-B050-42BB-9F61-165D1D87482E}" type="pres">
      <dgm:prSet presAssocID="{D1244C39-8488-4DF8-979C-81F94A1C2F61}" presName="spaceRect" presStyleCnt="0"/>
      <dgm:spPr/>
    </dgm:pt>
    <dgm:pt modelId="{872288A9-C933-4AD1-9258-813C34E5F1A7}" type="pres">
      <dgm:prSet presAssocID="{D1244C39-8488-4DF8-979C-81F94A1C2F61}" presName="textRect" presStyleLbl="revTx" presStyleIdx="6" presStyleCnt="7" custScaleY="134343">
        <dgm:presLayoutVars>
          <dgm:chMax val="1"/>
          <dgm:chPref val="1"/>
        </dgm:presLayoutVars>
      </dgm:prSet>
      <dgm:spPr/>
    </dgm:pt>
  </dgm:ptLst>
  <dgm:cxnLst>
    <dgm:cxn modelId="{6F9B4809-8061-42D9-8AD4-2FD8F6CF2BCE}" type="presOf" srcId="{3A7C372A-2109-47E2-8507-BD013FF654B7}" destId="{7630378C-D477-4533-B5B3-7E79D5227379}" srcOrd="0" destOrd="0" presId="urn:microsoft.com/office/officeart/2018/2/layout/IconCircleList"/>
    <dgm:cxn modelId="{487B6022-4535-4BFA-AA60-70EB0F60D457}" type="presOf" srcId="{EF7584C0-1BFF-49AF-A401-076B2B5EFC78}" destId="{67C964BF-1645-4E04-A51B-0D905BE48EE4}" srcOrd="0" destOrd="0" presId="urn:microsoft.com/office/officeart/2018/2/layout/IconCircleList"/>
    <dgm:cxn modelId="{BA2C033F-43A0-480D-B968-00C2500452C8}" type="presOf" srcId="{2BBBE1D3-D853-4280-9230-E4B81C23485A}" destId="{0D7C9577-BCED-49E4-AFBD-5BBCCAD1A335}" srcOrd="0" destOrd="0" presId="urn:microsoft.com/office/officeart/2018/2/layout/IconCircleList"/>
    <dgm:cxn modelId="{F1FC755C-3822-467C-8BC4-ADBC46F4147A}" type="presOf" srcId="{56C7D5EF-73F3-44F0-AE50-844A3646D50E}" destId="{5E581D18-C63B-4D10-8F0D-FEF8132D11F1}" srcOrd="0" destOrd="0" presId="urn:microsoft.com/office/officeart/2018/2/layout/IconCircleList"/>
    <dgm:cxn modelId="{CE45B143-2201-4E38-8426-637B8847C43B}" srcId="{EF7584C0-1BFF-49AF-A401-076B2B5EFC78}" destId="{E557B309-77A4-4C1B-BCA5-D115C2FE677D}" srcOrd="2" destOrd="0" parTransId="{5E0FA982-B505-4659-99A5-6E565804E9DE}" sibTransId="{B96BC3DA-68EE-4F6F-A166-696F7E01F90B}"/>
    <dgm:cxn modelId="{5B060066-95EA-44AE-A4A3-7947CAA00EE0}" type="presOf" srcId="{D1244C39-8488-4DF8-979C-81F94A1C2F61}" destId="{872288A9-C933-4AD1-9258-813C34E5F1A7}" srcOrd="0" destOrd="0" presId="urn:microsoft.com/office/officeart/2018/2/layout/IconCircleList"/>
    <dgm:cxn modelId="{F7F1CD46-7EDB-4BD5-9E2F-B0A5F8D87190}" type="presOf" srcId="{A1299959-26F9-4A03-87A3-6920EE4D116E}" destId="{3BE2A0C4-2D48-4239-A1C1-DB174538159D}" srcOrd="0" destOrd="0" presId="urn:microsoft.com/office/officeart/2018/2/layout/IconCircleList"/>
    <dgm:cxn modelId="{BDF30871-5713-4F6A-AE0E-64AFE524F32B}" type="presOf" srcId="{FC6AA483-DE75-4857-B8D7-1A3F41761748}" destId="{7376B10E-2D4A-43FF-99A1-479F09D87FC4}" srcOrd="0" destOrd="0" presId="urn:microsoft.com/office/officeart/2018/2/layout/IconCircleList"/>
    <dgm:cxn modelId="{E467AD71-6CE4-423F-9FFF-31A97F88B87C}" type="presOf" srcId="{D107009C-CF74-48D9-A5B7-0D9165AE5A21}" destId="{741D2BAC-EFF1-4AF3-A9DD-EF8FFF7AA6EA}" srcOrd="0" destOrd="0" presId="urn:microsoft.com/office/officeart/2018/2/layout/IconCircleList"/>
    <dgm:cxn modelId="{52154F53-D9C3-4EC1-BCBB-FAC5F5DC35F2}" srcId="{EF7584C0-1BFF-49AF-A401-076B2B5EFC78}" destId="{56C7D5EF-73F3-44F0-AE50-844A3646D50E}" srcOrd="1" destOrd="0" parTransId="{6528BF54-853F-4956-99A7-140BB3040648}" sibTransId="{735671C1-63FC-470A-8404-7661AB50C093}"/>
    <dgm:cxn modelId="{FBAE7599-D3A2-4403-95AE-32320640D59A}" type="presOf" srcId="{B96BC3DA-68EE-4F6F-A166-696F7E01F90B}" destId="{A007B228-22A2-463F-AB74-AD475A7ECED7}" srcOrd="0" destOrd="0" presId="urn:microsoft.com/office/officeart/2018/2/layout/IconCircleList"/>
    <dgm:cxn modelId="{612841A4-45FB-415C-BC06-03AD236A5FD9}" type="presOf" srcId="{735671C1-63FC-470A-8404-7661AB50C093}" destId="{C02D2B6C-7F8A-494D-B4C7-652EB466C3D4}" srcOrd="0" destOrd="0" presId="urn:microsoft.com/office/officeart/2018/2/layout/IconCircleList"/>
    <dgm:cxn modelId="{A72B4CB5-4DA4-4C09-8F47-8320B700C64F}" type="presOf" srcId="{66E4B17D-8A2A-465C-9702-AF8FF702CC0A}" destId="{1B44A39C-9231-4404-9A53-7C79D3024C41}" srcOrd="0" destOrd="0" presId="urn:microsoft.com/office/officeart/2018/2/layout/IconCircleList"/>
    <dgm:cxn modelId="{C8A3C6C8-EEA4-4A95-BE3E-B033584DC42C}" srcId="{EF7584C0-1BFF-49AF-A401-076B2B5EFC78}" destId="{66E4B17D-8A2A-465C-9702-AF8FF702CC0A}" srcOrd="4" destOrd="0" parTransId="{51271347-9378-425B-BF38-30099C852891}" sibTransId="{3A7C372A-2109-47E2-8507-BD013FF654B7}"/>
    <dgm:cxn modelId="{CDF55BCC-D075-44B3-8324-F1FE830F2E1D}" srcId="{EF7584C0-1BFF-49AF-A401-076B2B5EFC78}" destId="{FC6AA483-DE75-4857-B8D7-1A3F41761748}" srcOrd="5" destOrd="0" parTransId="{2FF1722B-7F69-4C85-AF92-4CF1CB80D7CB}" sibTransId="{D107009C-CF74-48D9-A5B7-0D9165AE5A21}"/>
    <dgm:cxn modelId="{5DA4E8D3-D24F-4346-A25D-D923B551D359}" type="presOf" srcId="{E557B309-77A4-4C1B-BCA5-D115C2FE677D}" destId="{89B0ADA4-684E-4023-871D-5E1ABCDC9A65}" srcOrd="0" destOrd="0" presId="urn:microsoft.com/office/officeart/2018/2/layout/IconCircleList"/>
    <dgm:cxn modelId="{854DE2DC-2147-4050-A2F1-C0D543DACE8E}" srcId="{EF7584C0-1BFF-49AF-A401-076B2B5EFC78}" destId="{A1299959-26F9-4A03-87A3-6920EE4D116E}" srcOrd="0" destOrd="0" parTransId="{9B072F71-7549-4306-A396-B961D1E51B74}" sibTransId="{2BBBE1D3-D853-4280-9230-E4B81C23485A}"/>
    <dgm:cxn modelId="{FE3BB2E3-ADCE-4E81-8A9F-873057828394}" type="presOf" srcId="{3DC7ED81-BCF2-437A-A2B2-2C52411EAB4E}" destId="{34DE9B39-48D3-43D9-A14F-F829C2115B27}" srcOrd="0" destOrd="0" presId="urn:microsoft.com/office/officeart/2018/2/layout/IconCircleList"/>
    <dgm:cxn modelId="{07DAEEE6-EF61-4E46-9FB8-449ECC538B60}" type="presOf" srcId="{0082EBA2-8E52-4F1B-9092-8795B3F7CDCC}" destId="{0E802E13-414E-41D6-97AF-0A49E0B98323}" srcOrd="0" destOrd="0" presId="urn:microsoft.com/office/officeart/2018/2/layout/IconCircleList"/>
    <dgm:cxn modelId="{BA7ED8F0-04F3-460D-BF7C-E239A81F14C1}" srcId="{EF7584C0-1BFF-49AF-A401-076B2B5EFC78}" destId="{D1244C39-8488-4DF8-979C-81F94A1C2F61}" srcOrd="6" destOrd="0" parTransId="{F52BF562-F61A-48D8-8D3A-F098454E84E7}" sibTransId="{66830010-BAA2-4122-B8EC-27BDC8574ADB}"/>
    <dgm:cxn modelId="{5304F8FB-D659-40B2-B44F-67F89F161334}" srcId="{EF7584C0-1BFF-49AF-A401-076B2B5EFC78}" destId="{3DC7ED81-BCF2-437A-A2B2-2C52411EAB4E}" srcOrd="3" destOrd="0" parTransId="{A3D59923-B792-41F9-843B-1FB5B540C9CD}" sibTransId="{0082EBA2-8E52-4F1B-9092-8795B3F7CDCC}"/>
    <dgm:cxn modelId="{A6CFAD46-660D-4FC3-AACF-6C391CD92E9A}" type="presParOf" srcId="{67C964BF-1645-4E04-A51B-0D905BE48EE4}" destId="{25E99D36-4162-4A1D-91B3-52A6FC9B0D52}" srcOrd="0" destOrd="0" presId="urn:microsoft.com/office/officeart/2018/2/layout/IconCircleList"/>
    <dgm:cxn modelId="{6A5D1CB0-0A48-45E5-9F9E-819048502F61}" type="presParOf" srcId="{25E99D36-4162-4A1D-91B3-52A6FC9B0D52}" destId="{44D1E83B-1630-425F-BC61-A5A6C4E1D2C2}" srcOrd="0" destOrd="0" presId="urn:microsoft.com/office/officeart/2018/2/layout/IconCircleList"/>
    <dgm:cxn modelId="{47BC5A64-3262-4A7A-93AA-64B11FCD0CC9}" type="presParOf" srcId="{44D1E83B-1630-425F-BC61-A5A6C4E1D2C2}" destId="{05FE23FB-5C42-416A-AAE3-E0768461B430}" srcOrd="0" destOrd="0" presId="urn:microsoft.com/office/officeart/2018/2/layout/IconCircleList"/>
    <dgm:cxn modelId="{425A9340-5FC5-42EA-B488-3D6B82827D7E}" type="presParOf" srcId="{44D1E83B-1630-425F-BC61-A5A6C4E1D2C2}" destId="{8C4A9DA0-65BD-4371-9AD9-77B6C10CF2F6}" srcOrd="1" destOrd="0" presId="urn:microsoft.com/office/officeart/2018/2/layout/IconCircleList"/>
    <dgm:cxn modelId="{7B30C5FE-5DF4-4B1F-9761-4A8D59003F32}" type="presParOf" srcId="{44D1E83B-1630-425F-BC61-A5A6C4E1D2C2}" destId="{EBBCD956-2164-415F-81A7-C7D1AC9BAD09}" srcOrd="2" destOrd="0" presId="urn:microsoft.com/office/officeart/2018/2/layout/IconCircleList"/>
    <dgm:cxn modelId="{40AEAAAE-E6FC-4F0D-B39A-DD9F2239F7EE}" type="presParOf" srcId="{44D1E83B-1630-425F-BC61-A5A6C4E1D2C2}" destId="{3BE2A0C4-2D48-4239-A1C1-DB174538159D}" srcOrd="3" destOrd="0" presId="urn:microsoft.com/office/officeart/2018/2/layout/IconCircleList"/>
    <dgm:cxn modelId="{8B1D6C4D-0580-4F8E-AA16-3922AD8B652C}" type="presParOf" srcId="{25E99D36-4162-4A1D-91B3-52A6FC9B0D52}" destId="{0D7C9577-BCED-49E4-AFBD-5BBCCAD1A335}" srcOrd="1" destOrd="0" presId="urn:microsoft.com/office/officeart/2018/2/layout/IconCircleList"/>
    <dgm:cxn modelId="{3D55876C-6E43-4650-9DF6-1A0ABF99FB94}" type="presParOf" srcId="{25E99D36-4162-4A1D-91B3-52A6FC9B0D52}" destId="{5A1D0569-9E32-4725-90C3-EA479F161290}" srcOrd="2" destOrd="0" presId="urn:microsoft.com/office/officeart/2018/2/layout/IconCircleList"/>
    <dgm:cxn modelId="{708DCD16-7A16-4B53-832B-AB8AF22EC0A3}" type="presParOf" srcId="{5A1D0569-9E32-4725-90C3-EA479F161290}" destId="{1E853E80-69B6-41DA-B3CA-9813DFFFF1FB}" srcOrd="0" destOrd="0" presId="urn:microsoft.com/office/officeart/2018/2/layout/IconCircleList"/>
    <dgm:cxn modelId="{CD61E8ED-7185-4B19-BE62-5D2ACDDFC073}" type="presParOf" srcId="{5A1D0569-9E32-4725-90C3-EA479F161290}" destId="{AF3C489A-3DCC-403E-A723-10FC067CCD2A}" srcOrd="1" destOrd="0" presId="urn:microsoft.com/office/officeart/2018/2/layout/IconCircleList"/>
    <dgm:cxn modelId="{35249E2F-34ED-4A59-95AE-A9175A90BF0E}" type="presParOf" srcId="{5A1D0569-9E32-4725-90C3-EA479F161290}" destId="{8DC19CD6-0D6B-4009-8F1A-E9C0D3AA93D7}" srcOrd="2" destOrd="0" presId="urn:microsoft.com/office/officeart/2018/2/layout/IconCircleList"/>
    <dgm:cxn modelId="{3802E0A7-F7B1-4895-A149-1B83B95BF10D}" type="presParOf" srcId="{5A1D0569-9E32-4725-90C3-EA479F161290}" destId="{5E581D18-C63B-4D10-8F0D-FEF8132D11F1}" srcOrd="3" destOrd="0" presId="urn:microsoft.com/office/officeart/2018/2/layout/IconCircleList"/>
    <dgm:cxn modelId="{76632173-9226-4D0B-B0BB-5F73CACD417E}" type="presParOf" srcId="{25E99D36-4162-4A1D-91B3-52A6FC9B0D52}" destId="{C02D2B6C-7F8A-494D-B4C7-652EB466C3D4}" srcOrd="3" destOrd="0" presId="urn:microsoft.com/office/officeart/2018/2/layout/IconCircleList"/>
    <dgm:cxn modelId="{53628760-D8CD-47D7-9F65-B4723557CBF7}" type="presParOf" srcId="{25E99D36-4162-4A1D-91B3-52A6FC9B0D52}" destId="{28ADF254-06E4-44CF-8851-8C3537F5DEFA}" srcOrd="4" destOrd="0" presId="urn:microsoft.com/office/officeart/2018/2/layout/IconCircleList"/>
    <dgm:cxn modelId="{ED8FC31E-AF26-4A69-BD50-1DC23BA042A6}" type="presParOf" srcId="{28ADF254-06E4-44CF-8851-8C3537F5DEFA}" destId="{C83D48AE-F6D3-4AFB-97F5-6A3DD41AD81D}" srcOrd="0" destOrd="0" presId="urn:microsoft.com/office/officeart/2018/2/layout/IconCircleList"/>
    <dgm:cxn modelId="{75789DE1-123A-4A19-9AB0-E23568BE78E8}" type="presParOf" srcId="{28ADF254-06E4-44CF-8851-8C3537F5DEFA}" destId="{A30D0F76-8EF5-477F-AE6E-7FF4FFB1B34E}" srcOrd="1" destOrd="0" presId="urn:microsoft.com/office/officeart/2018/2/layout/IconCircleList"/>
    <dgm:cxn modelId="{71D526B2-A947-45A0-AB07-EE4DF9D79973}" type="presParOf" srcId="{28ADF254-06E4-44CF-8851-8C3537F5DEFA}" destId="{9F52589E-3CE1-43D4-A978-5FB0E1648156}" srcOrd="2" destOrd="0" presId="urn:microsoft.com/office/officeart/2018/2/layout/IconCircleList"/>
    <dgm:cxn modelId="{C82D05F6-04F8-4384-8810-EB34AC411903}" type="presParOf" srcId="{28ADF254-06E4-44CF-8851-8C3537F5DEFA}" destId="{89B0ADA4-684E-4023-871D-5E1ABCDC9A65}" srcOrd="3" destOrd="0" presId="urn:microsoft.com/office/officeart/2018/2/layout/IconCircleList"/>
    <dgm:cxn modelId="{D3FE7D07-59D4-4371-9F23-76A24A4B29EA}" type="presParOf" srcId="{25E99D36-4162-4A1D-91B3-52A6FC9B0D52}" destId="{A007B228-22A2-463F-AB74-AD475A7ECED7}" srcOrd="5" destOrd="0" presId="urn:microsoft.com/office/officeart/2018/2/layout/IconCircleList"/>
    <dgm:cxn modelId="{0582E1E1-BB90-4AB0-987D-64B7339BBBAB}" type="presParOf" srcId="{25E99D36-4162-4A1D-91B3-52A6FC9B0D52}" destId="{4F9AEFDE-20E8-4697-8EB9-65F0D9B03B78}" srcOrd="6" destOrd="0" presId="urn:microsoft.com/office/officeart/2018/2/layout/IconCircleList"/>
    <dgm:cxn modelId="{2785B17D-8FAF-4360-AEAC-78F638E4FF63}" type="presParOf" srcId="{4F9AEFDE-20E8-4697-8EB9-65F0D9B03B78}" destId="{5E242ECF-D570-4004-A47E-F1ED3F3F1695}" srcOrd="0" destOrd="0" presId="urn:microsoft.com/office/officeart/2018/2/layout/IconCircleList"/>
    <dgm:cxn modelId="{42102443-FA4E-4CFF-9ADF-0A51ED33112B}" type="presParOf" srcId="{4F9AEFDE-20E8-4697-8EB9-65F0D9B03B78}" destId="{6936CCD2-FC8D-405C-9E1D-DF654A385F1E}" srcOrd="1" destOrd="0" presId="urn:microsoft.com/office/officeart/2018/2/layout/IconCircleList"/>
    <dgm:cxn modelId="{68E46882-B5BF-40E4-A099-2AEE88618FB1}" type="presParOf" srcId="{4F9AEFDE-20E8-4697-8EB9-65F0D9B03B78}" destId="{4422A1B0-FD3B-454A-814E-D640B9652C0F}" srcOrd="2" destOrd="0" presId="urn:microsoft.com/office/officeart/2018/2/layout/IconCircleList"/>
    <dgm:cxn modelId="{A3A9DF7D-6E78-4AAB-826A-46D9A0AD1C22}" type="presParOf" srcId="{4F9AEFDE-20E8-4697-8EB9-65F0D9B03B78}" destId="{34DE9B39-48D3-43D9-A14F-F829C2115B27}" srcOrd="3" destOrd="0" presId="urn:microsoft.com/office/officeart/2018/2/layout/IconCircleList"/>
    <dgm:cxn modelId="{51879ED5-2A8D-4850-AFD9-A67B2DFE3A03}" type="presParOf" srcId="{25E99D36-4162-4A1D-91B3-52A6FC9B0D52}" destId="{0E802E13-414E-41D6-97AF-0A49E0B98323}" srcOrd="7" destOrd="0" presId="urn:microsoft.com/office/officeart/2018/2/layout/IconCircleList"/>
    <dgm:cxn modelId="{D2E95A52-2774-4BE8-9164-5D662F5FAC32}" type="presParOf" srcId="{25E99D36-4162-4A1D-91B3-52A6FC9B0D52}" destId="{A8B52BA7-A098-4970-A359-332E578E609A}" srcOrd="8" destOrd="0" presId="urn:microsoft.com/office/officeart/2018/2/layout/IconCircleList"/>
    <dgm:cxn modelId="{D4E1CE0E-E6BE-407C-AD4B-B3DB97927E86}" type="presParOf" srcId="{A8B52BA7-A098-4970-A359-332E578E609A}" destId="{F75FA205-635F-44E7-A622-349D97DC0C10}" srcOrd="0" destOrd="0" presId="urn:microsoft.com/office/officeart/2018/2/layout/IconCircleList"/>
    <dgm:cxn modelId="{982A2C95-32EC-4D2C-87F2-8DF6BD4882C3}" type="presParOf" srcId="{A8B52BA7-A098-4970-A359-332E578E609A}" destId="{F169410E-9DB7-45AE-BF0B-21C61C554D58}" srcOrd="1" destOrd="0" presId="urn:microsoft.com/office/officeart/2018/2/layout/IconCircleList"/>
    <dgm:cxn modelId="{FABCB64B-AEF1-42C6-AE1C-E6F035FB1BE8}" type="presParOf" srcId="{A8B52BA7-A098-4970-A359-332E578E609A}" destId="{8EEB1D68-D96E-4459-86E4-5BA3CB7F82E9}" srcOrd="2" destOrd="0" presId="urn:microsoft.com/office/officeart/2018/2/layout/IconCircleList"/>
    <dgm:cxn modelId="{8D8A10FE-4440-4669-93F8-BC86B5614140}" type="presParOf" srcId="{A8B52BA7-A098-4970-A359-332E578E609A}" destId="{1B44A39C-9231-4404-9A53-7C79D3024C41}" srcOrd="3" destOrd="0" presId="urn:microsoft.com/office/officeart/2018/2/layout/IconCircleList"/>
    <dgm:cxn modelId="{C9649E96-FFF1-40D1-AEE6-567F3E9DBA04}" type="presParOf" srcId="{25E99D36-4162-4A1D-91B3-52A6FC9B0D52}" destId="{7630378C-D477-4533-B5B3-7E79D5227379}" srcOrd="9" destOrd="0" presId="urn:microsoft.com/office/officeart/2018/2/layout/IconCircleList"/>
    <dgm:cxn modelId="{1F0D1D6E-36F7-405C-BA4D-7220CAE7C5D5}" type="presParOf" srcId="{25E99D36-4162-4A1D-91B3-52A6FC9B0D52}" destId="{D123CE32-7546-4494-821F-662AA1545ECB}" srcOrd="10" destOrd="0" presId="urn:microsoft.com/office/officeart/2018/2/layout/IconCircleList"/>
    <dgm:cxn modelId="{4E5B79BF-8EB1-46FF-9FAF-9F3A3E4CD975}" type="presParOf" srcId="{D123CE32-7546-4494-821F-662AA1545ECB}" destId="{31DF1692-F18A-441D-8EEE-AECD8C26C3F3}" srcOrd="0" destOrd="0" presId="urn:microsoft.com/office/officeart/2018/2/layout/IconCircleList"/>
    <dgm:cxn modelId="{8E0190C1-D27C-4D16-B24A-54F2EBB3C691}" type="presParOf" srcId="{D123CE32-7546-4494-821F-662AA1545ECB}" destId="{E2A78A61-41FB-4943-A175-A004FAB516DF}" srcOrd="1" destOrd="0" presId="urn:microsoft.com/office/officeart/2018/2/layout/IconCircleList"/>
    <dgm:cxn modelId="{852263F3-23F9-4C14-BE9E-2A3A89EEA708}" type="presParOf" srcId="{D123CE32-7546-4494-821F-662AA1545ECB}" destId="{CF6CEE35-ECD9-4409-8E54-1C98868B44FF}" srcOrd="2" destOrd="0" presId="urn:microsoft.com/office/officeart/2018/2/layout/IconCircleList"/>
    <dgm:cxn modelId="{B4297146-A87A-4F59-9BFB-0AE5BD59D573}" type="presParOf" srcId="{D123CE32-7546-4494-821F-662AA1545ECB}" destId="{7376B10E-2D4A-43FF-99A1-479F09D87FC4}" srcOrd="3" destOrd="0" presId="urn:microsoft.com/office/officeart/2018/2/layout/IconCircleList"/>
    <dgm:cxn modelId="{CC37D28C-350A-43A5-BC06-ADCF77C70192}" type="presParOf" srcId="{25E99D36-4162-4A1D-91B3-52A6FC9B0D52}" destId="{741D2BAC-EFF1-4AF3-A9DD-EF8FFF7AA6EA}" srcOrd="11" destOrd="0" presId="urn:microsoft.com/office/officeart/2018/2/layout/IconCircleList"/>
    <dgm:cxn modelId="{FC8C4CF2-AEF9-4816-9D50-C588F5C699D5}" type="presParOf" srcId="{25E99D36-4162-4A1D-91B3-52A6FC9B0D52}" destId="{5D419A89-6B9E-45A8-BAF4-1A470B4F89DF}" srcOrd="12" destOrd="0" presId="urn:microsoft.com/office/officeart/2018/2/layout/IconCircleList"/>
    <dgm:cxn modelId="{22C91191-AA6C-4191-BB5A-D8063746C049}" type="presParOf" srcId="{5D419A89-6B9E-45A8-BAF4-1A470B4F89DF}" destId="{43A1BCAC-9C9B-4CB4-B6FE-9B591ADE0777}" srcOrd="0" destOrd="0" presId="urn:microsoft.com/office/officeart/2018/2/layout/IconCircleList"/>
    <dgm:cxn modelId="{85FF8671-F4AC-4E0D-BD82-AD67DAAB7DD9}" type="presParOf" srcId="{5D419A89-6B9E-45A8-BAF4-1A470B4F89DF}" destId="{4562BF11-1B4B-48CF-A9A6-57846454E8E6}" srcOrd="1" destOrd="0" presId="urn:microsoft.com/office/officeart/2018/2/layout/IconCircleList"/>
    <dgm:cxn modelId="{2347B699-9D9E-43DC-BACD-3CCDE1BF5604}" type="presParOf" srcId="{5D419A89-6B9E-45A8-BAF4-1A470B4F89DF}" destId="{65FA3F99-B050-42BB-9F61-165D1D87482E}" srcOrd="2" destOrd="0" presId="urn:microsoft.com/office/officeart/2018/2/layout/IconCircleList"/>
    <dgm:cxn modelId="{D39B6EDF-95D4-4ADF-8CAA-1B498F084606}" type="presParOf" srcId="{5D419A89-6B9E-45A8-BAF4-1A470B4F89DF}" destId="{872288A9-C933-4AD1-9258-813C34E5F1A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E48387-0122-4B47-A381-8ECD83C49B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0EA1DF3-440B-454C-8085-068F4954023A}">
      <dgm:prSet/>
      <dgm:spPr/>
      <dgm:t>
        <a:bodyPr/>
        <a:lstStyle/>
        <a:p>
          <a:pPr>
            <a:lnSpc>
              <a:spcPct val="100000"/>
            </a:lnSpc>
          </a:pPr>
          <a:r>
            <a:rPr lang="en-US" b="0" i="0"/>
            <a:t>EY is using AI to automate tasks such as data entry and reconciliation.</a:t>
          </a:r>
          <a:endParaRPr lang="en-US"/>
        </a:p>
      </dgm:t>
    </dgm:pt>
    <dgm:pt modelId="{092A496A-CAC8-402F-A30B-BB9338350D5F}" type="parTrans" cxnId="{6785E1AF-03A4-4563-8823-BCA6AC54E953}">
      <dgm:prSet/>
      <dgm:spPr/>
      <dgm:t>
        <a:bodyPr/>
        <a:lstStyle/>
        <a:p>
          <a:endParaRPr lang="en-US"/>
        </a:p>
      </dgm:t>
    </dgm:pt>
    <dgm:pt modelId="{1B4ABE56-FD99-4184-A75E-84E715E8B079}" type="sibTrans" cxnId="{6785E1AF-03A4-4563-8823-BCA6AC54E953}">
      <dgm:prSet/>
      <dgm:spPr/>
      <dgm:t>
        <a:bodyPr/>
        <a:lstStyle/>
        <a:p>
          <a:endParaRPr lang="en-US"/>
        </a:p>
      </dgm:t>
    </dgm:pt>
    <dgm:pt modelId="{FC37A5CB-6978-4E1D-B1BB-615471465A47}">
      <dgm:prSet/>
      <dgm:spPr/>
      <dgm:t>
        <a:bodyPr/>
        <a:lstStyle/>
        <a:p>
          <a:pPr>
            <a:lnSpc>
              <a:spcPct val="100000"/>
            </a:lnSpc>
          </a:pPr>
          <a:r>
            <a:rPr lang="en-US" b="0" i="0"/>
            <a:t>KPMG is using ML to develop new models for fraud detection and financial forecasting.</a:t>
          </a:r>
          <a:endParaRPr lang="en-US"/>
        </a:p>
      </dgm:t>
    </dgm:pt>
    <dgm:pt modelId="{E6653CE6-F35F-4A46-9F40-C6EEBC65A5E1}" type="parTrans" cxnId="{DC6D9D71-A198-4188-A0F2-31B859840606}">
      <dgm:prSet/>
      <dgm:spPr/>
      <dgm:t>
        <a:bodyPr/>
        <a:lstStyle/>
        <a:p>
          <a:endParaRPr lang="en-US"/>
        </a:p>
      </dgm:t>
    </dgm:pt>
    <dgm:pt modelId="{656E8A7D-61B5-41EE-B3F6-10FCCEC75E91}" type="sibTrans" cxnId="{DC6D9D71-A198-4188-A0F2-31B859840606}">
      <dgm:prSet/>
      <dgm:spPr/>
      <dgm:t>
        <a:bodyPr/>
        <a:lstStyle/>
        <a:p>
          <a:endParaRPr lang="en-US"/>
        </a:p>
      </dgm:t>
    </dgm:pt>
    <dgm:pt modelId="{F8DFC6E7-9038-4D38-8722-D7B8569E2914}">
      <dgm:prSet/>
      <dgm:spPr/>
      <dgm:t>
        <a:bodyPr/>
        <a:lstStyle/>
        <a:p>
          <a:pPr>
            <a:lnSpc>
              <a:spcPct val="100000"/>
            </a:lnSpc>
          </a:pPr>
          <a:r>
            <a:rPr lang="en-US" b="0" i="0"/>
            <a:t>PwC is using ChatGPT to provide customer service and answer questions about accounting services.</a:t>
          </a:r>
          <a:endParaRPr lang="en-US"/>
        </a:p>
      </dgm:t>
    </dgm:pt>
    <dgm:pt modelId="{5966FCEA-1C57-44FB-89E7-EDD4AB446B23}" type="parTrans" cxnId="{26985B5C-1A29-4FE7-8144-51B23FE96880}">
      <dgm:prSet/>
      <dgm:spPr/>
      <dgm:t>
        <a:bodyPr/>
        <a:lstStyle/>
        <a:p>
          <a:endParaRPr lang="en-US"/>
        </a:p>
      </dgm:t>
    </dgm:pt>
    <dgm:pt modelId="{385E2500-6356-4553-8A51-E16817B447F5}" type="sibTrans" cxnId="{26985B5C-1A29-4FE7-8144-51B23FE96880}">
      <dgm:prSet/>
      <dgm:spPr/>
      <dgm:t>
        <a:bodyPr/>
        <a:lstStyle/>
        <a:p>
          <a:endParaRPr lang="en-US"/>
        </a:p>
      </dgm:t>
    </dgm:pt>
    <dgm:pt modelId="{F812CAF5-E6CC-48EF-8E64-90EA47E5EC86}" type="pres">
      <dgm:prSet presAssocID="{93E48387-0122-4B47-A381-8ECD83C49BA4}" presName="root" presStyleCnt="0">
        <dgm:presLayoutVars>
          <dgm:dir/>
          <dgm:resizeHandles val="exact"/>
        </dgm:presLayoutVars>
      </dgm:prSet>
      <dgm:spPr/>
    </dgm:pt>
    <dgm:pt modelId="{A2EA82F5-111A-4409-94D8-28DDFDBBB3B3}" type="pres">
      <dgm:prSet presAssocID="{B0EA1DF3-440B-454C-8085-068F4954023A}" presName="compNode" presStyleCnt="0"/>
      <dgm:spPr/>
    </dgm:pt>
    <dgm:pt modelId="{422FABAC-F8A7-46DE-99EA-4C3626F59F5F}" type="pres">
      <dgm:prSet presAssocID="{B0EA1DF3-440B-454C-8085-068F4954023A}" presName="bgRect" presStyleLbl="bgShp" presStyleIdx="0" presStyleCnt="3"/>
      <dgm:spPr/>
    </dgm:pt>
    <dgm:pt modelId="{BDAC4212-2577-4CD4-87E4-59B2730DE0D7}" type="pres">
      <dgm:prSet presAssocID="{B0EA1DF3-440B-454C-8085-068F495402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A1584CF3-75BE-4993-9DB6-15D62108A3BD}" type="pres">
      <dgm:prSet presAssocID="{B0EA1DF3-440B-454C-8085-068F4954023A}" presName="spaceRect" presStyleCnt="0"/>
      <dgm:spPr/>
    </dgm:pt>
    <dgm:pt modelId="{907A87A0-AC6F-4F62-B9B5-59C7B03DFA23}" type="pres">
      <dgm:prSet presAssocID="{B0EA1DF3-440B-454C-8085-068F4954023A}" presName="parTx" presStyleLbl="revTx" presStyleIdx="0" presStyleCnt="3">
        <dgm:presLayoutVars>
          <dgm:chMax val="0"/>
          <dgm:chPref val="0"/>
        </dgm:presLayoutVars>
      </dgm:prSet>
      <dgm:spPr/>
    </dgm:pt>
    <dgm:pt modelId="{C3391318-DD0B-4BB2-A459-FC147EF7AAD7}" type="pres">
      <dgm:prSet presAssocID="{1B4ABE56-FD99-4184-A75E-84E715E8B079}" presName="sibTrans" presStyleCnt="0"/>
      <dgm:spPr/>
    </dgm:pt>
    <dgm:pt modelId="{8F03E01E-4724-4A1D-8D92-B6263D2B1227}" type="pres">
      <dgm:prSet presAssocID="{FC37A5CB-6978-4E1D-B1BB-615471465A47}" presName="compNode" presStyleCnt="0"/>
      <dgm:spPr/>
    </dgm:pt>
    <dgm:pt modelId="{AD58F704-4EB2-4629-BD71-5FEE4F4CF82B}" type="pres">
      <dgm:prSet presAssocID="{FC37A5CB-6978-4E1D-B1BB-615471465A47}" presName="bgRect" presStyleLbl="bgShp" presStyleIdx="1" presStyleCnt="3"/>
      <dgm:spPr/>
    </dgm:pt>
    <dgm:pt modelId="{B6A0D96F-85D5-4FC4-BDB7-66D55CE737D6}" type="pres">
      <dgm:prSet presAssocID="{FC37A5CB-6978-4E1D-B1BB-615471465A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709EAA0-3B19-4128-859A-CAD3EEC2AFC0}" type="pres">
      <dgm:prSet presAssocID="{FC37A5CB-6978-4E1D-B1BB-615471465A47}" presName="spaceRect" presStyleCnt="0"/>
      <dgm:spPr/>
    </dgm:pt>
    <dgm:pt modelId="{49CC7FD2-DF44-481B-8C33-F62AA9DA25E6}" type="pres">
      <dgm:prSet presAssocID="{FC37A5CB-6978-4E1D-B1BB-615471465A47}" presName="parTx" presStyleLbl="revTx" presStyleIdx="1" presStyleCnt="3">
        <dgm:presLayoutVars>
          <dgm:chMax val="0"/>
          <dgm:chPref val="0"/>
        </dgm:presLayoutVars>
      </dgm:prSet>
      <dgm:spPr/>
    </dgm:pt>
    <dgm:pt modelId="{72901DEA-A063-4E39-8B61-2249866A0211}" type="pres">
      <dgm:prSet presAssocID="{656E8A7D-61B5-41EE-B3F6-10FCCEC75E91}" presName="sibTrans" presStyleCnt="0"/>
      <dgm:spPr/>
    </dgm:pt>
    <dgm:pt modelId="{A935EBF3-B7E2-49FE-AC3C-25D0A36D4917}" type="pres">
      <dgm:prSet presAssocID="{F8DFC6E7-9038-4D38-8722-D7B8569E2914}" presName="compNode" presStyleCnt="0"/>
      <dgm:spPr/>
    </dgm:pt>
    <dgm:pt modelId="{528E9394-9543-4081-94D7-C4E19105F2B9}" type="pres">
      <dgm:prSet presAssocID="{F8DFC6E7-9038-4D38-8722-D7B8569E2914}" presName="bgRect" presStyleLbl="bgShp" presStyleIdx="2" presStyleCnt="3"/>
      <dgm:spPr/>
    </dgm:pt>
    <dgm:pt modelId="{0452C7CC-CFC2-4288-B420-2DEE911F0E97}" type="pres">
      <dgm:prSet presAssocID="{F8DFC6E7-9038-4D38-8722-D7B8569E29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90A70A6E-DAAE-4378-A06E-9FFDF86E8340}" type="pres">
      <dgm:prSet presAssocID="{F8DFC6E7-9038-4D38-8722-D7B8569E2914}" presName="spaceRect" presStyleCnt="0"/>
      <dgm:spPr/>
    </dgm:pt>
    <dgm:pt modelId="{4FBA5DF3-6116-417E-A321-98FA8341A241}" type="pres">
      <dgm:prSet presAssocID="{F8DFC6E7-9038-4D38-8722-D7B8569E2914}" presName="parTx" presStyleLbl="revTx" presStyleIdx="2" presStyleCnt="3">
        <dgm:presLayoutVars>
          <dgm:chMax val="0"/>
          <dgm:chPref val="0"/>
        </dgm:presLayoutVars>
      </dgm:prSet>
      <dgm:spPr/>
    </dgm:pt>
  </dgm:ptLst>
  <dgm:cxnLst>
    <dgm:cxn modelId="{26985B5C-1A29-4FE7-8144-51B23FE96880}" srcId="{93E48387-0122-4B47-A381-8ECD83C49BA4}" destId="{F8DFC6E7-9038-4D38-8722-D7B8569E2914}" srcOrd="2" destOrd="0" parTransId="{5966FCEA-1C57-44FB-89E7-EDD4AB446B23}" sibTransId="{385E2500-6356-4553-8A51-E16817B447F5}"/>
    <dgm:cxn modelId="{DC6D9D71-A198-4188-A0F2-31B859840606}" srcId="{93E48387-0122-4B47-A381-8ECD83C49BA4}" destId="{FC37A5CB-6978-4E1D-B1BB-615471465A47}" srcOrd="1" destOrd="0" parTransId="{E6653CE6-F35F-4A46-9F40-C6EEBC65A5E1}" sibTransId="{656E8A7D-61B5-41EE-B3F6-10FCCEC75E91}"/>
    <dgm:cxn modelId="{81548153-F6E3-4201-A000-5BD286A18714}" type="presOf" srcId="{93E48387-0122-4B47-A381-8ECD83C49BA4}" destId="{F812CAF5-E6CC-48EF-8E64-90EA47E5EC86}" srcOrd="0" destOrd="0" presId="urn:microsoft.com/office/officeart/2018/2/layout/IconVerticalSolidList"/>
    <dgm:cxn modelId="{E45D1291-509D-4C76-A766-801E67E8646F}" type="presOf" srcId="{FC37A5CB-6978-4E1D-B1BB-615471465A47}" destId="{49CC7FD2-DF44-481B-8C33-F62AA9DA25E6}" srcOrd="0" destOrd="0" presId="urn:microsoft.com/office/officeart/2018/2/layout/IconVerticalSolidList"/>
    <dgm:cxn modelId="{65AE1DA6-B68B-48F8-994B-0773232A1A65}" type="presOf" srcId="{B0EA1DF3-440B-454C-8085-068F4954023A}" destId="{907A87A0-AC6F-4F62-B9B5-59C7B03DFA23}" srcOrd="0" destOrd="0" presId="urn:microsoft.com/office/officeart/2018/2/layout/IconVerticalSolidList"/>
    <dgm:cxn modelId="{6785E1AF-03A4-4563-8823-BCA6AC54E953}" srcId="{93E48387-0122-4B47-A381-8ECD83C49BA4}" destId="{B0EA1DF3-440B-454C-8085-068F4954023A}" srcOrd="0" destOrd="0" parTransId="{092A496A-CAC8-402F-A30B-BB9338350D5F}" sibTransId="{1B4ABE56-FD99-4184-A75E-84E715E8B079}"/>
    <dgm:cxn modelId="{D3A535B1-123A-4F38-8F15-E0C7BB593C07}" type="presOf" srcId="{F8DFC6E7-9038-4D38-8722-D7B8569E2914}" destId="{4FBA5DF3-6116-417E-A321-98FA8341A241}" srcOrd="0" destOrd="0" presId="urn:microsoft.com/office/officeart/2018/2/layout/IconVerticalSolidList"/>
    <dgm:cxn modelId="{1698B5FB-DDF4-4DA5-A686-62E37FCDFCCA}" type="presParOf" srcId="{F812CAF5-E6CC-48EF-8E64-90EA47E5EC86}" destId="{A2EA82F5-111A-4409-94D8-28DDFDBBB3B3}" srcOrd="0" destOrd="0" presId="urn:microsoft.com/office/officeart/2018/2/layout/IconVerticalSolidList"/>
    <dgm:cxn modelId="{AA3F8449-C698-4F6C-A8C8-739D3FD58D74}" type="presParOf" srcId="{A2EA82F5-111A-4409-94D8-28DDFDBBB3B3}" destId="{422FABAC-F8A7-46DE-99EA-4C3626F59F5F}" srcOrd="0" destOrd="0" presId="urn:microsoft.com/office/officeart/2018/2/layout/IconVerticalSolidList"/>
    <dgm:cxn modelId="{044ACA90-0ADC-4359-BE45-01C33F71D18D}" type="presParOf" srcId="{A2EA82F5-111A-4409-94D8-28DDFDBBB3B3}" destId="{BDAC4212-2577-4CD4-87E4-59B2730DE0D7}" srcOrd="1" destOrd="0" presId="urn:microsoft.com/office/officeart/2018/2/layout/IconVerticalSolidList"/>
    <dgm:cxn modelId="{06A94D91-0B4A-4E1F-B5D4-42546142457E}" type="presParOf" srcId="{A2EA82F5-111A-4409-94D8-28DDFDBBB3B3}" destId="{A1584CF3-75BE-4993-9DB6-15D62108A3BD}" srcOrd="2" destOrd="0" presId="urn:microsoft.com/office/officeart/2018/2/layout/IconVerticalSolidList"/>
    <dgm:cxn modelId="{4D1A7F0E-AC1F-40F8-B820-6BF72C9DF72B}" type="presParOf" srcId="{A2EA82F5-111A-4409-94D8-28DDFDBBB3B3}" destId="{907A87A0-AC6F-4F62-B9B5-59C7B03DFA23}" srcOrd="3" destOrd="0" presId="urn:microsoft.com/office/officeart/2018/2/layout/IconVerticalSolidList"/>
    <dgm:cxn modelId="{F373FD6B-6881-4709-BF80-3C3EC04EA8B3}" type="presParOf" srcId="{F812CAF5-E6CC-48EF-8E64-90EA47E5EC86}" destId="{C3391318-DD0B-4BB2-A459-FC147EF7AAD7}" srcOrd="1" destOrd="0" presId="urn:microsoft.com/office/officeart/2018/2/layout/IconVerticalSolidList"/>
    <dgm:cxn modelId="{162B4784-C51B-4BD3-A9BE-70A508EEE5A2}" type="presParOf" srcId="{F812CAF5-E6CC-48EF-8E64-90EA47E5EC86}" destId="{8F03E01E-4724-4A1D-8D92-B6263D2B1227}" srcOrd="2" destOrd="0" presId="urn:microsoft.com/office/officeart/2018/2/layout/IconVerticalSolidList"/>
    <dgm:cxn modelId="{6B2DBA37-105F-463D-A3E8-3DE682BD66E8}" type="presParOf" srcId="{8F03E01E-4724-4A1D-8D92-B6263D2B1227}" destId="{AD58F704-4EB2-4629-BD71-5FEE4F4CF82B}" srcOrd="0" destOrd="0" presId="urn:microsoft.com/office/officeart/2018/2/layout/IconVerticalSolidList"/>
    <dgm:cxn modelId="{4EB2553D-74C0-46D5-896C-2C0FB3737DA3}" type="presParOf" srcId="{8F03E01E-4724-4A1D-8D92-B6263D2B1227}" destId="{B6A0D96F-85D5-4FC4-BDB7-66D55CE737D6}" srcOrd="1" destOrd="0" presId="urn:microsoft.com/office/officeart/2018/2/layout/IconVerticalSolidList"/>
    <dgm:cxn modelId="{983FFAD4-2DBD-4280-B832-7A14D31E780E}" type="presParOf" srcId="{8F03E01E-4724-4A1D-8D92-B6263D2B1227}" destId="{E709EAA0-3B19-4128-859A-CAD3EEC2AFC0}" srcOrd="2" destOrd="0" presId="urn:microsoft.com/office/officeart/2018/2/layout/IconVerticalSolidList"/>
    <dgm:cxn modelId="{30898682-D0D9-4630-92D1-10E2FBC5B025}" type="presParOf" srcId="{8F03E01E-4724-4A1D-8D92-B6263D2B1227}" destId="{49CC7FD2-DF44-481B-8C33-F62AA9DA25E6}" srcOrd="3" destOrd="0" presId="urn:microsoft.com/office/officeart/2018/2/layout/IconVerticalSolidList"/>
    <dgm:cxn modelId="{ED996315-04B8-429F-88D4-AC9B44B6FC47}" type="presParOf" srcId="{F812CAF5-E6CC-48EF-8E64-90EA47E5EC86}" destId="{72901DEA-A063-4E39-8B61-2249866A0211}" srcOrd="3" destOrd="0" presId="urn:microsoft.com/office/officeart/2018/2/layout/IconVerticalSolidList"/>
    <dgm:cxn modelId="{F230533F-BD2C-45F0-9091-3302526FCF05}" type="presParOf" srcId="{F812CAF5-E6CC-48EF-8E64-90EA47E5EC86}" destId="{A935EBF3-B7E2-49FE-AC3C-25D0A36D4917}" srcOrd="4" destOrd="0" presId="urn:microsoft.com/office/officeart/2018/2/layout/IconVerticalSolidList"/>
    <dgm:cxn modelId="{40AE772C-2022-4485-A739-E5207EFA8E57}" type="presParOf" srcId="{A935EBF3-B7E2-49FE-AC3C-25D0A36D4917}" destId="{528E9394-9543-4081-94D7-C4E19105F2B9}" srcOrd="0" destOrd="0" presId="urn:microsoft.com/office/officeart/2018/2/layout/IconVerticalSolidList"/>
    <dgm:cxn modelId="{11F242EA-753C-4698-B59B-42C720438D5D}" type="presParOf" srcId="{A935EBF3-B7E2-49FE-AC3C-25D0A36D4917}" destId="{0452C7CC-CFC2-4288-B420-2DEE911F0E97}" srcOrd="1" destOrd="0" presId="urn:microsoft.com/office/officeart/2018/2/layout/IconVerticalSolidList"/>
    <dgm:cxn modelId="{1AA80D4F-E6A3-439D-B822-26D76A9E2B17}" type="presParOf" srcId="{A935EBF3-B7E2-49FE-AC3C-25D0A36D4917}" destId="{90A70A6E-DAAE-4378-A06E-9FFDF86E8340}" srcOrd="2" destOrd="0" presId="urn:microsoft.com/office/officeart/2018/2/layout/IconVerticalSolidList"/>
    <dgm:cxn modelId="{5BA50030-509B-4F84-93E6-259309E12AF0}" type="presParOf" srcId="{A935EBF3-B7E2-49FE-AC3C-25D0A36D4917}" destId="{4FBA5DF3-6116-417E-A321-98FA8341A2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EF032B-D583-4905-A512-8AE468EA23E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21A257E-D76E-46A8-93E6-E6646A8772A2}">
      <dgm:prSet custT="1"/>
      <dgm:spPr/>
      <dgm:t>
        <a:bodyPr/>
        <a:lstStyle/>
        <a:p>
          <a:r>
            <a:rPr lang="en-US" sz="1800"/>
            <a:t>If AI can calculate benefit statements on its own</a:t>
          </a:r>
          <a:endParaRPr lang="en-US" sz="1800" dirty="0"/>
        </a:p>
      </dgm:t>
    </dgm:pt>
    <dgm:pt modelId="{760B2215-2185-42CE-8FE2-8B9CE50685E3}" type="parTrans" cxnId="{F3669731-C70F-4E2D-9D63-69F23AC9AB72}">
      <dgm:prSet/>
      <dgm:spPr/>
      <dgm:t>
        <a:bodyPr/>
        <a:lstStyle/>
        <a:p>
          <a:endParaRPr lang="en-US"/>
        </a:p>
      </dgm:t>
    </dgm:pt>
    <dgm:pt modelId="{9927A94E-B248-47C9-8553-EA3A0483C52C}" type="sibTrans" cxnId="{F3669731-C70F-4E2D-9D63-69F23AC9AB72}">
      <dgm:prSet/>
      <dgm:spPr/>
      <dgm:t>
        <a:bodyPr/>
        <a:lstStyle/>
        <a:p>
          <a:endParaRPr lang="en-US"/>
        </a:p>
      </dgm:t>
    </dgm:pt>
    <dgm:pt modelId="{55FEA8B1-723C-4610-85BE-BDF6772D21F1}">
      <dgm:prSet custT="1"/>
      <dgm:spPr/>
      <dgm:t>
        <a:bodyPr/>
        <a:lstStyle/>
        <a:p>
          <a:r>
            <a:rPr lang="en-US" sz="1800"/>
            <a:t>This was your opening balance</a:t>
          </a:r>
          <a:endParaRPr lang="en-US" sz="1800" dirty="0"/>
        </a:p>
      </dgm:t>
    </dgm:pt>
    <dgm:pt modelId="{8174002E-CECF-4461-A676-6D661B0720B8}" type="parTrans" cxnId="{5915B72F-B9E5-454C-B033-36431AD873C1}">
      <dgm:prSet/>
      <dgm:spPr/>
      <dgm:t>
        <a:bodyPr/>
        <a:lstStyle/>
        <a:p>
          <a:endParaRPr lang="en-US"/>
        </a:p>
      </dgm:t>
    </dgm:pt>
    <dgm:pt modelId="{0396D3D9-D499-408F-8D6D-8D74284259C0}" type="sibTrans" cxnId="{5915B72F-B9E5-454C-B033-36431AD873C1}">
      <dgm:prSet/>
      <dgm:spPr/>
      <dgm:t>
        <a:bodyPr/>
        <a:lstStyle/>
        <a:p>
          <a:endParaRPr lang="en-US"/>
        </a:p>
      </dgm:t>
    </dgm:pt>
    <dgm:pt modelId="{9B6612E2-1F6E-46FE-94A3-C91BCE2E8607}">
      <dgm:prSet custT="1"/>
      <dgm:spPr/>
      <dgm:t>
        <a:bodyPr/>
        <a:lstStyle/>
        <a:p>
          <a:r>
            <a:rPr lang="en-US" sz="1800"/>
            <a:t>These are the contributions that you have made</a:t>
          </a:r>
          <a:endParaRPr lang="en-US" sz="1800" dirty="0"/>
        </a:p>
      </dgm:t>
    </dgm:pt>
    <dgm:pt modelId="{6A512028-C055-4F73-8162-1EB357EE18C4}" type="parTrans" cxnId="{1B485763-6943-4421-946B-573FACB0F89B}">
      <dgm:prSet/>
      <dgm:spPr/>
      <dgm:t>
        <a:bodyPr/>
        <a:lstStyle/>
        <a:p>
          <a:endParaRPr lang="en-US"/>
        </a:p>
      </dgm:t>
    </dgm:pt>
    <dgm:pt modelId="{14728BCE-1A7E-48A2-95B5-D7F81E4E4006}" type="sibTrans" cxnId="{1B485763-6943-4421-946B-573FACB0F89B}">
      <dgm:prSet/>
      <dgm:spPr/>
      <dgm:t>
        <a:bodyPr/>
        <a:lstStyle/>
        <a:p>
          <a:endParaRPr lang="en-US"/>
        </a:p>
      </dgm:t>
    </dgm:pt>
    <dgm:pt modelId="{210DA13C-CFB6-4DE6-B709-062C50979673}">
      <dgm:prSet custT="1"/>
      <dgm:spPr/>
      <dgm:t>
        <a:bodyPr/>
        <a:lstStyle/>
        <a:p>
          <a:r>
            <a:rPr lang="en-US" sz="1800"/>
            <a:t>This is the closing balance</a:t>
          </a:r>
          <a:endParaRPr lang="en-US" sz="1800" dirty="0"/>
        </a:p>
      </dgm:t>
    </dgm:pt>
    <dgm:pt modelId="{773A8692-AF4B-4847-9502-6BDDE461580A}" type="parTrans" cxnId="{2AA23334-5CDC-4292-AEAF-19BC5CB4CFCD}">
      <dgm:prSet/>
      <dgm:spPr/>
      <dgm:t>
        <a:bodyPr/>
        <a:lstStyle/>
        <a:p>
          <a:endParaRPr lang="en-US"/>
        </a:p>
      </dgm:t>
    </dgm:pt>
    <dgm:pt modelId="{A8EF0D8B-DED9-4459-BAC7-C2F8DB73BEF9}" type="sibTrans" cxnId="{2AA23334-5CDC-4292-AEAF-19BC5CB4CFCD}">
      <dgm:prSet/>
      <dgm:spPr/>
      <dgm:t>
        <a:bodyPr/>
        <a:lstStyle/>
        <a:p>
          <a:endParaRPr lang="en-US"/>
        </a:p>
      </dgm:t>
    </dgm:pt>
    <dgm:pt modelId="{502F7885-B9B1-4BFD-B9DF-23C55FDD757A}">
      <dgm:prSet custT="1"/>
      <dgm:spPr/>
      <dgm:t>
        <a:bodyPr/>
        <a:lstStyle/>
        <a:p>
          <a:r>
            <a:rPr lang="en-US" sz="1800"/>
            <a:t>If that can be done by AI on a daily, monthly basis, quarterly</a:t>
          </a:r>
          <a:endParaRPr lang="en-US" sz="1800" dirty="0"/>
        </a:p>
      </dgm:t>
    </dgm:pt>
    <dgm:pt modelId="{E0489F47-713C-4402-B074-63F5531EF25C}" type="parTrans" cxnId="{35DB5389-FDFA-4EDC-8C02-18FB667A15BA}">
      <dgm:prSet/>
      <dgm:spPr/>
      <dgm:t>
        <a:bodyPr/>
        <a:lstStyle/>
        <a:p>
          <a:endParaRPr lang="en-US"/>
        </a:p>
      </dgm:t>
    </dgm:pt>
    <dgm:pt modelId="{909F2A96-DBF3-4FF7-B1E4-7490E5F61879}" type="sibTrans" cxnId="{35DB5389-FDFA-4EDC-8C02-18FB667A15BA}">
      <dgm:prSet/>
      <dgm:spPr/>
      <dgm:t>
        <a:bodyPr/>
        <a:lstStyle/>
        <a:p>
          <a:endParaRPr lang="en-US"/>
        </a:p>
      </dgm:t>
    </dgm:pt>
    <dgm:pt modelId="{5EB84192-A713-4776-A6C1-B0E4BBBEFC26}">
      <dgm:prSet custT="1"/>
      <dgm:spPr/>
      <dgm:t>
        <a:bodyPr/>
        <a:lstStyle/>
        <a:p>
          <a:r>
            <a:rPr lang="en-US" sz="1800"/>
            <a:t>This will help calculate results that are closer to the truth</a:t>
          </a:r>
          <a:endParaRPr lang="en-US" sz="1800" dirty="0"/>
        </a:p>
      </dgm:t>
    </dgm:pt>
    <dgm:pt modelId="{4263DBD1-D2C1-413C-AB2C-98CCD99D4AC2}" type="parTrans" cxnId="{A240A3DC-2312-4955-8667-B4062FC95C94}">
      <dgm:prSet/>
      <dgm:spPr/>
      <dgm:t>
        <a:bodyPr/>
        <a:lstStyle/>
        <a:p>
          <a:endParaRPr lang="en-US"/>
        </a:p>
      </dgm:t>
    </dgm:pt>
    <dgm:pt modelId="{7539D66F-385E-4851-8DE9-A1EC3290E210}" type="sibTrans" cxnId="{A240A3DC-2312-4955-8667-B4062FC95C94}">
      <dgm:prSet/>
      <dgm:spPr/>
      <dgm:t>
        <a:bodyPr/>
        <a:lstStyle/>
        <a:p>
          <a:endParaRPr lang="en-US"/>
        </a:p>
      </dgm:t>
    </dgm:pt>
    <dgm:pt modelId="{9042B35E-6A49-45D8-8140-662D2285027F}">
      <dgm:prSet custT="1"/>
      <dgm:spPr/>
      <dgm:t>
        <a:bodyPr/>
        <a:lstStyle/>
        <a:p>
          <a:r>
            <a:rPr lang="en-US" sz="1800"/>
            <a:t>Enhance communication with pension members and fund itself</a:t>
          </a:r>
          <a:endParaRPr lang="en-US" sz="1800" dirty="0"/>
        </a:p>
      </dgm:t>
    </dgm:pt>
    <dgm:pt modelId="{D40B03B0-4C24-4BA1-9F9E-FB5FEBED4305}" type="parTrans" cxnId="{9DD8E5C6-0666-41F2-86BD-89531E7AA7FE}">
      <dgm:prSet/>
      <dgm:spPr/>
      <dgm:t>
        <a:bodyPr/>
        <a:lstStyle/>
        <a:p>
          <a:endParaRPr lang="en-US"/>
        </a:p>
      </dgm:t>
    </dgm:pt>
    <dgm:pt modelId="{30C26CDF-63F5-4806-B612-ABB1AA79C710}" type="sibTrans" cxnId="{9DD8E5C6-0666-41F2-86BD-89531E7AA7FE}">
      <dgm:prSet/>
      <dgm:spPr/>
      <dgm:t>
        <a:bodyPr/>
        <a:lstStyle/>
        <a:p>
          <a:endParaRPr lang="en-US"/>
        </a:p>
      </dgm:t>
    </dgm:pt>
    <dgm:pt modelId="{B12EF286-35BC-4246-BE45-9CE46427EFAC}">
      <dgm:prSet custT="1"/>
      <dgm:spPr/>
      <dgm:t>
        <a:bodyPr/>
        <a:lstStyle/>
        <a:p>
          <a:r>
            <a:rPr lang="en-US" sz="1800"/>
            <a:t>Reduce costs</a:t>
          </a:r>
          <a:endParaRPr lang="en-US" sz="1800" dirty="0"/>
        </a:p>
      </dgm:t>
    </dgm:pt>
    <dgm:pt modelId="{03C9DDF4-47A9-4ECB-8811-00154914E10F}" type="parTrans" cxnId="{9C9B4B8F-E87C-43AA-A385-1897324BC3B7}">
      <dgm:prSet/>
      <dgm:spPr/>
      <dgm:t>
        <a:bodyPr/>
        <a:lstStyle/>
        <a:p>
          <a:endParaRPr lang="en-US"/>
        </a:p>
      </dgm:t>
    </dgm:pt>
    <dgm:pt modelId="{12D71E9E-FFEA-4E78-ADBA-E5694018F0B7}" type="sibTrans" cxnId="{9C9B4B8F-E87C-43AA-A385-1897324BC3B7}">
      <dgm:prSet/>
      <dgm:spPr/>
      <dgm:t>
        <a:bodyPr/>
        <a:lstStyle/>
        <a:p>
          <a:endParaRPr lang="en-US"/>
        </a:p>
      </dgm:t>
    </dgm:pt>
    <dgm:pt modelId="{069FC814-80CE-4AD6-A632-6D7DFFB7FAAD}">
      <dgm:prSet custT="1"/>
      <dgm:spPr/>
      <dgm:t>
        <a:bodyPr/>
        <a:lstStyle/>
        <a:p>
          <a:r>
            <a:rPr lang="en-US" sz="1600"/>
            <a:t>Thus AI is  cost effective</a:t>
          </a:r>
          <a:endParaRPr lang="en-US" sz="1600" dirty="0"/>
        </a:p>
      </dgm:t>
    </dgm:pt>
    <dgm:pt modelId="{1C2619FD-595E-472A-AC97-147EEAFC45D7}" type="parTrans" cxnId="{7D1A9CF6-6EC9-4D26-8F34-E38030B489B4}">
      <dgm:prSet/>
      <dgm:spPr/>
      <dgm:t>
        <a:bodyPr/>
        <a:lstStyle/>
        <a:p>
          <a:endParaRPr lang="en-US"/>
        </a:p>
      </dgm:t>
    </dgm:pt>
    <dgm:pt modelId="{8DB61D74-148C-45DB-8C7F-D3821A3C1564}" type="sibTrans" cxnId="{7D1A9CF6-6EC9-4D26-8F34-E38030B489B4}">
      <dgm:prSet/>
      <dgm:spPr/>
      <dgm:t>
        <a:bodyPr/>
        <a:lstStyle/>
        <a:p>
          <a:endParaRPr lang="en-US"/>
        </a:p>
      </dgm:t>
    </dgm:pt>
    <dgm:pt modelId="{B94B20CA-D3E5-4076-B97D-917A402EB177}">
      <dgm:prSet custT="1"/>
      <dgm:spPr/>
      <dgm:t>
        <a:bodyPr/>
        <a:lstStyle/>
        <a:p>
          <a:r>
            <a:rPr lang="en-US" sz="1800"/>
            <a:t>Some of the things to think about</a:t>
          </a:r>
          <a:endParaRPr lang="en-US" sz="1800" dirty="0"/>
        </a:p>
      </dgm:t>
    </dgm:pt>
    <dgm:pt modelId="{0331A312-43B8-4D38-88CC-10960A01E4FC}" type="parTrans" cxnId="{BD19B935-73FF-441D-B9AC-01452F017275}">
      <dgm:prSet/>
      <dgm:spPr/>
      <dgm:t>
        <a:bodyPr/>
        <a:lstStyle/>
        <a:p>
          <a:endParaRPr lang="en-US"/>
        </a:p>
      </dgm:t>
    </dgm:pt>
    <dgm:pt modelId="{E7EE70AF-9F2F-4F00-870B-30D3CB92C7A6}" type="sibTrans" cxnId="{BD19B935-73FF-441D-B9AC-01452F017275}">
      <dgm:prSet/>
      <dgm:spPr/>
      <dgm:t>
        <a:bodyPr/>
        <a:lstStyle/>
        <a:p>
          <a:endParaRPr lang="en-US"/>
        </a:p>
      </dgm:t>
    </dgm:pt>
    <dgm:pt modelId="{894904EC-5B1F-4260-A365-09429693EA14}">
      <dgm:prSet custT="1"/>
      <dgm:spPr/>
      <dgm:t>
        <a:bodyPr/>
        <a:lstStyle/>
        <a:p>
          <a:r>
            <a:rPr lang="en-US" sz="1800" b="1"/>
            <a:t>AI calculation:</a:t>
          </a:r>
          <a:r>
            <a:rPr lang="en-US" sz="1800"/>
            <a:t> Can provide more accurate and timely benefit statements, enhancing member satisfaction</a:t>
          </a:r>
          <a:r>
            <a:rPr lang="en-US" sz="1500"/>
            <a:t>.</a:t>
          </a:r>
          <a:endParaRPr lang="en-US" sz="1500" dirty="0"/>
        </a:p>
      </dgm:t>
    </dgm:pt>
    <dgm:pt modelId="{0C5D47D7-5225-42B2-9120-1B4D96869465}" type="parTrans" cxnId="{4EB8AB0F-5CE7-435E-A5C1-97AF20F5C88B}">
      <dgm:prSet/>
      <dgm:spPr/>
      <dgm:t>
        <a:bodyPr/>
        <a:lstStyle/>
        <a:p>
          <a:endParaRPr lang="en-US"/>
        </a:p>
      </dgm:t>
    </dgm:pt>
    <dgm:pt modelId="{66B7513B-9237-4265-99D1-4DB67787B04C}" type="sibTrans" cxnId="{4EB8AB0F-5CE7-435E-A5C1-97AF20F5C88B}">
      <dgm:prSet/>
      <dgm:spPr/>
      <dgm:t>
        <a:bodyPr/>
        <a:lstStyle/>
        <a:p>
          <a:endParaRPr lang="en-US"/>
        </a:p>
      </dgm:t>
    </dgm:pt>
    <dgm:pt modelId="{78D843BB-7784-456E-9045-66EC4A7F14C9}" type="pres">
      <dgm:prSet presAssocID="{FEEF032B-D583-4905-A512-8AE468EA23E5}" presName="Name0" presStyleCnt="0">
        <dgm:presLayoutVars>
          <dgm:dir/>
          <dgm:resizeHandles val="exact"/>
        </dgm:presLayoutVars>
      </dgm:prSet>
      <dgm:spPr/>
    </dgm:pt>
    <dgm:pt modelId="{9E10F126-6E72-4317-AFDD-17C2B7126491}" type="pres">
      <dgm:prSet presAssocID="{F21A257E-D76E-46A8-93E6-E6646A8772A2}" presName="node" presStyleLbl="node1" presStyleIdx="0" presStyleCnt="11">
        <dgm:presLayoutVars>
          <dgm:bulletEnabled val="1"/>
        </dgm:presLayoutVars>
      </dgm:prSet>
      <dgm:spPr/>
    </dgm:pt>
    <dgm:pt modelId="{B686D789-0EBF-439D-A506-CA0C47084519}" type="pres">
      <dgm:prSet presAssocID="{9927A94E-B248-47C9-8553-EA3A0483C52C}" presName="sibTrans" presStyleLbl="sibTrans1D1" presStyleIdx="0" presStyleCnt="10"/>
      <dgm:spPr/>
    </dgm:pt>
    <dgm:pt modelId="{A0385EDD-9C82-4609-B72A-06E4F0252706}" type="pres">
      <dgm:prSet presAssocID="{9927A94E-B248-47C9-8553-EA3A0483C52C}" presName="connectorText" presStyleLbl="sibTrans1D1" presStyleIdx="0" presStyleCnt="10"/>
      <dgm:spPr/>
    </dgm:pt>
    <dgm:pt modelId="{318E702D-33AD-4556-B078-B0D4713A136E}" type="pres">
      <dgm:prSet presAssocID="{55FEA8B1-723C-4610-85BE-BDF6772D21F1}" presName="node" presStyleLbl="node1" presStyleIdx="1" presStyleCnt="11">
        <dgm:presLayoutVars>
          <dgm:bulletEnabled val="1"/>
        </dgm:presLayoutVars>
      </dgm:prSet>
      <dgm:spPr/>
    </dgm:pt>
    <dgm:pt modelId="{A37F3F62-27D9-454D-AF71-BB5F917A8562}" type="pres">
      <dgm:prSet presAssocID="{0396D3D9-D499-408F-8D6D-8D74284259C0}" presName="sibTrans" presStyleLbl="sibTrans1D1" presStyleIdx="1" presStyleCnt="10"/>
      <dgm:spPr/>
    </dgm:pt>
    <dgm:pt modelId="{B429665E-C1FD-4842-BAAC-67041E63045F}" type="pres">
      <dgm:prSet presAssocID="{0396D3D9-D499-408F-8D6D-8D74284259C0}" presName="connectorText" presStyleLbl="sibTrans1D1" presStyleIdx="1" presStyleCnt="10"/>
      <dgm:spPr/>
    </dgm:pt>
    <dgm:pt modelId="{CA5E78BF-2767-47EE-9714-6F3860C8D02B}" type="pres">
      <dgm:prSet presAssocID="{9B6612E2-1F6E-46FE-94A3-C91BCE2E8607}" presName="node" presStyleLbl="node1" presStyleIdx="2" presStyleCnt="11">
        <dgm:presLayoutVars>
          <dgm:bulletEnabled val="1"/>
        </dgm:presLayoutVars>
      </dgm:prSet>
      <dgm:spPr/>
    </dgm:pt>
    <dgm:pt modelId="{EE6357A0-78A8-4409-8915-76A6983A9389}" type="pres">
      <dgm:prSet presAssocID="{14728BCE-1A7E-48A2-95B5-D7F81E4E4006}" presName="sibTrans" presStyleLbl="sibTrans1D1" presStyleIdx="2" presStyleCnt="10"/>
      <dgm:spPr/>
    </dgm:pt>
    <dgm:pt modelId="{4002846F-B7C8-4C71-BA72-4EB393F08283}" type="pres">
      <dgm:prSet presAssocID="{14728BCE-1A7E-48A2-95B5-D7F81E4E4006}" presName="connectorText" presStyleLbl="sibTrans1D1" presStyleIdx="2" presStyleCnt="10"/>
      <dgm:spPr/>
    </dgm:pt>
    <dgm:pt modelId="{775D4501-C82F-48E7-8CC4-4712FA95A7DD}" type="pres">
      <dgm:prSet presAssocID="{210DA13C-CFB6-4DE6-B709-062C50979673}" presName="node" presStyleLbl="node1" presStyleIdx="3" presStyleCnt="11">
        <dgm:presLayoutVars>
          <dgm:bulletEnabled val="1"/>
        </dgm:presLayoutVars>
      </dgm:prSet>
      <dgm:spPr/>
    </dgm:pt>
    <dgm:pt modelId="{2ABFD85E-7140-48C9-B316-0CA4F4A957A3}" type="pres">
      <dgm:prSet presAssocID="{A8EF0D8B-DED9-4459-BAC7-C2F8DB73BEF9}" presName="sibTrans" presStyleLbl="sibTrans1D1" presStyleIdx="3" presStyleCnt="10"/>
      <dgm:spPr/>
    </dgm:pt>
    <dgm:pt modelId="{0913692B-BDA7-4E99-B08B-B56B7A58A570}" type="pres">
      <dgm:prSet presAssocID="{A8EF0D8B-DED9-4459-BAC7-C2F8DB73BEF9}" presName="connectorText" presStyleLbl="sibTrans1D1" presStyleIdx="3" presStyleCnt="10"/>
      <dgm:spPr/>
    </dgm:pt>
    <dgm:pt modelId="{D05CD753-BEAD-40F0-9ED5-01EF99D55DA5}" type="pres">
      <dgm:prSet presAssocID="{502F7885-B9B1-4BFD-B9DF-23C55FDD757A}" presName="node" presStyleLbl="node1" presStyleIdx="4" presStyleCnt="11">
        <dgm:presLayoutVars>
          <dgm:bulletEnabled val="1"/>
        </dgm:presLayoutVars>
      </dgm:prSet>
      <dgm:spPr/>
    </dgm:pt>
    <dgm:pt modelId="{6AFDFC91-9DE1-4248-B3DA-1026050CF933}" type="pres">
      <dgm:prSet presAssocID="{909F2A96-DBF3-4FF7-B1E4-7490E5F61879}" presName="sibTrans" presStyleLbl="sibTrans1D1" presStyleIdx="4" presStyleCnt="10"/>
      <dgm:spPr/>
    </dgm:pt>
    <dgm:pt modelId="{52E7BF50-3E69-447A-B64D-B2455112D9B8}" type="pres">
      <dgm:prSet presAssocID="{909F2A96-DBF3-4FF7-B1E4-7490E5F61879}" presName="connectorText" presStyleLbl="sibTrans1D1" presStyleIdx="4" presStyleCnt="10"/>
      <dgm:spPr/>
    </dgm:pt>
    <dgm:pt modelId="{9A545338-D766-4E06-BF44-A24271B325D0}" type="pres">
      <dgm:prSet presAssocID="{5EB84192-A713-4776-A6C1-B0E4BBBEFC26}" presName="node" presStyleLbl="node1" presStyleIdx="5" presStyleCnt="11">
        <dgm:presLayoutVars>
          <dgm:bulletEnabled val="1"/>
        </dgm:presLayoutVars>
      </dgm:prSet>
      <dgm:spPr/>
    </dgm:pt>
    <dgm:pt modelId="{8F49902C-DFFB-44CF-A31F-FCF472D69865}" type="pres">
      <dgm:prSet presAssocID="{7539D66F-385E-4851-8DE9-A1EC3290E210}" presName="sibTrans" presStyleLbl="sibTrans1D1" presStyleIdx="5" presStyleCnt="10"/>
      <dgm:spPr/>
    </dgm:pt>
    <dgm:pt modelId="{E94CDB47-FD47-447F-AE1C-89EE56DC1F15}" type="pres">
      <dgm:prSet presAssocID="{7539D66F-385E-4851-8DE9-A1EC3290E210}" presName="connectorText" presStyleLbl="sibTrans1D1" presStyleIdx="5" presStyleCnt="10"/>
      <dgm:spPr/>
    </dgm:pt>
    <dgm:pt modelId="{8E88309B-6295-41D1-80F4-B4EBB6706747}" type="pres">
      <dgm:prSet presAssocID="{9042B35E-6A49-45D8-8140-662D2285027F}" presName="node" presStyleLbl="node1" presStyleIdx="6" presStyleCnt="11">
        <dgm:presLayoutVars>
          <dgm:bulletEnabled val="1"/>
        </dgm:presLayoutVars>
      </dgm:prSet>
      <dgm:spPr/>
    </dgm:pt>
    <dgm:pt modelId="{C03A457F-49E0-4229-88B3-E2935A4340EC}" type="pres">
      <dgm:prSet presAssocID="{30C26CDF-63F5-4806-B612-ABB1AA79C710}" presName="sibTrans" presStyleLbl="sibTrans1D1" presStyleIdx="6" presStyleCnt="10"/>
      <dgm:spPr/>
    </dgm:pt>
    <dgm:pt modelId="{7F402AAE-9D30-4232-BD96-6EEFA78BDA4E}" type="pres">
      <dgm:prSet presAssocID="{30C26CDF-63F5-4806-B612-ABB1AA79C710}" presName="connectorText" presStyleLbl="sibTrans1D1" presStyleIdx="6" presStyleCnt="10"/>
      <dgm:spPr/>
    </dgm:pt>
    <dgm:pt modelId="{C76AAF20-86D8-4260-8B26-E43DD7CCF5E8}" type="pres">
      <dgm:prSet presAssocID="{B12EF286-35BC-4246-BE45-9CE46427EFAC}" presName="node" presStyleLbl="node1" presStyleIdx="7" presStyleCnt="11">
        <dgm:presLayoutVars>
          <dgm:bulletEnabled val="1"/>
        </dgm:presLayoutVars>
      </dgm:prSet>
      <dgm:spPr/>
    </dgm:pt>
    <dgm:pt modelId="{9CC4299D-0404-4D57-9B94-1867820A25A9}" type="pres">
      <dgm:prSet presAssocID="{12D71E9E-FFEA-4E78-ADBA-E5694018F0B7}" presName="sibTrans" presStyleLbl="sibTrans1D1" presStyleIdx="7" presStyleCnt="10"/>
      <dgm:spPr/>
    </dgm:pt>
    <dgm:pt modelId="{31E225DE-9119-4A90-A93E-E673F578EF49}" type="pres">
      <dgm:prSet presAssocID="{12D71E9E-FFEA-4E78-ADBA-E5694018F0B7}" presName="connectorText" presStyleLbl="sibTrans1D1" presStyleIdx="7" presStyleCnt="10"/>
      <dgm:spPr/>
    </dgm:pt>
    <dgm:pt modelId="{02D50B89-3926-4DE9-A235-7C7974450207}" type="pres">
      <dgm:prSet presAssocID="{069FC814-80CE-4AD6-A632-6D7DFFB7FAAD}" presName="node" presStyleLbl="node1" presStyleIdx="8" presStyleCnt="11">
        <dgm:presLayoutVars>
          <dgm:bulletEnabled val="1"/>
        </dgm:presLayoutVars>
      </dgm:prSet>
      <dgm:spPr/>
    </dgm:pt>
    <dgm:pt modelId="{58A0FA1E-FEEA-4D0A-923B-7E0C241F171D}" type="pres">
      <dgm:prSet presAssocID="{8DB61D74-148C-45DB-8C7F-D3821A3C1564}" presName="sibTrans" presStyleLbl="sibTrans1D1" presStyleIdx="8" presStyleCnt="10"/>
      <dgm:spPr/>
    </dgm:pt>
    <dgm:pt modelId="{98D86BED-CACD-476C-ABE5-0E42E4774C9B}" type="pres">
      <dgm:prSet presAssocID="{8DB61D74-148C-45DB-8C7F-D3821A3C1564}" presName="connectorText" presStyleLbl="sibTrans1D1" presStyleIdx="8" presStyleCnt="10"/>
      <dgm:spPr/>
    </dgm:pt>
    <dgm:pt modelId="{CC6EE57B-2E3A-4932-A8AB-1B294857C6B0}" type="pres">
      <dgm:prSet presAssocID="{B94B20CA-D3E5-4076-B97D-917A402EB177}" presName="node" presStyleLbl="node1" presStyleIdx="9" presStyleCnt="11">
        <dgm:presLayoutVars>
          <dgm:bulletEnabled val="1"/>
        </dgm:presLayoutVars>
      </dgm:prSet>
      <dgm:spPr/>
    </dgm:pt>
    <dgm:pt modelId="{3296D5A0-42E2-497A-9575-A54CA57AFB17}" type="pres">
      <dgm:prSet presAssocID="{E7EE70AF-9F2F-4F00-870B-30D3CB92C7A6}" presName="sibTrans" presStyleLbl="sibTrans1D1" presStyleIdx="9" presStyleCnt="10"/>
      <dgm:spPr/>
    </dgm:pt>
    <dgm:pt modelId="{B8DE5024-8329-4882-8A8D-17D60BA1F620}" type="pres">
      <dgm:prSet presAssocID="{E7EE70AF-9F2F-4F00-870B-30D3CB92C7A6}" presName="connectorText" presStyleLbl="sibTrans1D1" presStyleIdx="9" presStyleCnt="10"/>
      <dgm:spPr/>
    </dgm:pt>
    <dgm:pt modelId="{CE381774-29E3-400D-8061-B8AC1FE81747}" type="pres">
      <dgm:prSet presAssocID="{894904EC-5B1F-4260-A365-09429693EA14}" presName="node" presStyleLbl="node1" presStyleIdx="10" presStyleCnt="11">
        <dgm:presLayoutVars>
          <dgm:bulletEnabled val="1"/>
        </dgm:presLayoutVars>
      </dgm:prSet>
      <dgm:spPr/>
    </dgm:pt>
  </dgm:ptLst>
  <dgm:cxnLst>
    <dgm:cxn modelId="{349EBD03-D0CE-4EAA-9CB5-4C452FD1EEF8}" type="presOf" srcId="{909F2A96-DBF3-4FF7-B1E4-7490E5F61879}" destId="{6AFDFC91-9DE1-4248-B3DA-1026050CF933}" srcOrd="0" destOrd="0" presId="urn:microsoft.com/office/officeart/2016/7/layout/RepeatingBendingProcessNew"/>
    <dgm:cxn modelId="{67C6F607-225B-4932-B31A-231E1C960422}" type="presOf" srcId="{210DA13C-CFB6-4DE6-B709-062C50979673}" destId="{775D4501-C82F-48E7-8CC4-4712FA95A7DD}" srcOrd="0" destOrd="0" presId="urn:microsoft.com/office/officeart/2016/7/layout/RepeatingBendingProcessNew"/>
    <dgm:cxn modelId="{4EB8AB0F-5CE7-435E-A5C1-97AF20F5C88B}" srcId="{FEEF032B-D583-4905-A512-8AE468EA23E5}" destId="{894904EC-5B1F-4260-A365-09429693EA14}" srcOrd="10" destOrd="0" parTransId="{0C5D47D7-5225-42B2-9120-1B4D96869465}" sibTransId="{66B7513B-9237-4265-99D1-4DB67787B04C}"/>
    <dgm:cxn modelId="{28FBA92A-0782-4994-A9F7-7D9005774867}" type="presOf" srcId="{8DB61D74-148C-45DB-8C7F-D3821A3C1564}" destId="{98D86BED-CACD-476C-ABE5-0E42E4774C9B}" srcOrd="1" destOrd="0" presId="urn:microsoft.com/office/officeart/2016/7/layout/RepeatingBendingProcessNew"/>
    <dgm:cxn modelId="{5915B72F-B9E5-454C-B033-36431AD873C1}" srcId="{FEEF032B-D583-4905-A512-8AE468EA23E5}" destId="{55FEA8B1-723C-4610-85BE-BDF6772D21F1}" srcOrd="1" destOrd="0" parTransId="{8174002E-CECF-4461-A676-6D661B0720B8}" sibTransId="{0396D3D9-D499-408F-8D6D-8D74284259C0}"/>
    <dgm:cxn modelId="{F3669731-C70F-4E2D-9D63-69F23AC9AB72}" srcId="{FEEF032B-D583-4905-A512-8AE468EA23E5}" destId="{F21A257E-D76E-46A8-93E6-E6646A8772A2}" srcOrd="0" destOrd="0" parTransId="{760B2215-2185-42CE-8FE2-8B9CE50685E3}" sibTransId="{9927A94E-B248-47C9-8553-EA3A0483C52C}"/>
    <dgm:cxn modelId="{44CBDC31-EC5B-4C5C-BE10-47C9B4658B94}" type="presOf" srcId="{7539D66F-385E-4851-8DE9-A1EC3290E210}" destId="{8F49902C-DFFB-44CF-A31F-FCF472D69865}" srcOrd="0" destOrd="0" presId="urn:microsoft.com/office/officeart/2016/7/layout/RepeatingBendingProcessNew"/>
    <dgm:cxn modelId="{2AA23334-5CDC-4292-AEAF-19BC5CB4CFCD}" srcId="{FEEF032B-D583-4905-A512-8AE468EA23E5}" destId="{210DA13C-CFB6-4DE6-B709-062C50979673}" srcOrd="3" destOrd="0" parTransId="{773A8692-AF4B-4847-9502-6BDDE461580A}" sibTransId="{A8EF0D8B-DED9-4459-BAC7-C2F8DB73BEF9}"/>
    <dgm:cxn modelId="{76667635-E319-43E4-9150-44905F2F7E51}" type="presOf" srcId="{14728BCE-1A7E-48A2-95B5-D7F81E4E4006}" destId="{4002846F-B7C8-4C71-BA72-4EB393F08283}" srcOrd="1" destOrd="0" presId="urn:microsoft.com/office/officeart/2016/7/layout/RepeatingBendingProcessNew"/>
    <dgm:cxn modelId="{BD19B935-73FF-441D-B9AC-01452F017275}" srcId="{FEEF032B-D583-4905-A512-8AE468EA23E5}" destId="{B94B20CA-D3E5-4076-B97D-917A402EB177}" srcOrd="9" destOrd="0" parTransId="{0331A312-43B8-4D38-88CC-10960A01E4FC}" sibTransId="{E7EE70AF-9F2F-4F00-870B-30D3CB92C7A6}"/>
    <dgm:cxn modelId="{50959D61-8C62-4E61-A9CA-5B057EAE4CC9}" type="presOf" srcId="{894904EC-5B1F-4260-A365-09429693EA14}" destId="{CE381774-29E3-400D-8061-B8AC1FE81747}" srcOrd="0" destOrd="0" presId="urn:microsoft.com/office/officeart/2016/7/layout/RepeatingBendingProcessNew"/>
    <dgm:cxn modelId="{6990E261-869C-4C37-BC08-70518D96311F}" type="presOf" srcId="{A8EF0D8B-DED9-4459-BAC7-C2F8DB73BEF9}" destId="{0913692B-BDA7-4E99-B08B-B56B7A58A570}" srcOrd="1" destOrd="0" presId="urn:microsoft.com/office/officeart/2016/7/layout/RepeatingBendingProcessNew"/>
    <dgm:cxn modelId="{1B485763-6943-4421-946B-573FACB0F89B}" srcId="{FEEF032B-D583-4905-A512-8AE468EA23E5}" destId="{9B6612E2-1F6E-46FE-94A3-C91BCE2E8607}" srcOrd="2" destOrd="0" parTransId="{6A512028-C055-4F73-8162-1EB357EE18C4}" sibTransId="{14728BCE-1A7E-48A2-95B5-D7F81E4E4006}"/>
    <dgm:cxn modelId="{7244E863-32E1-4F32-B131-73EFABF0D0AB}" type="presOf" srcId="{14728BCE-1A7E-48A2-95B5-D7F81E4E4006}" destId="{EE6357A0-78A8-4409-8915-76A6983A9389}" srcOrd="0" destOrd="0" presId="urn:microsoft.com/office/officeart/2016/7/layout/RepeatingBendingProcessNew"/>
    <dgm:cxn modelId="{ED367C46-E1F1-4787-8247-F2EAE9FFCAC3}" type="presOf" srcId="{0396D3D9-D499-408F-8D6D-8D74284259C0}" destId="{A37F3F62-27D9-454D-AF71-BB5F917A8562}" srcOrd="0" destOrd="0" presId="urn:microsoft.com/office/officeart/2016/7/layout/RepeatingBendingProcessNew"/>
    <dgm:cxn modelId="{DE00B366-8F8F-4E05-B115-F7F2910BBD89}" type="presOf" srcId="{B94B20CA-D3E5-4076-B97D-917A402EB177}" destId="{CC6EE57B-2E3A-4932-A8AB-1B294857C6B0}" srcOrd="0" destOrd="0" presId="urn:microsoft.com/office/officeart/2016/7/layout/RepeatingBendingProcessNew"/>
    <dgm:cxn modelId="{02B61348-AF47-4B55-9629-391F776ADB68}" type="presOf" srcId="{FEEF032B-D583-4905-A512-8AE468EA23E5}" destId="{78D843BB-7784-456E-9045-66EC4A7F14C9}" srcOrd="0" destOrd="0" presId="urn:microsoft.com/office/officeart/2016/7/layout/RepeatingBendingProcessNew"/>
    <dgm:cxn modelId="{99F21548-2095-4ADC-A055-DFED1E99538E}" type="presOf" srcId="{E7EE70AF-9F2F-4F00-870B-30D3CB92C7A6}" destId="{3296D5A0-42E2-497A-9575-A54CA57AFB17}" srcOrd="0" destOrd="0" presId="urn:microsoft.com/office/officeart/2016/7/layout/RepeatingBendingProcessNew"/>
    <dgm:cxn modelId="{2AC25476-7807-4AAD-A382-D3E75C5DA64C}" type="presOf" srcId="{9B6612E2-1F6E-46FE-94A3-C91BCE2E8607}" destId="{CA5E78BF-2767-47EE-9714-6F3860C8D02B}" srcOrd="0" destOrd="0" presId="urn:microsoft.com/office/officeart/2016/7/layout/RepeatingBendingProcessNew"/>
    <dgm:cxn modelId="{66633E59-7393-49D7-BB31-4E12E14D6C71}" type="presOf" srcId="{F21A257E-D76E-46A8-93E6-E6646A8772A2}" destId="{9E10F126-6E72-4317-AFDD-17C2B7126491}" srcOrd="0" destOrd="0" presId="urn:microsoft.com/office/officeart/2016/7/layout/RepeatingBendingProcessNew"/>
    <dgm:cxn modelId="{53C4F080-93E8-4D7E-92F8-8A46D928351E}" type="presOf" srcId="{E7EE70AF-9F2F-4F00-870B-30D3CB92C7A6}" destId="{B8DE5024-8329-4882-8A8D-17D60BA1F620}" srcOrd="1" destOrd="0" presId="urn:microsoft.com/office/officeart/2016/7/layout/RepeatingBendingProcessNew"/>
    <dgm:cxn modelId="{6552BF85-7BCA-4069-BDE0-FB32AD3EA29E}" type="presOf" srcId="{55FEA8B1-723C-4610-85BE-BDF6772D21F1}" destId="{318E702D-33AD-4556-B078-B0D4713A136E}" srcOrd="0" destOrd="0" presId="urn:microsoft.com/office/officeart/2016/7/layout/RepeatingBendingProcessNew"/>
    <dgm:cxn modelId="{35DB5389-FDFA-4EDC-8C02-18FB667A15BA}" srcId="{FEEF032B-D583-4905-A512-8AE468EA23E5}" destId="{502F7885-B9B1-4BFD-B9DF-23C55FDD757A}" srcOrd="4" destOrd="0" parTransId="{E0489F47-713C-4402-B074-63F5531EF25C}" sibTransId="{909F2A96-DBF3-4FF7-B1E4-7490E5F61879}"/>
    <dgm:cxn modelId="{9C9B4B8F-E87C-43AA-A385-1897324BC3B7}" srcId="{FEEF032B-D583-4905-A512-8AE468EA23E5}" destId="{B12EF286-35BC-4246-BE45-9CE46427EFAC}" srcOrd="7" destOrd="0" parTransId="{03C9DDF4-47A9-4ECB-8811-00154914E10F}" sibTransId="{12D71E9E-FFEA-4E78-ADBA-E5694018F0B7}"/>
    <dgm:cxn modelId="{B23A6295-9DCC-4153-B953-597D144832B7}" type="presOf" srcId="{8DB61D74-148C-45DB-8C7F-D3821A3C1564}" destId="{58A0FA1E-FEEA-4D0A-923B-7E0C241F171D}" srcOrd="0" destOrd="0" presId="urn:microsoft.com/office/officeart/2016/7/layout/RepeatingBendingProcessNew"/>
    <dgm:cxn modelId="{C87B7598-E7EA-4257-8675-633A20E2D461}" type="presOf" srcId="{12D71E9E-FFEA-4E78-ADBA-E5694018F0B7}" destId="{31E225DE-9119-4A90-A93E-E673F578EF49}" srcOrd="1" destOrd="0" presId="urn:microsoft.com/office/officeart/2016/7/layout/RepeatingBendingProcessNew"/>
    <dgm:cxn modelId="{B6BFFB99-A82C-4D9B-AEF4-96490FA452A8}" type="presOf" srcId="{9042B35E-6A49-45D8-8140-662D2285027F}" destId="{8E88309B-6295-41D1-80F4-B4EBB6706747}" srcOrd="0" destOrd="0" presId="urn:microsoft.com/office/officeart/2016/7/layout/RepeatingBendingProcessNew"/>
    <dgm:cxn modelId="{44D050AA-D8BA-4766-9F6F-3D97135507D8}" type="presOf" srcId="{9927A94E-B248-47C9-8553-EA3A0483C52C}" destId="{B686D789-0EBF-439D-A506-CA0C47084519}" srcOrd="0" destOrd="0" presId="urn:microsoft.com/office/officeart/2016/7/layout/RepeatingBendingProcessNew"/>
    <dgm:cxn modelId="{00D955AA-AC14-4C3B-AE4E-540674EAD0B3}" type="presOf" srcId="{30C26CDF-63F5-4806-B612-ABB1AA79C710}" destId="{C03A457F-49E0-4229-88B3-E2935A4340EC}" srcOrd="0" destOrd="0" presId="urn:microsoft.com/office/officeart/2016/7/layout/RepeatingBendingProcessNew"/>
    <dgm:cxn modelId="{D6D952B9-71D0-43A3-B606-FB0CB00A30E0}" type="presOf" srcId="{909F2A96-DBF3-4FF7-B1E4-7490E5F61879}" destId="{52E7BF50-3E69-447A-B64D-B2455112D9B8}" srcOrd="1" destOrd="0" presId="urn:microsoft.com/office/officeart/2016/7/layout/RepeatingBendingProcessNew"/>
    <dgm:cxn modelId="{1C9F91C3-FF9F-400C-A8E3-64A40A20207A}" type="presOf" srcId="{0396D3D9-D499-408F-8D6D-8D74284259C0}" destId="{B429665E-C1FD-4842-BAAC-67041E63045F}" srcOrd="1" destOrd="0" presId="urn:microsoft.com/office/officeart/2016/7/layout/RepeatingBendingProcessNew"/>
    <dgm:cxn modelId="{9DD8E5C6-0666-41F2-86BD-89531E7AA7FE}" srcId="{FEEF032B-D583-4905-A512-8AE468EA23E5}" destId="{9042B35E-6A49-45D8-8140-662D2285027F}" srcOrd="6" destOrd="0" parTransId="{D40B03B0-4C24-4BA1-9F9E-FB5FEBED4305}" sibTransId="{30C26CDF-63F5-4806-B612-ABB1AA79C710}"/>
    <dgm:cxn modelId="{928E68D6-08AC-4B5A-9E00-2E10677E133B}" type="presOf" srcId="{30C26CDF-63F5-4806-B612-ABB1AA79C710}" destId="{7F402AAE-9D30-4232-BD96-6EEFA78BDA4E}" srcOrd="1" destOrd="0" presId="urn:microsoft.com/office/officeart/2016/7/layout/RepeatingBendingProcessNew"/>
    <dgm:cxn modelId="{ED3CABD6-5D81-4C53-9F45-0D437943E905}" type="presOf" srcId="{9927A94E-B248-47C9-8553-EA3A0483C52C}" destId="{A0385EDD-9C82-4609-B72A-06E4F0252706}" srcOrd="1" destOrd="0" presId="urn:microsoft.com/office/officeart/2016/7/layout/RepeatingBendingProcessNew"/>
    <dgm:cxn modelId="{C85047D7-69AC-4327-B531-749C202CE410}" type="presOf" srcId="{5EB84192-A713-4776-A6C1-B0E4BBBEFC26}" destId="{9A545338-D766-4E06-BF44-A24271B325D0}" srcOrd="0" destOrd="0" presId="urn:microsoft.com/office/officeart/2016/7/layout/RepeatingBendingProcessNew"/>
    <dgm:cxn modelId="{A240A3DC-2312-4955-8667-B4062FC95C94}" srcId="{FEEF032B-D583-4905-A512-8AE468EA23E5}" destId="{5EB84192-A713-4776-A6C1-B0E4BBBEFC26}" srcOrd="5" destOrd="0" parTransId="{4263DBD1-D2C1-413C-AB2C-98CCD99D4AC2}" sibTransId="{7539D66F-385E-4851-8DE9-A1EC3290E210}"/>
    <dgm:cxn modelId="{740266E0-1A8E-403C-902D-7FE42B37C9C4}" type="presOf" srcId="{069FC814-80CE-4AD6-A632-6D7DFFB7FAAD}" destId="{02D50B89-3926-4DE9-A235-7C7974450207}" srcOrd="0" destOrd="0" presId="urn:microsoft.com/office/officeart/2016/7/layout/RepeatingBendingProcessNew"/>
    <dgm:cxn modelId="{2254B5E1-E9D3-4F2C-9167-96D6CB0B8626}" type="presOf" srcId="{B12EF286-35BC-4246-BE45-9CE46427EFAC}" destId="{C76AAF20-86D8-4260-8B26-E43DD7CCF5E8}" srcOrd="0" destOrd="0" presId="urn:microsoft.com/office/officeart/2016/7/layout/RepeatingBendingProcessNew"/>
    <dgm:cxn modelId="{A8A91EEC-EB58-4DB5-B47B-BD6D1FD8F09C}" type="presOf" srcId="{502F7885-B9B1-4BFD-B9DF-23C55FDD757A}" destId="{D05CD753-BEAD-40F0-9ED5-01EF99D55DA5}" srcOrd="0" destOrd="0" presId="urn:microsoft.com/office/officeart/2016/7/layout/RepeatingBendingProcessNew"/>
    <dgm:cxn modelId="{DC6C8AEF-90AA-4C33-A1F9-DD90F0DBE44A}" type="presOf" srcId="{7539D66F-385E-4851-8DE9-A1EC3290E210}" destId="{E94CDB47-FD47-447F-AE1C-89EE56DC1F15}" srcOrd="1" destOrd="0" presId="urn:microsoft.com/office/officeart/2016/7/layout/RepeatingBendingProcessNew"/>
    <dgm:cxn modelId="{1B2A6EF4-2F9A-4639-A5BC-8C529112D2BC}" type="presOf" srcId="{12D71E9E-FFEA-4E78-ADBA-E5694018F0B7}" destId="{9CC4299D-0404-4D57-9B94-1867820A25A9}" srcOrd="0" destOrd="0" presId="urn:microsoft.com/office/officeart/2016/7/layout/RepeatingBendingProcessNew"/>
    <dgm:cxn modelId="{7D1A9CF6-6EC9-4D26-8F34-E38030B489B4}" srcId="{FEEF032B-D583-4905-A512-8AE468EA23E5}" destId="{069FC814-80CE-4AD6-A632-6D7DFFB7FAAD}" srcOrd="8" destOrd="0" parTransId="{1C2619FD-595E-472A-AC97-147EEAFC45D7}" sibTransId="{8DB61D74-148C-45DB-8C7F-D3821A3C1564}"/>
    <dgm:cxn modelId="{25DC33F9-0E04-4C12-94FC-3C73DEE52A0A}" type="presOf" srcId="{A8EF0D8B-DED9-4459-BAC7-C2F8DB73BEF9}" destId="{2ABFD85E-7140-48C9-B316-0CA4F4A957A3}" srcOrd="0" destOrd="0" presId="urn:microsoft.com/office/officeart/2016/7/layout/RepeatingBendingProcessNew"/>
    <dgm:cxn modelId="{DF6B5AA3-EEF5-484E-92B0-F3621C16A4CA}" type="presParOf" srcId="{78D843BB-7784-456E-9045-66EC4A7F14C9}" destId="{9E10F126-6E72-4317-AFDD-17C2B7126491}" srcOrd="0" destOrd="0" presId="urn:microsoft.com/office/officeart/2016/7/layout/RepeatingBendingProcessNew"/>
    <dgm:cxn modelId="{B98C68B3-A300-4B53-87BD-111F044AB4CB}" type="presParOf" srcId="{78D843BB-7784-456E-9045-66EC4A7F14C9}" destId="{B686D789-0EBF-439D-A506-CA0C47084519}" srcOrd="1" destOrd="0" presId="urn:microsoft.com/office/officeart/2016/7/layout/RepeatingBendingProcessNew"/>
    <dgm:cxn modelId="{C3FA74F9-5481-4303-8AF4-0F20AEECFFF9}" type="presParOf" srcId="{B686D789-0EBF-439D-A506-CA0C47084519}" destId="{A0385EDD-9C82-4609-B72A-06E4F0252706}" srcOrd="0" destOrd="0" presId="urn:microsoft.com/office/officeart/2016/7/layout/RepeatingBendingProcessNew"/>
    <dgm:cxn modelId="{4E5AD392-5E9F-4DD4-A1A6-6F1A2478B64B}" type="presParOf" srcId="{78D843BB-7784-456E-9045-66EC4A7F14C9}" destId="{318E702D-33AD-4556-B078-B0D4713A136E}" srcOrd="2" destOrd="0" presId="urn:microsoft.com/office/officeart/2016/7/layout/RepeatingBendingProcessNew"/>
    <dgm:cxn modelId="{843BC002-5524-4ED3-B9C3-CF789CCD614D}" type="presParOf" srcId="{78D843BB-7784-456E-9045-66EC4A7F14C9}" destId="{A37F3F62-27D9-454D-AF71-BB5F917A8562}" srcOrd="3" destOrd="0" presId="urn:microsoft.com/office/officeart/2016/7/layout/RepeatingBendingProcessNew"/>
    <dgm:cxn modelId="{8BCD387E-BB85-481B-B707-A191CF92E54F}" type="presParOf" srcId="{A37F3F62-27D9-454D-AF71-BB5F917A8562}" destId="{B429665E-C1FD-4842-BAAC-67041E63045F}" srcOrd="0" destOrd="0" presId="urn:microsoft.com/office/officeart/2016/7/layout/RepeatingBendingProcessNew"/>
    <dgm:cxn modelId="{04E27434-DBFF-4945-975C-592EA73B6301}" type="presParOf" srcId="{78D843BB-7784-456E-9045-66EC4A7F14C9}" destId="{CA5E78BF-2767-47EE-9714-6F3860C8D02B}" srcOrd="4" destOrd="0" presId="urn:microsoft.com/office/officeart/2016/7/layout/RepeatingBendingProcessNew"/>
    <dgm:cxn modelId="{93ACB22F-3CAE-47FA-AD71-A644DB670531}" type="presParOf" srcId="{78D843BB-7784-456E-9045-66EC4A7F14C9}" destId="{EE6357A0-78A8-4409-8915-76A6983A9389}" srcOrd="5" destOrd="0" presId="urn:microsoft.com/office/officeart/2016/7/layout/RepeatingBendingProcessNew"/>
    <dgm:cxn modelId="{988919F5-8123-42A4-9ECB-3FF29818A010}" type="presParOf" srcId="{EE6357A0-78A8-4409-8915-76A6983A9389}" destId="{4002846F-B7C8-4C71-BA72-4EB393F08283}" srcOrd="0" destOrd="0" presId="urn:microsoft.com/office/officeart/2016/7/layout/RepeatingBendingProcessNew"/>
    <dgm:cxn modelId="{33B1E1FE-8A6C-4E47-8C3B-18C5AD705B46}" type="presParOf" srcId="{78D843BB-7784-456E-9045-66EC4A7F14C9}" destId="{775D4501-C82F-48E7-8CC4-4712FA95A7DD}" srcOrd="6" destOrd="0" presId="urn:microsoft.com/office/officeart/2016/7/layout/RepeatingBendingProcessNew"/>
    <dgm:cxn modelId="{F79312CF-D7BA-4DA4-AEC8-F991359BA882}" type="presParOf" srcId="{78D843BB-7784-456E-9045-66EC4A7F14C9}" destId="{2ABFD85E-7140-48C9-B316-0CA4F4A957A3}" srcOrd="7" destOrd="0" presId="urn:microsoft.com/office/officeart/2016/7/layout/RepeatingBendingProcessNew"/>
    <dgm:cxn modelId="{17890CC4-2816-4C34-B8DE-C24D7BC7247B}" type="presParOf" srcId="{2ABFD85E-7140-48C9-B316-0CA4F4A957A3}" destId="{0913692B-BDA7-4E99-B08B-B56B7A58A570}" srcOrd="0" destOrd="0" presId="urn:microsoft.com/office/officeart/2016/7/layout/RepeatingBendingProcessNew"/>
    <dgm:cxn modelId="{1A372FB3-5935-44D3-9F20-54891D257C77}" type="presParOf" srcId="{78D843BB-7784-456E-9045-66EC4A7F14C9}" destId="{D05CD753-BEAD-40F0-9ED5-01EF99D55DA5}" srcOrd="8" destOrd="0" presId="urn:microsoft.com/office/officeart/2016/7/layout/RepeatingBendingProcessNew"/>
    <dgm:cxn modelId="{EF443B93-B17E-404C-9826-0B8248E89D93}" type="presParOf" srcId="{78D843BB-7784-456E-9045-66EC4A7F14C9}" destId="{6AFDFC91-9DE1-4248-B3DA-1026050CF933}" srcOrd="9" destOrd="0" presId="urn:microsoft.com/office/officeart/2016/7/layout/RepeatingBendingProcessNew"/>
    <dgm:cxn modelId="{D20107C3-7326-439A-A20F-A655F5BF5F51}" type="presParOf" srcId="{6AFDFC91-9DE1-4248-B3DA-1026050CF933}" destId="{52E7BF50-3E69-447A-B64D-B2455112D9B8}" srcOrd="0" destOrd="0" presId="urn:microsoft.com/office/officeart/2016/7/layout/RepeatingBendingProcessNew"/>
    <dgm:cxn modelId="{6A5187AF-B6CB-4A07-ADC4-2F7200C254E2}" type="presParOf" srcId="{78D843BB-7784-456E-9045-66EC4A7F14C9}" destId="{9A545338-D766-4E06-BF44-A24271B325D0}" srcOrd="10" destOrd="0" presId="urn:microsoft.com/office/officeart/2016/7/layout/RepeatingBendingProcessNew"/>
    <dgm:cxn modelId="{BCF7C70B-7563-4FA5-ACF2-71A86F257DF9}" type="presParOf" srcId="{78D843BB-7784-456E-9045-66EC4A7F14C9}" destId="{8F49902C-DFFB-44CF-A31F-FCF472D69865}" srcOrd="11" destOrd="0" presId="urn:microsoft.com/office/officeart/2016/7/layout/RepeatingBendingProcessNew"/>
    <dgm:cxn modelId="{D0969C45-94C1-4C2C-95B1-BC9EA0A15FB2}" type="presParOf" srcId="{8F49902C-DFFB-44CF-A31F-FCF472D69865}" destId="{E94CDB47-FD47-447F-AE1C-89EE56DC1F15}" srcOrd="0" destOrd="0" presId="urn:microsoft.com/office/officeart/2016/7/layout/RepeatingBendingProcessNew"/>
    <dgm:cxn modelId="{60F97930-98AF-44C7-B50C-4731B6187C4C}" type="presParOf" srcId="{78D843BB-7784-456E-9045-66EC4A7F14C9}" destId="{8E88309B-6295-41D1-80F4-B4EBB6706747}" srcOrd="12" destOrd="0" presId="urn:microsoft.com/office/officeart/2016/7/layout/RepeatingBendingProcessNew"/>
    <dgm:cxn modelId="{F18FF0C3-89F7-461B-825B-13AD7886BDA5}" type="presParOf" srcId="{78D843BB-7784-456E-9045-66EC4A7F14C9}" destId="{C03A457F-49E0-4229-88B3-E2935A4340EC}" srcOrd="13" destOrd="0" presId="urn:microsoft.com/office/officeart/2016/7/layout/RepeatingBendingProcessNew"/>
    <dgm:cxn modelId="{8ABEBBD3-E40E-4C55-B3DE-D5A3F6C69A42}" type="presParOf" srcId="{C03A457F-49E0-4229-88B3-E2935A4340EC}" destId="{7F402AAE-9D30-4232-BD96-6EEFA78BDA4E}" srcOrd="0" destOrd="0" presId="urn:microsoft.com/office/officeart/2016/7/layout/RepeatingBendingProcessNew"/>
    <dgm:cxn modelId="{D8D22A46-BA09-46AC-B624-D2D054B6AD1D}" type="presParOf" srcId="{78D843BB-7784-456E-9045-66EC4A7F14C9}" destId="{C76AAF20-86D8-4260-8B26-E43DD7CCF5E8}" srcOrd="14" destOrd="0" presId="urn:microsoft.com/office/officeart/2016/7/layout/RepeatingBendingProcessNew"/>
    <dgm:cxn modelId="{E2A745FE-C5ED-4E24-83C7-071FC71959FE}" type="presParOf" srcId="{78D843BB-7784-456E-9045-66EC4A7F14C9}" destId="{9CC4299D-0404-4D57-9B94-1867820A25A9}" srcOrd="15" destOrd="0" presId="urn:microsoft.com/office/officeart/2016/7/layout/RepeatingBendingProcessNew"/>
    <dgm:cxn modelId="{18ED4A5B-84AC-4F89-B9D5-2974752E7AE1}" type="presParOf" srcId="{9CC4299D-0404-4D57-9B94-1867820A25A9}" destId="{31E225DE-9119-4A90-A93E-E673F578EF49}" srcOrd="0" destOrd="0" presId="urn:microsoft.com/office/officeart/2016/7/layout/RepeatingBendingProcessNew"/>
    <dgm:cxn modelId="{41991591-8833-44C5-9F60-220864F3C854}" type="presParOf" srcId="{78D843BB-7784-456E-9045-66EC4A7F14C9}" destId="{02D50B89-3926-4DE9-A235-7C7974450207}" srcOrd="16" destOrd="0" presId="urn:microsoft.com/office/officeart/2016/7/layout/RepeatingBendingProcessNew"/>
    <dgm:cxn modelId="{42BFB85B-910C-4006-AB65-46A083C08612}" type="presParOf" srcId="{78D843BB-7784-456E-9045-66EC4A7F14C9}" destId="{58A0FA1E-FEEA-4D0A-923B-7E0C241F171D}" srcOrd="17" destOrd="0" presId="urn:microsoft.com/office/officeart/2016/7/layout/RepeatingBendingProcessNew"/>
    <dgm:cxn modelId="{5E0E0319-9CD8-4F8A-85BF-C14DEC6CCA89}" type="presParOf" srcId="{58A0FA1E-FEEA-4D0A-923B-7E0C241F171D}" destId="{98D86BED-CACD-476C-ABE5-0E42E4774C9B}" srcOrd="0" destOrd="0" presId="urn:microsoft.com/office/officeart/2016/7/layout/RepeatingBendingProcessNew"/>
    <dgm:cxn modelId="{E38561B4-821B-497F-8572-F1BF40B08A1C}" type="presParOf" srcId="{78D843BB-7784-456E-9045-66EC4A7F14C9}" destId="{CC6EE57B-2E3A-4932-A8AB-1B294857C6B0}" srcOrd="18" destOrd="0" presId="urn:microsoft.com/office/officeart/2016/7/layout/RepeatingBendingProcessNew"/>
    <dgm:cxn modelId="{C63D5BBB-58A2-4A30-BB6C-A36452F28072}" type="presParOf" srcId="{78D843BB-7784-456E-9045-66EC4A7F14C9}" destId="{3296D5A0-42E2-497A-9575-A54CA57AFB17}" srcOrd="19" destOrd="0" presId="urn:microsoft.com/office/officeart/2016/7/layout/RepeatingBendingProcessNew"/>
    <dgm:cxn modelId="{C4B7832A-7624-4D7F-BA19-155EB11A580A}" type="presParOf" srcId="{3296D5A0-42E2-497A-9575-A54CA57AFB17}" destId="{B8DE5024-8329-4882-8A8D-17D60BA1F620}" srcOrd="0" destOrd="0" presId="urn:microsoft.com/office/officeart/2016/7/layout/RepeatingBendingProcessNew"/>
    <dgm:cxn modelId="{60FF3D15-8065-42BF-B153-1C1317221AEA}" type="presParOf" srcId="{78D843BB-7784-456E-9045-66EC4A7F14C9}" destId="{CE381774-29E3-400D-8061-B8AC1FE81747}"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34817F-E1D2-4F8D-A9A1-E4508F19051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4E4CCFB9-EA91-4193-AE9F-6F382EE22DFA}">
      <dgm:prSet/>
      <dgm:spPr/>
      <dgm:t>
        <a:bodyPr/>
        <a:lstStyle/>
        <a:p>
          <a:r>
            <a:rPr lang="en-US" b="1" dirty="0"/>
            <a:t>Challenges: </a:t>
          </a:r>
          <a:r>
            <a:rPr lang="en-US" dirty="0"/>
            <a:t>Inconsistent and unstructured data, hindering AI applications.</a:t>
          </a:r>
        </a:p>
      </dgm:t>
    </dgm:pt>
    <dgm:pt modelId="{612E3B15-1144-4350-920F-6C065F1D67D8}" type="parTrans" cxnId="{F40E6DF7-C784-4E4F-A0CD-8940347E4BE0}">
      <dgm:prSet/>
      <dgm:spPr/>
      <dgm:t>
        <a:bodyPr/>
        <a:lstStyle/>
        <a:p>
          <a:endParaRPr lang="en-US"/>
        </a:p>
      </dgm:t>
    </dgm:pt>
    <dgm:pt modelId="{4A8C0FC2-B9E4-4584-8837-8BD04016CABC}" type="sibTrans" cxnId="{F40E6DF7-C784-4E4F-A0CD-8940347E4BE0}">
      <dgm:prSet/>
      <dgm:spPr/>
      <dgm:t>
        <a:bodyPr/>
        <a:lstStyle/>
        <a:p>
          <a:endParaRPr lang="en-US"/>
        </a:p>
      </dgm:t>
    </dgm:pt>
    <dgm:pt modelId="{0AAA2A1E-B7B2-4EF5-8EC0-AE09C196713F}">
      <dgm:prSet/>
      <dgm:spPr/>
      <dgm:t>
        <a:bodyPr/>
        <a:lstStyle/>
        <a:p>
          <a:r>
            <a:rPr lang="en-US" b="1" dirty="0"/>
            <a:t>Opportunities: </a:t>
          </a:r>
          <a:r>
            <a:rPr lang="en-US" dirty="0"/>
            <a:t>Improved data management can enable more effective AI-driven solutions.</a:t>
          </a:r>
        </a:p>
      </dgm:t>
    </dgm:pt>
    <dgm:pt modelId="{3AEA6015-7882-4AFA-8DE6-02337607E6EF}" type="parTrans" cxnId="{28C3CA4D-5EAA-46CF-A16C-BE6E8951D6B7}">
      <dgm:prSet/>
      <dgm:spPr/>
      <dgm:t>
        <a:bodyPr/>
        <a:lstStyle/>
        <a:p>
          <a:endParaRPr lang="en-US"/>
        </a:p>
      </dgm:t>
    </dgm:pt>
    <dgm:pt modelId="{34585ACC-CE6A-43E0-AA75-44255AAFF6E4}" type="sibTrans" cxnId="{28C3CA4D-5EAA-46CF-A16C-BE6E8951D6B7}">
      <dgm:prSet/>
      <dgm:spPr/>
      <dgm:t>
        <a:bodyPr/>
        <a:lstStyle/>
        <a:p>
          <a:endParaRPr lang="en-US"/>
        </a:p>
      </dgm:t>
    </dgm:pt>
    <dgm:pt modelId="{557941C0-BB07-401B-940B-15B0E84CB594}">
      <dgm:prSet/>
      <dgm:spPr/>
      <dgm:t>
        <a:bodyPr/>
        <a:lstStyle/>
        <a:p>
          <a:r>
            <a:rPr lang="en-US"/>
            <a:t>Mainly the issue oi data</a:t>
          </a:r>
        </a:p>
      </dgm:t>
    </dgm:pt>
    <dgm:pt modelId="{9C9396ED-6194-4ECA-81F4-849292F09238}" type="parTrans" cxnId="{1EB0B0CE-42E6-4BBF-A238-1FA91D7D0C0A}">
      <dgm:prSet/>
      <dgm:spPr/>
      <dgm:t>
        <a:bodyPr/>
        <a:lstStyle/>
        <a:p>
          <a:endParaRPr lang="en-US"/>
        </a:p>
      </dgm:t>
    </dgm:pt>
    <dgm:pt modelId="{618E3B0D-057B-4044-AF4A-DC0AB1F6D28B}" type="sibTrans" cxnId="{1EB0B0CE-42E6-4BBF-A238-1FA91D7D0C0A}">
      <dgm:prSet/>
      <dgm:spPr/>
      <dgm:t>
        <a:bodyPr/>
        <a:lstStyle/>
        <a:p>
          <a:endParaRPr lang="en-US"/>
        </a:p>
      </dgm:t>
    </dgm:pt>
    <dgm:pt modelId="{51E024D2-261D-4122-AEF8-C23B8E27F6A2}">
      <dgm:prSet/>
      <dgm:spPr/>
      <dgm:t>
        <a:bodyPr/>
        <a:lstStyle/>
        <a:p>
          <a:r>
            <a:rPr lang="en-US"/>
            <a:t>That corporate don’t have good data</a:t>
          </a:r>
        </a:p>
      </dgm:t>
    </dgm:pt>
    <dgm:pt modelId="{6EDAD545-02D8-4233-8BCB-B55579233373}" type="parTrans" cxnId="{C1107154-358C-44EF-BE98-69A970B78911}">
      <dgm:prSet/>
      <dgm:spPr/>
      <dgm:t>
        <a:bodyPr/>
        <a:lstStyle/>
        <a:p>
          <a:endParaRPr lang="en-US"/>
        </a:p>
      </dgm:t>
    </dgm:pt>
    <dgm:pt modelId="{891BA38D-79FD-4998-982F-7D6314399B37}" type="sibTrans" cxnId="{C1107154-358C-44EF-BE98-69A970B78911}">
      <dgm:prSet/>
      <dgm:spPr/>
      <dgm:t>
        <a:bodyPr/>
        <a:lstStyle/>
        <a:p>
          <a:endParaRPr lang="en-US"/>
        </a:p>
      </dgm:t>
    </dgm:pt>
    <dgm:pt modelId="{F3681187-E982-469E-9E9D-1FEBC4253CE3}">
      <dgm:prSet/>
      <dgm:spPr/>
      <dgm:t>
        <a:bodyPr/>
        <a:lstStyle/>
        <a:p>
          <a:r>
            <a:rPr lang="en-US" dirty="0"/>
            <a:t>When that happens , spend more time trying to go manual documents clean up data through </a:t>
          </a:r>
        </a:p>
      </dgm:t>
    </dgm:pt>
    <dgm:pt modelId="{F02082F3-E11E-4647-A4D9-DF60ACC38FAD}" type="parTrans" cxnId="{B624197E-3363-459E-8F10-1C341E0D65B9}">
      <dgm:prSet/>
      <dgm:spPr/>
      <dgm:t>
        <a:bodyPr/>
        <a:lstStyle/>
        <a:p>
          <a:endParaRPr lang="en-US"/>
        </a:p>
      </dgm:t>
    </dgm:pt>
    <dgm:pt modelId="{E27C3A4B-7916-4A19-855E-C52161D37748}" type="sibTrans" cxnId="{B624197E-3363-459E-8F10-1C341E0D65B9}">
      <dgm:prSet/>
      <dgm:spPr/>
      <dgm:t>
        <a:bodyPr/>
        <a:lstStyle/>
        <a:p>
          <a:endParaRPr lang="en-US"/>
        </a:p>
      </dgm:t>
    </dgm:pt>
    <dgm:pt modelId="{7A1EFF68-F783-41AB-A7C9-1975AA2BF849}">
      <dgm:prSet/>
      <dgm:spPr/>
      <dgm:t>
        <a:bodyPr/>
        <a:lstStyle/>
        <a:p>
          <a:r>
            <a:rPr lang="en-US"/>
            <a:t>data manual process</a:t>
          </a:r>
        </a:p>
      </dgm:t>
    </dgm:pt>
    <dgm:pt modelId="{1CEFC934-7638-49F4-BCC8-25A65062E56C}" type="parTrans" cxnId="{331C41F8-D7BB-4E18-AA9A-5DF786A22916}">
      <dgm:prSet/>
      <dgm:spPr/>
      <dgm:t>
        <a:bodyPr/>
        <a:lstStyle/>
        <a:p>
          <a:endParaRPr lang="en-US"/>
        </a:p>
      </dgm:t>
    </dgm:pt>
    <dgm:pt modelId="{AC5C8410-A338-46B2-A454-EFE3C4C1FABF}" type="sibTrans" cxnId="{331C41F8-D7BB-4E18-AA9A-5DF786A22916}">
      <dgm:prSet/>
      <dgm:spPr/>
      <dgm:t>
        <a:bodyPr/>
        <a:lstStyle/>
        <a:p>
          <a:endParaRPr lang="en-US"/>
        </a:p>
      </dgm:t>
    </dgm:pt>
    <dgm:pt modelId="{996DB4BA-B31E-40F2-AB3B-BDCE5EBEDFE5}">
      <dgm:prSet/>
      <dgm:spPr/>
      <dgm:t>
        <a:bodyPr/>
        <a:lstStyle/>
        <a:p>
          <a:r>
            <a:rPr lang="en-US"/>
            <a:t>If you are using AI </a:t>
          </a:r>
        </a:p>
      </dgm:t>
    </dgm:pt>
    <dgm:pt modelId="{4A3CD5B7-587A-47A8-A011-7DB69E6642B1}" type="parTrans" cxnId="{3B12F8F5-BEF3-4298-9C41-F3ADB1144DF2}">
      <dgm:prSet/>
      <dgm:spPr/>
      <dgm:t>
        <a:bodyPr/>
        <a:lstStyle/>
        <a:p>
          <a:endParaRPr lang="en-US"/>
        </a:p>
      </dgm:t>
    </dgm:pt>
    <dgm:pt modelId="{8EF11835-3EB8-4236-A7B3-88753F02DD28}" type="sibTrans" cxnId="{3B12F8F5-BEF3-4298-9C41-F3ADB1144DF2}">
      <dgm:prSet/>
      <dgm:spPr/>
      <dgm:t>
        <a:bodyPr/>
        <a:lstStyle/>
        <a:p>
          <a:endParaRPr lang="en-US"/>
        </a:p>
      </dgm:t>
    </dgm:pt>
    <dgm:pt modelId="{B9AB5A67-23A7-4B2F-99B0-B7AF7B724416}">
      <dgm:prSet/>
      <dgm:spPr/>
      <dgm:t>
        <a:bodyPr/>
        <a:lstStyle/>
        <a:p>
          <a:r>
            <a:rPr lang="en-US"/>
            <a:t>Instead of gaining data gained through manual processes</a:t>
          </a:r>
        </a:p>
      </dgm:t>
    </dgm:pt>
    <dgm:pt modelId="{B51DB528-07B8-426C-9BFD-1FEF209F6C5C}" type="parTrans" cxnId="{82961902-F0BE-43D5-AFE5-72636A19E00D}">
      <dgm:prSet/>
      <dgm:spPr/>
      <dgm:t>
        <a:bodyPr/>
        <a:lstStyle/>
        <a:p>
          <a:endParaRPr lang="en-US"/>
        </a:p>
      </dgm:t>
    </dgm:pt>
    <dgm:pt modelId="{C106E613-EF3F-4469-85D0-241FF4C8B670}" type="sibTrans" cxnId="{82961902-F0BE-43D5-AFE5-72636A19E00D}">
      <dgm:prSet/>
      <dgm:spPr/>
      <dgm:t>
        <a:bodyPr/>
        <a:lstStyle/>
        <a:p>
          <a:endParaRPr lang="en-US"/>
        </a:p>
      </dgm:t>
    </dgm:pt>
    <dgm:pt modelId="{09D241A0-32C4-4DB6-8F63-88D1A3E3AF93}">
      <dgm:prSet/>
      <dgm:spPr/>
      <dgm:t>
        <a:bodyPr/>
        <a:lstStyle/>
        <a:p>
          <a:r>
            <a:rPr lang="en-US"/>
            <a:t>Takes away much away being done internally and cleaning processes</a:t>
          </a:r>
        </a:p>
      </dgm:t>
    </dgm:pt>
    <dgm:pt modelId="{F6460094-F1ED-4C61-973B-E0FCB65E753E}" type="parTrans" cxnId="{F40B2743-C04E-4C14-A0A4-81E0C89265FA}">
      <dgm:prSet/>
      <dgm:spPr/>
      <dgm:t>
        <a:bodyPr/>
        <a:lstStyle/>
        <a:p>
          <a:endParaRPr lang="en-US"/>
        </a:p>
      </dgm:t>
    </dgm:pt>
    <dgm:pt modelId="{FE871A7E-9FA7-4DC5-A659-05A4A755C52B}" type="sibTrans" cxnId="{F40B2743-C04E-4C14-A0A4-81E0C89265FA}">
      <dgm:prSet/>
      <dgm:spPr/>
      <dgm:t>
        <a:bodyPr/>
        <a:lstStyle/>
        <a:p>
          <a:endParaRPr lang="en-US"/>
        </a:p>
      </dgm:t>
    </dgm:pt>
    <dgm:pt modelId="{5929B3C4-EEAB-4D20-8757-198F5A81D01B}" type="pres">
      <dgm:prSet presAssocID="{BF34817F-E1D2-4F8D-A9A1-E4508F19051A}" presName="Name0" presStyleCnt="0">
        <dgm:presLayoutVars>
          <dgm:dir/>
          <dgm:resizeHandles val="exact"/>
        </dgm:presLayoutVars>
      </dgm:prSet>
      <dgm:spPr/>
    </dgm:pt>
    <dgm:pt modelId="{FB30C36C-D8E0-4001-8298-9C819FC973A7}" type="pres">
      <dgm:prSet presAssocID="{4E4CCFB9-EA91-4193-AE9F-6F382EE22DFA}" presName="node" presStyleLbl="node1" presStyleIdx="0" presStyleCnt="9">
        <dgm:presLayoutVars>
          <dgm:bulletEnabled val="1"/>
        </dgm:presLayoutVars>
      </dgm:prSet>
      <dgm:spPr/>
    </dgm:pt>
    <dgm:pt modelId="{62BBCE3B-192A-4D79-9390-E50C8E2CC046}" type="pres">
      <dgm:prSet presAssocID="{4A8C0FC2-B9E4-4584-8837-8BD04016CABC}" presName="sibTrans" presStyleLbl="sibTrans1D1" presStyleIdx="0" presStyleCnt="8"/>
      <dgm:spPr/>
    </dgm:pt>
    <dgm:pt modelId="{41742211-8288-4D4F-9F0B-3B436AE71091}" type="pres">
      <dgm:prSet presAssocID="{4A8C0FC2-B9E4-4584-8837-8BD04016CABC}" presName="connectorText" presStyleLbl="sibTrans1D1" presStyleIdx="0" presStyleCnt="8"/>
      <dgm:spPr/>
    </dgm:pt>
    <dgm:pt modelId="{18750806-0254-4B16-B3E0-8BA5D7124A68}" type="pres">
      <dgm:prSet presAssocID="{0AAA2A1E-B7B2-4EF5-8EC0-AE09C196713F}" presName="node" presStyleLbl="node1" presStyleIdx="1" presStyleCnt="9">
        <dgm:presLayoutVars>
          <dgm:bulletEnabled val="1"/>
        </dgm:presLayoutVars>
      </dgm:prSet>
      <dgm:spPr/>
    </dgm:pt>
    <dgm:pt modelId="{CCCB49D3-F060-4E75-90AD-E395C57A4651}" type="pres">
      <dgm:prSet presAssocID="{34585ACC-CE6A-43E0-AA75-44255AAFF6E4}" presName="sibTrans" presStyleLbl="sibTrans1D1" presStyleIdx="1" presStyleCnt="8"/>
      <dgm:spPr/>
    </dgm:pt>
    <dgm:pt modelId="{946F4529-E449-4FAA-809C-2D788F9D16BB}" type="pres">
      <dgm:prSet presAssocID="{34585ACC-CE6A-43E0-AA75-44255AAFF6E4}" presName="connectorText" presStyleLbl="sibTrans1D1" presStyleIdx="1" presStyleCnt="8"/>
      <dgm:spPr/>
    </dgm:pt>
    <dgm:pt modelId="{5D843513-BFED-41A4-83B6-3928C66F1179}" type="pres">
      <dgm:prSet presAssocID="{557941C0-BB07-401B-940B-15B0E84CB594}" presName="node" presStyleLbl="node1" presStyleIdx="2" presStyleCnt="9">
        <dgm:presLayoutVars>
          <dgm:bulletEnabled val="1"/>
        </dgm:presLayoutVars>
      </dgm:prSet>
      <dgm:spPr/>
    </dgm:pt>
    <dgm:pt modelId="{787AA80A-3BAB-4FF3-A027-D36E1B511C68}" type="pres">
      <dgm:prSet presAssocID="{618E3B0D-057B-4044-AF4A-DC0AB1F6D28B}" presName="sibTrans" presStyleLbl="sibTrans1D1" presStyleIdx="2" presStyleCnt="8"/>
      <dgm:spPr/>
    </dgm:pt>
    <dgm:pt modelId="{6860CC7A-592A-41CB-9A82-CA5349AB86F0}" type="pres">
      <dgm:prSet presAssocID="{618E3B0D-057B-4044-AF4A-DC0AB1F6D28B}" presName="connectorText" presStyleLbl="sibTrans1D1" presStyleIdx="2" presStyleCnt="8"/>
      <dgm:spPr/>
    </dgm:pt>
    <dgm:pt modelId="{66508BBF-A116-4030-94CD-864DB2B21A6C}" type="pres">
      <dgm:prSet presAssocID="{51E024D2-261D-4122-AEF8-C23B8E27F6A2}" presName="node" presStyleLbl="node1" presStyleIdx="3" presStyleCnt="9">
        <dgm:presLayoutVars>
          <dgm:bulletEnabled val="1"/>
        </dgm:presLayoutVars>
      </dgm:prSet>
      <dgm:spPr/>
    </dgm:pt>
    <dgm:pt modelId="{198E2834-1281-4F62-B645-202B8C1C4E3B}" type="pres">
      <dgm:prSet presAssocID="{891BA38D-79FD-4998-982F-7D6314399B37}" presName="sibTrans" presStyleLbl="sibTrans1D1" presStyleIdx="3" presStyleCnt="8"/>
      <dgm:spPr/>
    </dgm:pt>
    <dgm:pt modelId="{3D287C35-AA35-4FD7-A1A4-7172B75ECCB3}" type="pres">
      <dgm:prSet presAssocID="{891BA38D-79FD-4998-982F-7D6314399B37}" presName="connectorText" presStyleLbl="sibTrans1D1" presStyleIdx="3" presStyleCnt="8"/>
      <dgm:spPr/>
    </dgm:pt>
    <dgm:pt modelId="{EE982815-C398-4E75-A497-77CD375B4AEC}" type="pres">
      <dgm:prSet presAssocID="{F3681187-E982-469E-9E9D-1FEBC4253CE3}" presName="node" presStyleLbl="node1" presStyleIdx="4" presStyleCnt="9">
        <dgm:presLayoutVars>
          <dgm:bulletEnabled val="1"/>
        </dgm:presLayoutVars>
      </dgm:prSet>
      <dgm:spPr/>
    </dgm:pt>
    <dgm:pt modelId="{9BB4736C-2762-47A1-BB85-D07B66174BA5}" type="pres">
      <dgm:prSet presAssocID="{E27C3A4B-7916-4A19-855E-C52161D37748}" presName="sibTrans" presStyleLbl="sibTrans1D1" presStyleIdx="4" presStyleCnt="8"/>
      <dgm:spPr/>
    </dgm:pt>
    <dgm:pt modelId="{1A6FB435-A7B3-4555-A9AA-66F95FB8B383}" type="pres">
      <dgm:prSet presAssocID="{E27C3A4B-7916-4A19-855E-C52161D37748}" presName="connectorText" presStyleLbl="sibTrans1D1" presStyleIdx="4" presStyleCnt="8"/>
      <dgm:spPr/>
    </dgm:pt>
    <dgm:pt modelId="{89A75622-69DC-482B-B9BB-27C76B771AEC}" type="pres">
      <dgm:prSet presAssocID="{7A1EFF68-F783-41AB-A7C9-1975AA2BF849}" presName="node" presStyleLbl="node1" presStyleIdx="5" presStyleCnt="9">
        <dgm:presLayoutVars>
          <dgm:bulletEnabled val="1"/>
        </dgm:presLayoutVars>
      </dgm:prSet>
      <dgm:spPr/>
    </dgm:pt>
    <dgm:pt modelId="{897493E7-5D35-4F13-8A23-54C30D012B2A}" type="pres">
      <dgm:prSet presAssocID="{AC5C8410-A338-46B2-A454-EFE3C4C1FABF}" presName="sibTrans" presStyleLbl="sibTrans1D1" presStyleIdx="5" presStyleCnt="8"/>
      <dgm:spPr/>
    </dgm:pt>
    <dgm:pt modelId="{135905C0-A92C-4836-AF55-08CC586078D0}" type="pres">
      <dgm:prSet presAssocID="{AC5C8410-A338-46B2-A454-EFE3C4C1FABF}" presName="connectorText" presStyleLbl="sibTrans1D1" presStyleIdx="5" presStyleCnt="8"/>
      <dgm:spPr/>
    </dgm:pt>
    <dgm:pt modelId="{9440DA15-9AF3-442D-94F7-CB3C3EAD3529}" type="pres">
      <dgm:prSet presAssocID="{996DB4BA-B31E-40F2-AB3B-BDCE5EBEDFE5}" presName="node" presStyleLbl="node1" presStyleIdx="6" presStyleCnt="9">
        <dgm:presLayoutVars>
          <dgm:bulletEnabled val="1"/>
        </dgm:presLayoutVars>
      </dgm:prSet>
      <dgm:spPr/>
    </dgm:pt>
    <dgm:pt modelId="{6C08D291-F7EB-4DEB-9AEF-1C37EB9261BE}" type="pres">
      <dgm:prSet presAssocID="{8EF11835-3EB8-4236-A7B3-88753F02DD28}" presName="sibTrans" presStyleLbl="sibTrans1D1" presStyleIdx="6" presStyleCnt="8"/>
      <dgm:spPr/>
    </dgm:pt>
    <dgm:pt modelId="{9B8091D8-3CE0-4708-8D71-F4193439EFF1}" type="pres">
      <dgm:prSet presAssocID="{8EF11835-3EB8-4236-A7B3-88753F02DD28}" presName="connectorText" presStyleLbl="sibTrans1D1" presStyleIdx="6" presStyleCnt="8"/>
      <dgm:spPr/>
    </dgm:pt>
    <dgm:pt modelId="{16614809-7BD6-414F-B678-1659C54B7FB1}" type="pres">
      <dgm:prSet presAssocID="{B9AB5A67-23A7-4B2F-99B0-B7AF7B724416}" presName="node" presStyleLbl="node1" presStyleIdx="7" presStyleCnt="9">
        <dgm:presLayoutVars>
          <dgm:bulletEnabled val="1"/>
        </dgm:presLayoutVars>
      </dgm:prSet>
      <dgm:spPr/>
    </dgm:pt>
    <dgm:pt modelId="{83663735-D773-4565-A2CD-E98442310A8B}" type="pres">
      <dgm:prSet presAssocID="{C106E613-EF3F-4469-85D0-241FF4C8B670}" presName="sibTrans" presStyleLbl="sibTrans1D1" presStyleIdx="7" presStyleCnt="8"/>
      <dgm:spPr/>
    </dgm:pt>
    <dgm:pt modelId="{AE2B80DA-0E54-46D1-BC69-AE8F19D84345}" type="pres">
      <dgm:prSet presAssocID="{C106E613-EF3F-4469-85D0-241FF4C8B670}" presName="connectorText" presStyleLbl="sibTrans1D1" presStyleIdx="7" presStyleCnt="8"/>
      <dgm:spPr/>
    </dgm:pt>
    <dgm:pt modelId="{E4336B13-59AC-418A-9E62-B233B63FBA97}" type="pres">
      <dgm:prSet presAssocID="{09D241A0-32C4-4DB6-8F63-88D1A3E3AF93}" presName="node" presStyleLbl="node1" presStyleIdx="8" presStyleCnt="9">
        <dgm:presLayoutVars>
          <dgm:bulletEnabled val="1"/>
        </dgm:presLayoutVars>
      </dgm:prSet>
      <dgm:spPr/>
    </dgm:pt>
  </dgm:ptLst>
  <dgm:cxnLst>
    <dgm:cxn modelId="{82961902-F0BE-43D5-AFE5-72636A19E00D}" srcId="{BF34817F-E1D2-4F8D-A9A1-E4508F19051A}" destId="{B9AB5A67-23A7-4B2F-99B0-B7AF7B724416}" srcOrd="7" destOrd="0" parTransId="{B51DB528-07B8-426C-9BFD-1FEF209F6C5C}" sibTransId="{C106E613-EF3F-4469-85D0-241FF4C8B670}"/>
    <dgm:cxn modelId="{2E995E03-C95C-4DBA-82D2-FCC9788EADE5}" type="presOf" srcId="{34585ACC-CE6A-43E0-AA75-44255AAFF6E4}" destId="{CCCB49D3-F060-4E75-90AD-E395C57A4651}" srcOrd="0" destOrd="0" presId="urn:microsoft.com/office/officeart/2016/7/layout/RepeatingBendingProcessNew"/>
    <dgm:cxn modelId="{D6BCE00A-B9E9-4C78-9B89-3870CA4CC55B}" type="presOf" srcId="{4A8C0FC2-B9E4-4584-8837-8BD04016CABC}" destId="{62BBCE3B-192A-4D79-9390-E50C8E2CC046}" srcOrd="0" destOrd="0" presId="urn:microsoft.com/office/officeart/2016/7/layout/RepeatingBendingProcessNew"/>
    <dgm:cxn modelId="{7F07940B-B00B-4AEB-9D40-E34A3C87DE44}" type="presOf" srcId="{996DB4BA-B31E-40F2-AB3B-BDCE5EBEDFE5}" destId="{9440DA15-9AF3-442D-94F7-CB3C3EAD3529}" srcOrd="0" destOrd="0" presId="urn:microsoft.com/office/officeart/2016/7/layout/RepeatingBendingProcessNew"/>
    <dgm:cxn modelId="{8CEF3822-556C-4838-BD3C-71BDCA24C1DD}" type="presOf" srcId="{4A8C0FC2-B9E4-4584-8837-8BD04016CABC}" destId="{41742211-8288-4D4F-9F0B-3B436AE71091}" srcOrd="1" destOrd="0" presId="urn:microsoft.com/office/officeart/2016/7/layout/RepeatingBendingProcessNew"/>
    <dgm:cxn modelId="{1B32CE22-B8E2-41BE-9A28-920DE34011FE}" type="presOf" srcId="{C106E613-EF3F-4469-85D0-241FF4C8B670}" destId="{83663735-D773-4565-A2CD-E98442310A8B}" srcOrd="0" destOrd="0" presId="urn:microsoft.com/office/officeart/2016/7/layout/RepeatingBendingProcessNew"/>
    <dgm:cxn modelId="{B75E3935-1351-447E-BBCC-91DE98C82EB0}" type="presOf" srcId="{4E4CCFB9-EA91-4193-AE9F-6F382EE22DFA}" destId="{FB30C36C-D8E0-4001-8298-9C819FC973A7}" srcOrd="0" destOrd="0" presId="urn:microsoft.com/office/officeart/2016/7/layout/RepeatingBendingProcessNew"/>
    <dgm:cxn modelId="{F40B2743-C04E-4C14-A0A4-81E0C89265FA}" srcId="{BF34817F-E1D2-4F8D-A9A1-E4508F19051A}" destId="{09D241A0-32C4-4DB6-8F63-88D1A3E3AF93}" srcOrd="8" destOrd="0" parTransId="{F6460094-F1ED-4C61-973B-E0FCB65E753E}" sibTransId="{FE871A7E-9FA7-4DC5-A659-05A4A755C52B}"/>
    <dgm:cxn modelId="{0E86B84B-5B98-44D9-92FC-3387CFE83FFF}" type="presOf" srcId="{618E3B0D-057B-4044-AF4A-DC0AB1F6D28B}" destId="{787AA80A-3BAB-4FF3-A027-D36E1B511C68}" srcOrd="0" destOrd="0" presId="urn:microsoft.com/office/officeart/2016/7/layout/RepeatingBendingProcessNew"/>
    <dgm:cxn modelId="{28C3CA4D-5EAA-46CF-A16C-BE6E8951D6B7}" srcId="{BF34817F-E1D2-4F8D-A9A1-E4508F19051A}" destId="{0AAA2A1E-B7B2-4EF5-8EC0-AE09C196713F}" srcOrd="1" destOrd="0" parTransId="{3AEA6015-7882-4AFA-8DE6-02337607E6EF}" sibTransId="{34585ACC-CE6A-43E0-AA75-44255AAFF6E4}"/>
    <dgm:cxn modelId="{543D6372-1F8D-4834-BC42-F75E900B3848}" type="presOf" srcId="{891BA38D-79FD-4998-982F-7D6314399B37}" destId="{198E2834-1281-4F62-B645-202B8C1C4E3B}" srcOrd="0" destOrd="0" presId="urn:microsoft.com/office/officeart/2016/7/layout/RepeatingBendingProcessNew"/>
    <dgm:cxn modelId="{C1107154-358C-44EF-BE98-69A970B78911}" srcId="{BF34817F-E1D2-4F8D-A9A1-E4508F19051A}" destId="{51E024D2-261D-4122-AEF8-C23B8E27F6A2}" srcOrd="3" destOrd="0" parTransId="{6EDAD545-02D8-4233-8BCB-B55579233373}" sibTransId="{891BA38D-79FD-4998-982F-7D6314399B37}"/>
    <dgm:cxn modelId="{57983F5A-B3DC-4E22-81CE-AB39B3D125EC}" type="presOf" srcId="{E27C3A4B-7916-4A19-855E-C52161D37748}" destId="{1A6FB435-A7B3-4555-A9AA-66F95FB8B383}" srcOrd="1" destOrd="0" presId="urn:microsoft.com/office/officeart/2016/7/layout/RepeatingBendingProcessNew"/>
    <dgm:cxn modelId="{E725177E-431F-45ED-A2E5-B0EFE1091E49}" type="presOf" srcId="{557941C0-BB07-401B-940B-15B0E84CB594}" destId="{5D843513-BFED-41A4-83B6-3928C66F1179}" srcOrd="0" destOrd="0" presId="urn:microsoft.com/office/officeart/2016/7/layout/RepeatingBendingProcessNew"/>
    <dgm:cxn modelId="{B624197E-3363-459E-8F10-1C341E0D65B9}" srcId="{BF34817F-E1D2-4F8D-A9A1-E4508F19051A}" destId="{F3681187-E982-469E-9E9D-1FEBC4253CE3}" srcOrd="4" destOrd="0" parTransId="{F02082F3-E11E-4647-A4D9-DF60ACC38FAD}" sibTransId="{E27C3A4B-7916-4A19-855E-C52161D37748}"/>
    <dgm:cxn modelId="{C0F8A788-0645-4F5B-A80D-F5982393CAE1}" type="presOf" srcId="{BF34817F-E1D2-4F8D-A9A1-E4508F19051A}" destId="{5929B3C4-EEAB-4D20-8757-198F5A81D01B}" srcOrd="0" destOrd="0" presId="urn:microsoft.com/office/officeart/2016/7/layout/RepeatingBendingProcessNew"/>
    <dgm:cxn modelId="{AAC88B95-2CE8-450B-A089-D75FD6D30803}" type="presOf" srcId="{7A1EFF68-F783-41AB-A7C9-1975AA2BF849}" destId="{89A75622-69DC-482B-B9BB-27C76B771AEC}" srcOrd="0" destOrd="0" presId="urn:microsoft.com/office/officeart/2016/7/layout/RepeatingBendingProcessNew"/>
    <dgm:cxn modelId="{6138B79F-CE83-4E82-BC6A-CB270AF2AC94}" type="presOf" srcId="{09D241A0-32C4-4DB6-8F63-88D1A3E3AF93}" destId="{E4336B13-59AC-418A-9E62-B233B63FBA97}" srcOrd="0" destOrd="0" presId="urn:microsoft.com/office/officeart/2016/7/layout/RepeatingBendingProcessNew"/>
    <dgm:cxn modelId="{B597F3A0-9428-48A6-A421-D44D1937C0C9}" type="presOf" srcId="{AC5C8410-A338-46B2-A454-EFE3C4C1FABF}" destId="{897493E7-5D35-4F13-8A23-54C30D012B2A}" srcOrd="0" destOrd="0" presId="urn:microsoft.com/office/officeart/2016/7/layout/RepeatingBendingProcessNew"/>
    <dgm:cxn modelId="{D8FB22AF-B582-4B11-9F0D-04A1BE87C8F5}" type="presOf" srcId="{C106E613-EF3F-4469-85D0-241FF4C8B670}" destId="{AE2B80DA-0E54-46D1-BC69-AE8F19D84345}" srcOrd="1" destOrd="0" presId="urn:microsoft.com/office/officeart/2016/7/layout/RepeatingBendingProcessNew"/>
    <dgm:cxn modelId="{8EC838BB-49C7-46D9-8485-E96AE661AC34}" type="presOf" srcId="{F3681187-E982-469E-9E9D-1FEBC4253CE3}" destId="{EE982815-C398-4E75-A497-77CD375B4AEC}" srcOrd="0" destOrd="0" presId="urn:microsoft.com/office/officeart/2016/7/layout/RepeatingBendingProcessNew"/>
    <dgm:cxn modelId="{5285E9C6-D3F4-417A-9338-E1714C01203A}" type="presOf" srcId="{51E024D2-261D-4122-AEF8-C23B8E27F6A2}" destId="{66508BBF-A116-4030-94CD-864DB2B21A6C}" srcOrd="0" destOrd="0" presId="urn:microsoft.com/office/officeart/2016/7/layout/RepeatingBendingProcessNew"/>
    <dgm:cxn modelId="{1EB0B0CE-42E6-4BBF-A238-1FA91D7D0C0A}" srcId="{BF34817F-E1D2-4F8D-A9A1-E4508F19051A}" destId="{557941C0-BB07-401B-940B-15B0E84CB594}" srcOrd="2" destOrd="0" parTransId="{9C9396ED-6194-4ECA-81F4-849292F09238}" sibTransId="{618E3B0D-057B-4044-AF4A-DC0AB1F6D28B}"/>
    <dgm:cxn modelId="{85089CD6-7312-433B-8DE1-248F141EFE43}" type="presOf" srcId="{34585ACC-CE6A-43E0-AA75-44255AAFF6E4}" destId="{946F4529-E449-4FAA-809C-2D788F9D16BB}" srcOrd="1" destOrd="0" presId="urn:microsoft.com/office/officeart/2016/7/layout/RepeatingBendingProcessNew"/>
    <dgm:cxn modelId="{5C263ADE-E5AD-45D4-B5EF-FA2D41F26876}" type="presOf" srcId="{E27C3A4B-7916-4A19-855E-C52161D37748}" destId="{9BB4736C-2762-47A1-BB85-D07B66174BA5}" srcOrd="0" destOrd="0" presId="urn:microsoft.com/office/officeart/2016/7/layout/RepeatingBendingProcessNew"/>
    <dgm:cxn modelId="{C4FEEEDE-3E52-4424-B5E8-8B8BE3C1AB9D}" type="presOf" srcId="{8EF11835-3EB8-4236-A7B3-88753F02DD28}" destId="{9B8091D8-3CE0-4708-8D71-F4193439EFF1}" srcOrd="1" destOrd="0" presId="urn:microsoft.com/office/officeart/2016/7/layout/RepeatingBendingProcessNew"/>
    <dgm:cxn modelId="{815C40E3-2F86-42F8-847C-1AB65B9A911D}" type="presOf" srcId="{0AAA2A1E-B7B2-4EF5-8EC0-AE09C196713F}" destId="{18750806-0254-4B16-B3E0-8BA5D7124A68}" srcOrd="0" destOrd="0" presId="urn:microsoft.com/office/officeart/2016/7/layout/RepeatingBendingProcessNew"/>
    <dgm:cxn modelId="{3D8365E5-DB67-41B2-8B52-90D99470F410}" type="presOf" srcId="{891BA38D-79FD-4998-982F-7D6314399B37}" destId="{3D287C35-AA35-4FD7-A1A4-7172B75ECCB3}" srcOrd="1" destOrd="0" presId="urn:microsoft.com/office/officeart/2016/7/layout/RepeatingBendingProcessNew"/>
    <dgm:cxn modelId="{C3AA0FE7-6987-4515-9C82-F79BE5BCFC4E}" type="presOf" srcId="{618E3B0D-057B-4044-AF4A-DC0AB1F6D28B}" destId="{6860CC7A-592A-41CB-9A82-CA5349AB86F0}" srcOrd="1" destOrd="0" presId="urn:microsoft.com/office/officeart/2016/7/layout/RepeatingBendingProcessNew"/>
    <dgm:cxn modelId="{099C74F0-C07C-4CD1-895B-BCDD813D16C7}" type="presOf" srcId="{AC5C8410-A338-46B2-A454-EFE3C4C1FABF}" destId="{135905C0-A92C-4836-AF55-08CC586078D0}" srcOrd="1" destOrd="0" presId="urn:microsoft.com/office/officeart/2016/7/layout/RepeatingBendingProcessNew"/>
    <dgm:cxn modelId="{6F82CFF0-42BB-4DBB-8B30-3EAFE08682ED}" type="presOf" srcId="{B9AB5A67-23A7-4B2F-99B0-B7AF7B724416}" destId="{16614809-7BD6-414F-B678-1659C54B7FB1}" srcOrd="0" destOrd="0" presId="urn:microsoft.com/office/officeart/2016/7/layout/RepeatingBendingProcessNew"/>
    <dgm:cxn modelId="{3B12F8F5-BEF3-4298-9C41-F3ADB1144DF2}" srcId="{BF34817F-E1D2-4F8D-A9A1-E4508F19051A}" destId="{996DB4BA-B31E-40F2-AB3B-BDCE5EBEDFE5}" srcOrd="6" destOrd="0" parTransId="{4A3CD5B7-587A-47A8-A011-7DB69E6642B1}" sibTransId="{8EF11835-3EB8-4236-A7B3-88753F02DD28}"/>
    <dgm:cxn modelId="{F40E6DF7-C784-4E4F-A0CD-8940347E4BE0}" srcId="{BF34817F-E1D2-4F8D-A9A1-E4508F19051A}" destId="{4E4CCFB9-EA91-4193-AE9F-6F382EE22DFA}" srcOrd="0" destOrd="0" parTransId="{612E3B15-1144-4350-920F-6C065F1D67D8}" sibTransId="{4A8C0FC2-B9E4-4584-8837-8BD04016CABC}"/>
    <dgm:cxn modelId="{331C41F8-D7BB-4E18-AA9A-5DF786A22916}" srcId="{BF34817F-E1D2-4F8D-A9A1-E4508F19051A}" destId="{7A1EFF68-F783-41AB-A7C9-1975AA2BF849}" srcOrd="5" destOrd="0" parTransId="{1CEFC934-7638-49F4-BCC8-25A65062E56C}" sibTransId="{AC5C8410-A338-46B2-A454-EFE3C4C1FABF}"/>
    <dgm:cxn modelId="{72CB7EFD-0A49-41FE-B405-BDB8F5C1C2FC}" type="presOf" srcId="{8EF11835-3EB8-4236-A7B3-88753F02DD28}" destId="{6C08D291-F7EB-4DEB-9AEF-1C37EB9261BE}" srcOrd="0" destOrd="0" presId="urn:microsoft.com/office/officeart/2016/7/layout/RepeatingBendingProcessNew"/>
    <dgm:cxn modelId="{3C824B81-BE42-4C55-910D-A51C46D38342}" type="presParOf" srcId="{5929B3C4-EEAB-4D20-8757-198F5A81D01B}" destId="{FB30C36C-D8E0-4001-8298-9C819FC973A7}" srcOrd="0" destOrd="0" presId="urn:microsoft.com/office/officeart/2016/7/layout/RepeatingBendingProcessNew"/>
    <dgm:cxn modelId="{02A0AB25-A047-4186-8281-9138F1B7B0AF}" type="presParOf" srcId="{5929B3C4-EEAB-4D20-8757-198F5A81D01B}" destId="{62BBCE3B-192A-4D79-9390-E50C8E2CC046}" srcOrd="1" destOrd="0" presId="urn:microsoft.com/office/officeart/2016/7/layout/RepeatingBendingProcessNew"/>
    <dgm:cxn modelId="{0828BA17-6237-4D94-A44A-569B8388C623}" type="presParOf" srcId="{62BBCE3B-192A-4D79-9390-E50C8E2CC046}" destId="{41742211-8288-4D4F-9F0B-3B436AE71091}" srcOrd="0" destOrd="0" presId="urn:microsoft.com/office/officeart/2016/7/layout/RepeatingBendingProcessNew"/>
    <dgm:cxn modelId="{57FDA148-B707-4A52-A85C-0D5BEE80DCA6}" type="presParOf" srcId="{5929B3C4-EEAB-4D20-8757-198F5A81D01B}" destId="{18750806-0254-4B16-B3E0-8BA5D7124A68}" srcOrd="2" destOrd="0" presId="urn:microsoft.com/office/officeart/2016/7/layout/RepeatingBendingProcessNew"/>
    <dgm:cxn modelId="{03D83C6A-7FD2-449E-A127-CFBB56D66039}" type="presParOf" srcId="{5929B3C4-EEAB-4D20-8757-198F5A81D01B}" destId="{CCCB49D3-F060-4E75-90AD-E395C57A4651}" srcOrd="3" destOrd="0" presId="urn:microsoft.com/office/officeart/2016/7/layout/RepeatingBendingProcessNew"/>
    <dgm:cxn modelId="{24A818C6-070A-4D39-B237-92B6F0C8C346}" type="presParOf" srcId="{CCCB49D3-F060-4E75-90AD-E395C57A4651}" destId="{946F4529-E449-4FAA-809C-2D788F9D16BB}" srcOrd="0" destOrd="0" presId="urn:microsoft.com/office/officeart/2016/7/layout/RepeatingBendingProcessNew"/>
    <dgm:cxn modelId="{2B296FE8-807D-4A37-B878-8FFDE39456CC}" type="presParOf" srcId="{5929B3C4-EEAB-4D20-8757-198F5A81D01B}" destId="{5D843513-BFED-41A4-83B6-3928C66F1179}" srcOrd="4" destOrd="0" presId="urn:microsoft.com/office/officeart/2016/7/layout/RepeatingBendingProcessNew"/>
    <dgm:cxn modelId="{BF19924E-1D98-40EF-AF6F-4537FABB0290}" type="presParOf" srcId="{5929B3C4-EEAB-4D20-8757-198F5A81D01B}" destId="{787AA80A-3BAB-4FF3-A027-D36E1B511C68}" srcOrd="5" destOrd="0" presId="urn:microsoft.com/office/officeart/2016/7/layout/RepeatingBendingProcessNew"/>
    <dgm:cxn modelId="{92DD3D87-AD0C-4361-91B7-DC3C9E59744A}" type="presParOf" srcId="{787AA80A-3BAB-4FF3-A027-D36E1B511C68}" destId="{6860CC7A-592A-41CB-9A82-CA5349AB86F0}" srcOrd="0" destOrd="0" presId="urn:microsoft.com/office/officeart/2016/7/layout/RepeatingBendingProcessNew"/>
    <dgm:cxn modelId="{8842DFCA-19AF-4D96-A045-9513BE6A4638}" type="presParOf" srcId="{5929B3C4-EEAB-4D20-8757-198F5A81D01B}" destId="{66508BBF-A116-4030-94CD-864DB2B21A6C}" srcOrd="6" destOrd="0" presId="urn:microsoft.com/office/officeart/2016/7/layout/RepeatingBendingProcessNew"/>
    <dgm:cxn modelId="{109CF232-CC6E-4B46-ADC7-5ECA3124007D}" type="presParOf" srcId="{5929B3C4-EEAB-4D20-8757-198F5A81D01B}" destId="{198E2834-1281-4F62-B645-202B8C1C4E3B}" srcOrd="7" destOrd="0" presId="urn:microsoft.com/office/officeart/2016/7/layout/RepeatingBendingProcessNew"/>
    <dgm:cxn modelId="{476D0D91-E6CA-459E-B65D-CC4C5168CFC9}" type="presParOf" srcId="{198E2834-1281-4F62-B645-202B8C1C4E3B}" destId="{3D287C35-AA35-4FD7-A1A4-7172B75ECCB3}" srcOrd="0" destOrd="0" presId="urn:microsoft.com/office/officeart/2016/7/layout/RepeatingBendingProcessNew"/>
    <dgm:cxn modelId="{00CE46A1-2F29-4973-B784-337329D37CE0}" type="presParOf" srcId="{5929B3C4-EEAB-4D20-8757-198F5A81D01B}" destId="{EE982815-C398-4E75-A497-77CD375B4AEC}" srcOrd="8" destOrd="0" presId="urn:microsoft.com/office/officeart/2016/7/layout/RepeatingBendingProcessNew"/>
    <dgm:cxn modelId="{DA0604F1-5BB5-4BB4-9353-C0C06AEBBD57}" type="presParOf" srcId="{5929B3C4-EEAB-4D20-8757-198F5A81D01B}" destId="{9BB4736C-2762-47A1-BB85-D07B66174BA5}" srcOrd="9" destOrd="0" presId="urn:microsoft.com/office/officeart/2016/7/layout/RepeatingBendingProcessNew"/>
    <dgm:cxn modelId="{5A23733A-6059-45EE-97B2-5E0739A49D56}" type="presParOf" srcId="{9BB4736C-2762-47A1-BB85-D07B66174BA5}" destId="{1A6FB435-A7B3-4555-A9AA-66F95FB8B383}" srcOrd="0" destOrd="0" presId="urn:microsoft.com/office/officeart/2016/7/layout/RepeatingBendingProcessNew"/>
    <dgm:cxn modelId="{487DF3CB-B8B9-4726-B481-7B0FBB420709}" type="presParOf" srcId="{5929B3C4-EEAB-4D20-8757-198F5A81D01B}" destId="{89A75622-69DC-482B-B9BB-27C76B771AEC}" srcOrd="10" destOrd="0" presId="urn:microsoft.com/office/officeart/2016/7/layout/RepeatingBendingProcessNew"/>
    <dgm:cxn modelId="{1BA6E232-8A4F-49DF-8B86-7CF539AA151B}" type="presParOf" srcId="{5929B3C4-EEAB-4D20-8757-198F5A81D01B}" destId="{897493E7-5D35-4F13-8A23-54C30D012B2A}" srcOrd="11" destOrd="0" presId="urn:microsoft.com/office/officeart/2016/7/layout/RepeatingBendingProcessNew"/>
    <dgm:cxn modelId="{DC949567-2F8D-425A-9FC0-47844F33B1F6}" type="presParOf" srcId="{897493E7-5D35-4F13-8A23-54C30D012B2A}" destId="{135905C0-A92C-4836-AF55-08CC586078D0}" srcOrd="0" destOrd="0" presId="urn:microsoft.com/office/officeart/2016/7/layout/RepeatingBendingProcessNew"/>
    <dgm:cxn modelId="{82E33B44-99D6-44D3-89DB-AB53496614C2}" type="presParOf" srcId="{5929B3C4-EEAB-4D20-8757-198F5A81D01B}" destId="{9440DA15-9AF3-442D-94F7-CB3C3EAD3529}" srcOrd="12" destOrd="0" presId="urn:microsoft.com/office/officeart/2016/7/layout/RepeatingBendingProcessNew"/>
    <dgm:cxn modelId="{F6784E8C-57DD-45C6-AB91-BCEDFD4F3153}" type="presParOf" srcId="{5929B3C4-EEAB-4D20-8757-198F5A81D01B}" destId="{6C08D291-F7EB-4DEB-9AEF-1C37EB9261BE}" srcOrd="13" destOrd="0" presId="urn:microsoft.com/office/officeart/2016/7/layout/RepeatingBendingProcessNew"/>
    <dgm:cxn modelId="{2EA5E761-9D33-4083-9C03-F54979CB44C1}" type="presParOf" srcId="{6C08D291-F7EB-4DEB-9AEF-1C37EB9261BE}" destId="{9B8091D8-3CE0-4708-8D71-F4193439EFF1}" srcOrd="0" destOrd="0" presId="urn:microsoft.com/office/officeart/2016/7/layout/RepeatingBendingProcessNew"/>
    <dgm:cxn modelId="{8F1F0BF3-E004-4E29-8361-1F3E10466653}" type="presParOf" srcId="{5929B3C4-EEAB-4D20-8757-198F5A81D01B}" destId="{16614809-7BD6-414F-B678-1659C54B7FB1}" srcOrd="14" destOrd="0" presId="urn:microsoft.com/office/officeart/2016/7/layout/RepeatingBendingProcessNew"/>
    <dgm:cxn modelId="{2010CD65-9446-4BB4-9CCB-045FDE28BCAB}" type="presParOf" srcId="{5929B3C4-EEAB-4D20-8757-198F5A81D01B}" destId="{83663735-D773-4565-A2CD-E98442310A8B}" srcOrd="15" destOrd="0" presId="urn:microsoft.com/office/officeart/2016/7/layout/RepeatingBendingProcessNew"/>
    <dgm:cxn modelId="{BBF48C17-D4D1-4E20-A96C-96F39B45A5B0}" type="presParOf" srcId="{83663735-D773-4565-A2CD-E98442310A8B}" destId="{AE2B80DA-0E54-46D1-BC69-AE8F19D84345}" srcOrd="0" destOrd="0" presId="urn:microsoft.com/office/officeart/2016/7/layout/RepeatingBendingProcessNew"/>
    <dgm:cxn modelId="{655B8A4D-7E6D-4666-B0F6-E45F889AE15A}" type="presParOf" srcId="{5929B3C4-EEAB-4D20-8757-198F5A81D01B}" destId="{E4336B13-59AC-418A-9E62-B233B63FBA97}"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55A231-5872-4991-83A5-78E68CE1E587}"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B57AE04-B9F9-4C0E-A4D7-5EA25BC598A4}">
      <dgm:prSet custT="1"/>
      <dgm:spPr/>
      <dgm:t>
        <a:bodyPr/>
        <a:lstStyle/>
        <a:p>
          <a:pPr>
            <a:defRPr cap="all"/>
          </a:pPr>
          <a:r>
            <a:rPr lang="en-US" sz="4000" dirty="0"/>
            <a:t>It helps detect fraud</a:t>
          </a:r>
          <a:r>
            <a:rPr lang="en-US" sz="1700" dirty="0"/>
            <a:t>.</a:t>
          </a:r>
        </a:p>
      </dgm:t>
    </dgm:pt>
    <dgm:pt modelId="{0554CDDB-7D06-4BA8-A431-D3904FAFB910}" type="parTrans" cxnId="{056A9894-03C7-4E10-927E-65904FB81D1C}">
      <dgm:prSet/>
      <dgm:spPr/>
      <dgm:t>
        <a:bodyPr/>
        <a:lstStyle/>
        <a:p>
          <a:endParaRPr lang="en-US"/>
        </a:p>
      </dgm:t>
    </dgm:pt>
    <dgm:pt modelId="{957F96DD-0EF2-43A0-BD26-DDB3E05BD79A}" type="sibTrans" cxnId="{056A9894-03C7-4E10-927E-65904FB81D1C}">
      <dgm:prSet/>
      <dgm:spPr/>
      <dgm:t>
        <a:bodyPr/>
        <a:lstStyle/>
        <a:p>
          <a:endParaRPr lang="en-US"/>
        </a:p>
      </dgm:t>
    </dgm:pt>
    <dgm:pt modelId="{6377AF83-A612-4E15-9F1F-003AC6BF9218}">
      <dgm:prSet/>
      <dgm:spPr/>
      <dgm:t>
        <a:bodyPr/>
        <a:lstStyle/>
        <a:p>
          <a:pPr>
            <a:defRPr cap="all"/>
          </a:pPr>
          <a:r>
            <a:rPr lang="en-US"/>
            <a:t>People who are dead, and being credited</a:t>
          </a:r>
        </a:p>
      </dgm:t>
    </dgm:pt>
    <dgm:pt modelId="{E649C1A2-8BF2-4ADB-807B-0B68D8B25CEF}" type="parTrans" cxnId="{273A7E41-41DA-4FC3-9D7B-B6D3E942964F}">
      <dgm:prSet/>
      <dgm:spPr/>
      <dgm:t>
        <a:bodyPr/>
        <a:lstStyle/>
        <a:p>
          <a:endParaRPr lang="en-US"/>
        </a:p>
      </dgm:t>
    </dgm:pt>
    <dgm:pt modelId="{C133EBCF-E48A-424A-ADE1-E0F797856FF9}" type="sibTrans" cxnId="{273A7E41-41DA-4FC3-9D7B-B6D3E942964F}">
      <dgm:prSet/>
      <dgm:spPr/>
      <dgm:t>
        <a:bodyPr/>
        <a:lstStyle/>
        <a:p>
          <a:endParaRPr lang="en-US"/>
        </a:p>
      </dgm:t>
    </dgm:pt>
    <dgm:pt modelId="{A82647CD-34C0-4147-A11F-44588A4288CE}">
      <dgm:prSet/>
      <dgm:spPr/>
      <dgm:t>
        <a:bodyPr/>
        <a:lstStyle/>
        <a:p>
          <a:pPr>
            <a:defRPr cap="all"/>
          </a:pPr>
          <a:r>
            <a:rPr lang="en-ZW" dirty="0"/>
            <a:t>Funds being credited to the bogus accounts</a:t>
          </a:r>
          <a:endParaRPr lang="en-US" dirty="0"/>
        </a:p>
      </dgm:t>
    </dgm:pt>
    <dgm:pt modelId="{45486031-9CEA-426F-94CF-9CF9406A1487}" type="parTrans" cxnId="{6409A539-3293-4B9E-906A-9C399888EB56}">
      <dgm:prSet/>
      <dgm:spPr/>
      <dgm:t>
        <a:bodyPr/>
        <a:lstStyle/>
        <a:p>
          <a:endParaRPr lang="en-US"/>
        </a:p>
      </dgm:t>
    </dgm:pt>
    <dgm:pt modelId="{A0628909-6F6A-4107-8041-6AEC2ADE16A4}" type="sibTrans" cxnId="{6409A539-3293-4B9E-906A-9C399888EB56}">
      <dgm:prSet/>
      <dgm:spPr/>
      <dgm:t>
        <a:bodyPr/>
        <a:lstStyle/>
        <a:p>
          <a:endParaRPr lang="en-US"/>
        </a:p>
      </dgm:t>
    </dgm:pt>
    <dgm:pt modelId="{F15FEDC2-D884-4DFA-95ED-D68F320616F0}">
      <dgm:prSet/>
      <dgm:spPr/>
      <dgm:t>
        <a:bodyPr/>
        <a:lstStyle/>
        <a:p>
          <a:pPr>
            <a:defRPr cap="all"/>
          </a:pPr>
          <a:r>
            <a:rPr lang="en-ZW"/>
            <a:t>There are a lot of gaps that we can think about</a:t>
          </a:r>
          <a:endParaRPr lang="en-US"/>
        </a:p>
      </dgm:t>
    </dgm:pt>
    <dgm:pt modelId="{59826954-E544-4944-B57C-282AA7434481}" type="parTrans" cxnId="{3E5CE72F-BEAF-4CC9-B23C-779E744CFE17}">
      <dgm:prSet/>
      <dgm:spPr/>
      <dgm:t>
        <a:bodyPr/>
        <a:lstStyle/>
        <a:p>
          <a:endParaRPr lang="en-US"/>
        </a:p>
      </dgm:t>
    </dgm:pt>
    <dgm:pt modelId="{43D2BC12-F0A9-4B80-86CD-598D19AFD04A}" type="sibTrans" cxnId="{3E5CE72F-BEAF-4CC9-B23C-779E744CFE17}">
      <dgm:prSet/>
      <dgm:spPr/>
      <dgm:t>
        <a:bodyPr/>
        <a:lstStyle/>
        <a:p>
          <a:endParaRPr lang="en-US"/>
        </a:p>
      </dgm:t>
    </dgm:pt>
    <dgm:pt modelId="{519193B3-2F04-47C2-866B-C01C4F4E86EC}" type="pres">
      <dgm:prSet presAssocID="{9255A231-5872-4991-83A5-78E68CE1E587}" presName="root" presStyleCnt="0">
        <dgm:presLayoutVars>
          <dgm:dir/>
          <dgm:resizeHandles val="exact"/>
        </dgm:presLayoutVars>
      </dgm:prSet>
      <dgm:spPr/>
    </dgm:pt>
    <dgm:pt modelId="{55A23B74-6561-4720-888D-30354E3DCA8F}" type="pres">
      <dgm:prSet presAssocID="{9B57AE04-B9F9-4C0E-A4D7-5EA25BC598A4}" presName="compNode" presStyleCnt="0"/>
      <dgm:spPr/>
    </dgm:pt>
    <dgm:pt modelId="{2EECF33E-B38E-455B-9935-59E8BB0B3DC3}" type="pres">
      <dgm:prSet presAssocID="{9B57AE04-B9F9-4C0E-A4D7-5EA25BC598A4}" presName="iconBgRect" presStyleLbl="bgShp" presStyleIdx="0" presStyleCnt="4"/>
      <dgm:spPr>
        <a:prstGeom prst="round2DiagRect">
          <a:avLst>
            <a:gd name="adj1" fmla="val 29727"/>
            <a:gd name="adj2" fmla="val 0"/>
          </a:avLst>
        </a:prstGeom>
      </dgm:spPr>
    </dgm:pt>
    <dgm:pt modelId="{3255196B-1A1F-45B3-912F-755A6920A68B}" type="pres">
      <dgm:prSet presAssocID="{9B57AE04-B9F9-4C0E-A4D7-5EA25BC598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ber"/>
        </a:ext>
      </dgm:extLst>
    </dgm:pt>
    <dgm:pt modelId="{C6DB3BA1-C614-4DB9-8823-250FE7E45466}" type="pres">
      <dgm:prSet presAssocID="{9B57AE04-B9F9-4C0E-A4D7-5EA25BC598A4}" presName="spaceRect" presStyleCnt="0"/>
      <dgm:spPr/>
    </dgm:pt>
    <dgm:pt modelId="{70801CF8-9427-4ADF-9EAD-EDCDF18F4495}" type="pres">
      <dgm:prSet presAssocID="{9B57AE04-B9F9-4C0E-A4D7-5EA25BC598A4}" presName="textRect" presStyleLbl="revTx" presStyleIdx="0" presStyleCnt="4">
        <dgm:presLayoutVars>
          <dgm:chMax val="1"/>
          <dgm:chPref val="1"/>
        </dgm:presLayoutVars>
      </dgm:prSet>
      <dgm:spPr/>
    </dgm:pt>
    <dgm:pt modelId="{8C0330FB-42F9-4A64-8255-B793DA9DB0C3}" type="pres">
      <dgm:prSet presAssocID="{957F96DD-0EF2-43A0-BD26-DDB3E05BD79A}" presName="sibTrans" presStyleCnt="0"/>
      <dgm:spPr/>
    </dgm:pt>
    <dgm:pt modelId="{69F27254-60C5-4435-AFCB-54CE8176233C}" type="pres">
      <dgm:prSet presAssocID="{6377AF83-A612-4E15-9F1F-003AC6BF9218}" presName="compNode" presStyleCnt="0"/>
      <dgm:spPr/>
    </dgm:pt>
    <dgm:pt modelId="{934ACFE0-A1AC-435A-A236-8DC369BE2985}" type="pres">
      <dgm:prSet presAssocID="{6377AF83-A612-4E15-9F1F-003AC6BF9218}" presName="iconBgRect" presStyleLbl="bgShp" presStyleIdx="1" presStyleCnt="4"/>
      <dgm:spPr>
        <a:prstGeom prst="round2DiagRect">
          <a:avLst>
            <a:gd name="adj1" fmla="val 29727"/>
            <a:gd name="adj2" fmla="val 0"/>
          </a:avLst>
        </a:prstGeom>
      </dgm:spPr>
    </dgm:pt>
    <dgm:pt modelId="{1353068A-A79F-409D-8BB2-992D0697EEC6}" type="pres">
      <dgm:prSet presAssocID="{6377AF83-A612-4E15-9F1F-003AC6BF92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ull"/>
        </a:ext>
      </dgm:extLst>
    </dgm:pt>
    <dgm:pt modelId="{B9B8E008-B062-4BAA-91FB-8169F5379814}" type="pres">
      <dgm:prSet presAssocID="{6377AF83-A612-4E15-9F1F-003AC6BF9218}" presName="spaceRect" presStyleCnt="0"/>
      <dgm:spPr/>
    </dgm:pt>
    <dgm:pt modelId="{C9BE252B-F9C1-4929-BD73-F14610B1E69B}" type="pres">
      <dgm:prSet presAssocID="{6377AF83-A612-4E15-9F1F-003AC6BF9218}" presName="textRect" presStyleLbl="revTx" presStyleIdx="1" presStyleCnt="4">
        <dgm:presLayoutVars>
          <dgm:chMax val="1"/>
          <dgm:chPref val="1"/>
        </dgm:presLayoutVars>
      </dgm:prSet>
      <dgm:spPr/>
    </dgm:pt>
    <dgm:pt modelId="{13681787-9DBC-4009-B4A1-636774A8CCD6}" type="pres">
      <dgm:prSet presAssocID="{C133EBCF-E48A-424A-ADE1-E0F797856FF9}" presName="sibTrans" presStyleCnt="0"/>
      <dgm:spPr/>
    </dgm:pt>
    <dgm:pt modelId="{2ECBEA2B-939F-4716-B912-EBB3E48ABDBE}" type="pres">
      <dgm:prSet presAssocID="{A82647CD-34C0-4147-A11F-44588A4288CE}" presName="compNode" presStyleCnt="0"/>
      <dgm:spPr/>
    </dgm:pt>
    <dgm:pt modelId="{3CAF560C-6E35-4F7D-ADFB-65DFADD4BC22}" type="pres">
      <dgm:prSet presAssocID="{A82647CD-34C0-4147-A11F-44588A4288CE}" presName="iconBgRect" presStyleLbl="bgShp" presStyleIdx="2" presStyleCnt="4"/>
      <dgm:spPr>
        <a:prstGeom prst="round2DiagRect">
          <a:avLst>
            <a:gd name="adj1" fmla="val 29727"/>
            <a:gd name="adj2" fmla="val 0"/>
          </a:avLst>
        </a:prstGeom>
      </dgm:spPr>
    </dgm:pt>
    <dgm:pt modelId="{C3A5EAB4-F186-4719-B770-2BFF65FBFD95}" type="pres">
      <dgm:prSet presAssocID="{A82647CD-34C0-4147-A11F-44588A4288CE}"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D54D461-6D5C-44FD-BEFD-80565A84903D}" type="pres">
      <dgm:prSet presAssocID="{A82647CD-34C0-4147-A11F-44588A4288CE}" presName="spaceRect" presStyleCnt="0"/>
      <dgm:spPr/>
    </dgm:pt>
    <dgm:pt modelId="{28B903C9-A6B7-47CF-BD45-8943CC43F686}" type="pres">
      <dgm:prSet presAssocID="{A82647CD-34C0-4147-A11F-44588A4288CE}" presName="textRect" presStyleLbl="revTx" presStyleIdx="2" presStyleCnt="4">
        <dgm:presLayoutVars>
          <dgm:chMax val="1"/>
          <dgm:chPref val="1"/>
        </dgm:presLayoutVars>
      </dgm:prSet>
      <dgm:spPr/>
    </dgm:pt>
    <dgm:pt modelId="{784E7184-8627-4503-BAD5-F69DCB0CC663}" type="pres">
      <dgm:prSet presAssocID="{A0628909-6F6A-4107-8041-6AEC2ADE16A4}" presName="sibTrans" presStyleCnt="0"/>
      <dgm:spPr/>
    </dgm:pt>
    <dgm:pt modelId="{5345B6AD-5719-43D4-B149-73C33936C994}" type="pres">
      <dgm:prSet presAssocID="{F15FEDC2-D884-4DFA-95ED-D68F320616F0}" presName="compNode" presStyleCnt="0"/>
      <dgm:spPr/>
    </dgm:pt>
    <dgm:pt modelId="{F2894E79-5708-493A-962C-EE23471AFA26}" type="pres">
      <dgm:prSet presAssocID="{F15FEDC2-D884-4DFA-95ED-D68F320616F0}" presName="iconBgRect" presStyleLbl="bgShp" presStyleIdx="3" presStyleCnt="4"/>
      <dgm:spPr>
        <a:prstGeom prst="round2DiagRect">
          <a:avLst>
            <a:gd name="adj1" fmla="val 29727"/>
            <a:gd name="adj2" fmla="val 0"/>
          </a:avLst>
        </a:prstGeom>
      </dgm:spPr>
    </dgm:pt>
    <dgm:pt modelId="{7A466228-54CE-4B6C-A931-C8B03CDEFD77}" type="pres">
      <dgm:prSet presAssocID="{F15FEDC2-D884-4DFA-95ED-D68F320616F0}"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E41F67AC-3818-46FD-84B6-F44C93D690E7}" type="pres">
      <dgm:prSet presAssocID="{F15FEDC2-D884-4DFA-95ED-D68F320616F0}" presName="spaceRect" presStyleCnt="0"/>
      <dgm:spPr/>
    </dgm:pt>
    <dgm:pt modelId="{E7B32B9F-18DB-462D-9393-E526E99340AF}" type="pres">
      <dgm:prSet presAssocID="{F15FEDC2-D884-4DFA-95ED-D68F320616F0}" presName="textRect" presStyleLbl="revTx" presStyleIdx="3" presStyleCnt="4">
        <dgm:presLayoutVars>
          <dgm:chMax val="1"/>
          <dgm:chPref val="1"/>
        </dgm:presLayoutVars>
      </dgm:prSet>
      <dgm:spPr/>
    </dgm:pt>
  </dgm:ptLst>
  <dgm:cxnLst>
    <dgm:cxn modelId="{3E5CE72F-BEAF-4CC9-B23C-779E744CFE17}" srcId="{9255A231-5872-4991-83A5-78E68CE1E587}" destId="{F15FEDC2-D884-4DFA-95ED-D68F320616F0}" srcOrd="3" destOrd="0" parTransId="{59826954-E544-4944-B57C-282AA7434481}" sibTransId="{43D2BC12-F0A9-4B80-86CD-598D19AFD04A}"/>
    <dgm:cxn modelId="{AB878F35-24A3-4770-8A36-02C3C392F3BF}" type="presOf" srcId="{6377AF83-A612-4E15-9F1F-003AC6BF9218}" destId="{C9BE252B-F9C1-4929-BD73-F14610B1E69B}" srcOrd="0" destOrd="0" presId="urn:microsoft.com/office/officeart/2018/5/layout/IconLeafLabelList"/>
    <dgm:cxn modelId="{6409A539-3293-4B9E-906A-9C399888EB56}" srcId="{9255A231-5872-4991-83A5-78E68CE1E587}" destId="{A82647CD-34C0-4147-A11F-44588A4288CE}" srcOrd="2" destOrd="0" parTransId="{45486031-9CEA-426F-94CF-9CF9406A1487}" sibTransId="{A0628909-6F6A-4107-8041-6AEC2ADE16A4}"/>
    <dgm:cxn modelId="{273A7E41-41DA-4FC3-9D7B-B6D3E942964F}" srcId="{9255A231-5872-4991-83A5-78E68CE1E587}" destId="{6377AF83-A612-4E15-9F1F-003AC6BF9218}" srcOrd="1" destOrd="0" parTransId="{E649C1A2-8BF2-4ADB-807B-0B68D8B25CEF}" sibTransId="{C133EBCF-E48A-424A-ADE1-E0F797856FF9}"/>
    <dgm:cxn modelId="{5D238281-F51C-480F-B8C3-CA263ECAB497}" type="presOf" srcId="{9255A231-5872-4991-83A5-78E68CE1E587}" destId="{519193B3-2F04-47C2-866B-C01C4F4E86EC}" srcOrd="0" destOrd="0" presId="urn:microsoft.com/office/officeart/2018/5/layout/IconLeafLabelList"/>
    <dgm:cxn modelId="{056A9894-03C7-4E10-927E-65904FB81D1C}" srcId="{9255A231-5872-4991-83A5-78E68CE1E587}" destId="{9B57AE04-B9F9-4C0E-A4D7-5EA25BC598A4}" srcOrd="0" destOrd="0" parTransId="{0554CDDB-7D06-4BA8-A431-D3904FAFB910}" sibTransId="{957F96DD-0EF2-43A0-BD26-DDB3E05BD79A}"/>
    <dgm:cxn modelId="{2E11DC9B-AB64-4BEB-A67C-8E5DDAA7E81F}" type="presOf" srcId="{9B57AE04-B9F9-4C0E-A4D7-5EA25BC598A4}" destId="{70801CF8-9427-4ADF-9EAD-EDCDF18F4495}" srcOrd="0" destOrd="0" presId="urn:microsoft.com/office/officeart/2018/5/layout/IconLeafLabelList"/>
    <dgm:cxn modelId="{504EE9CC-76C0-4C43-9ADA-DB3710B4F7D6}" type="presOf" srcId="{F15FEDC2-D884-4DFA-95ED-D68F320616F0}" destId="{E7B32B9F-18DB-462D-9393-E526E99340AF}" srcOrd="0" destOrd="0" presId="urn:microsoft.com/office/officeart/2018/5/layout/IconLeafLabelList"/>
    <dgm:cxn modelId="{D411AFFA-47E1-4D92-9ABD-6594A6E0C695}" type="presOf" srcId="{A82647CD-34C0-4147-A11F-44588A4288CE}" destId="{28B903C9-A6B7-47CF-BD45-8943CC43F686}" srcOrd="0" destOrd="0" presId="urn:microsoft.com/office/officeart/2018/5/layout/IconLeafLabelList"/>
    <dgm:cxn modelId="{C6AD381F-5FCF-4270-BF72-15D0004F6D29}" type="presParOf" srcId="{519193B3-2F04-47C2-866B-C01C4F4E86EC}" destId="{55A23B74-6561-4720-888D-30354E3DCA8F}" srcOrd="0" destOrd="0" presId="urn:microsoft.com/office/officeart/2018/5/layout/IconLeafLabelList"/>
    <dgm:cxn modelId="{F70F8443-4192-4CA2-ACBD-5B8DD82A979A}" type="presParOf" srcId="{55A23B74-6561-4720-888D-30354E3DCA8F}" destId="{2EECF33E-B38E-455B-9935-59E8BB0B3DC3}" srcOrd="0" destOrd="0" presId="urn:microsoft.com/office/officeart/2018/5/layout/IconLeafLabelList"/>
    <dgm:cxn modelId="{3ACCE6A3-66BA-4B1C-A795-5C6CE9CF5327}" type="presParOf" srcId="{55A23B74-6561-4720-888D-30354E3DCA8F}" destId="{3255196B-1A1F-45B3-912F-755A6920A68B}" srcOrd="1" destOrd="0" presId="urn:microsoft.com/office/officeart/2018/5/layout/IconLeafLabelList"/>
    <dgm:cxn modelId="{EBCBEB32-5A32-4B49-A669-7FF4AF4F8D99}" type="presParOf" srcId="{55A23B74-6561-4720-888D-30354E3DCA8F}" destId="{C6DB3BA1-C614-4DB9-8823-250FE7E45466}" srcOrd="2" destOrd="0" presId="urn:microsoft.com/office/officeart/2018/5/layout/IconLeafLabelList"/>
    <dgm:cxn modelId="{9E93ABEE-5FA5-47DF-9CC1-4B74FB13EEE4}" type="presParOf" srcId="{55A23B74-6561-4720-888D-30354E3DCA8F}" destId="{70801CF8-9427-4ADF-9EAD-EDCDF18F4495}" srcOrd="3" destOrd="0" presId="urn:microsoft.com/office/officeart/2018/5/layout/IconLeafLabelList"/>
    <dgm:cxn modelId="{98B4F87E-8BB6-467C-9303-2DABDF5337D6}" type="presParOf" srcId="{519193B3-2F04-47C2-866B-C01C4F4E86EC}" destId="{8C0330FB-42F9-4A64-8255-B793DA9DB0C3}" srcOrd="1" destOrd="0" presId="urn:microsoft.com/office/officeart/2018/5/layout/IconLeafLabelList"/>
    <dgm:cxn modelId="{71312901-EA33-45D2-A17E-ABA9450C62D3}" type="presParOf" srcId="{519193B3-2F04-47C2-866B-C01C4F4E86EC}" destId="{69F27254-60C5-4435-AFCB-54CE8176233C}" srcOrd="2" destOrd="0" presId="urn:microsoft.com/office/officeart/2018/5/layout/IconLeafLabelList"/>
    <dgm:cxn modelId="{FFCD7B26-D262-4C12-9DFB-80CDD594A32B}" type="presParOf" srcId="{69F27254-60C5-4435-AFCB-54CE8176233C}" destId="{934ACFE0-A1AC-435A-A236-8DC369BE2985}" srcOrd="0" destOrd="0" presId="urn:microsoft.com/office/officeart/2018/5/layout/IconLeafLabelList"/>
    <dgm:cxn modelId="{A46D66E9-E7F6-4694-838A-BAA07B9ADE42}" type="presParOf" srcId="{69F27254-60C5-4435-AFCB-54CE8176233C}" destId="{1353068A-A79F-409D-8BB2-992D0697EEC6}" srcOrd="1" destOrd="0" presId="urn:microsoft.com/office/officeart/2018/5/layout/IconLeafLabelList"/>
    <dgm:cxn modelId="{7BA6DAFC-58ED-40A9-8DE6-C4F4882E6172}" type="presParOf" srcId="{69F27254-60C5-4435-AFCB-54CE8176233C}" destId="{B9B8E008-B062-4BAA-91FB-8169F5379814}" srcOrd="2" destOrd="0" presId="urn:microsoft.com/office/officeart/2018/5/layout/IconLeafLabelList"/>
    <dgm:cxn modelId="{DF4AAB77-30A8-479F-BE56-8FA26B30D06D}" type="presParOf" srcId="{69F27254-60C5-4435-AFCB-54CE8176233C}" destId="{C9BE252B-F9C1-4929-BD73-F14610B1E69B}" srcOrd="3" destOrd="0" presId="urn:microsoft.com/office/officeart/2018/5/layout/IconLeafLabelList"/>
    <dgm:cxn modelId="{08892670-7C91-4DA2-BAEE-2786B3B49DB0}" type="presParOf" srcId="{519193B3-2F04-47C2-866B-C01C4F4E86EC}" destId="{13681787-9DBC-4009-B4A1-636774A8CCD6}" srcOrd="3" destOrd="0" presId="urn:microsoft.com/office/officeart/2018/5/layout/IconLeafLabelList"/>
    <dgm:cxn modelId="{3B577130-2E4E-4558-BC3D-AB319D79CC41}" type="presParOf" srcId="{519193B3-2F04-47C2-866B-C01C4F4E86EC}" destId="{2ECBEA2B-939F-4716-B912-EBB3E48ABDBE}" srcOrd="4" destOrd="0" presId="urn:microsoft.com/office/officeart/2018/5/layout/IconLeafLabelList"/>
    <dgm:cxn modelId="{1D05F67B-BAA9-4441-B8DF-AF5A05B72D00}" type="presParOf" srcId="{2ECBEA2B-939F-4716-B912-EBB3E48ABDBE}" destId="{3CAF560C-6E35-4F7D-ADFB-65DFADD4BC22}" srcOrd="0" destOrd="0" presId="urn:microsoft.com/office/officeart/2018/5/layout/IconLeafLabelList"/>
    <dgm:cxn modelId="{198A0979-8615-4906-B2B3-25CEB5D571D3}" type="presParOf" srcId="{2ECBEA2B-939F-4716-B912-EBB3E48ABDBE}" destId="{C3A5EAB4-F186-4719-B770-2BFF65FBFD95}" srcOrd="1" destOrd="0" presId="urn:microsoft.com/office/officeart/2018/5/layout/IconLeafLabelList"/>
    <dgm:cxn modelId="{DA6ADAD4-D937-4A74-BC15-886971E98CBF}" type="presParOf" srcId="{2ECBEA2B-939F-4716-B912-EBB3E48ABDBE}" destId="{8D54D461-6D5C-44FD-BEFD-80565A84903D}" srcOrd="2" destOrd="0" presId="urn:microsoft.com/office/officeart/2018/5/layout/IconLeafLabelList"/>
    <dgm:cxn modelId="{7E268614-C73A-458B-89CF-B05D825D6DFF}" type="presParOf" srcId="{2ECBEA2B-939F-4716-B912-EBB3E48ABDBE}" destId="{28B903C9-A6B7-47CF-BD45-8943CC43F686}" srcOrd="3" destOrd="0" presId="urn:microsoft.com/office/officeart/2018/5/layout/IconLeafLabelList"/>
    <dgm:cxn modelId="{FBD67D6F-C3B1-4383-9DD9-8645DB711F9E}" type="presParOf" srcId="{519193B3-2F04-47C2-866B-C01C4F4E86EC}" destId="{784E7184-8627-4503-BAD5-F69DCB0CC663}" srcOrd="5" destOrd="0" presId="urn:microsoft.com/office/officeart/2018/5/layout/IconLeafLabelList"/>
    <dgm:cxn modelId="{5202FCE7-1172-4FF2-B61E-2D8A7E3667B1}" type="presParOf" srcId="{519193B3-2F04-47C2-866B-C01C4F4E86EC}" destId="{5345B6AD-5719-43D4-B149-73C33936C994}" srcOrd="6" destOrd="0" presId="urn:microsoft.com/office/officeart/2018/5/layout/IconLeafLabelList"/>
    <dgm:cxn modelId="{A6F2EB31-C88D-4B6C-A035-EAE4D05692E4}" type="presParOf" srcId="{5345B6AD-5719-43D4-B149-73C33936C994}" destId="{F2894E79-5708-493A-962C-EE23471AFA26}" srcOrd="0" destOrd="0" presId="urn:microsoft.com/office/officeart/2018/5/layout/IconLeafLabelList"/>
    <dgm:cxn modelId="{F629328E-7F9E-4025-877C-CBC90702D93F}" type="presParOf" srcId="{5345B6AD-5719-43D4-B149-73C33936C994}" destId="{7A466228-54CE-4B6C-A931-C8B03CDEFD77}" srcOrd="1" destOrd="0" presId="urn:microsoft.com/office/officeart/2018/5/layout/IconLeafLabelList"/>
    <dgm:cxn modelId="{B1C1E81F-90B4-493B-B3A9-710B3CBA603C}" type="presParOf" srcId="{5345B6AD-5719-43D4-B149-73C33936C994}" destId="{E41F67AC-3818-46FD-84B6-F44C93D690E7}" srcOrd="2" destOrd="0" presId="urn:microsoft.com/office/officeart/2018/5/layout/IconLeafLabelList"/>
    <dgm:cxn modelId="{C32FE04F-6891-4140-9AE5-7EDDD1E89BDA}" type="presParOf" srcId="{5345B6AD-5719-43D4-B149-73C33936C994}" destId="{E7B32B9F-18DB-462D-9393-E526E99340A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95DF-7772-41FE-A102-8E8F6D694F2A}">
      <dsp:nvSpPr>
        <dsp:cNvPr id="0" name=""/>
        <dsp:cNvSpPr/>
      </dsp:nvSpPr>
      <dsp:spPr>
        <a:xfrm>
          <a:off x="0" y="1399"/>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2250A-D861-4A18-8187-5FEBC065A605}">
      <dsp:nvSpPr>
        <dsp:cNvPr id="0" name=""/>
        <dsp:cNvSpPr/>
      </dsp:nvSpPr>
      <dsp:spPr>
        <a:xfrm>
          <a:off x="180340" y="135536"/>
          <a:ext cx="327891" cy="327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E92F5-747C-40AD-9C48-5C7166A138D3}">
      <dsp:nvSpPr>
        <dsp:cNvPr id="0" name=""/>
        <dsp:cNvSpPr/>
      </dsp:nvSpPr>
      <dsp:spPr>
        <a:xfrm>
          <a:off x="688572" y="1399"/>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Improve efficiency for pensions funds</a:t>
          </a:r>
        </a:p>
      </dsp:txBody>
      <dsp:txXfrm>
        <a:off x="688572" y="1399"/>
        <a:ext cx="10665227" cy="596166"/>
      </dsp:txXfrm>
    </dsp:sp>
    <dsp:sp modelId="{0D7A9E91-095C-4771-8ACB-361A69F63E70}">
      <dsp:nvSpPr>
        <dsp:cNvPr id="0" name=""/>
        <dsp:cNvSpPr/>
      </dsp:nvSpPr>
      <dsp:spPr>
        <a:xfrm>
          <a:off x="0" y="746607"/>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70A37-1F63-40FF-94F7-718A00B6140A}">
      <dsp:nvSpPr>
        <dsp:cNvPr id="0" name=""/>
        <dsp:cNvSpPr/>
      </dsp:nvSpPr>
      <dsp:spPr>
        <a:xfrm>
          <a:off x="180340" y="880745"/>
          <a:ext cx="327891" cy="327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F6EBA-2C8D-43C4-978C-F0AFA9D3BF53}">
      <dsp:nvSpPr>
        <dsp:cNvPr id="0" name=""/>
        <dsp:cNvSpPr/>
      </dsp:nvSpPr>
      <dsp:spPr>
        <a:xfrm>
          <a:off x="688572" y="746607"/>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Sifting through the data troves to find promising investment opportunities</a:t>
          </a:r>
        </a:p>
      </dsp:txBody>
      <dsp:txXfrm>
        <a:off x="688572" y="746607"/>
        <a:ext cx="10665227" cy="596166"/>
      </dsp:txXfrm>
    </dsp:sp>
    <dsp:sp modelId="{FE4F0714-F613-4969-B19F-D36A3AE9D8CE}">
      <dsp:nvSpPr>
        <dsp:cNvPr id="0" name=""/>
        <dsp:cNvSpPr/>
      </dsp:nvSpPr>
      <dsp:spPr>
        <a:xfrm>
          <a:off x="0" y="1491816"/>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ADD71-DEAF-41E5-96F6-A34E330DC5AF}">
      <dsp:nvSpPr>
        <dsp:cNvPr id="0" name=""/>
        <dsp:cNvSpPr/>
      </dsp:nvSpPr>
      <dsp:spPr>
        <a:xfrm>
          <a:off x="180340" y="1625953"/>
          <a:ext cx="327891" cy="327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6BAC2-D437-421B-87C6-18EF934E2588}">
      <dsp:nvSpPr>
        <dsp:cNvPr id="0" name=""/>
        <dsp:cNvSpPr/>
      </dsp:nvSpPr>
      <dsp:spPr>
        <a:xfrm>
          <a:off x="688572" y="1491816"/>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To build custom investment  portfolios for clients</a:t>
          </a:r>
        </a:p>
      </dsp:txBody>
      <dsp:txXfrm>
        <a:off x="688572" y="1491816"/>
        <a:ext cx="10665227" cy="596166"/>
      </dsp:txXfrm>
    </dsp:sp>
    <dsp:sp modelId="{433078CB-E8C9-451E-9D43-4F8CEACC43BC}">
      <dsp:nvSpPr>
        <dsp:cNvPr id="0" name=""/>
        <dsp:cNvSpPr/>
      </dsp:nvSpPr>
      <dsp:spPr>
        <a:xfrm>
          <a:off x="0" y="2237024"/>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8D62D-50E0-4731-9171-00C9003A8113}">
      <dsp:nvSpPr>
        <dsp:cNvPr id="0" name=""/>
        <dsp:cNvSpPr/>
      </dsp:nvSpPr>
      <dsp:spPr>
        <a:xfrm>
          <a:off x="180340" y="2371162"/>
          <a:ext cx="327891" cy="3278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247CD-7B9B-46DC-BB13-D92E7C7337EE}">
      <dsp:nvSpPr>
        <dsp:cNvPr id="0" name=""/>
        <dsp:cNvSpPr/>
      </dsp:nvSpPr>
      <dsp:spPr>
        <a:xfrm>
          <a:off x="688572" y="2237024"/>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Analysts track trading patterns &amp; uncover market sentiments in real time</a:t>
          </a:r>
        </a:p>
      </dsp:txBody>
      <dsp:txXfrm>
        <a:off x="688572" y="2237024"/>
        <a:ext cx="10665227" cy="596166"/>
      </dsp:txXfrm>
    </dsp:sp>
    <dsp:sp modelId="{9E8E4F60-7EF4-4655-BD72-D587BF3D74E3}">
      <dsp:nvSpPr>
        <dsp:cNvPr id="0" name=""/>
        <dsp:cNvSpPr/>
      </dsp:nvSpPr>
      <dsp:spPr>
        <a:xfrm>
          <a:off x="0" y="2982233"/>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6B7E1-F79E-40DA-80F3-3930A2A37AE8}">
      <dsp:nvSpPr>
        <dsp:cNvPr id="0" name=""/>
        <dsp:cNvSpPr/>
      </dsp:nvSpPr>
      <dsp:spPr>
        <a:xfrm>
          <a:off x="180340" y="3116370"/>
          <a:ext cx="327891" cy="3278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66BEA-35A4-44D1-B549-80FEEF37808F}">
      <dsp:nvSpPr>
        <dsp:cNvPr id="0" name=""/>
        <dsp:cNvSpPr/>
      </dsp:nvSpPr>
      <dsp:spPr>
        <a:xfrm>
          <a:off x="688572" y="2982233"/>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Credit risk estimations</a:t>
          </a:r>
        </a:p>
      </dsp:txBody>
      <dsp:txXfrm>
        <a:off x="688572" y="2982233"/>
        <a:ext cx="10665227" cy="596166"/>
      </dsp:txXfrm>
    </dsp:sp>
    <dsp:sp modelId="{AF0EC60E-0CF2-4CDB-B098-A7D51F528A1C}">
      <dsp:nvSpPr>
        <dsp:cNvPr id="0" name=""/>
        <dsp:cNvSpPr/>
      </dsp:nvSpPr>
      <dsp:spPr>
        <a:xfrm>
          <a:off x="0" y="3727442"/>
          <a:ext cx="11353800" cy="5961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A9DAF-11F7-4299-87C1-4E820594B419}">
      <dsp:nvSpPr>
        <dsp:cNvPr id="0" name=""/>
        <dsp:cNvSpPr/>
      </dsp:nvSpPr>
      <dsp:spPr>
        <a:xfrm>
          <a:off x="180340" y="3861579"/>
          <a:ext cx="327891" cy="3278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9EF26-B0A8-461F-945B-28FEF0242F38}">
      <dsp:nvSpPr>
        <dsp:cNvPr id="0" name=""/>
        <dsp:cNvSpPr/>
      </dsp:nvSpPr>
      <dsp:spPr>
        <a:xfrm>
          <a:off x="688572" y="3727442"/>
          <a:ext cx="10665227" cy="596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94" tIns="63094" rIns="63094" bIns="63094" numCol="1" spcCol="1270" anchor="ctr" anchorCtr="0">
          <a:noAutofit/>
        </a:bodyPr>
        <a:lstStyle/>
        <a:p>
          <a:pPr marL="0" lvl="0" indent="0" algn="l" defTabSz="844550">
            <a:lnSpc>
              <a:spcPct val="100000"/>
            </a:lnSpc>
            <a:spcBef>
              <a:spcPct val="0"/>
            </a:spcBef>
            <a:spcAft>
              <a:spcPct val="35000"/>
            </a:spcAft>
            <a:buNone/>
          </a:pPr>
          <a:r>
            <a:rPr lang="en-US" sz="1900" kern="1200"/>
            <a:t>Funds using AI in market analysis will earn  higher returns and improve portfolio diversification. </a:t>
          </a:r>
        </a:p>
      </dsp:txBody>
      <dsp:txXfrm>
        <a:off x="688572" y="3727442"/>
        <a:ext cx="10665227" cy="596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1D5C2-BDAB-4247-AC1C-75293FD465CA}">
      <dsp:nvSpPr>
        <dsp:cNvPr id="0" name=""/>
        <dsp:cNvSpPr/>
      </dsp:nvSpPr>
      <dsp:spPr>
        <a:xfrm>
          <a:off x="0" y="795"/>
          <a:ext cx="8399547" cy="18616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50D17-4A68-4103-BCDC-8A21CA547E10}">
      <dsp:nvSpPr>
        <dsp:cNvPr id="0" name=""/>
        <dsp:cNvSpPr/>
      </dsp:nvSpPr>
      <dsp:spPr>
        <a:xfrm>
          <a:off x="563163" y="419677"/>
          <a:ext cx="1023933" cy="102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DD5CC-3DB8-4263-8AFB-B49FE31052C9}">
      <dsp:nvSpPr>
        <dsp:cNvPr id="0" name=""/>
        <dsp:cNvSpPr/>
      </dsp:nvSpPr>
      <dsp:spPr>
        <a:xfrm>
          <a:off x="2150260" y="795"/>
          <a:ext cx="6249286" cy="186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0" tIns="197030" rIns="197030" bIns="197030" numCol="1" spcCol="1270" anchor="ctr" anchorCtr="0">
          <a:noAutofit/>
        </a:bodyPr>
        <a:lstStyle/>
        <a:p>
          <a:pPr marL="0" lvl="0" indent="0" algn="l" defTabSz="800100">
            <a:lnSpc>
              <a:spcPct val="100000"/>
            </a:lnSpc>
            <a:spcBef>
              <a:spcPct val="0"/>
            </a:spcBef>
            <a:spcAft>
              <a:spcPct val="35000"/>
            </a:spcAft>
            <a:buNone/>
          </a:pPr>
          <a:r>
            <a:rPr lang="en-US" sz="1800" b="0" i="0" kern="1200"/>
            <a:t>AI governance refers to the policies, regulations and institutions that shape the development, deployment and use of AI. Effective AI governance ensures AI adoption is ethical, inclusive and responsible, maximising benefits while minimising risks.</a:t>
          </a:r>
          <a:endParaRPr lang="en-US" sz="1800" kern="1200"/>
        </a:p>
      </dsp:txBody>
      <dsp:txXfrm>
        <a:off x="2150260" y="795"/>
        <a:ext cx="6249286" cy="1861697"/>
      </dsp:txXfrm>
    </dsp:sp>
    <dsp:sp modelId="{AB8A1428-EF60-4586-8238-0C96CD508CC2}">
      <dsp:nvSpPr>
        <dsp:cNvPr id="0" name=""/>
        <dsp:cNvSpPr/>
      </dsp:nvSpPr>
      <dsp:spPr>
        <a:xfrm>
          <a:off x="0" y="2327916"/>
          <a:ext cx="8399547" cy="18616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F38CD-907A-43E0-9F79-DB9EFEAC6163}">
      <dsp:nvSpPr>
        <dsp:cNvPr id="0" name=""/>
        <dsp:cNvSpPr/>
      </dsp:nvSpPr>
      <dsp:spPr>
        <a:xfrm>
          <a:off x="563163" y="2746798"/>
          <a:ext cx="1023933" cy="102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71070-03A7-457E-8BDF-4CDE4430B90B}">
      <dsp:nvSpPr>
        <dsp:cNvPr id="0" name=""/>
        <dsp:cNvSpPr/>
      </dsp:nvSpPr>
      <dsp:spPr>
        <a:xfrm>
          <a:off x="2150260" y="2327916"/>
          <a:ext cx="6249286" cy="186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0" tIns="197030" rIns="197030" bIns="197030" numCol="1" spcCol="1270" anchor="ctr" anchorCtr="0">
          <a:noAutofit/>
        </a:bodyPr>
        <a:lstStyle/>
        <a:p>
          <a:pPr marL="0" lvl="0" indent="0" algn="l" defTabSz="800100">
            <a:lnSpc>
              <a:spcPct val="100000"/>
            </a:lnSpc>
            <a:spcBef>
              <a:spcPct val="0"/>
            </a:spcBef>
            <a:spcAft>
              <a:spcPct val="35000"/>
            </a:spcAft>
            <a:buNone/>
          </a:pPr>
          <a:r>
            <a:rPr lang="en-US" sz="1800" b="0" i="0" kern="1200"/>
            <a:t>Like the government mantra of leaving no one and no place behind, inclusive AI that is tailor-made to suit and address our local challenges becomes key.</a:t>
          </a:r>
          <a:endParaRPr lang="en-US" sz="1800" kern="1200"/>
        </a:p>
      </dsp:txBody>
      <dsp:txXfrm>
        <a:off x="2150260" y="2327916"/>
        <a:ext cx="6249286" cy="1861697"/>
      </dsp:txXfrm>
    </dsp:sp>
    <dsp:sp modelId="{E44A3940-5DE1-4CD7-9AA7-06D6ADEA84D6}">
      <dsp:nvSpPr>
        <dsp:cNvPr id="0" name=""/>
        <dsp:cNvSpPr/>
      </dsp:nvSpPr>
      <dsp:spPr>
        <a:xfrm>
          <a:off x="0" y="4655038"/>
          <a:ext cx="8399547" cy="18616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E85EF-0842-4E70-8BC3-0E0C18689059}">
      <dsp:nvSpPr>
        <dsp:cNvPr id="0" name=""/>
        <dsp:cNvSpPr/>
      </dsp:nvSpPr>
      <dsp:spPr>
        <a:xfrm>
          <a:off x="563163" y="5073920"/>
          <a:ext cx="1023933" cy="1023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5D2A3-82C3-45CC-8CE4-0FB98CED02A7}">
      <dsp:nvSpPr>
        <dsp:cNvPr id="0" name=""/>
        <dsp:cNvSpPr/>
      </dsp:nvSpPr>
      <dsp:spPr>
        <a:xfrm>
          <a:off x="2150260" y="4655038"/>
          <a:ext cx="6249286" cy="186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0" tIns="197030" rIns="197030" bIns="197030" numCol="1" spcCol="1270" anchor="ctr" anchorCtr="0">
          <a:noAutofit/>
        </a:bodyPr>
        <a:lstStyle/>
        <a:p>
          <a:pPr marL="0" lvl="0" indent="0" algn="l" defTabSz="800100">
            <a:lnSpc>
              <a:spcPct val="100000"/>
            </a:lnSpc>
            <a:spcBef>
              <a:spcPct val="0"/>
            </a:spcBef>
            <a:spcAft>
              <a:spcPct val="35000"/>
            </a:spcAft>
            <a:buNone/>
          </a:pPr>
          <a:r>
            <a:rPr lang="en-US" sz="1800" b="0" i="0" kern="1200"/>
            <a:t>Zimbabwe must prioritise AI governance to harness the potential of AI and address its challenges. The greatest danger is that of implementing and utilising AI before establishing regulatory frameworks and guidelines.</a:t>
          </a:r>
          <a:endParaRPr lang="en-US" sz="1800" kern="1200"/>
        </a:p>
      </dsp:txBody>
      <dsp:txXfrm>
        <a:off x="2150260" y="4655038"/>
        <a:ext cx="6249286" cy="18616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47307-4B35-4665-92BE-560E04C3CE37}">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4BBE2-A27F-4D7F-8967-2CE62AC0F83A}">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D0850-A2C6-4AE4-BB08-CC7D6E0BA999}">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The Statistics were speaking to us this morning</a:t>
          </a:r>
          <a:r>
            <a:rPr lang="en-ZW" sz="1900" kern="1200"/>
            <a:t>.</a:t>
          </a:r>
          <a:endParaRPr lang="en-US" sz="1900" kern="1200"/>
        </a:p>
      </dsp:txBody>
      <dsp:txXfrm>
        <a:off x="1172126" y="90072"/>
        <a:ext cx="2114937" cy="897246"/>
      </dsp:txXfrm>
    </dsp:sp>
    <dsp:sp modelId="{2165D3BA-0807-4DA0-86C4-EC62FBA73702}">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DD7C0-5164-4366-9A99-2A21BBDF1CB2}">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EDF42-DF96-4F9F-9CE9-9173BF414761}">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AI &amp; Pension Processes.</a:t>
          </a:r>
          <a:endParaRPr lang="en-US" sz="1900" kern="1200"/>
        </a:p>
      </dsp:txBody>
      <dsp:txXfrm>
        <a:off x="4745088" y="90072"/>
        <a:ext cx="2114937" cy="897246"/>
      </dsp:txXfrm>
    </dsp:sp>
    <dsp:sp modelId="{4551F21B-EE68-4B6D-9895-34AE2F848B01}">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E8082-DAE3-48CA-B82A-9F8234B115DE}">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8F5F7-02D1-4D44-9D6F-ECE68B62DA49}">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AI &amp; Calculating Active Portfolio Benefit Statements.</a:t>
          </a:r>
          <a:endParaRPr lang="en-US" sz="1900" kern="1200"/>
        </a:p>
      </dsp:txBody>
      <dsp:txXfrm>
        <a:off x="8318049" y="90072"/>
        <a:ext cx="2114937" cy="897246"/>
      </dsp:txXfrm>
    </dsp:sp>
    <dsp:sp modelId="{E7EA9042-A3D5-4408-86D4-2DE7725B8C04}">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8E917-DECE-4F65-B6A2-2F4667086BDA}">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FB1407-882B-417C-9E17-F179CAABE76B}">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AI &amp; Meeting Proof of Life requirements.</a:t>
          </a:r>
          <a:endParaRPr lang="en-US" sz="1900" kern="1200"/>
        </a:p>
      </dsp:txBody>
      <dsp:txXfrm>
        <a:off x="1172126" y="1727045"/>
        <a:ext cx="2114937" cy="897246"/>
      </dsp:txXfrm>
    </dsp:sp>
    <dsp:sp modelId="{071EF348-90AB-4A96-A428-D57559115AA8}">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3E97C-CCE6-4BB0-90BC-4EC16A947849}">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FC70A-6881-4E56-A0D7-61475CB4A173}">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AI &amp; IPEC in AI Governance and Ethics.</a:t>
          </a:r>
          <a:endParaRPr lang="en-US" sz="1900" kern="1200"/>
        </a:p>
      </dsp:txBody>
      <dsp:txXfrm>
        <a:off x="4745088" y="1727045"/>
        <a:ext cx="2114937" cy="897246"/>
      </dsp:txXfrm>
    </dsp:sp>
    <dsp:sp modelId="{FB1270E3-351D-4428-B026-6E6BBE7BC109}">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1E5F5-8C5A-4740-8FDC-2A99E09535DD}">
      <dsp:nvSpPr>
        <dsp:cNvPr id="0" name=""/>
        <dsp:cNvSpPr/>
      </dsp:nvSpPr>
      <dsp:spPr>
        <a:xfrm>
          <a:off x="7416958"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34D97-784E-4FE5-B1AC-2D42A8130F90}">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The call for those at the strategic level to consider investing </a:t>
          </a:r>
          <a:endParaRPr lang="en-US" sz="1900" kern="1200"/>
        </a:p>
      </dsp:txBody>
      <dsp:txXfrm>
        <a:off x="8318049" y="1727045"/>
        <a:ext cx="2114937" cy="897246"/>
      </dsp:txXfrm>
    </dsp:sp>
    <dsp:sp modelId="{B8E521F1-B931-4F56-95F8-60BDA78B6E7E}">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C3752-3523-40B2-AAB8-8CFC99C57AE3}">
      <dsp:nvSpPr>
        <dsp:cNvPr id="0" name=""/>
        <dsp:cNvSpPr/>
      </dsp:nvSpPr>
      <dsp:spPr>
        <a:xfrm>
          <a:off x="271034" y="3552441"/>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A11D1-3169-4341-9C77-D829095C5FD3}">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Investment in AI</a:t>
          </a:r>
          <a:endParaRPr lang="en-US" sz="1900" kern="1200"/>
        </a:p>
      </dsp:txBody>
      <dsp:txXfrm>
        <a:off x="1172126" y="3364019"/>
        <a:ext cx="2114937" cy="897246"/>
      </dsp:txXfrm>
    </dsp:sp>
    <dsp:sp modelId="{427E9087-FCF6-4173-A3D4-834B783E2401}">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15539-05C2-4AF5-86FD-D0021E5B6E44}">
      <dsp:nvSpPr>
        <dsp:cNvPr id="0" name=""/>
        <dsp:cNvSpPr/>
      </dsp:nvSpPr>
      <dsp:spPr>
        <a:xfrm>
          <a:off x="3843996"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E233DC-922B-439F-A870-FB5001AFA28A}">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ZW" sz="1900" kern="1200"/>
            <a:t>The Benefits outweighs the Limitations</a:t>
          </a:r>
          <a:endParaRPr lang="en-US" sz="1900" kern="1200"/>
        </a:p>
      </dsp:txBody>
      <dsp:txXfrm>
        <a:off x="4745088" y="3364019"/>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69B82-6695-4334-B2DA-80F912C7D86D}">
      <dsp:nvSpPr>
        <dsp:cNvPr id="0" name=""/>
        <dsp:cNvSpPr/>
      </dsp:nvSpPr>
      <dsp:spPr>
        <a:xfrm>
          <a:off x="0" y="23579"/>
          <a:ext cx="10506456" cy="13175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It takes time to</a:t>
          </a:r>
          <a:endParaRPr lang="en-US" sz="3300" kern="1200"/>
        </a:p>
      </dsp:txBody>
      <dsp:txXfrm>
        <a:off x="64318" y="87897"/>
        <a:ext cx="10377820" cy="1188930"/>
      </dsp:txXfrm>
    </dsp:sp>
    <dsp:sp modelId="{0338C8A7-DCE0-4F36-8650-8E1AECE6BA17}">
      <dsp:nvSpPr>
        <dsp:cNvPr id="0" name=""/>
        <dsp:cNvSpPr/>
      </dsp:nvSpPr>
      <dsp:spPr>
        <a:xfrm>
          <a:off x="0" y="1341145"/>
          <a:ext cx="10506456"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Carry out the conversions etc.</a:t>
          </a:r>
        </a:p>
        <a:p>
          <a:pPr marL="228600" lvl="1" indent="-228600" algn="l" defTabSz="1155700">
            <a:lnSpc>
              <a:spcPct val="90000"/>
            </a:lnSpc>
            <a:spcBef>
              <a:spcPct val="0"/>
            </a:spcBef>
            <a:spcAft>
              <a:spcPct val="20000"/>
            </a:spcAft>
            <a:buChar char="•"/>
          </a:pPr>
          <a:r>
            <a:rPr lang="en-US" sz="2600" kern="1200"/>
            <a:t>Issues with claim processing accuracy.</a:t>
          </a:r>
        </a:p>
        <a:p>
          <a:pPr marL="228600" lvl="1" indent="-228600" algn="l" defTabSz="1155700">
            <a:lnSpc>
              <a:spcPct val="90000"/>
            </a:lnSpc>
            <a:spcBef>
              <a:spcPct val="0"/>
            </a:spcBef>
            <a:spcAft>
              <a:spcPct val="20000"/>
            </a:spcAft>
            <a:buChar char="•"/>
          </a:pPr>
          <a:r>
            <a:rPr lang="en-US" sz="2600" kern="1200" dirty="0"/>
            <a:t>Including overpayments</a:t>
          </a:r>
        </a:p>
        <a:p>
          <a:pPr marL="228600" lvl="1" indent="-228600" algn="l" defTabSz="1155700">
            <a:lnSpc>
              <a:spcPct val="90000"/>
            </a:lnSpc>
            <a:spcBef>
              <a:spcPct val="0"/>
            </a:spcBef>
            <a:spcAft>
              <a:spcPct val="20000"/>
            </a:spcAft>
            <a:buChar char="•"/>
          </a:pPr>
          <a:r>
            <a:rPr lang="en-US" sz="2600" kern="1200"/>
            <a:t>Underpayments, and </a:t>
          </a:r>
        </a:p>
        <a:p>
          <a:pPr marL="228600" lvl="1" indent="-228600" algn="l" defTabSz="1155700">
            <a:lnSpc>
              <a:spcPct val="90000"/>
            </a:lnSpc>
            <a:spcBef>
              <a:spcPct val="0"/>
            </a:spcBef>
            <a:spcAft>
              <a:spcPct val="20000"/>
            </a:spcAft>
            <a:buChar char="•"/>
          </a:pPr>
          <a:r>
            <a:rPr lang="en-US" sz="2600" kern="1200"/>
            <a:t>Payments to incorrect beneficiaries. </a:t>
          </a:r>
        </a:p>
      </dsp:txBody>
      <dsp:txXfrm>
        <a:off x="0" y="1341145"/>
        <a:ext cx="10506456" cy="2254230"/>
      </dsp:txXfrm>
    </dsp:sp>
    <dsp:sp modelId="{B0A85FC7-BE76-4347-827C-00A31CD811F8}">
      <dsp:nvSpPr>
        <dsp:cNvPr id="0" name=""/>
        <dsp:cNvSpPr/>
      </dsp:nvSpPr>
      <dsp:spPr>
        <a:xfrm>
          <a:off x="0" y="3595375"/>
          <a:ext cx="10506456" cy="131756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I believe AI can offer solutions to many of these problems. </a:t>
          </a:r>
          <a:endParaRPr lang="en-US" sz="3300" kern="1200"/>
        </a:p>
      </dsp:txBody>
      <dsp:txXfrm>
        <a:off x="64318" y="3659693"/>
        <a:ext cx="10377820" cy="1188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B59AA-722A-4BE3-824B-C9E4C5525046}">
      <dsp:nvSpPr>
        <dsp:cNvPr id="0" name=""/>
        <dsp:cNvSpPr/>
      </dsp:nvSpPr>
      <dsp:spPr>
        <a:xfrm>
          <a:off x="562927" y="343831"/>
          <a:ext cx="1445998" cy="144599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EFDD0-DFF5-4BD8-84DF-450A4AE5F4DC}">
      <dsp:nvSpPr>
        <dsp:cNvPr id="0" name=""/>
        <dsp:cNvSpPr/>
      </dsp:nvSpPr>
      <dsp:spPr>
        <a:xfrm>
          <a:off x="871091" y="651995"/>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9D57D4-FEB5-4C8B-80B6-CD4975809FF6}">
      <dsp:nvSpPr>
        <dsp:cNvPr id="0" name=""/>
        <dsp:cNvSpPr/>
      </dsp:nvSpPr>
      <dsp:spPr>
        <a:xfrm>
          <a:off x="100682" y="2240223"/>
          <a:ext cx="2370489" cy="16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a:t>Active members</a:t>
          </a:r>
          <a:r>
            <a:rPr lang="en-US" sz="2000" kern="1200"/>
            <a:t>: Those currently contributing to the fund.</a:t>
          </a:r>
          <a:endParaRPr lang="en-US" sz="2000" kern="1200" dirty="0"/>
        </a:p>
      </dsp:txBody>
      <dsp:txXfrm>
        <a:off x="100682" y="2240223"/>
        <a:ext cx="2370489" cy="1608750"/>
      </dsp:txXfrm>
    </dsp:sp>
    <dsp:sp modelId="{BFDA409F-6997-4E9D-97B5-AA6FF549C41D}">
      <dsp:nvSpPr>
        <dsp:cNvPr id="0" name=""/>
        <dsp:cNvSpPr/>
      </dsp:nvSpPr>
      <dsp:spPr>
        <a:xfrm>
          <a:off x="3348252" y="343831"/>
          <a:ext cx="1445998" cy="144599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252EB-CEB6-4538-96EB-DCDC6D69EC5D}">
      <dsp:nvSpPr>
        <dsp:cNvPr id="0" name=""/>
        <dsp:cNvSpPr/>
      </dsp:nvSpPr>
      <dsp:spPr>
        <a:xfrm>
          <a:off x="3656416" y="651995"/>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6DBE3-354F-4DD9-9A6F-35A8C97D5DC8}">
      <dsp:nvSpPr>
        <dsp:cNvPr id="0" name=""/>
        <dsp:cNvSpPr/>
      </dsp:nvSpPr>
      <dsp:spPr>
        <a:xfrm>
          <a:off x="2886007" y="2240223"/>
          <a:ext cx="2370489" cy="16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Pensioners: </a:t>
          </a:r>
          <a:r>
            <a:rPr lang="en-US" sz="1600" kern="1200"/>
            <a:t>Those receiving benefits.</a:t>
          </a:r>
        </a:p>
        <a:p>
          <a:pPr marL="0" lvl="0" indent="0" algn="ctr" defTabSz="711200">
            <a:lnSpc>
              <a:spcPct val="90000"/>
            </a:lnSpc>
            <a:spcBef>
              <a:spcPct val="0"/>
            </a:spcBef>
            <a:spcAft>
              <a:spcPct val="35000"/>
            </a:spcAft>
            <a:buNone/>
            <a:defRPr cap="all"/>
          </a:pPr>
          <a:r>
            <a:rPr lang="en-US" sz="1600" kern="1200"/>
            <a:t>-Those who have exited</a:t>
          </a:r>
        </a:p>
        <a:p>
          <a:pPr marL="0" lvl="0" indent="0" algn="ctr" defTabSz="711200">
            <a:lnSpc>
              <a:spcPct val="90000"/>
            </a:lnSpc>
            <a:spcBef>
              <a:spcPct val="0"/>
            </a:spcBef>
            <a:spcAft>
              <a:spcPct val="35000"/>
            </a:spcAft>
            <a:buNone/>
            <a:defRPr cap="all"/>
          </a:pPr>
          <a:r>
            <a:rPr lang="en-US" sz="1600" kern="1200"/>
            <a:t>-DEFICIENCY PART </a:t>
          </a:r>
        </a:p>
        <a:p>
          <a:pPr marL="0" lvl="0" indent="0" algn="ctr" defTabSz="711200">
            <a:lnSpc>
              <a:spcPct val="90000"/>
            </a:lnSpc>
            <a:spcBef>
              <a:spcPct val="0"/>
            </a:spcBef>
            <a:spcAft>
              <a:spcPct val="35000"/>
            </a:spcAft>
            <a:buNone/>
            <a:defRPr cap="all"/>
          </a:pPr>
          <a:r>
            <a:rPr lang="en-US" sz="1600" kern="1200"/>
            <a:t>-% Increase/decrease</a:t>
          </a:r>
          <a:endParaRPr lang="en-US" sz="1600" kern="1200" dirty="0"/>
        </a:p>
      </dsp:txBody>
      <dsp:txXfrm>
        <a:off x="2886007" y="2240223"/>
        <a:ext cx="2370489" cy="1608750"/>
      </dsp:txXfrm>
    </dsp:sp>
    <dsp:sp modelId="{32913C50-EE33-448A-905B-92FF11D87B12}">
      <dsp:nvSpPr>
        <dsp:cNvPr id="0" name=""/>
        <dsp:cNvSpPr/>
      </dsp:nvSpPr>
      <dsp:spPr>
        <a:xfrm>
          <a:off x="6133577" y="343831"/>
          <a:ext cx="1445998" cy="144599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53280-84CD-4E23-A261-D20773105794}">
      <dsp:nvSpPr>
        <dsp:cNvPr id="0" name=""/>
        <dsp:cNvSpPr/>
      </dsp:nvSpPr>
      <dsp:spPr>
        <a:xfrm>
          <a:off x="6441741" y="651995"/>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A4E58B-33DA-4D1B-8AE2-5D5627717A58}">
      <dsp:nvSpPr>
        <dsp:cNvPr id="0" name=""/>
        <dsp:cNvSpPr/>
      </dsp:nvSpPr>
      <dsp:spPr>
        <a:xfrm>
          <a:off x="5671332" y="2240223"/>
          <a:ext cx="2370489" cy="16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Manual processes: </a:t>
          </a:r>
          <a:r>
            <a:rPr lang="en-US" sz="1800" kern="1200"/>
            <a:t>Inefficient and error-prone, leading to underpayments and overpayments.</a:t>
          </a:r>
          <a:endParaRPr lang="en-US" sz="1800" kern="1200" dirty="0"/>
        </a:p>
      </dsp:txBody>
      <dsp:txXfrm>
        <a:off x="5671332" y="2240223"/>
        <a:ext cx="2370489" cy="1608750"/>
      </dsp:txXfrm>
    </dsp:sp>
    <dsp:sp modelId="{E74792D3-A121-47B2-9CF4-7B97059FF72B}">
      <dsp:nvSpPr>
        <dsp:cNvPr id="0" name=""/>
        <dsp:cNvSpPr/>
      </dsp:nvSpPr>
      <dsp:spPr>
        <a:xfrm>
          <a:off x="8918902" y="343831"/>
          <a:ext cx="1445998" cy="144599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7106B-DA6A-4276-9A6C-0F821CF1E5D2}">
      <dsp:nvSpPr>
        <dsp:cNvPr id="0" name=""/>
        <dsp:cNvSpPr/>
      </dsp:nvSpPr>
      <dsp:spPr>
        <a:xfrm>
          <a:off x="9227066" y="651995"/>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44C53-104B-4160-A90F-0808992694A3}">
      <dsp:nvSpPr>
        <dsp:cNvPr id="0" name=""/>
        <dsp:cNvSpPr/>
      </dsp:nvSpPr>
      <dsp:spPr>
        <a:xfrm>
          <a:off x="8456657" y="2240223"/>
          <a:ext cx="2370489" cy="16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AI enhancement</a:t>
          </a:r>
          <a:r>
            <a:rPr lang="en-US" sz="1600" kern="1200" dirty="0"/>
            <a:t>: Automation can streamline processes, reducing errors and improving efficiency</a:t>
          </a:r>
        </a:p>
        <a:p>
          <a:pPr marL="0" lvl="0" indent="0" algn="ctr" defTabSz="711200">
            <a:lnSpc>
              <a:spcPct val="90000"/>
            </a:lnSpc>
            <a:spcBef>
              <a:spcPct val="0"/>
            </a:spcBef>
            <a:spcAft>
              <a:spcPct val="35000"/>
            </a:spcAft>
            <a:buNone/>
            <a:defRPr cap="all"/>
          </a:pPr>
          <a:r>
            <a:rPr lang="en-US" sz="1600" kern="1200" dirty="0"/>
            <a:t>% on the errors.</a:t>
          </a:r>
        </a:p>
      </dsp:txBody>
      <dsp:txXfrm>
        <a:off x="8456657" y="2240223"/>
        <a:ext cx="2370489" cy="1608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3A906-B3A0-4F8F-B0D2-26FD0BE38EF6}">
      <dsp:nvSpPr>
        <dsp:cNvPr id="0" name=""/>
        <dsp:cNvSpPr/>
      </dsp:nvSpPr>
      <dsp:spPr>
        <a:xfrm>
          <a:off x="2307088" y="530493"/>
          <a:ext cx="405290" cy="91440"/>
        </a:xfrm>
        <a:custGeom>
          <a:avLst/>
          <a:gdLst/>
          <a:ahLst/>
          <a:cxnLst/>
          <a:rect l="0" t="0" r="0" b="0"/>
          <a:pathLst>
            <a:path>
              <a:moveTo>
                <a:pt x="0" y="45720"/>
              </a:moveTo>
              <a:lnTo>
                <a:pt x="40529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8836" y="574032"/>
        <a:ext cx="21794" cy="4363"/>
      </dsp:txXfrm>
    </dsp:sp>
    <dsp:sp modelId="{39BCDE80-E16E-4516-B25F-54F85D60B333}">
      <dsp:nvSpPr>
        <dsp:cNvPr id="0" name=""/>
        <dsp:cNvSpPr/>
      </dsp:nvSpPr>
      <dsp:spPr>
        <a:xfrm>
          <a:off x="413712" y="7661"/>
          <a:ext cx="1895175" cy="11371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800100">
            <a:lnSpc>
              <a:spcPct val="90000"/>
            </a:lnSpc>
            <a:spcBef>
              <a:spcPct val="0"/>
            </a:spcBef>
            <a:spcAft>
              <a:spcPct val="35000"/>
            </a:spcAft>
            <a:buNone/>
          </a:pPr>
          <a:r>
            <a:rPr lang="en-US" sz="1800" kern="1200" dirty="0"/>
            <a:t>When Actuarial Valuations are done. </a:t>
          </a:r>
        </a:p>
      </dsp:txBody>
      <dsp:txXfrm>
        <a:off x="413712" y="7661"/>
        <a:ext cx="1895175" cy="1137105"/>
      </dsp:txXfrm>
    </dsp:sp>
    <dsp:sp modelId="{805DFB47-614F-4D1E-B352-158FE69F7B80}">
      <dsp:nvSpPr>
        <dsp:cNvPr id="0" name=""/>
        <dsp:cNvSpPr/>
      </dsp:nvSpPr>
      <dsp:spPr>
        <a:xfrm>
          <a:off x="4638154" y="530493"/>
          <a:ext cx="405290" cy="91440"/>
        </a:xfrm>
        <a:custGeom>
          <a:avLst/>
          <a:gdLst/>
          <a:ahLst/>
          <a:cxnLst/>
          <a:rect l="0" t="0" r="0" b="0"/>
          <a:pathLst>
            <a:path>
              <a:moveTo>
                <a:pt x="0" y="45720"/>
              </a:moveTo>
              <a:lnTo>
                <a:pt x="405290"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902" y="574032"/>
        <a:ext cx="21794" cy="4363"/>
      </dsp:txXfrm>
    </dsp:sp>
    <dsp:sp modelId="{A08597AB-57EA-418A-BBA2-DBF1F8BEA11D}">
      <dsp:nvSpPr>
        <dsp:cNvPr id="0" name=""/>
        <dsp:cNvSpPr/>
      </dsp:nvSpPr>
      <dsp:spPr>
        <a:xfrm>
          <a:off x="2744778" y="7661"/>
          <a:ext cx="1895175" cy="11371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Actuarial report has to be signed. </a:t>
          </a:r>
        </a:p>
      </dsp:txBody>
      <dsp:txXfrm>
        <a:off x="2744778" y="7661"/>
        <a:ext cx="1895175" cy="1137105"/>
      </dsp:txXfrm>
    </dsp:sp>
    <dsp:sp modelId="{2D5BA418-4A70-42D3-BCB0-0B76FEA3FC39}">
      <dsp:nvSpPr>
        <dsp:cNvPr id="0" name=""/>
        <dsp:cNvSpPr/>
      </dsp:nvSpPr>
      <dsp:spPr>
        <a:xfrm>
          <a:off x="6969220" y="530493"/>
          <a:ext cx="405290" cy="91440"/>
        </a:xfrm>
        <a:custGeom>
          <a:avLst/>
          <a:gdLst/>
          <a:ahLst/>
          <a:cxnLst/>
          <a:rect l="0" t="0" r="0" b="0"/>
          <a:pathLst>
            <a:path>
              <a:moveTo>
                <a:pt x="0" y="45720"/>
              </a:moveTo>
              <a:lnTo>
                <a:pt x="405290"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0968" y="574032"/>
        <a:ext cx="21794" cy="4363"/>
      </dsp:txXfrm>
    </dsp:sp>
    <dsp:sp modelId="{D5EBE05B-6283-4701-9AF2-A6C62D21F4CD}">
      <dsp:nvSpPr>
        <dsp:cNvPr id="0" name=""/>
        <dsp:cNvSpPr/>
      </dsp:nvSpPr>
      <dsp:spPr>
        <a:xfrm>
          <a:off x="5075845" y="7661"/>
          <a:ext cx="1895175" cy="11371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Someone must be accountable </a:t>
          </a:r>
        </a:p>
      </dsp:txBody>
      <dsp:txXfrm>
        <a:off x="5075845" y="7661"/>
        <a:ext cx="1895175" cy="1137105"/>
      </dsp:txXfrm>
    </dsp:sp>
    <dsp:sp modelId="{EBF03254-4358-469A-B5AD-4AB0E4A6789D}">
      <dsp:nvSpPr>
        <dsp:cNvPr id="0" name=""/>
        <dsp:cNvSpPr/>
      </dsp:nvSpPr>
      <dsp:spPr>
        <a:xfrm>
          <a:off x="9300287" y="530493"/>
          <a:ext cx="405290" cy="91440"/>
        </a:xfrm>
        <a:custGeom>
          <a:avLst/>
          <a:gdLst/>
          <a:ahLst/>
          <a:cxnLst/>
          <a:rect l="0" t="0" r="0" b="0"/>
          <a:pathLst>
            <a:path>
              <a:moveTo>
                <a:pt x="0" y="45720"/>
              </a:moveTo>
              <a:lnTo>
                <a:pt x="405290"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92035" y="574032"/>
        <a:ext cx="21794" cy="4363"/>
      </dsp:txXfrm>
    </dsp:sp>
    <dsp:sp modelId="{99009FB4-230E-4D0B-8369-EF05582E7FE3}">
      <dsp:nvSpPr>
        <dsp:cNvPr id="0" name=""/>
        <dsp:cNvSpPr/>
      </dsp:nvSpPr>
      <dsp:spPr>
        <a:xfrm>
          <a:off x="7406911" y="7661"/>
          <a:ext cx="1895175" cy="11371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 professional that you can hold responsible.</a:t>
          </a:r>
        </a:p>
      </dsp:txBody>
      <dsp:txXfrm>
        <a:off x="7406911" y="7661"/>
        <a:ext cx="1895175" cy="1137105"/>
      </dsp:txXfrm>
    </dsp:sp>
    <dsp:sp modelId="{7A9857B9-030C-40B8-82BD-5B68898D1A36}">
      <dsp:nvSpPr>
        <dsp:cNvPr id="0" name=""/>
        <dsp:cNvSpPr/>
      </dsp:nvSpPr>
      <dsp:spPr>
        <a:xfrm>
          <a:off x="1361300" y="1142966"/>
          <a:ext cx="9324265" cy="405290"/>
        </a:xfrm>
        <a:custGeom>
          <a:avLst/>
          <a:gdLst/>
          <a:ahLst/>
          <a:cxnLst/>
          <a:rect l="0" t="0" r="0" b="0"/>
          <a:pathLst>
            <a:path>
              <a:moveTo>
                <a:pt x="9324265" y="0"/>
              </a:moveTo>
              <a:lnTo>
                <a:pt x="9324265" y="219745"/>
              </a:lnTo>
              <a:lnTo>
                <a:pt x="0" y="219745"/>
              </a:lnTo>
              <a:lnTo>
                <a:pt x="0" y="40529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90071" y="1343430"/>
        <a:ext cx="466722" cy="4363"/>
      </dsp:txXfrm>
    </dsp:sp>
    <dsp:sp modelId="{ED201738-C9BF-45D9-97A0-6DD66866F5E4}">
      <dsp:nvSpPr>
        <dsp:cNvPr id="0" name=""/>
        <dsp:cNvSpPr/>
      </dsp:nvSpPr>
      <dsp:spPr>
        <a:xfrm>
          <a:off x="9737977" y="7661"/>
          <a:ext cx="1895175" cy="11371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The Actuary has access to clean data</a:t>
          </a:r>
        </a:p>
      </dsp:txBody>
      <dsp:txXfrm>
        <a:off x="9737977" y="7661"/>
        <a:ext cx="1895175" cy="1137105"/>
      </dsp:txXfrm>
    </dsp:sp>
    <dsp:sp modelId="{301930D2-2977-43D2-8A47-22704638B6A3}">
      <dsp:nvSpPr>
        <dsp:cNvPr id="0" name=""/>
        <dsp:cNvSpPr/>
      </dsp:nvSpPr>
      <dsp:spPr>
        <a:xfrm>
          <a:off x="2307088" y="2103489"/>
          <a:ext cx="405290" cy="91440"/>
        </a:xfrm>
        <a:custGeom>
          <a:avLst/>
          <a:gdLst/>
          <a:ahLst/>
          <a:cxnLst/>
          <a:rect l="0" t="0" r="0" b="0"/>
          <a:pathLst>
            <a:path>
              <a:moveTo>
                <a:pt x="0" y="45720"/>
              </a:moveTo>
              <a:lnTo>
                <a:pt x="40529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8836" y="2147028"/>
        <a:ext cx="21794" cy="4363"/>
      </dsp:txXfrm>
    </dsp:sp>
    <dsp:sp modelId="{FD26ACD5-4151-4278-B6F4-7536ED43B476}">
      <dsp:nvSpPr>
        <dsp:cNvPr id="0" name=""/>
        <dsp:cNvSpPr/>
      </dsp:nvSpPr>
      <dsp:spPr>
        <a:xfrm>
          <a:off x="413712" y="1580657"/>
          <a:ext cx="1895175" cy="11371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and if  AI in place To perform Data checks </a:t>
          </a:r>
        </a:p>
      </dsp:txBody>
      <dsp:txXfrm>
        <a:off x="413712" y="1580657"/>
        <a:ext cx="1895175" cy="1137105"/>
      </dsp:txXfrm>
    </dsp:sp>
    <dsp:sp modelId="{03CD1D3D-7027-4C04-A486-E6A229F65E8C}">
      <dsp:nvSpPr>
        <dsp:cNvPr id="0" name=""/>
        <dsp:cNvSpPr/>
      </dsp:nvSpPr>
      <dsp:spPr>
        <a:xfrm>
          <a:off x="4638154" y="2103489"/>
          <a:ext cx="405290" cy="91440"/>
        </a:xfrm>
        <a:custGeom>
          <a:avLst/>
          <a:gdLst/>
          <a:ahLst/>
          <a:cxnLst/>
          <a:rect l="0" t="0" r="0" b="0"/>
          <a:pathLst>
            <a:path>
              <a:moveTo>
                <a:pt x="0" y="45720"/>
              </a:moveTo>
              <a:lnTo>
                <a:pt x="405290"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902" y="2147028"/>
        <a:ext cx="21794" cy="4363"/>
      </dsp:txXfrm>
    </dsp:sp>
    <dsp:sp modelId="{7AE900F5-18F8-473D-9330-45AC3698C8D1}">
      <dsp:nvSpPr>
        <dsp:cNvPr id="0" name=""/>
        <dsp:cNvSpPr/>
      </dsp:nvSpPr>
      <dsp:spPr>
        <a:xfrm>
          <a:off x="2744778" y="1580657"/>
          <a:ext cx="1895175" cy="11371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If you have AI doing Data Checks. </a:t>
          </a:r>
        </a:p>
      </dsp:txBody>
      <dsp:txXfrm>
        <a:off x="2744778" y="1580657"/>
        <a:ext cx="1895175" cy="1137105"/>
      </dsp:txXfrm>
    </dsp:sp>
    <dsp:sp modelId="{51BC46DB-5F0E-49E2-803A-B4330D7D33BF}">
      <dsp:nvSpPr>
        <dsp:cNvPr id="0" name=""/>
        <dsp:cNvSpPr/>
      </dsp:nvSpPr>
      <dsp:spPr>
        <a:xfrm>
          <a:off x="6969220" y="2103489"/>
          <a:ext cx="405290" cy="91440"/>
        </a:xfrm>
        <a:custGeom>
          <a:avLst/>
          <a:gdLst/>
          <a:ahLst/>
          <a:cxnLst/>
          <a:rect l="0" t="0" r="0" b="0"/>
          <a:pathLst>
            <a:path>
              <a:moveTo>
                <a:pt x="0" y="45720"/>
              </a:moveTo>
              <a:lnTo>
                <a:pt x="405290"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0968" y="2147028"/>
        <a:ext cx="21794" cy="4363"/>
      </dsp:txXfrm>
    </dsp:sp>
    <dsp:sp modelId="{91EA1E4E-BD04-4170-A468-3FB0ECEE3009}">
      <dsp:nvSpPr>
        <dsp:cNvPr id="0" name=""/>
        <dsp:cNvSpPr/>
      </dsp:nvSpPr>
      <dsp:spPr>
        <a:xfrm>
          <a:off x="5075845" y="1580657"/>
          <a:ext cx="1895175" cy="11371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Clean data is feeding in the Actuarial model </a:t>
          </a:r>
        </a:p>
      </dsp:txBody>
      <dsp:txXfrm>
        <a:off x="5075845" y="1580657"/>
        <a:ext cx="1895175" cy="1137105"/>
      </dsp:txXfrm>
    </dsp:sp>
    <dsp:sp modelId="{42A8B9FB-1F5A-48E7-8E09-3C8BF0D033C3}">
      <dsp:nvSpPr>
        <dsp:cNvPr id="0" name=""/>
        <dsp:cNvSpPr/>
      </dsp:nvSpPr>
      <dsp:spPr>
        <a:xfrm>
          <a:off x="9300287" y="2103489"/>
          <a:ext cx="405290" cy="91440"/>
        </a:xfrm>
        <a:custGeom>
          <a:avLst/>
          <a:gdLst/>
          <a:ahLst/>
          <a:cxnLst/>
          <a:rect l="0" t="0" r="0" b="0"/>
          <a:pathLst>
            <a:path>
              <a:moveTo>
                <a:pt x="0" y="45720"/>
              </a:moveTo>
              <a:lnTo>
                <a:pt x="405290"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92035" y="2147028"/>
        <a:ext cx="21794" cy="4363"/>
      </dsp:txXfrm>
    </dsp:sp>
    <dsp:sp modelId="{31662A72-9C22-492B-BA3E-5E728A3DA448}">
      <dsp:nvSpPr>
        <dsp:cNvPr id="0" name=""/>
        <dsp:cNvSpPr/>
      </dsp:nvSpPr>
      <dsp:spPr>
        <a:xfrm>
          <a:off x="7406911" y="1580657"/>
          <a:ext cx="1895175" cy="11371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To do the numbers and estimated forecast. </a:t>
          </a:r>
        </a:p>
      </dsp:txBody>
      <dsp:txXfrm>
        <a:off x="7406911" y="1580657"/>
        <a:ext cx="1895175" cy="1137105"/>
      </dsp:txXfrm>
    </dsp:sp>
    <dsp:sp modelId="{3521B017-153E-4AD6-8F5B-74F4A1F4632F}">
      <dsp:nvSpPr>
        <dsp:cNvPr id="0" name=""/>
        <dsp:cNvSpPr/>
      </dsp:nvSpPr>
      <dsp:spPr>
        <a:xfrm>
          <a:off x="1361300" y="2715962"/>
          <a:ext cx="9324265" cy="572706"/>
        </a:xfrm>
        <a:custGeom>
          <a:avLst/>
          <a:gdLst/>
          <a:ahLst/>
          <a:cxnLst/>
          <a:rect l="0" t="0" r="0" b="0"/>
          <a:pathLst>
            <a:path>
              <a:moveTo>
                <a:pt x="9324265" y="0"/>
              </a:moveTo>
              <a:lnTo>
                <a:pt x="9324265" y="303453"/>
              </a:lnTo>
              <a:lnTo>
                <a:pt x="0" y="303453"/>
              </a:lnTo>
              <a:lnTo>
                <a:pt x="0" y="572706"/>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89838" y="3000134"/>
        <a:ext cx="467188" cy="4363"/>
      </dsp:txXfrm>
    </dsp:sp>
    <dsp:sp modelId="{10363BBC-6D71-4BCD-ABFA-A75A6F29D581}">
      <dsp:nvSpPr>
        <dsp:cNvPr id="0" name=""/>
        <dsp:cNvSpPr/>
      </dsp:nvSpPr>
      <dsp:spPr>
        <a:xfrm>
          <a:off x="9737977" y="1580657"/>
          <a:ext cx="1895175" cy="11371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So AI doesn't necessarily remove the need to have an Actuary </a:t>
          </a:r>
        </a:p>
      </dsp:txBody>
      <dsp:txXfrm>
        <a:off x="9737977" y="1580657"/>
        <a:ext cx="1895175" cy="1137105"/>
      </dsp:txXfrm>
    </dsp:sp>
    <dsp:sp modelId="{B89E68A9-EDCF-498D-9393-31FFF3FB300C}">
      <dsp:nvSpPr>
        <dsp:cNvPr id="0" name=""/>
        <dsp:cNvSpPr/>
      </dsp:nvSpPr>
      <dsp:spPr>
        <a:xfrm>
          <a:off x="2307088" y="3843901"/>
          <a:ext cx="405290" cy="91440"/>
        </a:xfrm>
        <a:custGeom>
          <a:avLst/>
          <a:gdLst/>
          <a:ahLst/>
          <a:cxnLst/>
          <a:rect l="0" t="0" r="0" b="0"/>
          <a:pathLst>
            <a:path>
              <a:moveTo>
                <a:pt x="0" y="45720"/>
              </a:moveTo>
              <a:lnTo>
                <a:pt x="40529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8836" y="3887440"/>
        <a:ext cx="21794" cy="4363"/>
      </dsp:txXfrm>
    </dsp:sp>
    <dsp:sp modelId="{0E7C6EF9-BB25-4AE8-A546-B32D42DE8C1B}">
      <dsp:nvSpPr>
        <dsp:cNvPr id="0" name=""/>
        <dsp:cNvSpPr/>
      </dsp:nvSpPr>
      <dsp:spPr>
        <a:xfrm>
          <a:off x="413712" y="3321069"/>
          <a:ext cx="1895175" cy="11371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AI is there to enhance and not to replace but Complement the Actuary</a:t>
          </a:r>
        </a:p>
      </dsp:txBody>
      <dsp:txXfrm>
        <a:off x="413712" y="3321069"/>
        <a:ext cx="1895175" cy="1137105"/>
      </dsp:txXfrm>
    </dsp:sp>
    <dsp:sp modelId="{0880CB1E-06F4-4ECC-9E50-07362B8046CC}">
      <dsp:nvSpPr>
        <dsp:cNvPr id="0" name=""/>
        <dsp:cNvSpPr/>
      </dsp:nvSpPr>
      <dsp:spPr>
        <a:xfrm>
          <a:off x="4638154" y="3843901"/>
          <a:ext cx="405290" cy="91440"/>
        </a:xfrm>
        <a:custGeom>
          <a:avLst/>
          <a:gdLst/>
          <a:ahLst/>
          <a:cxnLst/>
          <a:rect l="0" t="0" r="0" b="0"/>
          <a:pathLst>
            <a:path>
              <a:moveTo>
                <a:pt x="0" y="45720"/>
              </a:moveTo>
              <a:lnTo>
                <a:pt x="405290"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902" y="3887440"/>
        <a:ext cx="21794" cy="4363"/>
      </dsp:txXfrm>
    </dsp:sp>
    <dsp:sp modelId="{910468B3-0920-47EB-A74D-0900DE88091F}">
      <dsp:nvSpPr>
        <dsp:cNvPr id="0" name=""/>
        <dsp:cNvSpPr/>
      </dsp:nvSpPr>
      <dsp:spPr>
        <a:xfrm>
          <a:off x="2744778" y="3321069"/>
          <a:ext cx="1895175" cy="11371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AI knows Python, and VBA -You can tell it what to do. </a:t>
          </a:r>
        </a:p>
      </dsp:txBody>
      <dsp:txXfrm>
        <a:off x="2744778" y="3321069"/>
        <a:ext cx="1895175" cy="1137105"/>
      </dsp:txXfrm>
    </dsp:sp>
    <dsp:sp modelId="{4804B2D0-B4D4-4EEE-BBDE-289DDC50C732}">
      <dsp:nvSpPr>
        <dsp:cNvPr id="0" name=""/>
        <dsp:cNvSpPr/>
      </dsp:nvSpPr>
      <dsp:spPr>
        <a:xfrm>
          <a:off x="6969220" y="3843901"/>
          <a:ext cx="405290" cy="91440"/>
        </a:xfrm>
        <a:custGeom>
          <a:avLst/>
          <a:gdLst/>
          <a:ahLst/>
          <a:cxnLst/>
          <a:rect l="0" t="0" r="0" b="0"/>
          <a:pathLst>
            <a:path>
              <a:moveTo>
                <a:pt x="0" y="45720"/>
              </a:moveTo>
              <a:lnTo>
                <a:pt x="405290"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0968" y="3887440"/>
        <a:ext cx="21794" cy="4363"/>
      </dsp:txXfrm>
    </dsp:sp>
    <dsp:sp modelId="{FF7C0FE5-0250-44A1-836C-457D6CDD7D78}">
      <dsp:nvSpPr>
        <dsp:cNvPr id="0" name=""/>
        <dsp:cNvSpPr/>
      </dsp:nvSpPr>
      <dsp:spPr>
        <a:xfrm>
          <a:off x="5075845" y="3321069"/>
          <a:ext cx="1895175" cy="11371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All these things are there to make it better </a:t>
          </a:r>
        </a:p>
      </dsp:txBody>
      <dsp:txXfrm>
        <a:off x="5075845" y="3321069"/>
        <a:ext cx="1895175" cy="1137105"/>
      </dsp:txXfrm>
    </dsp:sp>
    <dsp:sp modelId="{29CFC159-EAF0-4026-95A0-17D57122254E}">
      <dsp:nvSpPr>
        <dsp:cNvPr id="0" name=""/>
        <dsp:cNvSpPr/>
      </dsp:nvSpPr>
      <dsp:spPr>
        <a:xfrm>
          <a:off x="9300287" y="3843901"/>
          <a:ext cx="405290" cy="91440"/>
        </a:xfrm>
        <a:custGeom>
          <a:avLst/>
          <a:gdLst/>
          <a:ahLst/>
          <a:cxnLst/>
          <a:rect l="0" t="0" r="0" b="0"/>
          <a:pathLst>
            <a:path>
              <a:moveTo>
                <a:pt x="0" y="45720"/>
              </a:moveTo>
              <a:lnTo>
                <a:pt x="405290"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92035" y="3887440"/>
        <a:ext cx="21794" cy="4363"/>
      </dsp:txXfrm>
    </dsp:sp>
    <dsp:sp modelId="{C7DBAD44-EB62-4955-97A6-769DDFE99D1D}">
      <dsp:nvSpPr>
        <dsp:cNvPr id="0" name=""/>
        <dsp:cNvSpPr/>
      </dsp:nvSpPr>
      <dsp:spPr>
        <a:xfrm>
          <a:off x="7406911" y="3321069"/>
          <a:ext cx="1895175" cy="11371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Over time we should see Admin costs go down </a:t>
          </a:r>
        </a:p>
      </dsp:txBody>
      <dsp:txXfrm>
        <a:off x="7406911" y="3321069"/>
        <a:ext cx="1895175" cy="1137105"/>
      </dsp:txXfrm>
    </dsp:sp>
    <dsp:sp modelId="{846D8843-081A-4664-BD4D-0EBEE0BE1874}">
      <dsp:nvSpPr>
        <dsp:cNvPr id="0" name=""/>
        <dsp:cNvSpPr/>
      </dsp:nvSpPr>
      <dsp:spPr>
        <a:xfrm>
          <a:off x="1361300" y="4623790"/>
          <a:ext cx="9324265" cy="405290"/>
        </a:xfrm>
        <a:custGeom>
          <a:avLst/>
          <a:gdLst/>
          <a:ahLst/>
          <a:cxnLst/>
          <a:rect l="0" t="0" r="0" b="0"/>
          <a:pathLst>
            <a:path>
              <a:moveTo>
                <a:pt x="9324265" y="0"/>
              </a:moveTo>
              <a:lnTo>
                <a:pt x="9324265" y="219745"/>
              </a:lnTo>
              <a:lnTo>
                <a:pt x="0" y="219745"/>
              </a:lnTo>
              <a:lnTo>
                <a:pt x="0" y="40529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90071" y="4824254"/>
        <a:ext cx="466722" cy="4363"/>
      </dsp:txXfrm>
    </dsp:sp>
    <dsp:sp modelId="{97CAB15F-179B-4FCB-9473-222D2F78F313}">
      <dsp:nvSpPr>
        <dsp:cNvPr id="0" name=""/>
        <dsp:cNvSpPr/>
      </dsp:nvSpPr>
      <dsp:spPr>
        <a:xfrm>
          <a:off x="9737977" y="3153653"/>
          <a:ext cx="1895175" cy="14719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711200">
            <a:lnSpc>
              <a:spcPct val="90000"/>
            </a:lnSpc>
            <a:spcBef>
              <a:spcPct val="0"/>
            </a:spcBef>
            <a:spcAft>
              <a:spcPct val="35000"/>
            </a:spcAft>
            <a:buNone/>
          </a:pPr>
          <a:r>
            <a:rPr lang="en-US" sz="1600" kern="1200" dirty="0"/>
            <a:t>Actuarial costs going down . Actual Core Mandate, without spending time cleaning data , sending queries</a:t>
          </a:r>
        </a:p>
      </dsp:txBody>
      <dsp:txXfrm>
        <a:off x="9737977" y="3153653"/>
        <a:ext cx="1895175" cy="1471937"/>
      </dsp:txXfrm>
    </dsp:sp>
    <dsp:sp modelId="{B3B10148-3C3A-4597-988A-B6F839ACFBBB}">
      <dsp:nvSpPr>
        <dsp:cNvPr id="0" name=""/>
        <dsp:cNvSpPr/>
      </dsp:nvSpPr>
      <dsp:spPr>
        <a:xfrm>
          <a:off x="413712" y="5061481"/>
          <a:ext cx="1895175" cy="11371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865" tIns="97478" rIns="92865" bIns="97478"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600" kern="1200" dirty="0"/>
            <a:t>AI will ensure</a:t>
          </a:r>
        </a:p>
        <a:p>
          <a:pPr marL="0" lvl="0" indent="0" algn="ctr" defTabSz="533400">
            <a:lnSpc>
              <a:spcPct val="90000"/>
            </a:lnSpc>
            <a:spcBef>
              <a:spcPct val="0"/>
            </a:spcBef>
            <a:spcAft>
              <a:spcPct val="35000"/>
            </a:spcAft>
            <a:buNone/>
          </a:pPr>
          <a:r>
            <a:rPr lang="en-US" sz="1600" kern="1200" dirty="0"/>
            <a:t>-Data is accessible</a:t>
          </a:r>
        </a:p>
        <a:p>
          <a:pPr marL="0" lvl="0" indent="0" algn="ctr" defTabSz="533400">
            <a:lnSpc>
              <a:spcPct val="90000"/>
            </a:lnSpc>
            <a:spcBef>
              <a:spcPct val="0"/>
            </a:spcBef>
            <a:spcAft>
              <a:spcPct val="35000"/>
            </a:spcAft>
            <a:buNone/>
          </a:pPr>
          <a:r>
            <a:rPr lang="en-US" sz="1600" kern="1200" dirty="0"/>
            <a:t>- data is user friendly</a:t>
          </a:r>
        </a:p>
        <a:p>
          <a:pPr marL="0" lvl="0" indent="0" algn="ctr" defTabSz="533400">
            <a:lnSpc>
              <a:spcPct val="90000"/>
            </a:lnSpc>
            <a:spcBef>
              <a:spcPct val="0"/>
            </a:spcBef>
            <a:spcAft>
              <a:spcPct val="35000"/>
            </a:spcAft>
            <a:buNone/>
          </a:pPr>
          <a:r>
            <a:rPr lang="en-US" sz="1600" kern="1200" dirty="0"/>
            <a:t>- Clean</a:t>
          </a:r>
        </a:p>
        <a:p>
          <a:pPr marL="0" lvl="0" indent="0" algn="ctr" defTabSz="533400">
            <a:lnSpc>
              <a:spcPct val="90000"/>
            </a:lnSpc>
            <a:spcBef>
              <a:spcPct val="0"/>
            </a:spcBef>
            <a:spcAft>
              <a:spcPct val="35000"/>
            </a:spcAft>
            <a:buNone/>
          </a:pPr>
          <a:r>
            <a:rPr lang="en-US" sz="1600" kern="1200" dirty="0"/>
            <a:t>-Fit for purpose</a:t>
          </a:r>
        </a:p>
        <a:p>
          <a:pPr marL="0" lvl="0" indent="0" algn="ctr" defTabSz="533400">
            <a:lnSpc>
              <a:spcPct val="90000"/>
            </a:lnSpc>
            <a:spcBef>
              <a:spcPct val="0"/>
            </a:spcBef>
            <a:spcAft>
              <a:spcPct val="35000"/>
            </a:spcAft>
            <a:buNone/>
          </a:pPr>
          <a:endParaRPr lang="en-ZW" sz="1200" kern="1200" dirty="0"/>
        </a:p>
      </dsp:txBody>
      <dsp:txXfrm>
        <a:off x="413712" y="5061481"/>
        <a:ext cx="1895175" cy="1137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E23FB-5C42-416A-AAE3-E0768461B430}">
      <dsp:nvSpPr>
        <dsp:cNvPr id="0" name=""/>
        <dsp:cNvSpPr/>
      </dsp:nvSpPr>
      <dsp:spPr>
        <a:xfrm>
          <a:off x="24273" y="1218991"/>
          <a:ext cx="779544" cy="7795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A9DA0-65BD-4371-9AD9-77B6C10CF2F6}">
      <dsp:nvSpPr>
        <dsp:cNvPr id="0" name=""/>
        <dsp:cNvSpPr/>
      </dsp:nvSpPr>
      <dsp:spPr>
        <a:xfrm>
          <a:off x="187977" y="1382695"/>
          <a:ext cx="452135" cy="452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2A0C4-2D48-4239-A1C1-DB174538159D}">
      <dsp:nvSpPr>
        <dsp:cNvPr id="0" name=""/>
        <dsp:cNvSpPr/>
      </dsp:nvSpPr>
      <dsp:spPr>
        <a:xfrm>
          <a:off x="970863" y="1218991"/>
          <a:ext cx="1837498" cy="77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These systems are talking to each other on a daily basis and </a:t>
          </a:r>
        </a:p>
      </dsp:txBody>
      <dsp:txXfrm>
        <a:off x="970863" y="1218991"/>
        <a:ext cx="1837498" cy="779544"/>
      </dsp:txXfrm>
    </dsp:sp>
    <dsp:sp modelId="{1E853E80-69B6-41DA-B3CA-9813DFFFF1FB}">
      <dsp:nvSpPr>
        <dsp:cNvPr id="0" name=""/>
        <dsp:cNvSpPr/>
      </dsp:nvSpPr>
      <dsp:spPr>
        <a:xfrm>
          <a:off x="3128531" y="1218991"/>
          <a:ext cx="779544" cy="7795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C489A-3DCC-403E-A723-10FC067CCD2A}">
      <dsp:nvSpPr>
        <dsp:cNvPr id="0" name=""/>
        <dsp:cNvSpPr/>
      </dsp:nvSpPr>
      <dsp:spPr>
        <a:xfrm>
          <a:off x="3292235" y="1382695"/>
          <a:ext cx="452135" cy="452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81D18-C63B-4D10-8F0D-FEF8132D11F1}">
      <dsp:nvSpPr>
        <dsp:cNvPr id="0" name=""/>
        <dsp:cNvSpPr/>
      </dsp:nvSpPr>
      <dsp:spPr>
        <a:xfrm>
          <a:off x="4075121" y="615841"/>
          <a:ext cx="1837498" cy="198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Able to give your pension members  daily updates  </a:t>
          </a:r>
        </a:p>
      </dsp:txBody>
      <dsp:txXfrm>
        <a:off x="4075121" y="615841"/>
        <a:ext cx="1837498" cy="1985843"/>
      </dsp:txXfrm>
    </dsp:sp>
    <dsp:sp modelId="{C83D48AE-F6D3-4AFB-97F5-6A3DD41AD81D}">
      <dsp:nvSpPr>
        <dsp:cNvPr id="0" name=""/>
        <dsp:cNvSpPr/>
      </dsp:nvSpPr>
      <dsp:spPr>
        <a:xfrm>
          <a:off x="6232789" y="1218991"/>
          <a:ext cx="779544" cy="7795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D0F76-8EF5-477F-AE6E-7FF4FFB1B34E}">
      <dsp:nvSpPr>
        <dsp:cNvPr id="0" name=""/>
        <dsp:cNvSpPr/>
      </dsp:nvSpPr>
      <dsp:spPr>
        <a:xfrm>
          <a:off x="6396493" y="1382695"/>
          <a:ext cx="452135" cy="452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0ADA4-684E-4023-871D-5E1ABCDC9A65}">
      <dsp:nvSpPr>
        <dsp:cNvPr id="0" name=""/>
        <dsp:cNvSpPr/>
      </dsp:nvSpPr>
      <dsp:spPr>
        <a:xfrm>
          <a:off x="7179379" y="1218991"/>
          <a:ext cx="1837498" cy="77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if they so wish. </a:t>
          </a:r>
        </a:p>
      </dsp:txBody>
      <dsp:txXfrm>
        <a:off x="7179379" y="1218991"/>
        <a:ext cx="1837498" cy="779544"/>
      </dsp:txXfrm>
    </dsp:sp>
    <dsp:sp modelId="{5E242ECF-D570-4004-A47E-F1ED3F3F1695}">
      <dsp:nvSpPr>
        <dsp:cNvPr id="0" name=""/>
        <dsp:cNvSpPr/>
      </dsp:nvSpPr>
      <dsp:spPr>
        <a:xfrm>
          <a:off x="9337047" y="1218991"/>
          <a:ext cx="779544" cy="7795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6CCD2-FC8D-405C-9E1D-DF654A385F1E}">
      <dsp:nvSpPr>
        <dsp:cNvPr id="0" name=""/>
        <dsp:cNvSpPr/>
      </dsp:nvSpPr>
      <dsp:spPr>
        <a:xfrm>
          <a:off x="9500752" y="1382695"/>
          <a:ext cx="452135" cy="452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E9B39-48D3-43D9-A14F-F829C2115B27}">
      <dsp:nvSpPr>
        <dsp:cNvPr id="0" name=""/>
        <dsp:cNvSpPr/>
      </dsp:nvSpPr>
      <dsp:spPr>
        <a:xfrm>
          <a:off x="10283637" y="1218991"/>
          <a:ext cx="1837498" cy="77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 terms of the involvement of their portfolio and </a:t>
          </a:r>
        </a:p>
      </dsp:txBody>
      <dsp:txXfrm>
        <a:off x="10283637" y="1218991"/>
        <a:ext cx="1837498" cy="779544"/>
      </dsp:txXfrm>
    </dsp:sp>
    <dsp:sp modelId="{F75FA205-635F-44E7-A622-349D97DC0C10}">
      <dsp:nvSpPr>
        <dsp:cNvPr id="0" name=""/>
        <dsp:cNvSpPr/>
      </dsp:nvSpPr>
      <dsp:spPr>
        <a:xfrm>
          <a:off x="24273" y="4091297"/>
          <a:ext cx="779544" cy="7795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9410E-9DB7-45AE-BF0B-21C61C554D58}">
      <dsp:nvSpPr>
        <dsp:cNvPr id="0" name=""/>
        <dsp:cNvSpPr/>
      </dsp:nvSpPr>
      <dsp:spPr>
        <a:xfrm>
          <a:off x="187977" y="4255002"/>
          <a:ext cx="452135" cy="4521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44A39C-9231-4404-9A53-7C79D3024C41}">
      <dsp:nvSpPr>
        <dsp:cNvPr id="0" name=""/>
        <dsp:cNvSpPr/>
      </dsp:nvSpPr>
      <dsp:spPr>
        <a:xfrm>
          <a:off x="970863" y="3615335"/>
          <a:ext cx="1837498" cy="173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That will reduce the prices when it comes to retirement because someone can track the growth of their Pensions.</a:t>
          </a:r>
        </a:p>
        <a:p>
          <a:pPr marL="0" lvl="0" indent="0" algn="l" defTabSz="800100">
            <a:lnSpc>
              <a:spcPct val="100000"/>
            </a:lnSpc>
            <a:spcBef>
              <a:spcPct val="0"/>
            </a:spcBef>
            <a:spcAft>
              <a:spcPct val="35000"/>
            </a:spcAft>
            <a:buNone/>
          </a:pPr>
          <a:r>
            <a:rPr lang="en-US" sz="1100" kern="1200" dirty="0"/>
            <a:t> </a:t>
          </a:r>
        </a:p>
      </dsp:txBody>
      <dsp:txXfrm>
        <a:off x="970863" y="3615335"/>
        <a:ext cx="1837498" cy="1731470"/>
      </dsp:txXfrm>
    </dsp:sp>
    <dsp:sp modelId="{31DF1692-F18A-441D-8EEE-AECD8C26C3F3}">
      <dsp:nvSpPr>
        <dsp:cNvPr id="0" name=""/>
        <dsp:cNvSpPr/>
      </dsp:nvSpPr>
      <dsp:spPr>
        <a:xfrm>
          <a:off x="3128531" y="4091297"/>
          <a:ext cx="779544" cy="7795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78A61-41FB-4943-A175-A004FAB516DF}">
      <dsp:nvSpPr>
        <dsp:cNvPr id="0" name=""/>
        <dsp:cNvSpPr/>
      </dsp:nvSpPr>
      <dsp:spPr>
        <a:xfrm>
          <a:off x="3292235" y="4255002"/>
          <a:ext cx="452135" cy="4521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6B10E-2D4A-43FF-99A1-479F09D87FC4}">
      <dsp:nvSpPr>
        <dsp:cNvPr id="0" name=""/>
        <dsp:cNvSpPr/>
      </dsp:nvSpPr>
      <dsp:spPr>
        <a:xfrm>
          <a:off x="4075121" y="3693453"/>
          <a:ext cx="1837498" cy="157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When it comes to tracking your investment</a:t>
          </a:r>
        </a:p>
      </dsp:txBody>
      <dsp:txXfrm>
        <a:off x="4075121" y="3693453"/>
        <a:ext cx="1837498" cy="1575233"/>
      </dsp:txXfrm>
    </dsp:sp>
    <dsp:sp modelId="{43A1BCAC-9C9B-4CB4-B6FE-9B591ADE0777}">
      <dsp:nvSpPr>
        <dsp:cNvPr id="0" name=""/>
        <dsp:cNvSpPr/>
      </dsp:nvSpPr>
      <dsp:spPr>
        <a:xfrm>
          <a:off x="6232789" y="4091297"/>
          <a:ext cx="779544" cy="7795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2BF11-1B4B-48CF-A9A6-57846454E8E6}">
      <dsp:nvSpPr>
        <dsp:cNvPr id="0" name=""/>
        <dsp:cNvSpPr/>
      </dsp:nvSpPr>
      <dsp:spPr>
        <a:xfrm>
          <a:off x="6396493" y="4255002"/>
          <a:ext cx="452135" cy="4521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288A9-C933-4AD1-9258-813C34E5F1A7}">
      <dsp:nvSpPr>
        <dsp:cNvPr id="0" name=""/>
        <dsp:cNvSpPr/>
      </dsp:nvSpPr>
      <dsp:spPr>
        <a:xfrm>
          <a:off x="7179379" y="3957438"/>
          <a:ext cx="1837498" cy="104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You don't wait for the Actuary to tell you of the financial savviness of your investment portfolio</a:t>
          </a:r>
        </a:p>
      </dsp:txBody>
      <dsp:txXfrm>
        <a:off x="7179379" y="3957438"/>
        <a:ext cx="1837498" cy="1047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FABAC-F8A7-46DE-99EA-4C3626F59F5F}">
      <dsp:nvSpPr>
        <dsp:cNvPr id="0" name=""/>
        <dsp:cNvSpPr/>
      </dsp:nvSpPr>
      <dsp:spPr>
        <a:xfrm>
          <a:off x="0" y="681"/>
          <a:ext cx="6833175" cy="15953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C4212-2577-4CD4-87E4-59B2730DE0D7}">
      <dsp:nvSpPr>
        <dsp:cNvPr id="0" name=""/>
        <dsp:cNvSpPr/>
      </dsp:nvSpPr>
      <dsp:spPr>
        <a:xfrm>
          <a:off x="482581" y="359626"/>
          <a:ext cx="877420" cy="877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A87A0-AC6F-4F62-B9B5-59C7B03DFA23}">
      <dsp:nvSpPr>
        <dsp:cNvPr id="0" name=""/>
        <dsp:cNvSpPr/>
      </dsp:nvSpPr>
      <dsp:spPr>
        <a:xfrm>
          <a:off x="1842582" y="681"/>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977900">
            <a:lnSpc>
              <a:spcPct val="100000"/>
            </a:lnSpc>
            <a:spcBef>
              <a:spcPct val="0"/>
            </a:spcBef>
            <a:spcAft>
              <a:spcPct val="35000"/>
            </a:spcAft>
            <a:buNone/>
          </a:pPr>
          <a:r>
            <a:rPr lang="en-US" sz="2200" b="0" i="0" kern="1200"/>
            <a:t>EY is using AI to automate tasks such as data entry and reconciliation.</a:t>
          </a:r>
          <a:endParaRPr lang="en-US" sz="2200" kern="1200"/>
        </a:p>
      </dsp:txBody>
      <dsp:txXfrm>
        <a:off x="1842582" y="681"/>
        <a:ext cx="4990592" cy="1595309"/>
      </dsp:txXfrm>
    </dsp:sp>
    <dsp:sp modelId="{AD58F704-4EB2-4629-BD71-5FEE4F4CF82B}">
      <dsp:nvSpPr>
        <dsp:cNvPr id="0" name=""/>
        <dsp:cNvSpPr/>
      </dsp:nvSpPr>
      <dsp:spPr>
        <a:xfrm>
          <a:off x="0" y="1994818"/>
          <a:ext cx="6833175" cy="15953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0D96F-85D5-4FC4-BDB7-66D55CE737D6}">
      <dsp:nvSpPr>
        <dsp:cNvPr id="0" name=""/>
        <dsp:cNvSpPr/>
      </dsp:nvSpPr>
      <dsp:spPr>
        <a:xfrm>
          <a:off x="482581" y="2353762"/>
          <a:ext cx="877420" cy="877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C7FD2-DF44-481B-8C33-F62AA9DA25E6}">
      <dsp:nvSpPr>
        <dsp:cNvPr id="0" name=""/>
        <dsp:cNvSpPr/>
      </dsp:nvSpPr>
      <dsp:spPr>
        <a:xfrm>
          <a:off x="1842582" y="1994818"/>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977900">
            <a:lnSpc>
              <a:spcPct val="100000"/>
            </a:lnSpc>
            <a:spcBef>
              <a:spcPct val="0"/>
            </a:spcBef>
            <a:spcAft>
              <a:spcPct val="35000"/>
            </a:spcAft>
            <a:buNone/>
          </a:pPr>
          <a:r>
            <a:rPr lang="en-US" sz="2200" b="0" i="0" kern="1200"/>
            <a:t>KPMG is using ML to develop new models for fraud detection and financial forecasting.</a:t>
          </a:r>
          <a:endParaRPr lang="en-US" sz="2200" kern="1200"/>
        </a:p>
      </dsp:txBody>
      <dsp:txXfrm>
        <a:off x="1842582" y="1994818"/>
        <a:ext cx="4990592" cy="1595309"/>
      </dsp:txXfrm>
    </dsp:sp>
    <dsp:sp modelId="{528E9394-9543-4081-94D7-C4E19105F2B9}">
      <dsp:nvSpPr>
        <dsp:cNvPr id="0" name=""/>
        <dsp:cNvSpPr/>
      </dsp:nvSpPr>
      <dsp:spPr>
        <a:xfrm>
          <a:off x="0" y="3988954"/>
          <a:ext cx="6833175" cy="15953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2C7CC-CFC2-4288-B420-2DEE911F0E97}">
      <dsp:nvSpPr>
        <dsp:cNvPr id="0" name=""/>
        <dsp:cNvSpPr/>
      </dsp:nvSpPr>
      <dsp:spPr>
        <a:xfrm>
          <a:off x="482581" y="4347899"/>
          <a:ext cx="877420" cy="877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BA5DF3-6116-417E-A321-98FA8341A241}">
      <dsp:nvSpPr>
        <dsp:cNvPr id="0" name=""/>
        <dsp:cNvSpPr/>
      </dsp:nvSpPr>
      <dsp:spPr>
        <a:xfrm>
          <a:off x="1842582" y="3988954"/>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977900">
            <a:lnSpc>
              <a:spcPct val="100000"/>
            </a:lnSpc>
            <a:spcBef>
              <a:spcPct val="0"/>
            </a:spcBef>
            <a:spcAft>
              <a:spcPct val="35000"/>
            </a:spcAft>
            <a:buNone/>
          </a:pPr>
          <a:r>
            <a:rPr lang="en-US" sz="2200" b="0" i="0" kern="1200"/>
            <a:t>PwC is using ChatGPT to provide customer service and answer questions about accounting services.</a:t>
          </a:r>
          <a:endParaRPr lang="en-US" sz="2200" kern="1200"/>
        </a:p>
      </dsp:txBody>
      <dsp:txXfrm>
        <a:off x="1842582" y="3988954"/>
        <a:ext cx="4990592" cy="1595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6D789-0EBF-439D-A506-CA0C47084519}">
      <dsp:nvSpPr>
        <dsp:cNvPr id="0" name=""/>
        <dsp:cNvSpPr/>
      </dsp:nvSpPr>
      <dsp:spPr>
        <a:xfrm>
          <a:off x="3295758" y="603463"/>
          <a:ext cx="461824" cy="91440"/>
        </a:xfrm>
        <a:custGeom>
          <a:avLst/>
          <a:gdLst/>
          <a:ahLst/>
          <a:cxnLst/>
          <a:rect l="0" t="0" r="0" b="0"/>
          <a:pathLst>
            <a:path>
              <a:moveTo>
                <a:pt x="0" y="45720"/>
              </a:moveTo>
              <a:lnTo>
                <a:pt x="46182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4360" y="646719"/>
        <a:ext cx="24621" cy="4929"/>
      </dsp:txXfrm>
    </dsp:sp>
    <dsp:sp modelId="{9E10F126-6E72-4317-AFDD-17C2B7126491}">
      <dsp:nvSpPr>
        <dsp:cNvPr id="0" name=""/>
        <dsp:cNvSpPr/>
      </dsp:nvSpPr>
      <dsp:spPr>
        <a:xfrm>
          <a:off x="1156582" y="6890"/>
          <a:ext cx="2140976" cy="1284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If AI can calculate benefit statements on its own</a:t>
          </a:r>
          <a:endParaRPr lang="en-US" sz="1800" kern="1200" dirty="0"/>
        </a:p>
      </dsp:txBody>
      <dsp:txXfrm>
        <a:off x="1156582" y="6890"/>
        <a:ext cx="2140976" cy="1284585"/>
      </dsp:txXfrm>
    </dsp:sp>
    <dsp:sp modelId="{A37F3F62-27D9-454D-AF71-BB5F917A8562}">
      <dsp:nvSpPr>
        <dsp:cNvPr id="0" name=""/>
        <dsp:cNvSpPr/>
      </dsp:nvSpPr>
      <dsp:spPr>
        <a:xfrm>
          <a:off x="5929159" y="603463"/>
          <a:ext cx="461824" cy="91440"/>
        </a:xfrm>
        <a:custGeom>
          <a:avLst/>
          <a:gdLst/>
          <a:ahLst/>
          <a:cxnLst/>
          <a:rect l="0" t="0" r="0" b="0"/>
          <a:pathLst>
            <a:path>
              <a:moveTo>
                <a:pt x="0" y="45720"/>
              </a:moveTo>
              <a:lnTo>
                <a:pt x="46182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7761" y="646719"/>
        <a:ext cx="24621" cy="4929"/>
      </dsp:txXfrm>
    </dsp:sp>
    <dsp:sp modelId="{318E702D-33AD-4556-B078-B0D4713A136E}">
      <dsp:nvSpPr>
        <dsp:cNvPr id="0" name=""/>
        <dsp:cNvSpPr/>
      </dsp:nvSpPr>
      <dsp:spPr>
        <a:xfrm>
          <a:off x="3789983" y="6890"/>
          <a:ext cx="2140976" cy="128458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This was your opening balance</a:t>
          </a:r>
          <a:endParaRPr lang="en-US" sz="1800" kern="1200" dirty="0"/>
        </a:p>
      </dsp:txBody>
      <dsp:txXfrm>
        <a:off x="3789983" y="6890"/>
        <a:ext cx="2140976" cy="1284585"/>
      </dsp:txXfrm>
    </dsp:sp>
    <dsp:sp modelId="{EE6357A0-78A8-4409-8915-76A6983A9389}">
      <dsp:nvSpPr>
        <dsp:cNvPr id="0" name=""/>
        <dsp:cNvSpPr/>
      </dsp:nvSpPr>
      <dsp:spPr>
        <a:xfrm>
          <a:off x="2227070" y="1289676"/>
          <a:ext cx="5266801" cy="461824"/>
        </a:xfrm>
        <a:custGeom>
          <a:avLst/>
          <a:gdLst/>
          <a:ahLst/>
          <a:cxnLst/>
          <a:rect l="0" t="0" r="0" b="0"/>
          <a:pathLst>
            <a:path>
              <a:moveTo>
                <a:pt x="5266801" y="0"/>
              </a:moveTo>
              <a:lnTo>
                <a:pt x="5266801" y="248012"/>
              </a:lnTo>
              <a:lnTo>
                <a:pt x="0" y="248012"/>
              </a:lnTo>
              <a:lnTo>
                <a:pt x="0" y="461824"/>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227" y="1518124"/>
        <a:ext cx="264488" cy="4929"/>
      </dsp:txXfrm>
    </dsp:sp>
    <dsp:sp modelId="{CA5E78BF-2767-47EE-9714-6F3860C8D02B}">
      <dsp:nvSpPr>
        <dsp:cNvPr id="0" name=""/>
        <dsp:cNvSpPr/>
      </dsp:nvSpPr>
      <dsp:spPr>
        <a:xfrm>
          <a:off x="6423384" y="6890"/>
          <a:ext cx="2140976" cy="12845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These are the contributions that you have made</a:t>
          </a:r>
          <a:endParaRPr lang="en-US" sz="1800" kern="1200" dirty="0"/>
        </a:p>
      </dsp:txBody>
      <dsp:txXfrm>
        <a:off x="6423384" y="6890"/>
        <a:ext cx="2140976" cy="1284585"/>
      </dsp:txXfrm>
    </dsp:sp>
    <dsp:sp modelId="{2ABFD85E-7140-48C9-B316-0CA4F4A957A3}">
      <dsp:nvSpPr>
        <dsp:cNvPr id="0" name=""/>
        <dsp:cNvSpPr/>
      </dsp:nvSpPr>
      <dsp:spPr>
        <a:xfrm>
          <a:off x="3295758" y="2380474"/>
          <a:ext cx="461824" cy="91440"/>
        </a:xfrm>
        <a:custGeom>
          <a:avLst/>
          <a:gdLst/>
          <a:ahLst/>
          <a:cxnLst/>
          <a:rect l="0" t="0" r="0" b="0"/>
          <a:pathLst>
            <a:path>
              <a:moveTo>
                <a:pt x="0" y="45720"/>
              </a:moveTo>
              <a:lnTo>
                <a:pt x="461824"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4360" y="2423729"/>
        <a:ext cx="24621" cy="4929"/>
      </dsp:txXfrm>
    </dsp:sp>
    <dsp:sp modelId="{775D4501-C82F-48E7-8CC4-4712FA95A7DD}">
      <dsp:nvSpPr>
        <dsp:cNvPr id="0" name=""/>
        <dsp:cNvSpPr/>
      </dsp:nvSpPr>
      <dsp:spPr>
        <a:xfrm>
          <a:off x="1156582" y="1783901"/>
          <a:ext cx="2140976" cy="128458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This is the closing balance</a:t>
          </a:r>
          <a:endParaRPr lang="en-US" sz="1800" kern="1200" dirty="0"/>
        </a:p>
      </dsp:txBody>
      <dsp:txXfrm>
        <a:off x="1156582" y="1783901"/>
        <a:ext cx="2140976" cy="1284585"/>
      </dsp:txXfrm>
    </dsp:sp>
    <dsp:sp modelId="{6AFDFC91-9DE1-4248-B3DA-1026050CF933}">
      <dsp:nvSpPr>
        <dsp:cNvPr id="0" name=""/>
        <dsp:cNvSpPr/>
      </dsp:nvSpPr>
      <dsp:spPr>
        <a:xfrm>
          <a:off x="5929159" y="2380474"/>
          <a:ext cx="461824" cy="91440"/>
        </a:xfrm>
        <a:custGeom>
          <a:avLst/>
          <a:gdLst/>
          <a:ahLst/>
          <a:cxnLst/>
          <a:rect l="0" t="0" r="0" b="0"/>
          <a:pathLst>
            <a:path>
              <a:moveTo>
                <a:pt x="0" y="45720"/>
              </a:moveTo>
              <a:lnTo>
                <a:pt x="461824"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7761" y="2423729"/>
        <a:ext cx="24621" cy="4929"/>
      </dsp:txXfrm>
    </dsp:sp>
    <dsp:sp modelId="{D05CD753-BEAD-40F0-9ED5-01EF99D55DA5}">
      <dsp:nvSpPr>
        <dsp:cNvPr id="0" name=""/>
        <dsp:cNvSpPr/>
      </dsp:nvSpPr>
      <dsp:spPr>
        <a:xfrm>
          <a:off x="3789983" y="1783901"/>
          <a:ext cx="2140976" cy="128458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If that can be done by AI on a daily, monthly basis, quarterly</a:t>
          </a:r>
          <a:endParaRPr lang="en-US" sz="1800" kern="1200" dirty="0"/>
        </a:p>
      </dsp:txBody>
      <dsp:txXfrm>
        <a:off x="3789983" y="1783901"/>
        <a:ext cx="2140976" cy="1284585"/>
      </dsp:txXfrm>
    </dsp:sp>
    <dsp:sp modelId="{8F49902C-DFFB-44CF-A31F-FCF472D69865}">
      <dsp:nvSpPr>
        <dsp:cNvPr id="0" name=""/>
        <dsp:cNvSpPr/>
      </dsp:nvSpPr>
      <dsp:spPr>
        <a:xfrm>
          <a:off x="2227070" y="3066687"/>
          <a:ext cx="5266801" cy="461824"/>
        </a:xfrm>
        <a:custGeom>
          <a:avLst/>
          <a:gdLst/>
          <a:ahLst/>
          <a:cxnLst/>
          <a:rect l="0" t="0" r="0" b="0"/>
          <a:pathLst>
            <a:path>
              <a:moveTo>
                <a:pt x="5266801" y="0"/>
              </a:moveTo>
              <a:lnTo>
                <a:pt x="5266801" y="248012"/>
              </a:lnTo>
              <a:lnTo>
                <a:pt x="0" y="248012"/>
              </a:lnTo>
              <a:lnTo>
                <a:pt x="0" y="461824"/>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227" y="3295134"/>
        <a:ext cx="264488" cy="4929"/>
      </dsp:txXfrm>
    </dsp:sp>
    <dsp:sp modelId="{9A545338-D766-4E06-BF44-A24271B325D0}">
      <dsp:nvSpPr>
        <dsp:cNvPr id="0" name=""/>
        <dsp:cNvSpPr/>
      </dsp:nvSpPr>
      <dsp:spPr>
        <a:xfrm>
          <a:off x="6423384" y="1783901"/>
          <a:ext cx="2140976" cy="1284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This will help calculate results that are closer to the truth</a:t>
          </a:r>
          <a:endParaRPr lang="en-US" sz="1800" kern="1200" dirty="0"/>
        </a:p>
      </dsp:txBody>
      <dsp:txXfrm>
        <a:off x="6423384" y="1783901"/>
        <a:ext cx="2140976" cy="1284585"/>
      </dsp:txXfrm>
    </dsp:sp>
    <dsp:sp modelId="{C03A457F-49E0-4229-88B3-E2935A4340EC}">
      <dsp:nvSpPr>
        <dsp:cNvPr id="0" name=""/>
        <dsp:cNvSpPr/>
      </dsp:nvSpPr>
      <dsp:spPr>
        <a:xfrm>
          <a:off x="3295758" y="4157484"/>
          <a:ext cx="461824" cy="91440"/>
        </a:xfrm>
        <a:custGeom>
          <a:avLst/>
          <a:gdLst/>
          <a:ahLst/>
          <a:cxnLst/>
          <a:rect l="0" t="0" r="0" b="0"/>
          <a:pathLst>
            <a:path>
              <a:moveTo>
                <a:pt x="0" y="45720"/>
              </a:moveTo>
              <a:lnTo>
                <a:pt x="46182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4360" y="4200740"/>
        <a:ext cx="24621" cy="4929"/>
      </dsp:txXfrm>
    </dsp:sp>
    <dsp:sp modelId="{8E88309B-6295-41D1-80F4-B4EBB6706747}">
      <dsp:nvSpPr>
        <dsp:cNvPr id="0" name=""/>
        <dsp:cNvSpPr/>
      </dsp:nvSpPr>
      <dsp:spPr>
        <a:xfrm>
          <a:off x="1156582" y="3560911"/>
          <a:ext cx="2140976" cy="128458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Enhance communication with pension members and fund itself</a:t>
          </a:r>
          <a:endParaRPr lang="en-US" sz="1800" kern="1200" dirty="0"/>
        </a:p>
      </dsp:txBody>
      <dsp:txXfrm>
        <a:off x="1156582" y="3560911"/>
        <a:ext cx="2140976" cy="1284585"/>
      </dsp:txXfrm>
    </dsp:sp>
    <dsp:sp modelId="{9CC4299D-0404-4D57-9B94-1867820A25A9}">
      <dsp:nvSpPr>
        <dsp:cNvPr id="0" name=""/>
        <dsp:cNvSpPr/>
      </dsp:nvSpPr>
      <dsp:spPr>
        <a:xfrm>
          <a:off x="5929159" y="4157484"/>
          <a:ext cx="461824" cy="91440"/>
        </a:xfrm>
        <a:custGeom>
          <a:avLst/>
          <a:gdLst/>
          <a:ahLst/>
          <a:cxnLst/>
          <a:rect l="0" t="0" r="0" b="0"/>
          <a:pathLst>
            <a:path>
              <a:moveTo>
                <a:pt x="0" y="45720"/>
              </a:moveTo>
              <a:lnTo>
                <a:pt x="46182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7761" y="4200740"/>
        <a:ext cx="24621" cy="4929"/>
      </dsp:txXfrm>
    </dsp:sp>
    <dsp:sp modelId="{C76AAF20-86D8-4260-8B26-E43DD7CCF5E8}">
      <dsp:nvSpPr>
        <dsp:cNvPr id="0" name=""/>
        <dsp:cNvSpPr/>
      </dsp:nvSpPr>
      <dsp:spPr>
        <a:xfrm>
          <a:off x="3789983" y="3560911"/>
          <a:ext cx="2140976" cy="12845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Reduce costs</a:t>
          </a:r>
          <a:endParaRPr lang="en-US" sz="1800" kern="1200" dirty="0"/>
        </a:p>
      </dsp:txBody>
      <dsp:txXfrm>
        <a:off x="3789983" y="3560911"/>
        <a:ext cx="2140976" cy="1284585"/>
      </dsp:txXfrm>
    </dsp:sp>
    <dsp:sp modelId="{58A0FA1E-FEEA-4D0A-923B-7E0C241F171D}">
      <dsp:nvSpPr>
        <dsp:cNvPr id="0" name=""/>
        <dsp:cNvSpPr/>
      </dsp:nvSpPr>
      <dsp:spPr>
        <a:xfrm>
          <a:off x="2227070" y="4843697"/>
          <a:ext cx="5266801" cy="461824"/>
        </a:xfrm>
        <a:custGeom>
          <a:avLst/>
          <a:gdLst/>
          <a:ahLst/>
          <a:cxnLst/>
          <a:rect l="0" t="0" r="0" b="0"/>
          <a:pathLst>
            <a:path>
              <a:moveTo>
                <a:pt x="5266801" y="0"/>
              </a:moveTo>
              <a:lnTo>
                <a:pt x="5266801" y="248012"/>
              </a:lnTo>
              <a:lnTo>
                <a:pt x="0" y="248012"/>
              </a:lnTo>
              <a:lnTo>
                <a:pt x="0" y="461824"/>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227" y="5072145"/>
        <a:ext cx="264488" cy="4929"/>
      </dsp:txXfrm>
    </dsp:sp>
    <dsp:sp modelId="{02D50B89-3926-4DE9-A235-7C7974450207}">
      <dsp:nvSpPr>
        <dsp:cNvPr id="0" name=""/>
        <dsp:cNvSpPr/>
      </dsp:nvSpPr>
      <dsp:spPr>
        <a:xfrm>
          <a:off x="6423384" y="3560911"/>
          <a:ext cx="2140976" cy="128458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711200">
            <a:lnSpc>
              <a:spcPct val="90000"/>
            </a:lnSpc>
            <a:spcBef>
              <a:spcPct val="0"/>
            </a:spcBef>
            <a:spcAft>
              <a:spcPct val="35000"/>
            </a:spcAft>
            <a:buNone/>
          </a:pPr>
          <a:r>
            <a:rPr lang="en-US" sz="1600" kern="1200"/>
            <a:t>Thus AI is  cost effective</a:t>
          </a:r>
          <a:endParaRPr lang="en-US" sz="1600" kern="1200" dirty="0"/>
        </a:p>
      </dsp:txBody>
      <dsp:txXfrm>
        <a:off x="6423384" y="3560911"/>
        <a:ext cx="2140976" cy="1284585"/>
      </dsp:txXfrm>
    </dsp:sp>
    <dsp:sp modelId="{3296D5A0-42E2-497A-9575-A54CA57AFB17}">
      <dsp:nvSpPr>
        <dsp:cNvPr id="0" name=""/>
        <dsp:cNvSpPr/>
      </dsp:nvSpPr>
      <dsp:spPr>
        <a:xfrm>
          <a:off x="3295758" y="5934495"/>
          <a:ext cx="461824" cy="91440"/>
        </a:xfrm>
        <a:custGeom>
          <a:avLst/>
          <a:gdLst/>
          <a:ahLst/>
          <a:cxnLst/>
          <a:rect l="0" t="0" r="0" b="0"/>
          <a:pathLst>
            <a:path>
              <a:moveTo>
                <a:pt x="0" y="45720"/>
              </a:moveTo>
              <a:lnTo>
                <a:pt x="461824"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4360" y="5977750"/>
        <a:ext cx="24621" cy="4929"/>
      </dsp:txXfrm>
    </dsp:sp>
    <dsp:sp modelId="{CC6EE57B-2E3A-4932-A8AB-1B294857C6B0}">
      <dsp:nvSpPr>
        <dsp:cNvPr id="0" name=""/>
        <dsp:cNvSpPr/>
      </dsp:nvSpPr>
      <dsp:spPr>
        <a:xfrm>
          <a:off x="1156582" y="5337922"/>
          <a:ext cx="2140976" cy="128458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kern="1200"/>
            <a:t>Some of the things to think about</a:t>
          </a:r>
          <a:endParaRPr lang="en-US" sz="1800" kern="1200" dirty="0"/>
        </a:p>
      </dsp:txBody>
      <dsp:txXfrm>
        <a:off x="1156582" y="5337922"/>
        <a:ext cx="2140976" cy="1284585"/>
      </dsp:txXfrm>
    </dsp:sp>
    <dsp:sp modelId="{CE381774-29E3-400D-8061-B8AC1FE81747}">
      <dsp:nvSpPr>
        <dsp:cNvPr id="0" name=""/>
        <dsp:cNvSpPr/>
      </dsp:nvSpPr>
      <dsp:spPr>
        <a:xfrm>
          <a:off x="3789983" y="5337922"/>
          <a:ext cx="2140976" cy="12845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10" tIns="110121" rIns="104910" bIns="110121" numCol="1" spcCol="1270" anchor="ctr" anchorCtr="0">
          <a:noAutofit/>
        </a:bodyPr>
        <a:lstStyle/>
        <a:p>
          <a:pPr marL="0" lvl="0" indent="0" algn="ctr" defTabSz="800100">
            <a:lnSpc>
              <a:spcPct val="90000"/>
            </a:lnSpc>
            <a:spcBef>
              <a:spcPct val="0"/>
            </a:spcBef>
            <a:spcAft>
              <a:spcPct val="35000"/>
            </a:spcAft>
            <a:buNone/>
          </a:pPr>
          <a:r>
            <a:rPr lang="en-US" sz="1800" b="1" kern="1200"/>
            <a:t>AI calculation:</a:t>
          </a:r>
          <a:r>
            <a:rPr lang="en-US" sz="1800" kern="1200"/>
            <a:t> Can provide more accurate and timely benefit statements, enhancing member satisfaction</a:t>
          </a:r>
          <a:r>
            <a:rPr lang="en-US" sz="1500" kern="1200"/>
            <a:t>.</a:t>
          </a:r>
          <a:endParaRPr lang="en-US" sz="1500" kern="1200" dirty="0"/>
        </a:p>
      </dsp:txBody>
      <dsp:txXfrm>
        <a:off x="3789983" y="5337922"/>
        <a:ext cx="2140976" cy="1284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BCE3B-192A-4D79-9390-E50C8E2CC046}">
      <dsp:nvSpPr>
        <dsp:cNvPr id="0" name=""/>
        <dsp:cNvSpPr/>
      </dsp:nvSpPr>
      <dsp:spPr>
        <a:xfrm>
          <a:off x="2442787" y="678399"/>
          <a:ext cx="522165" cy="91440"/>
        </a:xfrm>
        <a:custGeom>
          <a:avLst/>
          <a:gdLst/>
          <a:ahLst/>
          <a:cxnLst/>
          <a:rect l="0" t="0" r="0" b="0"/>
          <a:pathLst>
            <a:path>
              <a:moveTo>
                <a:pt x="0" y="45720"/>
              </a:moveTo>
              <a:lnTo>
                <a:pt x="52216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0051" y="721356"/>
        <a:ext cx="27638" cy="5527"/>
      </dsp:txXfrm>
    </dsp:sp>
    <dsp:sp modelId="{FB30C36C-D8E0-4001-8298-9C819FC973A7}">
      <dsp:nvSpPr>
        <dsp:cNvPr id="0" name=""/>
        <dsp:cNvSpPr/>
      </dsp:nvSpPr>
      <dsp:spPr>
        <a:xfrm>
          <a:off x="41261" y="3122"/>
          <a:ext cx="2403326" cy="14419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b="1" kern="1200" dirty="0"/>
            <a:t>Challenges: </a:t>
          </a:r>
          <a:r>
            <a:rPr lang="en-US" sz="1700" kern="1200" dirty="0"/>
            <a:t>Inconsistent and unstructured data, hindering AI applications.</a:t>
          </a:r>
        </a:p>
      </dsp:txBody>
      <dsp:txXfrm>
        <a:off x="41261" y="3122"/>
        <a:ext cx="2403326" cy="1441995"/>
      </dsp:txXfrm>
    </dsp:sp>
    <dsp:sp modelId="{CCCB49D3-F060-4E75-90AD-E395C57A4651}">
      <dsp:nvSpPr>
        <dsp:cNvPr id="0" name=""/>
        <dsp:cNvSpPr/>
      </dsp:nvSpPr>
      <dsp:spPr>
        <a:xfrm>
          <a:off x="5398879" y="678399"/>
          <a:ext cx="522165" cy="91440"/>
        </a:xfrm>
        <a:custGeom>
          <a:avLst/>
          <a:gdLst/>
          <a:ahLst/>
          <a:cxnLst/>
          <a:rect l="0" t="0" r="0" b="0"/>
          <a:pathLst>
            <a:path>
              <a:moveTo>
                <a:pt x="0" y="45720"/>
              </a:moveTo>
              <a:lnTo>
                <a:pt x="522165"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6142" y="721356"/>
        <a:ext cx="27638" cy="5527"/>
      </dsp:txXfrm>
    </dsp:sp>
    <dsp:sp modelId="{18750806-0254-4B16-B3E0-8BA5D7124A68}">
      <dsp:nvSpPr>
        <dsp:cNvPr id="0" name=""/>
        <dsp:cNvSpPr/>
      </dsp:nvSpPr>
      <dsp:spPr>
        <a:xfrm>
          <a:off x="2997352" y="3122"/>
          <a:ext cx="2403326" cy="14419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b="1" kern="1200" dirty="0"/>
            <a:t>Opportunities: </a:t>
          </a:r>
          <a:r>
            <a:rPr lang="en-US" sz="1700" kern="1200" dirty="0"/>
            <a:t>Improved data management can enable more effective AI-driven solutions.</a:t>
          </a:r>
        </a:p>
      </dsp:txBody>
      <dsp:txXfrm>
        <a:off x="2997352" y="3122"/>
        <a:ext cx="2403326" cy="1441995"/>
      </dsp:txXfrm>
    </dsp:sp>
    <dsp:sp modelId="{787AA80A-3BAB-4FF3-A027-D36E1B511C68}">
      <dsp:nvSpPr>
        <dsp:cNvPr id="0" name=""/>
        <dsp:cNvSpPr/>
      </dsp:nvSpPr>
      <dsp:spPr>
        <a:xfrm>
          <a:off x="8354971" y="678399"/>
          <a:ext cx="522165" cy="91440"/>
        </a:xfrm>
        <a:custGeom>
          <a:avLst/>
          <a:gdLst/>
          <a:ahLst/>
          <a:cxnLst/>
          <a:rect l="0" t="0" r="0" b="0"/>
          <a:pathLst>
            <a:path>
              <a:moveTo>
                <a:pt x="0" y="45720"/>
              </a:moveTo>
              <a:lnTo>
                <a:pt x="522165"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02234" y="721356"/>
        <a:ext cx="27638" cy="5527"/>
      </dsp:txXfrm>
    </dsp:sp>
    <dsp:sp modelId="{5D843513-BFED-41A4-83B6-3928C66F1179}">
      <dsp:nvSpPr>
        <dsp:cNvPr id="0" name=""/>
        <dsp:cNvSpPr/>
      </dsp:nvSpPr>
      <dsp:spPr>
        <a:xfrm>
          <a:off x="5953444" y="3122"/>
          <a:ext cx="2403326" cy="14419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Mainly the issue oi data</a:t>
          </a:r>
        </a:p>
      </dsp:txBody>
      <dsp:txXfrm>
        <a:off x="5953444" y="3122"/>
        <a:ext cx="2403326" cy="1441995"/>
      </dsp:txXfrm>
    </dsp:sp>
    <dsp:sp modelId="{198E2834-1281-4F62-B645-202B8C1C4E3B}">
      <dsp:nvSpPr>
        <dsp:cNvPr id="0" name=""/>
        <dsp:cNvSpPr/>
      </dsp:nvSpPr>
      <dsp:spPr>
        <a:xfrm>
          <a:off x="1242924" y="1443317"/>
          <a:ext cx="8868274" cy="522165"/>
        </a:xfrm>
        <a:custGeom>
          <a:avLst/>
          <a:gdLst/>
          <a:ahLst/>
          <a:cxnLst/>
          <a:rect l="0" t="0" r="0" b="0"/>
          <a:pathLst>
            <a:path>
              <a:moveTo>
                <a:pt x="8868274" y="0"/>
              </a:moveTo>
              <a:lnTo>
                <a:pt x="8868274" y="278182"/>
              </a:lnTo>
              <a:lnTo>
                <a:pt x="0" y="278182"/>
              </a:lnTo>
              <a:lnTo>
                <a:pt x="0" y="522165"/>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4924" y="1701636"/>
        <a:ext cx="444274" cy="5527"/>
      </dsp:txXfrm>
    </dsp:sp>
    <dsp:sp modelId="{66508BBF-A116-4030-94CD-864DB2B21A6C}">
      <dsp:nvSpPr>
        <dsp:cNvPr id="0" name=""/>
        <dsp:cNvSpPr/>
      </dsp:nvSpPr>
      <dsp:spPr>
        <a:xfrm>
          <a:off x="8909536" y="3122"/>
          <a:ext cx="2403326" cy="1441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That corporate don’t have good data</a:t>
          </a:r>
        </a:p>
      </dsp:txBody>
      <dsp:txXfrm>
        <a:off x="8909536" y="3122"/>
        <a:ext cx="2403326" cy="1441995"/>
      </dsp:txXfrm>
    </dsp:sp>
    <dsp:sp modelId="{9BB4736C-2762-47A1-BB85-D07B66174BA5}">
      <dsp:nvSpPr>
        <dsp:cNvPr id="0" name=""/>
        <dsp:cNvSpPr/>
      </dsp:nvSpPr>
      <dsp:spPr>
        <a:xfrm>
          <a:off x="2442787" y="2673161"/>
          <a:ext cx="522165" cy="91440"/>
        </a:xfrm>
        <a:custGeom>
          <a:avLst/>
          <a:gdLst/>
          <a:ahLst/>
          <a:cxnLst/>
          <a:rect l="0" t="0" r="0" b="0"/>
          <a:pathLst>
            <a:path>
              <a:moveTo>
                <a:pt x="0" y="45720"/>
              </a:moveTo>
              <a:lnTo>
                <a:pt x="522165"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0051" y="2716117"/>
        <a:ext cx="27638" cy="5527"/>
      </dsp:txXfrm>
    </dsp:sp>
    <dsp:sp modelId="{EE982815-C398-4E75-A497-77CD375B4AEC}">
      <dsp:nvSpPr>
        <dsp:cNvPr id="0" name=""/>
        <dsp:cNvSpPr/>
      </dsp:nvSpPr>
      <dsp:spPr>
        <a:xfrm>
          <a:off x="41261" y="1997883"/>
          <a:ext cx="2403326" cy="144199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dirty="0"/>
            <a:t>When that happens , spend more time trying to go manual documents clean up data through </a:t>
          </a:r>
        </a:p>
      </dsp:txBody>
      <dsp:txXfrm>
        <a:off x="41261" y="1997883"/>
        <a:ext cx="2403326" cy="1441995"/>
      </dsp:txXfrm>
    </dsp:sp>
    <dsp:sp modelId="{897493E7-5D35-4F13-8A23-54C30D012B2A}">
      <dsp:nvSpPr>
        <dsp:cNvPr id="0" name=""/>
        <dsp:cNvSpPr/>
      </dsp:nvSpPr>
      <dsp:spPr>
        <a:xfrm>
          <a:off x="5398879" y="2673161"/>
          <a:ext cx="522165" cy="91440"/>
        </a:xfrm>
        <a:custGeom>
          <a:avLst/>
          <a:gdLst/>
          <a:ahLst/>
          <a:cxnLst/>
          <a:rect l="0" t="0" r="0" b="0"/>
          <a:pathLst>
            <a:path>
              <a:moveTo>
                <a:pt x="0" y="45720"/>
              </a:moveTo>
              <a:lnTo>
                <a:pt x="52216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6142" y="2716117"/>
        <a:ext cx="27638" cy="5527"/>
      </dsp:txXfrm>
    </dsp:sp>
    <dsp:sp modelId="{89A75622-69DC-482B-B9BB-27C76B771AEC}">
      <dsp:nvSpPr>
        <dsp:cNvPr id="0" name=""/>
        <dsp:cNvSpPr/>
      </dsp:nvSpPr>
      <dsp:spPr>
        <a:xfrm>
          <a:off x="2997352" y="1997883"/>
          <a:ext cx="2403326" cy="14419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data manual process</a:t>
          </a:r>
        </a:p>
      </dsp:txBody>
      <dsp:txXfrm>
        <a:off x="2997352" y="1997883"/>
        <a:ext cx="2403326" cy="1441995"/>
      </dsp:txXfrm>
    </dsp:sp>
    <dsp:sp modelId="{6C08D291-F7EB-4DEB-9AEF-1C37EB9261BE}">
      <dsp:nvSpPr>
        <dsp:cNvPr id="0" name=""/>
        <dsp:cNvSpPr/>
      </dsp:nvSpPr>
      <dsp:spPr>
        <a:xfrm>
          <a:off x="8354971" y="2673161"/>
          <a:ext cx="522165" cy="91440"/>
        </a:xfrm>
        <a:custGeom>
          <a:avLst/>
          <a:gdLst/>
          <a:ahLst/>
          <a:cxnLst/>
          <a:rect l="0" t="0" r="0" b="0"/>
          <a:pathLst>
            <a:path>
              <a:moveTo>
                <a:pt x="0" y="45720"/>
              </a:moveTo>
              <a:lnTo>
                <a:pt x="522165"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02234" y="2716117"/>
        <a:ext cx="27638" cy="5527"/>
      </dsp:txXfrm>
    </dsp:sp>
    <dsp:sp modelId="{9440DA15-9AF3-442D-94F7-CB3C3EAD3529}">
      <dsp:nvSpPr>
        <dsp:cNvPr id="0" name=""/>
        <dsp:cNvSpPr/>
      </dsp:nvSpPr>
      <dsp:spPr>
        <a:xfrm>
          <a:off x="5953444" y="1997883"/>
          <a:ext cx="2403326" cy="14419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If you are using AI </a:t>
          </a:r>
        </a:p>
      </dsp:txBody>
      <dsp:txXfrm>
        <a:off x="5953444" y="1997883"/>
        <a:ext cx="2403326" cy="1441995"/>
      </dsp:txXfrm>
    </dsp:sp>
    <dsp:sp modelId="{83663735-D773-4565-A2CD-E98442310A8B}">
      <dsp:nvSpPr>
        <dsp:cNvPr id="0" name=""/>
        <dsp:cNvSpPr/>
      </dsp:nvSpPr>
      <dsp:spPr>
        <a:xfrm>
          <a:off x="1242924" y="3438078"/>
          <a:ext cx="8868274" cy="522165"/>
        </a:xfrm>
        <a:custGeom>
          <a:avLst/>
          <a:gdLst/>
          <a:ahLst/>
          <a:cxnLst/>
          <a:rect l="0" t="0" r="0" b="0"/>
          <a:pathLst>
            <a:path>
              <a:moveTo>
                <a:pt x="8868274" y="0"/>
              </a:moveTo>
              <a:lnTo>
                <a:pt x="8868274" y="278182"/>
              </a:lnTo>
              <a:lnTo>
                <a:pt x="0" y="278182"/>
              </a:lnTo>
              <a:lnTo>
                <a:pt x="0" y="522165"/>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4924" y="3696397"/>
        <a:ext cx="444274" cy="5527"/>
      </dsp:txXfrm>
    </dsp:sp>
    <dsp:sp modelId="{16614809-7BD6-414F-B678-1659C54B7FB1}">
      <dsp:nvSpPr>
        <dsp:cNvPr id="0" name=""/>
        <dsp:cNvSpPr/>
      </dsp:nvSpPr>
      <dsp:spPr>
        <a:xfrm>
          <a:off x="8909536" y="1997883"/>
          <a:ext cx="2403326" cy="14419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Instead of gaining data gained through manual processes</a:t>
          </a:r>
        </a:p>
      </dsp:txBody>
      <dsp:txXfrm>
        <a:off x="8909536" y="1997883"/>
        <a:ext cx="2403326" cy="1441995"/>
      </dsp:txXfrm>
    </dsp:sp>
    <dsp:sp modelId="{E4336B13-59AC-418A-9E62-B233B63FBA97}">
      <dsp:nvSpPr>
        <dsp:cNvPr id="0" name=""/>
        <dsp:cNvSpPr/>
      </dsp:nvSpPr>
      <dsp:spPr>
        <a:xfrm>
          <a:off x="41261" y="3992644"/>
          <a:ext cx="2403326" cy="1441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7765" tIns="123615" rIns="117765" bIns="123615" numCol="1" spcCol="1270" anchor="ctr" anchorCtr="0">
          <a:noAutofit/>
        </a:bodyPr>
        <a:lstStyle/>
        <a:p>
          <a:pPr marL="0" lvl="0" indent="0" algn="ctr" defTabSz="755650">
            <a:lnSpc>
              <a:spcPct val="90000"/>
            </a:lnSpc>
            <a:spcBef>
              <a:spcPct val="0"/>
            </a:spcBef>
            <a:spcAft>
              <a:spcPct val="35000"/>
            </a:spcAft>
            <a:buNone/>
          </a:pPr>
          <a:r>
            <a:rPr lang="en-US" sz="1700" kern="1200"/>
            <a:t>Takes away much away being done internally and cleaning processes</a:t>
          </a:r>
        </a:p>
      </dsp:txBody>
      <dsp:txXfrm>
        <a:off x="41261" y="3992644"/>
        <a:ext cx="2403326" cy="1441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CF33E-B38E-455B-9935-59E8BB0B3DC3}">
      <dsp:nvSpPr>
        <dsp:cNvPr id="0" name=""/>
        <dsp:cNvSpPr/>
      </dsp:nvSpPr>
      <dsp:spPr>
        <a:xfrm>
          <a:off x="929465" y="181968"/>
          <a:ext cx="1483687" cy="1483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5196B-1A1F-45B3-912F-755A6920A68B}">
      <dsp:nvSpPr>
        <dsp:cNvPr id="0" name=""/>
        <dsp:cNvSpPr/>
      </dsp:nvSpPr>
      <dsp:spPr>
        <a:xfrm>
          <a:off x="1245660" y="498164"/>
          <a:ext cx="851295" cy="851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801CF8-9427-4ADF-9EAD-EDCDF18F4495}">
      <dsp:nvSpPr>
        <dsp:cNvPr id="0" name=""/>
        <dsp:cNvSpPr/>
      </dsp:nvSpPr>
      <dsp:spPr>
        <a:xfrm>
          <a:off x="455171" y="2127788"/>
          <a:ext cx="2432273"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It helps detect fraud</a:t>
          </a:r>
          <a:r>
            <a:rPr lang="en-US" sz="1700" kern="1200" dirty="0"/>
            <a:t>.</a:t>
          </a:r>
        </a:p>
      </dsp:txBody>
      <dsp:txXfrm>
        <a:off x="455171" y="2127788"/>
        <a:ext cx="2432273" cy="1710000"/>
      </dsp:txXfrm>
    </dsp:sp>
    <dsp:sp modelId="{934ACFE0-A1AC-435A-A236-8DC369BE2985}">
      <dsp:nvSpPr>
        <dsp:cNvPr id="0" name=""/>
        <dsp:cNvSpPr/>
      </dsp:nvSpPr>
      <dsp:spPr>
        <a:xfrm>
          <a:off x="3787387" y="181968"/>
          <a:ext cx="1483687" cy="1483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53068A-A79F-409D-8BB2-992D0697EEC6}">
      <dsp:nvSpPr>
        <dsp:cNvPr id="0" name=""/>
        <dsp:cNvSpPr/>
      </dsp:nvSpPr>
      <dsp:spPr>
        <a:xfrm>
          <a:off x="4103582" y="498164"/>
          <a:ext cx="851295" cy="851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BE252B-F9C1-4929-BD73-F14610B1E69B}">
      <dsp:nvSpPr>
        <dsp:cNvPr id="0" name=""/>
        <dsp:cNvSpPr/>
      </dsp:nvSpPr>
      <dsp:spPr>
        <a:xfrm>
          <a:off x="3313093" y="2127788"/>
          <a:ext cx="2432273"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People who are dead, and being credited</a:t>
          </a:r>
        </a:p>
      </dsp:txBody>
      <dsp:txXfrm>
        <a:off x="3313093" y="2127788"/>
        <a:ext cx="2432273" cy="1710000"/>
      </dsp:txXfrm>
    </dsp:sp>
    <dsp:sp modelId="{3CAF560C-6E35-4F7D-ADFB-65DFADD4BC22}">
      <dsp:nvSpPr>
        <dsp:cNvPr id="0" name=""/>
        <dsp:cNvSpPr/>
      </dsp:nvSpPr>
      <dsp:spPr>
        <a:xfrm>
          <a:off x="6645308" y="181968"/>
          <a:ext cx="1483687" cy="1483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5EAB4-F186-4719-B770-2BFF65FBFD95}">
      <dsp:nvSpPr>
        <dsp:cNvPr id="0" name=""/>
        <dsp:cNvSpPr/>
      </dsp:nvSpPr>
      <dsp:spPr>
        <a:xfrm>
          <a:off x="6961504" y="498164"/>
          <a:ext cx="851295" cy="851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B903C9-A6B7-47CF-BD45-8943CC43F686}">
      <dsp:nvSpPr>
        <dsp:cNvPr id="0" name=""/>
        <dsp:cNvSpPr/>
      </dsp:nvSpPr>
      <dsp:spPr>
        <a:xfrm>
          <a:off x="6171015" y="2127788"/>
          <a:ext cx="2432273"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ZW" sz="3000" kern="1200" dirty="0"/>
            <a:t>Funds being credited to the bogus accounts</a:t>
          </a:r>
          <a:endParaRPr lang="en-US" sz="3000" kern="1200" dirty="0"/>
        </a:p>
      </dsp:txBody>
      <dsp:txXfrm>
        <a:off x="6171015" y="2127788"/>
        <a:ext cx="2432273" cy="1710000"/>
      </dsp:txXfrm>
    </dsp:sp>
    <dsp:sp modelId="{F2894E79-5708-493A-962C-EE23471AFA26}">
      <dsp:nvSpPr>
        <dsp:cNvPr id="0" name=""/>
        <dsp:cNvSpPr/>
      </dsp:nvSpPr>
      <dsp:spPr>
        <a:xfrm>
          <a:off x="9503230" y="181968"/>
          <a:ext cx="1483687" cy="14836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66228-54CE-4B6C-A931-C8B03CDEFD77}">
      <dsp:nvSpPr>
        <dsp:cNvPr id="0" name=""/>
        <dsp:cNvSpPr/>
      </dsp:nvSpPr>
      <dsp:spPr>
        <a:xfrm>
          <a:off x="9819426" y="498164"/>
          <a:ext cx="851295" cy="8512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B32B9F-18DB-462D-9393-E526E99340AF}">
      <dsp:nvSpPr>
        <dsp:cNvPr id="0" name=""/>
        <dsp:cNvSpPr/>
      </dsp:nvSpPr>
      <dsp:spPr>
        <a:xfrm>
          <a:off x="9028937" y="2127788"/>
          <a:ext cx="2432273"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ZW" sz="3000" kern="1200"/>
            <a:t>There are a lot of gaps that we can think about</a:t>
          </a:r>
          <a:endParaRPr lang="en-US" sz="3000" kern="1200"/>
        </a:p>
      </dsp:txBody>
      <dsp:txXfrm>
        <a:off x="9028937" y="2127788"/>
        <a:ext cx="2432273" cy="171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W"/>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7D452A-CA94-46D0-8E63-77E8046BE127}" type="datetimeFigureOut">
              <a:rPr lang="en-ZW" smtClean="0"/>
              <a:t>7/10/2024</a:t>
            </a:fld>
            <a:endParaRPr lang="en-ZW"/>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W"/>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W"/>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02B703-AF18-4804-AA3B-8076EF09242C}" type="slidenum">
              <a:rPr lang="en-ZW" smtClean="0"/>
              <a:t>‹#›</a:t>
            </a:fld>
            <a:endParaRPr lang="en-ZW"/>
          </a:p>
        </p:txBody>
      </p:sp>
    </p:spTree>
    <p:extLst>
      <p:ext uri="{BB962C8B-B14F-4D97-AF65-F5344CB8AC3E}">
        <p14:creationId xmlns:p14="http://schemas.microsoft.com/office/powerpoint/2010/main" val="234567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6902B703-AF18-4804-AA3B-8076EF09242C}" type="slidenum">
              <a:rPr lang="en-ZW" smtClean="0"/>
              <a:t>35</a:t>
            </a:fld>
            <a:endParaRPr lang="en-ZW"/>
          </a:p>
        </p:txBody>
      </p:sp>
    </p:spTree>
    <p:extLst>
      <p:ext uri="{BB962C8B-B14F-4D97-AF65-F5344CB8AC3E}">
        <p14:creationId xmlns:p14="http://schemas.microsoft.com/office/powerpoint/2010/main" val="373099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D18-6BC5-475C-4DF7-793EEB8531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E3B8D1AA-66E5-DF4D-B407-2ABCDE95B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01B76DB2-7BA9-994C-EB3F-4BE706BC5A45}"/>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D641EFB8-CEEE-2ABF-45BD-7A682A96276F}"/>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D1129D5-E474-6C9D-9245-A5A2ECF13A30}"/>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385061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DBD3-F95D-F589-F814-F74A6AA673AF}"/>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8A071AB6-B447-F258-E2CC-596A11E1B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AD8C58F1-B71F-A28C-68DA-C4095983F0DD}"/>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F2E1BC13-BA45-D0C2-E56A-A1FF96F2BD70}"/>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C103A57-2F15-EDA2-EAE1-50E599795316}"/>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141065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2CFC8-BE97-3B17-7D76-9D590C4AC2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75B1C76B-5C58-412E-619F-7A88580FE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E15AF13C-0645-4D71-5BC3-EEB051076AAD}"/>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7C1A2411-5BC1-6AFB-A8D1-A70CD8FFCD59}"/>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E7222C10-7E23-51D9-1760-1A1590EDB698}"/>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59147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648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97677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309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656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96243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969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23426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19379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8CBE-7109-C84E-A679-94320AC51A3C}"/>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CAEDE36A-2244-E21D-07CF-B3C98B2C5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87950687-2A8F-47D7-218D-8E076040DA9E}"/>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22E59CC6-7087-62FD-0D81-FCD56D7AC616}"/>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210B599-DBF4-955A-2818-9C6BF65A043B}"/>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332303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2352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32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10/7/2024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7987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4F5A-26CB-3A31-8BA6-17E5B2769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35B84546-372B-D295-CE91-4EC5E44B9C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EC44B-F5CE-895D-9244-08434207D9D4}"/>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D175606B-C8A5-0A82-9E34-D64B89A1BC98}"/>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87C1AFF-F35D-CCE0-143D-6DA0D31971F0}"/>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162947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B1A0-4F8B-0CDA-8FFD-6CB9F2642E74}"/>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9C440FC3-9346-7782-3147-37731C347A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7035DD55-055B-F8BA-6A6E-4317C4477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69A37082-1270-61FF-7ADA-F939ECA0B01C}"/>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6" name="Footer Placeholder 5">
            <a:extLst>
              <a:ext uri="{FF2B5EF4-FFF2-40B4-BE49-F238E27FC236}">
                <a16:creationId xmlns:a16="http://schemas.microsoft.com/office/drawing/2014/main" id="{53E8567C-D207-50B9-A459-E7FE6046CF21}"/>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20BB30FD-8A42-8327-C533-F80A2FAF8592}"/>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9979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5A03-5373-2273-0F79-6F92DE5D27B9}"/>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4CAD6A55-583B-167A-710D-793D648162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898A8-F6CB-D401-7CD9-D770C0956C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92CF8B18-95AC-14DE-C0F2-42DFBEE88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A5EE5-1EF7-0400-36A4-0D3E45147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EC1D2854-75D0-5325-606E-494D17FF0C40}"/>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8" name="Footer Placeholder 7">
            <a:extLst>
              <a:ext uri="{FF2B5EF4-FFF2-40B4-BE49-F238E27FC236}">
                <a16:creationId xmlns:a16="http://schemas.microsoft.com/office/drawing/2014/main" id="{04642B18-77CB-4212-0042-68E851471773}"/>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8907DCAD-532E-6E04-9A10-B5A84D25FB34}"/>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224717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EDEF-E64D-9E4A-8761-4D2599CC249D}"/>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167F81A0-86D8-607E-A272-95E81F260810}"/>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4" name="Footer Placeholder 3">
            <a:extLst>
              <a:ext uri="{FF2B5EF4-FFF2-40B4-BE49-F238E27FC236}">
                <a16:creationId xmlns:a16="http://schemas.microsoft.com/office/drawing/2014/main" id="{D51CCF74-F04C-F3CD-376F-5EB900F08B86}"/>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C54AD583-5E21-9553-2797-752B20156416}"/>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216366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2B743-93D4-9333-5C45-9E4ABB406889}"/>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3" name="Footer Placeholder 2">
            <a:extLst>
              <a:ext uri="{FF2B5EF4-FFF2-40B4-BE49-F238E27FC236}">
                <a16:creationId xmlns:a16="http://schemas.microsoft.com/office/drawing/2014/main" id="{BA6C1DC0-3C98-5D62-3FEE-B0853E893E98}"/>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658D3BFE-7D43-D3DD-EA13-6525965D70AA}"/>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232966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AA1C-A5E7-BD5C-26D9-2A3AD9674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05601075-190E-128C-2DE4-CEC05B72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AC9E30A2-4DA6-B5FD-B330-3BAD026C7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2FE3F-87F6-E6F2-013E-8FE93464030C}"/>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6" name="Footer Placeholder 5">
            <a:extLst>
              <a:ext uri="{FF2B5EF4-FFF2-40B4-BE49-F238E27FC236}">
                <a16:creationId xmlns:a16="http://schemas.microsoft.com/office/drawing/2014/main" id="{BFB2421A-A8D5-3F23-83F6-4FAD71B5AAD0}"/>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37BC9B7A-AE29-D9BF-4BDA-BBFBBB5858B1}"/>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47252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BEEC-6E50-DD7B-C3F0-755D05F09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B9E03A5F-5621-90C3-882C-8BED40BC8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B8608780-AF79-3094-28C1-1E5380E8A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EC2B6-44F3-0B6F-A674-748AE8486622}"/>
              </a:ext>
            </a:extLst>
          </p:cNvPr>
          <p:cNvSpPr>
            <a:spLocks noGrp="1"/>
          </p:cNvSpPr>
          <p:nvPr>
            <p:ph type="dt" sz="half" idx="10"/>
          </p:nvPr>
        </p:nvSpPr>
        <p:spPr/>
        <p:txBody>
          <a:bodyPr/>
          <a:lstStyle/>
          <a:p>
            <a:fld id="{0C858B81-0D72-4DFC-821F-5C7997D252E7}" type="datetimeFigureOut">
              <a:rPr lang="en-ZW" smtClean="0"/>
              <a:t>7/10/2024</a:t>
            </a:fld>
            <a:endParaRPr lang="en-ZW"/>
          </a:p>
        </p:txBody>
      </p:sp>
      <p:sp>
        <p:nvSpPr>
          <p:cNvPr id="6" name="Footer Placeholder 5">
            <a:extLst>
              <a:ext uri="{FF2B5EF4-FFF2-40B4-BE49-F238E27FC236}">
                <a16:creationId xmlns:a16="http://schemas.microsoft.com/office/drawing/2014/main" id="{191CFA70-97BE-8F69-BAA5-6EA4307916E6}"/>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BA3A37D3-EE6F-2697-6174-151C7F4CB835}"/>
              </a:ext>
            </a:extLst>
          </p:cNvPr>
          <p:cNvSpPr>
            <a:spLocks noGrp="1"/>
          </p:cNvSpPr>
          <p:nvPr>
            <p:ph type="sldNum" sz="quarter" idx="12"/>
          </p:nvPr>
        </p:nvSpPr>
        <p:spPr/>
        <p:txBody>
          <a:bodyPr/>
          <a:lstStyle/>
          <a:p>
            <a:fld id="{4BB0B6C1-8D03-4A55-AD46-2B1425E63F47}" type="slidenum">
              <a:rPr lang="en-ZW" smtClean="0"/>
              <a:t>‹#›</a:t>
            </a:fld>
            <a:endParaRPr lang="en-ZW"/>
          </a:p>
        </p:txBody>
      </p:sp>
    </p:spTree>
    <p:extLst>
      <p:ext uri="{BB962C8B-B14F-4D97-AF65-F5344CB8AC3E}">
        <p14:creationId xmlns:p14="http://schemas.microsoft.com/office/powerpoint/2010/main" val="340009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8ABF5-0692-2E7A-38CF-80E06F5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FE7D702D-6E49-D64D-F4B2-9CDC53397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57D2EEA-BC58-AC3A-D8B3-7445B6E07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858B81-0D72-4DFC-821F-5C7997D252E7}" type="datetimeFigureOut">
              <a:rPr lang="en-ZW" smtClean="0"/>
              <a:t>7/10/2024</a:t>
            </a:fld>
            <a:endParaRPr lang="en-ZW"/>
          </a:p>
        </p:txBody>
      </p:sp>
      <p:sp>
        <p:nvSpPr>
          <p:cNvPr id="5" name="Footer Placeholder 4">
            <a:extLst>
              <a:ext uri="{FF2B5EF4-FFF2-40B4-BE49-F238E27FC236}">
                <a16:creationId xmlns:a16="http://schemas.microsoft.com/office/drawing/2014/main" id="{06E9ABAD-56D8-4024-8DB4-503A80C4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W"/>
          </a:p>
        </p:txBody>
      </p:sp>
      <p:sp>
        <p:nvSpPr>
          <p:cNvPr id="6" name="Slide Number Placeholder 5">
            <a:extLst>
              <a:ext uri="{FF2B5EF4-FFF2-40B4-BE49-F238E27FC236}">
                <a16:creationId xmlns:a16="http://schemas.microsoft.com/office/drawing/2014/main" id="{CA41722F-47D0-8A0E-6B99-FD97FEFC4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B0B6C1-8D03-4A55-AD46-2B1425E63F47}" type="slidenum">
              <a:rPr lang="en-ZW" smtClean="0"/>
              <a:t>‹#›</a:t>
            </a:fld>
            <a:endParaRPr lang="en-ZW"/>
          </a:p>
        </p:txBody>
      </p:sp>
    </p:spTree>
    <p:extLst>
      <p:ext uri="{BB962C8B-B14F-4D97-AF65-F5344CB8AC3E}">
        <p14:creationId xmlns:p14="http://schemas.microsoft.com/office/powerpoint/2010/main" val="102771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10/7/2024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2166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iversityworldnews.com/post.php?story=20210301092515749" TargetMode="External"/><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mcit.gov.eg/en/Artificial_Intelligence#:~:text=The%20National%20AI%20Strategy%E2%80%94to,technologies%20and%20transform%20the%20economy." TargetMode="External"/><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medium.com/dataseries/the-ai-strategy-of-mauritius-20518940fb2d" TargetMode="External"/><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particles art">
            <a:extLst>
              <a:ext uri="{FF2B5EF4-FFF2-40B4-BE49-F238E27FC236}">
                <a16:creationId xmlns:a16="http://schemas.microsoft.com/office/drawing/2014/main" id="{F8A50196-6096-986C-27B5-0AADD8CC0B99}"/>
              </a:ext>
            </a:extLst>
          </p:cNvPr>
          <p:cNvPicPr>
            <a:picLocks noChangeAspect="1"/>
          </p:cNvPicPr>
          <p:nvPr/>
        </p:nvPicPr>
        <p:blipFill>
          <a:blip r:embed="rId2"/>
          <a:srcRect t="7412" r="19563" b="1679"/>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7D5074-DF6D-283E-0166-03BA4F01E764}"/>
              </a:ext>
            </a:extLst>
          </p:cNvPr>
          <p:cNvSpPr>
            <a:spLocks noGrp="1"/>
          </p:cNvSpPr>
          <p:nvPr>
            <p:ph type="ctrTitle"/>
          </p:nvPr>
        </p:nvSpPr>
        <p:spPr>
          <a:xfrm>
            <a:off x="477981" y="1122363"/>
            <a:ext cx="4023360" cy="3204134"/>
          </a:xfrm>
        </p:spPr>
        <p:txBody>
          <a:bodyPr anchor="b">
            <a:normAutofit/>
          </a:bodyPr>
          <a:lstStyle/>
          <a:p>
            <a:pPr algn="l"/>
            <a:r>
              <a:rPr lang="en-US" sz="4800" b="1" dirty="0">
                <a:solidFill>
                  <a:srgbClr val="0070C0"/>
                </a:solidFill>
              </a:rPr>
              <a:t>Impact of AI on Pensions</a:t>
            </a:r>
            <a:endParaRPr lang="en-ZW" sz="4800" b="1" dirty="0">
              <a:solidFill>
                <a:srgbClr val="0070C0"/>
              </a:solidFill>
            </a:endParaRPr>
          </a:p>
        </p:txBody>
      </p:sp>
      <p:sp>
        <p:nvSpPr>
          <p:cNvPr id="3" name="Subtitle 2">
            <a:extLst>
              <a:ext uri="{FF2B5EF4-FFF2-40B4-BE49-F238E27FC236}">
                <a16:creationId xmlns:a16="http://schemas.microsoft.com/office/drawing/2014/main" id="{2258DFD4-6C36-90E3-E60D-1D9B07FA6A80}"/>
              </a:ext>
            </a:extLst>
          </p:cNvPr>
          <p:cNvSpPr>
            <a:spLocks noGrp="1"/>
          </p:cNvSpPr>
          <p:nvPr>
            <p:ph type="subTitle" idx="1"/>
          </p:nvPr>
        </p:nvSpPr>
        <p:spPr>
          <a:xfrm>
            <a:off x="477980" y="4872922"/>
            <a:ext cx="4023359" cy="1208141"/>
          </a:xfrm>
        </p:spPr>
        <p:txBody>
          <a:bodyPr>
            <a:normAutofit/>
          </a:bodyPr>
          <a:lstStyle/>
          <a:p>
            <a:pPr algn="l"/>
            <a:r>
              <a:rPr lang="en-US" sz="2000" b="1" dirty="0"/>
              <a:t>Charles Makoni (MBA, ICSA, MCom, CIMA Adv Dip)</a:t>
            </a:r>
            <a:endParaRPr lang="en-ZW" sz="2000" b="1" dirty="0"/>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2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43804F-F515-0336-EEC8-63B1FA934752}"/>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dirty="0" err="1">
                <a:solidFill>
                  <a:srgbClr val="C00000"/>
                </a:solidFill>
                <a:latin typeface="+mj-lt"/>
                <a:ea typeface="+mj-ea"/>
                <a:cs typeface="+mj-cs"/>
              </a:rPr>
              <a:t>Cont.n</a:t>
            </a:r>
            <a:endParaRPr lang="en-US" sz="3600" b="1" kern="1200" dirty="0">
              <a:solidFill>
                <a:srgbClr val="C00000"/>
              </a:solidFill>
              <a:latin typeface="+mj-lt"/>
              <a:ea typeface="+mj-ea"/>
              <a:cs typeface="+mj-cs"/>
            </a:endParaRPr>
          </a:p>
        </p:txBody>
      </p:sp>
      <p:pic>
        <p:nvPicPr>
          <p:cNvPr id="5" name="Content Placeholder 4">
            <a:extLst>
              <a:ext uri="{FF2B5EF4-FFF2-40B4-BE49-F238E27FC236}">
                <a16:creationId xmlns:a16="http://schemas.microsoft.com/office/drawing/2014/main" id="{3DF12063-3043-A82F-0BE0-C3250C0478F8}"/>
              </a:ext>
            </a:extLst>
          </p:cNvPr>
          <p:cNvPicPr>
            <a:picLocks noChangeAspect="1"/>
          </p:cNvPicPr>
          <p:nvPr/>
        </p:nvPicPr>
        <p:blipFill>
          <a:blip r:embed="rId2"/>
          <a:stretch>
            <a:fillRect/>
          </a:stretch>
        </p:blipFill>
        <p:spPr>
          <a:xfrm>
            <a:off x="1383166" y="1600200"/>
            <a:ext cx="9425668" cy="5257800"/>
          </a:xfrm>
          <a:prstGeom prst="rect">
            <a:avLst/>
          </a:prstGeom>
        </p:spPr>
      </p:pic>
    </p:spTree>
    <p:extLst>
      <p:ext uri="{BB962C8B-B14F-4D97-AF65-F5344CB8AC3E}">
        <p14:creationId xmlns:p14="http://schemas.microsoft.com/office/powerpoint/2010/main" val="221122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6" name="Freeform: Shape 35">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0" name="Freeform: Shape 3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41A746B-F060-8712-2753-374883B32796}"/>
              </a:ext>
            </a:extLst>
          </p:cNvPr>
          <p:cNvSpPr>
            <a:spLocks noGrp="1"/>
          </p:cNvSpPr>
          <p:nvPr>
            <p:ph type="title"/>
          </p:nvPr>
        </p:nvSpPr>
        <p:spPr>
          <a:xfrm>
            <a:off x="476655" y="3984"/>
            <a:ext cx="10378938" cy="540765"/>
          </a:xfrm>
        </p:spPr>
        <p:txBody>
          <a:bodyPr anchor="ctr">
            <a:normAutofit fontScale="90000"/>
          </a:bodyPr>
          <a:lstStyle/>
          <a:p>
            <a:pPr algn="ctr"/>
            <a:r>
              <a:rPr lang="en-US" sz="3600" b="1">
                <a:solidFill>
                  <a:srgbClr val="C00000"/>
                </a:solidFill>
              </a:rPr>
              <a:t>Key Challenges in the Pensions Industry</a:t>
            </a:r>
            <a:endParaRPr lang="en-ZW" sz="3600" b="1" dirty="0">
              <a:solidFill>
                <a:srgbClr val="C00000"/>
              </a:solidFill>
            </a:endParaRPr>
          </a:p>
        </p:txBody>
      </p:sp>
      <p:sp>
        <p:nvSpPr>
          <p:cNvPr id="3" name="Content Placeholder 2">
            <a:extLst>
              <a:ext uri="{FF2B5EF4-FFF2-40B4-BE49-F238E27FC236}">
                <a16:creationId xmlns:a16="http://schemas.microsoft.com/office/drawing/2014/main" id="{45D554DD-5006-C928-D4D9-A9201170420D}"/>
              </a:ext>
            </a:extLst>
          </p:cNvPr>
          <p:cNvSpPr>
            <a:spLocks noGrp="1"/>
          </p:cNvSpPr>
          <p:nvPr>
            <p:ph idx="1"/>
          </p:nvPr>
        </p:nvSpPr>
        <p:spPr>
          <a:xfrm>
            <a:off x="223735" y="544749"/>
            <a:ext cx="11967959" cy="6313251"/>
          </a:xfrm>
        </p:spPr>
        <p:txBody>
          <a:bodyPr anchor="t">
            <a:noAutofit/>
          </a:bodyPr>
          <a:lstStyle/>
          <a:p>
            <a:pPr marL="0" indent="0">
              <a:buNone/>
            </a:pPr>
            <a:r>
              <a:rPr lang="en-US" sz="2400" b="1" u="sng" dirty="0">
                <a:solidFill>
                  <a:srgbClr val="C00000"/>
                </a:solidFill>
              </a:rPr>
              <a:t>1. Knowledge Gap on AI</a:t>
            </a:r>
            <a:r>
              <a:rPr lang="en-US" sz="2400" dirty="0">
                <a:solidFill>
                  <a:schemeClr val="tx2"/>
                </a:solidFill>
              </a:rPr>
              <a:t>:</a:t>
            </a:r>
            <a:r>
              <a:rPr lang="en-US" dirty="0">
                <a:solidFill>
                  <a:schemeClr val="tx2"/>
                </a:solidFill>
              </a:rPr>
              <a:t>  </a:t>
            </a:r>
            <a:r>
              <a:rPr lang="en-US" sz="2400" dirty="0">
                <a:solidFill>
                  <a:schemeClr val="tx2"/>
                </a:solidFill>
              </a:rPr>
              <a:t>AI has been a topical issue in various industries.</a:t>
            </a:r>
          </a:p>
          <a:p>
            <a:pPr lvl="1">
              <a:buFont typeface="Wingdings" panose="05000000000000000000" pitchFamily="2" charset="2"/>
              <a:buChar char="q"/>
            </a:pPr>
            <a:r>
              <a:rPr lang="en-US" dirty="0">
                <a:solidFill>
                  <a:schemeClr val="tx2"/>
                </a:solidFill>
              </a:rPr>
              <a:t>AI will not replace but rather enhance &amp; complement. </a:t>
            </a:r>
          </a:p>
          <a:p>
            <a:pPr marL="0" indent="0">
              <a:buNone/>
            </a:pPr>
            <a:r>
              <a:rPr lang="en-US" sz="2400" b="1" u="sng" dirty="0">
                <a:solidFill>
                  <a:srgbClr val="C00000"/>
                </a:solidFill>
              </a:rPr>
              <a:t>2. Viability Challenges</a:t>
            </a:r>
            <a:r>
              <a:rPr lang="en-US" sz="2400" b="1" dirty="0">
                <a:solidFill>
                  <a:schemeClr val="tx2"/>
                </a:solidFill>
              </a:rPr>
              <a:t>: </a:t>
            </a:r>
            <a:r>
              <a:rPr lang="en-US" sz="2400" dirty="0">
                <a:solidFill>
                  <a:schemeClr val="tx2"/>
                </a:solidFill>
              </a:rPr>
              <a:t>Sponsoring Employers facing viability challenges - Funding Gaps.</a:t>
            </a: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a:p>
            <a:pPr marL="0" indent="0">
              <a:buNone/>
            </a:pPr>
            <a:endParaRPr lang="en-US" sz="2400" b="1" dirty="0">
              <a:solidFill>
                <a:srgbClr val="C00000"/>
              </a:solidFill>
            </a:endParaRPr>
          </a:p>
        </p:txBody>
      </p:sp>
      <p:pic>
        <p:nvPicPr>
          <p:cNvPr id="5" name="Picture 4">
            <a:extLst>
              <a:ext uri="{FF2B5EF4-FFF2-40B4-BE49-F238E27FC236}">
                <a16:creationId xmlns:a16="http://schemas.microsoft.com/office/drawing/2014/main" id="{5065D811-1AA3-354B-AC7E-C5D2BE59A97A}"/>
              </a:ext>
            </a:extLst>
          </p:cNvPr>
          <p:cNvPicPr>
            <a:picLocks noChangeAspect="1"/>
          </p:cNvPicPr>
          <p:nvPr/>
        </p:nvPicPr>
        <p:blipFill>
          <a:blip r:embed="rId2"/>
          <a:stretch>
            <a:fillRect/>
          </a:stretch>
        </p:blipFill>
        <p:spPr>
          <a:xfrm>
            <a:off x="304570" y="1923865"/>
            <a:ext cx="3863675" cy="802230"/>
          </a:xfrm>
          <a:prstGeom prst="rect">
            <a:avLst/>
          </a:prstGeom>
        </p:spPr>
      </p:pic>
      <p:pic>
        <p:nvPicPr>
          <p:cNvPr id="7" name="Picture 6">
            <a:extLst>
              <a:ext uri="{FF2B5EF4-FFF2-40B4-BE49-F238E27FC236}">
                <a16:creationId xmlns:a16="http://schemas.microsoft.com/office/drawing/2014/main" id="{E3D70FB0-0D3A-CF5C-E9D2-B133ED3809EA}"/>
              </a:ext>
            </a:extLst>
          </p:cNvPr>
          <p:cNvPicPr>
            <a:picLocks noChangeAspect="1"/>
          </p:cNvPicPr>
          <p:nvPr/>
        </p:nvPicPr>
        <p:blipFill>
          <a:blip r:embed="rId3"/>
          <a:stretch>
            <a:fillRect/>
          </a:stretch>
        </p:blipFill>
        <p:spPr>
          <a:xfrm>
            <a:off x="304875" y="2707033"/>
            <a:ext cx="9152413" cy="1421056"/>
          </a:xfrm>
          <a:prstGeom prst="rect">
            <a:avLst/>
          </a:prstGeom>
        </p:spPr>
      </p:pic>
      <p:pic>
        <p:nvPicPr>
          <p:cNvPr id="9" name="Picture 8">
            <a:extLst>
              <a:ext uri="{FF2B5EF4-FFF2-40B4-BE49-F238E27FC236}">
                <a16:creationId xmlns:a16="http://schemas.microsoft.com/office/drawing/2014/main" id="{44BE41D2-6B35-1427-3360-E5C2A36FC63F}"/>
              </a:ext>
            </a:extLst>
          </p:cNvPr>
          <p:cNvPicPr>
            <a:picLocks noChangeAspect="1"/>
          </p:cNvPicPr>
          <p:nvPr/>
        </p:nvPicPr>
        <p:blipFill>
          <a:blip r:embed="rId4"/>
          <a:stretch>
            <a:fillRect/>
          </a:stretch>
        </p:blipFill>
        <p:spPr>
          <a:xfrm>
            <a:off x="304570" y="4105212"/>
            <a:ext cx="9152413" cy="2470686"/>
          </a:xfrm>
          <a:prstGeom prst="rect">
            <a:avLst/>
          </a:prstGeom>
        </p:spPr>
      </p:pic>
    </p:spTree>
    <p:extLst>
      <p:ext uri="{BB962C8B-B14F-4D97-AF65-F5344CB8AC3E}">
        <p14:creationId xmlns:p14="http://schemas.microsoft.com/office/powerpoint/2010/main" val="13257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61E5-D833-94C3-ED7D-9FFE6F498545}"/>
              </a:ext>
            </a:extLst>
          </p:cNvPr>
          <p:cNvSpPr>
            <a:spLocks noGrp="1"/>
          </p:cNvSpPr>
          <p:nvPr>
            <p:ph type="title"/>
          </p:nvPr>
        </p:nvSpPr>
        <p:spPr>
          <a:xfrm>
            <a:off x="838200" y="365125"/>
            <a:ext cx="10515600" cy="496723"/>
          </a:xfrm>
        </p:spPr>
        <p:txBody>
          <a:bodyPr>
            <a:normAutofit fontScale="90000"/>
          </a:bodyPr>
          <a:lstStyle/>
          <a:p>
            <a:r>
              <a:rPr lang="en-US" sz="4400" b="1">
                <a:solidFill>
                  <a:srgbClr val="C00000"/>
                </a:solidFill>
              </a:rPr>
              <a:t>3. Lack of Good &amp; Quality Data</a:t>
            </a:r>
            <a:endParaRPr lang="en-ZW" dirty="0"/>
          </a:p>
        </p:txBody>
      </p:sp>
      <p:sp>
        <p:nvSpPr>
          <p:cNvPr id="3" name="Content Placeholder 2">
            <a:extLst>
              <a:ext uri="{FF2B5EF4-FFF2-40B4-BE49-F238E27FC236}">
                <a16:creationId xmlns:a16="http://schemas.microsoft.com/office/drawing/2014/main" id="{5349FA59-3195-2EF2-902C-9686A798547E}"/>
              </a:ext>
            </a:extLst>
          </p:cNvPr>
          <p:cNvSpPr>
            <a:spLocks noGrp="1"/>
          </p:cNvSpPr>
          <p:nvPr>
            <p:ph idx="1"/>
          </p:nvPr>
        </p:nvSpPr>
        <p:spPr>
          <a:xfrm>
            <a:off x="838200" y="3857297"/>
            <a:ext cx="10018986" cy="2816772"/>
          </a:xfrm>
        </p:spPr>
        <p:txBody>
          <a:bodyPr>
            <a:normAutofit/>
          </a:bodyPr>
          <a:lstStyle/>
          <a:p>
            <a:pPr marL="0" indent="0">
              <a:buNone/>
            </a:pPr>
            <a:endParaRPr lang="en-US" sz="1600" dirty="0"/>
          </a:p>
          <a:p>
            <a:r>
              <a:rPr lang="en-US" sz="2000" dirty="0"/>
              <a:t>Inquiry Observed that</a:t>
            </a:r>
          </a:p>
          <a:p>
            <a:r>
              <a:rPr lang="en-US" sz="2000" dirty="0"/>
              <a:t>Lack of Data became a hindrance, and most issues could not be concluded.</a:t>
            </a:r>
          </a:p>
          <a:p>
            <a:r>
              <a:rPr lang="en-US" sz="2000" dirty="0"/>
              <a:t> Industry is data intensive</a:t>
            </a:r>
          </a:p>
          <a:p>
            <a:r>
              <a:rPr lang="en-US" sz="2000" dirty="0"/>
              <a:t>Requires to be kept over a long period of time</a:t>
            </a:r>
          </a:p>
          <a:p>
            <a:r>
              <a:rPr lang="en-US" sz="2000" dirty="0"/>
              <a:t>Recommended to keep data for at least 100 years</a:t>
            </a:r>
          </a:p>
          <a:p>
            <a:endParaRPr lang="en-ZW" dirty="0"/>
          </a:p>
        </p:txBody>
      </p:sp>
      <p:pic>
        <p:nvPicPr>
          <p:cNvPr id="4" name="Content Placeholder 21">
            <a:extLst>
              <a:ext uri="{FF2B5EF4-FFF2-40B4-BE49-F238E27FC236}">
                <a16:creationId xmlns:a16="http://schemas.microsoft.com/office/drawing/2014/main" id="{0E3D04E8-5E91-CB4A-4C91-87B4946D4889}"/>
              </a:ext>
            </a:extLst>
          </p:cNvPr>
          <p:cNvPicPr>
            <a:picLocks noChangeAspect="1"/>
          </p:cNvPicPr>
          <p:nvPr/>
        </p:nvPicPr>
        <p:blipFill>
          <a:blip r:embed="rId2"/>
          <a:stretch>
            <a:fillRect/>
          </a:stretch>
        </p:blipFill>
        <p:spPr>
          <a:xfrm>
            <a:off x="838200" y="1012554"/>
            <a:ext cx="9699522" cy="2697598"/>
          </a:xfrm>
          <a:prstGeom prst="rect">
            <a:avLst/>
          </a:prstGeom>
        </p:spPr>
      </p:pic>
    </p:spTree>
    <p:extLst>
      <p:ext uri="{BB962C8B-B14F-4D97-AF65-F5344CB8AC3E}">
        <p14:creationId xmlns:p14="http://schemas.microsoft.com/office/powerpoint/2010/main" val="393330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96A625-1316-EA7C-C58F-DFA112E35AD9}"/>
              </a:ext>
            </a:extLst>
          </p:cNvPr>
          <p:cNvPicPr>
            <a:picLocks noChangeAspect="1"/>
          </p:cNvPicPr>
          <p:nvPr/>
        </p:nvPicPr>
        <p:blipFill>
          <a:blip r:embed="rId2"/>
          <a:stretch>
            <a:fillRect/>
          </a:stretch>
        </p:blipFill>
        <p:spPr>
          <a:xfrm>
            <a:off x="0" y="0"/>
            <a:ext cx="6327228" cy="1147864"/>
          </a:xfrm>
          <a:prstGeom prst="rect">
            <a:avLst/>
          </a:prstGeom>
        </p:spPr>
      </p:pic>
      <p:pic>
        <p:nvPicPr>
          <p:cNvPr id="7" name="Picture 6">
            <a:extLst>
              <a:ext uri="{FF2B5EF4-FFF2-40B4-BE49-F238E27FC236}">
                <a16:creationId xmlns:a16="http://schemas.microsoft.com/office/drawing/2014/main" id="{2FC36039-B741-CF2A-C8B7-C59A8F19BAF4}"/>
              </a:ext>
            </a:extLst>
          </p:cNvPr>
          <p:cNvPicPr>
            <a:picLocks noChangeAspect="1"/>
          </p:cNvPicPr>
          <p:nvPr/>
        </p:nvPicPr>
        <p:blipFill>
          <a:blip r:embed="rId3"/>
          <a:stretch>
            <a:fillRect/>
          </a:stretch>
        </p:blipFill>
        <p:spPr>
          <a:xfrm>
            <a:off x="0" y="1147863"/>
            <a:ext cx="10005848" cy="1498059"/>
          </a:xfrm>
          <a:prstGeom prst="rect">
            <a:avLst/>
          </a:prstGeom>
        </p:spPr>
      </p:pic>
      <p:pic>
        <p:nvPicPr>
          <p:cNvPr id="9" name="Picture 8">
            <a:extLst>
              <a:ext uri="{FF2B5EF4-FFF2-40B4-BE49-F238E27FC236}">
                <a16:creationId xmlns:a16="http://schemas.microsoft.com/office/drawing/2014/main" id="{814C2F2B-711B-CAFE-0ED0-9AA74CC67F86}"/>
              </a:ext>
            </a:extLst>
          </p:cNvPr>
          <p:cNvPicPr>
            <a:picLocks noChangeAspect="1"/>
          </p:cNvPicPr>
          <p:nvPr/>
        </p:nvPicPr>
        <p:blipFill>
          <a:blip r:embed="rId4"/>
          <a:stretch>
            <a:fillRect/>
          </a:stretch>
        </p:blipFill>
        <p:spPr>
          <a:xfrm>
            <a:off x="178676" y="2522483"/>
            <a:ext cx="8607972" cy="4335517"/>
          </a:xfrm>
          <a:prstGeom prst="rect">
            <a:avLst/>
          </a:prstGeom>
        </p:spPr>
      </p:pic>
    </p:spTree>
    <p:extLst>
      <p:ext uri="{BB962C8B-B14F-4D97-AF65-F5344CB8AC3E}">
        <p14:creationId xmlns:p14="http://schemas.microsoft.com/office/powerpoint/2010/main" val="17210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D813D1-BA6B-40B4-A101-04BB8944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8" name="Rectangle 1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EA3DFA5-2D7B-4989-8ED7-8321EC11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2F53686-FABD-F17B-4C03-9151C0AC4A39}"/>
              </a:ext>
            </a:extLst>
          </p:cNvPr>
          <p:cNvSpPr>
            <a:spLocks noGrp="1"/>
          </p:cNvSpPr>
          <p:nvPr>
            <p:ph type="title"/>
          </p:nvPr>
        </p:nvSpPr>
        <p:spPr>
          <a:xfrm>
            <a:off x="685672" y="316963"/>
            <a:ext cx="5092558" cy="1638297"/>
          </a:xfrm>
        </p:spPr>
        <p:txBody>
          <a:bodyPr anchor="b">
            <a:normAutofit fontScale="90000"/>
          </a:bodyPr>
          <a:lstStyle/>
          <a:p>
            <a:br>
              <a:rPr lang="en-US" sz="3200" b="1" dirty="0">
                <a:solidFill>
                  <a:srgbClr val="C00000"/>
                </a:solidFill>
              </a:rPr>
            </a:br>
            <a:br>
              <a:rPr lang="en-US" sz="3200" b="1" dirty="0">
                <a:solidFill>
                  <a:srgbClr val="C00000"/>
                </a:solidFill>
              </a:rPr>
            </a:br>
            <a:r>
              <a:rPr lang="en-US" sz="3200" b="1" dirty="0">
                <a:solidFill>
                  <a:srgbClr val="C00000"/>
                </a:solidFill>
              </a:rPr>
              <a:t>4. Keeping up Currency </a:t>
            </a:r>
            <a:br>
              <a:rPr lang="en-US" sz="3200" b="1" dirty="0">
                <a:solidFill>
                  <a:srgbClr val="C00000"/>
                </a:solidFill>
              </a:rPr>
            </a:br>
            <a:r>
              <a:rPr lang="en-US" sz="3200" b="1" dirty="0">
                <a:solidFill>
                  <a:srgbClr val="C00000"/>
                </a:solidFill>
              </a:rPr>
              <a:t>Changeovers </a:t>
            </a:r>
            <a:br>
              <a:rPr lang="en-US" sz="3200" dirty="0">
                <a:solidFill>
                  <a:srgbClr val="C00000"/>
                </a:solidFill>
              </a:rPr>
            </a:br>
            <a:endParaRPr lang="en-ZW" sz="4800" b="1" dirty="0">
              <a:solidFill>
                <a:srgbClr val="C00000"/>
              </a:solidFill>
            </a:endParaRPr>
          </a:p>
        </p:txBody>
      </p:sp>
      <p:sp>
        <p:nvSpPr>
          <p:cNvPr id="3" name="Content Placeholder 2">
            <a:extLst>
              <a:ext uri="{FF2B5EF4-FFF2-40B4-BE49-F238E27FC236}">
                <a16:creationId xmlns:a16="http://schemas.microsoft.com/office/drawing/2014/main" id="{7992D832-2E9F-F0FC-B11E-167782FFEFEB}"/>
              </a:ext>
            </a:extLst>
          </p:cNvPr>
          <p:cNvSpPr>
            <a:spLocks noGrp="1"/>
          </p:cNvSpPr>
          <p:nvPr>
            <p:ph idx="1"/>
          </p:nvPr>
        </p:nvSpPr>
        <p:spPr>
          <a:xfrm>
            <a:off x="509342" y="2208179"/>
            <a:ext cx="3805885" cy="3698958"/>
          </a:xfrm>
        </p:spPr>
        <p:txBody>
          <a:bodyPr>
            <a:normAutofit/>
          </a:bodyPr>
          <a:lstStyle/>
          <a:p>
            <a:pPr marL="0" indent="0">
              <a:buNone/>
            </a:pPr>
            <a:endParaRPr lang="en-US" dirty="0">
              <a:solidFill>
                <a:srgbClr val="C00000"/>
              </a:solidFill>
            </a:endParaRPr>
          </a:p>
          <a:p>
            <a:pPr marL="0" indent="0">
              <a:buNone/>
            </a:pPr>
            <a:r>
              <a:rPr lang="en-US" sz="2400" b="1" dirty="0"/>
              <a:t>To Active members – This causes delays in benefit statement delivery.</a:t>
            </a:r>
          </a:p>
          <a:p>
            <a:pPr marL="0" indent="0">
              <a:buNone/>
            </a:pPr>
            <a:endParaRPr lang="en-US" sz="1800" dirty="0"/>
          </a:p>
          <a:p>
            <a:pPr marL="0" indent="0">
              <a:buNone/>
            </a:pPr>
            <a:endParaRPr lang="en-US" sz="1800" dirty="0"/>
          </a:p>
          <a:p>
            <a:pPr marL="0" indent="0">
              <a:buNone/>
            </a:pPr>
            <a:endParaRPr lang="en-US" sz="1800" b="1" dirty="0"/>
          </a:p>
          <a:p>
            <a:pPr marL="0" indent="0">
              <a:buNone/>
            </a:pPr>
            <a:endParaRPr lang="en-US" sz="1800" b="1" dirty="0"/>
          </a:p>
          <a:p>
            <a:endParaRPr lang="en-ZW" sz="1800" dirty="0"/>
          </a:p>
        </p:txBody>
      </p:sp>
      <p:pic>
        <p:nvPicPr>
          <p:cNvPr id="5" name="Picture 4">
            <a:extLst>
              <a:ext uri="{FF2B5EF4-FFF2-40B4-BE49-F238E27FC236}">
                <a16:creationId xmlns:a16="http://schemas.microsoft.com/office/drawing/2014/main" id="{C1C7F508-AC5B-A6FD-360D-7F783344B170}"/>
              </a:ext>
            </a:extLst>
          </p:cNvPr>
          <p:cNvPicPr>
            <a:picLocks noChangeAspect="1"/>
          </p:cNvPicPr>
          <p:nvPr/>
        </p:nvPicPr>
        <p:blipFill>
          <a:blip r:embed="rId3"/>
          <a:stretch>
            <a:fillRect/>
          </a:stretch>
        </p:blipFill>
        <p:spPr>
          <a:xfrm>
            <a:off x="4533089" y="171715"/>
            <a:ext cx="7122233" cy="4497562"/>
          </a:xfrm>
          <a:prstGeom prst="rect">
            <a:avLst/>
          </a:prstGeom>
        </p:spPr>
      </p:pic>
      <p:pic>
        <p:nvPicPr>
          <p:cNvPr id="7" name="Picture 6">
            <a:extLst>
              <a:ext uri="{FF2B5EF4-FFF2-40B4-BE49-F238E27FC236}">
                <a16:creationId xmlns:a16="http://schemas.microsoft.com/office/drawing/2014/main" id="{1D2EC692-983D-ED47-AA81-84577AA7AB3E}"/>
              </a:ext>
            </a:extLst>
          </p:cNvPr>
          <p:cNvPicPr>
            <a:picLocks noChangeAspect="1"/>
          </p:cNvPicPr>
          <p:nvPr/>
        </p:nvPicPr>
        <p:blipFill>
          <a:blip r:embed="rId4"/>
          <a:stretch>
            <a:fillRect/>
          </a:stretch>
        </p:blipFill>
        <p:spPr>
          <a:xfrm>
            <a:off x="2587557" y="4017523"/>
            <a:ext cx="9122437" cy="2441643"/>
          </a:xfrm>
          <a:prstGeom prst="rect">
            <a:avLst/>
          </a:prstGeom>
        </p:spPr>
      </p:pic>
    </p:spTree>
    <p:extLst>
      <p:ext uri="{BB962C8B-B14F-4D97-AF65-F5344CB8AC3E}">
        <p14:creationId xmlns:p14="http://schemas.microsoft.com/office/powerpoint/2010/main" val="159542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87A57-B71D-3CE8-6EB2-8563E1804590}"/>
              </a:ext>
            </a:extLst>
          </p:cNvPr>
          <p:cNvSpPr>
            <a:spLocks noGrp="1"/>
          </p:cNvSpPr>
          <p:nvPr>
            <p:ph type="title"/>
          </p:nvPr>
        </p:nvSpPr>
        <p:spPr>
          <a:xfrm>
            <a:off x="841248" y="685800"/>
            <a:ext cx="10506456" cy="904405"/>
          </a:xfrm>
        </p:spPr>
        <p:txBody>
          <a:bodyPr anchor="b">
            <a:normAutofit/>
          </a:bodyPr>
          <a:lstStyle/>
          <a:p>
            <a:r>
              <a:rPr lang="en-US" sz="3700" b="1" dirty="0">
                <a:solidFill>
                  <a:srgbClr val="C00000"/>
                </a:solidFill>
              </a:rPr>
              <a:t>Cont’n</a:t>
            </a:r>
            <a:endParaRPr lang="en-ZW" sz="3700" b="1" dirty="0">
              <a:solidFill>
                <a:srgbClr val="C00000"/>
              </a:solidFill>
            </a:endParaRPr>
          </a:p>
        </p:txBody>
      </p:sp>
      <p:sp>
        <p:nvSpPr>
          <p:cNvPr id="40"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C1D3561A-D8F5-7D33-8676-A5AD4F63646A}"/>
              </a:ext>
            </a:extLst>
          </p:cNvPr>
          <p:cNvGraphicFramePr>
            <a:graphicFrameLocks noGrp="1"/>
          </p:cNvGraphicFramePr>
          <p:nvPr>
            <p:ph idx="1"/>
            <p:extLst>
              <p:ext uri="{D42A27DB-BD31-4B8C-83A1-F6EECF244321}">
                <p14:modId xmlns:p14="http://schemas.microsoft.com/office/powerpoint/2010/main" val="3790769371"/>
              </p:ext>
            </p:extLst>
          </p:nvPr>
        </p:nvGraphicFramePr>
        <p:xfrm>
          <a:off x="838200" y="1608493"/>
          <a:ext cx="10506456" cy="493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8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12F-67B0-9C56-E0BE-1FEA9BA11ADE}"/>
              </a:ext>
            </a:extLst>
          </p:cNvPr>
          <p:cNvSpPr>
            <a:spLocks noGrp="1"/>
          </p:cNvSpPr>
          <p:nvPr>
            <p:ph type="title"/>
          </p:nvPr>
        </p:nvSpPr>
        <p:spPr>
          <a:xfrm>
            <a:off x="184825" y="175099"/>
            <a:ext cx="11682919" cy="301556"/>
          </a:xfrm>
        </p:spPr>
        <p:txBody>
          <a:bodyPr>
            <a:noAutofit/>
          </a:bodyPr>
          <a:lstStyle/>
          <a:p>
            <a:r>
              <a:rPr lang="en-US" sz="3600" b="1" dirty="0">
                <a:solidFill>
                  <a:srgbClr val="C00000"/>
                </a:solidFill>
              </a:rPr>
              <a:t>Definition of Terms</a:t>
            </a:r>
            <a:endParaRPr lang="en-ZW" sz="3600" b="1" dirty="0">
              <a:solidFill>
                <a:srgbClr val="C00000"/>
              </a:solidFill>
            </a:endParaRPr>
          </a:p>
        </p:txBody>
      </p:sp>
      <p:sp>
        <p:nvSpPr>
          <p:cNvPr id="3" name="Content Placeholder 2">
            <a:extLst>
              <a:ext uri="{FF2B5EF4-FFF2-40B4-BE49-F238E27FC236}">
                <a16:creationId xmlns:a16="http://schemas.microsoft.com/office/drawing/2014/main" id="{E2BA6E76-BA25-C6A8-9738-C4A3C7FF090D}"/>
              </a:ext>
            </a:extLst>
          </p:cNvPr>
          <p:cNvSpPr>
            <a:spLocks noGrp="1"/>
          </p:cNvSpPr>
          <p:nvPr>
            <p:ph idx="1"/>
          </p:nvPr>
        </p:nvSpPr>
        <p:spPr>
          <a:xfrm>
            <a:off x="77821" y="583660"/>
            <a:ext cx="12013659" cy="6274340"/>
          </a:xfrm>
        </p:spPr>
        <p:txBody>
          <a:bodyPr>
            <a:normAutofit fontScale="47500" lnSpcReduction="20000"/>
          </a:bodyPr>
          <a:lstStyle/>
          <a:p>
            <a:pPr marL="0" indent="0">
              <a:buNone/>
            </a:pPr>
            <a:r>
              <a:rPr lang="en-US" sz="5100" b="1" dirty="0">
                <a:solidFill>
                  <a:srgbClr val="0070C0"/>
                </a:solidFill>
              </a:rPr>
              <a:t>1. Artificial intelligence</a:t>
            </a:r>
            <a:r>
              <a:rPr lang="en-US" sz="5100" dirty="0">
                <a:solidFill>
                  <a:srgbClr val="0070C0"/>
                </a:solidFill>
              </a:rPr>
              <a:t>:-</a:t>
            </a:r>
          </a:p>
          <a:p>
            <a:pPr marL="0" indent="0">
              <a:buNone/>
            </a:pPr>
            <a:r>
              <a:rPr lang="en-US" sz="4200" dirty="0">
                <a:solidFill>
                  <a:srgbClr val="0070C0"/>
                </a:solidFill>
              </a:rPr>
              <a:t>&lt;</a:t>
            </a:r>
            <a:r>
              <a:rPr lang="en-US" sz="4200" b="1" dirty="0">
                <a:solidFill>
                  <a:srgbClr val="00B050"/>
                </a:solidFill>
              </a:rPr>
              <a:t>Goldman Sachs</a:t>
            </a:r>
            <a:r>
              <a:rPr lang="en-US" sz="4200" dirty="0">
                <a:solidFill>
                  <a:srgbClr val="0070C0"/>
                </a:solidFill>
              </a:rPr>
              <a:t>&gt;</a:t>
            </a:r>
            <a:r>
              <a:rPr lang="en-US" sz="4200" dirty="0"/>
              <a:t>- “Simulation of intelligent behavior in computers, to exhibit human-like behavioral traits eg reasoning, common sense, learning &amp; decision making.</a:t>
            </a:r>
          </a:p>
          <a:p>
            <a:pPr marL="0" indent="0">
              <a:buNone/>
            </a:pPr>
            <a:r>
              <a:rPr lang="en-US" sz="4200" b="1" dirty="0">
                <a:solidFill>
                  <a:srgbClr val="00B050"/>
                </a:solidFill>
              </a:rPr>
              <a:t>&lt;IBM&gt; - “</a:t>
            </a:r>
            <a:r>
              <a:rPr lang="en-US" sz="4200" dirty="0">
                <a:solidFill>
                  <a:srgbClr val="00B050"/>
                </a:solidFill>
              </a:rPr>
              <a:t> </a:t>
            </a:r>
            <a:r>
              <a:rPr lang="en-US" sz="4200" dirty="0"/>
              <a:t>AI is a tool to support a human workforce, optimising workflows, making business operations more efficient, extracting meaningful insights, quickly processing vast amounts of data</a:t>
            </a:r>
          </a:p>
          <a:p>
            <a:pPr marL="0" indent="0">
              <a:buNone/>
            </a:pPr>
            <a:endParaRPr lang="en-US" sz="3800" b="1" dirty="0"/>
          </a:p>
          <a:p>
            <a:pPr marL="0" indent="0">
              <a:buNone/>
            </a:pPr>
            <a:r>
              <a:rPr lang="en-US" sz="5900" b="1" dirty="0">
                <a:solidFill>
                  <a:srgbClr val="0070C0"/>
                </a:solidFill>
              </a:rPr>
              <a:t>2. Machine Learning:- </a:t>
            </a:r>
            <a:r>
              <a:rPr lang="en-US" sz="4200" b="1" dirty="0">
                <a:solidFill>
                  <a:srgbClr val="0070C0"/>
                </a:solidFill>
              </a:rPr>
              <a:t>“</a:t>
            </a:r>
            <a:r>
              <a:rPr lang="en-US" sz="4200" dirty="0"/>
              <a:t>It is a subset of AI used to </a:t>
            </a:r>
            <a:r>
              <a:rPr lang="en-US" sz="4200" dirty="0">
                <a:solidFill>
                  <a:srgbClr val="0070C0"/>
                </a:solidFill>
              </a:rPr>
              <a:t>make predictions </a:t>
            </a:r>
            <a:r>
              <a:rPr lang="en-US" sz="4200" dirty="0"/>
              <a:t>based on </a:t>
            </a:r>
            <a:r>
              <a:rPr lang="en-US" sz="4200" dirty="0">
                <a:solidFill>
                  <a:srgbClr val="0070C0"/>
                </a:solidFill>
              </a:rPr>
              <a:t>input data</a:t>
            </a:r>
            <a:r>
              <a:rPr lang="en-US" sz="4200" dirty="0"/>
              <a:t>. Pensions </a:t>
            </a:r>
            <a:r>
              <a:rPr lang="en-US" sz="4200" dirty="0">
                <a:solidFill>
                  <a:srgbClr val="0070C0"/>
                </a:solidFill>
              </a:rPr>
              <a:t>we work with a lot of data</a:t>
            </a:r>
            <a:r>
              <a:rPr lang="en-US" sz="4200" dirty="0"/>
              <a:t>, </a:t>
            </a:r>
            <a:r>
              <a:rPr lang="en-US" sz="4200" dirty="0">
                <a:solidFill>
                  <a:srgbClr val="0070C0"/>
                </a:solidFill>
              </a:rPr>
              <a:t>machine learning algorithms can thrice in these environm</a:t>
            </a:r>
            <a:r>
              <a:rPr lang="en-US" sz="4200" dirty="0"/>
              <a:t>ents for us to realise the full benefits of AI”</a:t>
            </a:r>
          </a:p>
          <a:p>
            <a:pPr>
              <a:buFontTx/>
              <a:buChar char="-"/>
            </a:pPr>
            <a:r>
              <a:rPr lang="en-US" sz="4200" dirty="0"/>
              <a:t>ML Algorithms: identify patterns, discover anomalies, make projections eg future benefits payments.</a:t>
            </a:r>
          </a:p>
          <a:p>
            <a:pPr marL="0" indent="0">
              <a:buNone/>
            </a:pPr>
            <a:endParaRPr lang="en-US" sz="3800" dirty="0"/>
          </a:p>
          <a:p>
            <a:pPr marL="0" indent="0">
              <a:buNone/>
            </a:pPr>
            <a:r>
              <a:rPr lang="en-US" sz="5900" b="1" dirty="0">
                <a:solidFill>
                  <a:srgbClr val="0070C0"/>
                </a:solidFill>
              </a:rPr>
              <a:t>3. Deep Learning:- </a:t>
            </a:r>
            <a:r>
              <a:rPr lang="en-US" sz="4200" dirty="0"/>
              <a:t>A subset of ML that allows automation of tasks without human intervention. Examples include </a:t>
            </a:r>
            <a:r>
              <a:rPr lang="en-US" sz="4200" b="1" u="sng" dirty="0">
                <a:solidFill>
                  <a:srgbClr val="0070C0"/>
                </a:solidFill>
              </a:rPr>
              <a:t>Chatbots</a:t>
            </a:r>
            <a:r>
              <a:rPr lang="en-US" sz="4200" dirty="0"/>
              <a:t>, </a:t>
            </a:r>
            <a:r>
              <a:rPr lang="en-US" sz="4200" b="1" u="sng" dirty="0">
                <a:solidFill>
                  <a:srgbClr val="0070C0"/>
                </a:solidFill>
              </a:rPr>
              <a:t>Facial Recognition</a:t>
            </a:r>
            <a:r>
              <a:rPr lang="en-US" sz="4200" dirty="0"/>
              <a:t>, and </a:t>
            </a:r>
            <a:r>
              <a:rPr lang="en-US" sz="4200" b="1" u="sng" dirty="0">
                <a:solidFill>
                  <a:srgbClr val="0070C0"/>
                </a:solidFill>
              </a:rPr>
              <a:t>Fraud prevention </a:t>
            </a:r>
            <a:r>
              <a:rPr lang="en-US" sz="4200" dirty="0"/>
              <a:t>technology all of which rely on deep learning models.</a:t>
            </a:r>
          </a:p>
          <a:p>
            <a:pPr marL="0" indent="0">
              <a:buNone/>
            </a:pPr>
            <a:r>
              <a:rPr lang="en-US" sz="4200" dirty="0"/>
              <a:t>- Deep learning models can more accurately extract information from unstructured data such as text and images and do not require as much human interventions</a:t>
            </a:r>
          </a:p>
          <a:p>
            <a:pPr marL="0" indent="0">
              <a:buNone/>
            </a:pPr>
            <a:endParaRPr lang="en-US" sz="4200" b="1" dirty="0"/>
          </a:p>
          <a:p>
            <a:pPr marL="0" indent="0">
              <a:buNone/>
            </a:pPr>
            <a:r>
              <a:rPr lang="en-US" sz="5900" b="1" dirty="0">
                <a:solidFill>
                  <a:srgbClr val="0070C0"/>
                </a:solidFill>
              </a:rPr>
              <a:t>4. Natural Language Processing:- </a:t>
            </a:r>
            <a:r>
              <a:rPr lang="en-US" sz="4200" dirty="0"/>
              <a:t>Branch of AI that enables computer &amp; digital devices to recognize, understand &amp; generate text and speech, customer support chatbots, digital assistants &amp; voice-operated technologies, and GPS systems are all powered by NLP. Extracts insights from unstructured data i.e., text or voice driven.</a:t>
            </a:r>
            <a:endParaRPr lang="en-US" sz="3800" b="1" dirty="0"/>
          </a:p>
          <a:p>
            <a:pPr marL="0" indent="0">
              <a:buNone/>
            </a:pPr>
            <a:endParaRPr lang="en-ZW" b="1" dirty="0"/>
          </a:p>
        </p:txBody>
      </p:sp>
    </p:spTree>
    <p:extLst>
      <p:ext uri="{BB962C8B-B14F-4D97-AF65-F5344CB8AC3E}">
        <p14:creationId xmlns:p14="http://schemas.microsoft.com/office/powerpoint/2010/main" val="203448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rtificial Intelligence: What It Is and How It Is Used">
            <a:extLst>
              <a:ext uri="{FF2B5EF4-FFF2-40B4-BE49-F238E27FC236}">
                <a16:creationId xmlns:a16="http://schemas.microsoft.com/office/drawing/2014/main" id="{539EC121-BEBF-A701-910C-4C8F6749F1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62" r="-1" b="783"/>
          <a:stretch/>
        </p:blipFill>
        <p:spPr bwMode="auto">
          <a:xfrm>
            <a:off x="1145180" y="643466"/>
            <a:ext cx="990163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8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A5148A03-7D77-0168-73A8-BA6F8BEDB5B0}"/>
              </a:ext>
            </a:extLst>
          </p:cNvPr>
          <p:cNvPicPr>
            <a:picLocks noGrp="1" noChangeAspect="1"/>
          </p:cNvPicPr>
          <p:nvPr>
            <p:ph idx="1"/>
          </p:nvPr>
        </p:nvPicPr>
        <p:blipFill>
          <a:blip r:embed="rId2"/>
          <a:stretch>
            <a:fillRect/>
          </a:stretch>
        </p:blipFill>
        <p:spPr>
          <a:xfrm>
            <a:off x="621675" y="1186773"/>
            <a:ext cx="6589537" cy="4480885"/>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36A0B-648B-57CB-34A9-C0FEA75E3F59}"/>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600" kern="1200">
                <a:solidFill>
                  <a:schemeClr val="tx1"/>
                </a:solidFill>
                <a:latin typeface="+mj-lt"/>
                <a:ea typeface="+mj-ea"/>
                <a:cs typeface="+mj-cs"/>
              </a:rPr>
              <a:t>Mc Kinsey and Company</a:t>
            </a:r>
          </a:p>
        </p:txBody>
      </p:sp>
    </p:spTree>
    <p:extLst>
      <p:ext uri="{BB962C8B-B14F-4D97-AF65-F5344CB8AC3E}">
        <p14:creationId xmlns:p14="http://schemas.microsoft.com/office/powerpoint/2010/main" val="112089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98DC3-59AB-20FD-169B-A1E53BD14435}"/>
              </a:ext>
            </a:extLst>
          </p:cNvPr>
          <p:cNvSpPr>
            <a:spLocks noGrp="1"/>
          </p:cNvSpPr>
          <p:nvPr>
            <p:ph type="title"/>
          </p:nvPr>
        </p:nvSpPr>
        <p:spPr>
          <a:xfrm>
            <a:off x="761803" y="350196"/>
            <a:ext cx="4646904" cy="1624520"/>
          </a:xfrm>
        </p:spPr>
        <p:txBody>
          <a:bodyPr anchor="ctr">
            <a:normAutofit/>
          </a:bodyPr>
          <a:lstStyle/>
          <a:p>
            <a:r>
              <a:rPr lang="en-US" sz="4000" b="1" dirty="0">
                <a:solidFill>
                  <a:srgbClr val="C00000"/>
                </a:solidFill>
              </a:rPr>
              <a:t>Cont’n</a:t>
            </a:r>
            <a:endParaRPr lang="en-ZW" sz="4000" b="1" dirty="0">
              <a:solidFill>
                <a:srgbClr val="C00000"/>
              </a:solidFill>
            </a:endParaRPr>
          </a:p>
        </p:txBody>
      </p:sp>
      <p:sp>
        <p:nvSpPr>
          <p:cNvPr id="3" name="Content Placeholder 2">
            <a:extLst>
              <a:ext uri="{FF2B5EF4-FFF2-40B4-BE49-F238E27FC236}">
                <a16:creationId xmlns:a16="http://schemas.microsoft.com/office/drawing/2014/main" id="{6A9BCDD4-D880-4EA0-CE00-933BB00DE7A2}"/>
              </a:ext>
            </a:extLst>
          </p:cNvPr>
          <p:cNvSpPr>
            <a:spLocks noGrp="1"/>
          </p:cNvSpPr>
          <p:nvPr>
            <p:ph idx="1"/>
          </p:nvPr>
        </p:nvSpPr>
        <p:spPr>
          <a:xfrm>
            <a:off x="84084" y="-241738"/>
            <a:ext cx="6011916" cy="6598087"/>
          </a:xfrm>
        </p:spPr>
        <p:txBody>
          <a:bodyPr anchor="ctr">
            <a:normAutofit/>
          </a:bodyPr>
          <a:lstStyle/>
          <a:p>
            <a:pPr marL="0" indent="0">
              <a:buNone/>
            </a:pPr>
            <a:r>
              <a:rPr lang="en-US" sz="2000" b="1" dirty="0"/>
              <a:t>Computer Vision:- &lt;IBM&gt; </a:t>
            </a:r>
            <a:r>
              <a:rPr lang="en-US" sz="2000" b="0" i="0" dirty="0">
                <a:effectLst/>
                <a:latin typeface="IBM Plex Sans" panose="020B0503050203000203" pitchFamily="34" charset="0"/>
              </a:rPr>
              <a:t>Computer vision is a field of artificial intelligence (AI) that uses machine learning and neural networks to teach computers and systems to derive meaningful information from digital images, videos, and other visual inputs—and to make recommendations or take actions when they see defects or issues.  </a:t>
            </a:r>
            <a:endParaRPr lang="en-US" sz="2000" b="1" dirty="0"/>
          </a:p>
          <a:p>
            <a:pPr marL="0" indent="0">
              <a:buNone/>
            </a:pPr>
            <a:endParaRPr lang="en-US" sz="2000" b="1" dirty="0"/>
          </a:p>
        </p:txBody>
      </p:sp>
      <p:pic>
        <p:nvPicPr>
          <p:cNvPr id="5" name="Picture 4" descr="An electronic circuit board in blue colour">
            <a:extLst>
              <a:ext uri="{FF2B5EF4-FFF2-40B4-BE49-F238E27FC236}">
                <a16:creationId xmlns:a16="http://schemas.microsoft.com/office/drawing/2014/main" id="{52AD2882-1B2D-9E4C-EB63-2207F139AA65}"/>
              </a:ext>
            </a:extLst>
          </p:cNvPr>
          <p:cNvPicPr>
            <a:picLocks noChangeAspect="1"/>
          </p:cNvPicPr>
          <p:nvPr/>
        </p:nvPicPr>
        <p:blipFill>
          <a:blip r:embed="rId2"/>
          <a:srcRect l="2360" r="38239" b="-2"/>
          <a:stretch/>
        </p:blipFill>
        <p:spPr>
          <a:xfrm>
            <a:off x="6096000" y="1"/>
            <a:ext cx="6102825" cy="6858000"/>
          </a:xfrm>
          <a:prstGeom prst="rect">
            <a:avLst/>
          </a:prstGeom>
        </p:spPr>
      </p:pic>
    </p:spTree>
    <p:extLst>
      <p:ext uri="{BB962C8B-B14F-4D97-AF65-F5344CB8AC3E}">
        <p14:creationId xmlns:p14="http://schemas.microsoft.com/office/powerpoint/2010/main" val="416284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ld map formed by people united">
            <a:extLst>
              <a:ext uri="{FF2B5EF4-FFF2-40B4-BE49-F238E27FC236}">
                <a16:creationId xmlns:a16="http://schemas.microsoft.com/office/drawing/2014/main" id="{8A464CB9-6774-7361-C384-91B643721172}"/>
              </a:ext>
            </a:extLst>
          </p:cNvPr>
          <p:cNvPicPr>
            <a:picLocks noChangeAspect="1"/>
          </p:cNvPicPr>
          <p:nvPr/>
        </p:nvPicPr>
        <p:blipFill>
          <a:blip r:embed="rId2"/>
          <a:srcRect r="9091" b="13328"/>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DD3615-A021-80C1-CA1E-AB966CF7C088}"/>
              </a:ext>
            </a:extLst>
          </p:cNvPr>
          <p:cNvSpPr>
            <a:spLocks noGrp="1"/>
          </p:cNvSpPr>
          <p:nvPr>
            <p:ph type="title"/>
          </p:nvPr>
        </p:nvSpPr>
        <p:spPr>
          <a:xfrm>
            <a:off x="838200" y="365126"/>
            <a:ext cx="10515600" cy="354721"/>
          </a:xfrm>
        </p:spPr>
        <p:txBody>
          <a:bodyPr>
            <a:normAutofit fontScale="90000"/>
          </a:bodyPr>
          <a:lstStyle/>
          <a:p>
            <a:pPr algn="ctr"/>
            <a:r>
              <a:rPr lang="en-US" b="1" dirty="0">
                <a:solidFill>
                  <a:srgbClr val="C00000"/>
                </a:solidFill>
              </a:rPr>
              <a:t>Opening Remarks</a:t>
            </a:r>
            <a:endParaRPr lang="en-ZW" b="1" dirty="0">
              <a:solidFill>
                <a:srgbClr val="C00000"/>
              </a:solidFill>
            </a:endParaRPr>
          </a:p>
        </p:txBody>
      </p:sp>
      <p:sp>
        <p:nvSpPr>
          <p:cNvPr id="3" name="Content Placeholder 2">
            <a:extLst>
              <a:ext uri="{FF2B5EF4-FFF2-40B4-BE49-F238E27FC236}">
                <a16:creationId xmlns:a16="http://schemas.microsoft.com/office/drawing/2014/main" id="{68A1EBEC-26CF-0413-F5AD-32E187014A19}"/>
              </a:ext>
            </a:extLst>
          </p:cNvPr>
          <p:cNvSpPr>
            <a:spLocks noGrp="1"/>
          </p:cNvSpPr>
          <p:nvPr>
            <p:ph idx="1"/>
          </p:nvPr>
        </p:nvSpPr>
        <p:spPr>
          <a:xfrm>
            <a:off x="838200" y="1084962"/>
            <a:ext cx="10515600" cy="5529847"/>
          </a:xfrm>
        </p:spPr>
        <p:txBody>
          <a:bodyPr>
            <a:normAutofit/>
          </a:bodyPr>
          <a:lstStyle/>
          <a:p>
            <a:r>
              <a:rPr lang="en-US" sz="2600" dirty="0"/>
              <a:t>Background Information on Pensions.</a:t>
            </a:r>
          </a:p>
          <a:p>
            <a:r>
              <a:rPr lang="en-US" sz="2600" dirty="0"/>
              <a:t>Pain points in the Pensions industry.</a:t>
            </a:r>
          </a:p>
          <a:p>
            <a:r>
              <a:rPr lang="en-US" sz="2600" dirty="0"/>
              <a:t>Impact of AI in Pension Processes.</a:t>
            </a:r>
          </a:p>
          <a:p>
            <a:r>
              <a:rPr lang="en-US" sz="2600" dirty="0"/>
              <a:t>Impact of AI on Active Members - Benefits Statements.</a:t>
            </a:r>
          </a:p>
          <a:p>
            <a:r>
              <a:rPr lang="en-US" sz="2600" dirty="0"/>
              <a:t>Impact of AI on Pensioners - Proof of Life for Pensioners.</a:t>
            </a:r>
          </a:p>
          <a:p>
            <a:r>
              <a:rPr lang="en-US" sz="2600" dirty="0"/>
              <a:t>Impact of AI on Data Quality and Accessibility.</a:t>
            </a:r>
          </a:p>
          <a:p>
            <a:r>
              <a:rPr lang="en-US" sz="2600" dirty="0"/>
              <a:t>Benefits of AI.</a:t>
            </a:r>
          </a:p>
          <a:p>
            <a:r>
              <a:rPr lang="en-US" sz="2600" dirty="0"/>
              <a:t>Drawbacks of AI.</a:t>
            </a:r>
          </a:p>
          <a:p>
            <a:r>
              <a:rPr lang="en-US" sz="2600" dirty="0"/>
              <a:t>IPEC and AI Governance.</a:t>
            </a:r>
          </a:p>
          <a:p>
            <a:r>
              <a:rPr lang="en-US" sz="2600" dirty="0"/>
              <a:t>Conclusion.</a:t>
            </a:r>
          </a:p>
          <a:p>
            <a:endParaRPr lang="en-US" sz="2600" dirty="0"/>
          </a:p>
          <a:p>
            <a:endParaRPr lang="en-US" sz="2600" dirty="0"/>
          </a:p>
          <a:p>
            <a:endParaRPr lang="en-US" sz="2600" dirty="0"/>
          </a:p>
          <a:p>
            <a:endParaRPr lang="en-US" sz="2600" dirty="0"/>
          </a:p>
          <a:p>
            <a:endParaRPr lang="en-ZW" sz="2600" dirty="0"/>
          </a:p>
        </p:txBody>
      </p:sp>
    </p:spTree>
    <p:extLst>
      <p:ext uri="{BB962C8B-B14F-4D97-AF65-F5344CB8AC3E}">
        <p14:creationId xmlns:p14="http://schemas.microsoft.com/office/powerpoint/2010/main" val="1502483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6AAD725-560F-15B6-A383-385285D08E91}"/>
              </a:ext>
            </a:extLst>
          </p:cNvPr>
          <p:cNvPicPr>
            <a:picLocks noGrp="1" noChangeAspect="1"/>
          </p:cNvPicPr>
          <p:nvPr>
            <p:ph idx="1"/>
          </p:nvPr>
        </p:nvPicPr>
        <p:blipFill>
          <a:blip r:embed="rId2"/>
          <a:srcRect b="26860"/>
          <a:stretch/>
        </p:blipFill>
        <p:spPr>
          <a:xfrm>
            <a:off x="1646489" y="914400"/>
            <a:ext cx="8822822" cy="4968819"/>
          </a:xfrm>
          <a:prstGeom prst="rect">
            <a:avLst/>
          </a:prstGeom>
        </p:spPr>
      </p:pic>
    </p:spTree>
    <p:extLst>
      <p:ext uri="{BB962C8B-B14F-4D97-AF65-F5344CB8AC3E}">
        <p14:creationId xmlns:p14="http://schemas.microsoft.com/office/powerpoint/2010/main" val="183470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548EE9-9FBB-1965-8BAB-8F848541B847}"/>
              </a:ext>
            </a:extLst>
          </p:cNvPr>
          <p:cNvPicPr>
            <a:picLocks noGrp="1" noChangeAspect="1"/>
          </p:cNvPicPr>
          <p:nvPr>
            <p:ph idx="1"/>
          </p:nvPr>
        </p:nvPicPr>
        <p:blipFill>
          <a:blip r:embed="rId2"/>
          <a:stretch>
            <a:fillRect/>
          </a:stretch>
        </p:blipFill>
        <p:spPr>
          <a:xfrm>
            <a:off x="710962" y="395964"/>
            <a:ext cx="1662587" cy="615713"/>
          </a:xfrm>
        </p:spPr>
      </p:pic>
      <p:pic>
        <p:nvPicPr>
          <p:cNvPr id="7" name="Picture 6">
            <a:extLst>
              <a:ext uri="{FF2B5EF4-FFF2-40B4-BE49-F238E27FC236}">
                <a16:creationId xmlns:a16="http://schemas.microsoft.com/office/drawing/2014/main" id="{7EA1EE27-48B1-9EF0-90A8-2FC671478788}"/>
              </a:ext>
            </a:extLst>
          </p:cNvPr>
          <p:cNvPicPr>
            <a:picLocks noChangeAspect="1"/>
          </p:cNvPicPr>
          <p:nvPr/>
        </p:nvPicPr>
        <p:blipFill>
          <a:blip r:embed="rId3"/>
          <a:stretch>
            <a:fillRect/>
          </a:stretch>
        </p:blipFill>
        <p:spPr>
          <a:xfrm>
            <a:off x="513050" y="1011676"/>
            <a:ext cx="9434378" cy="2097267"/>
          </a:xfrm>
          <a:prstGeom prst="rect">
            <a:avLst/>
          </a:prstGeom>
        </p:spPr>
      </p:pic>
      <p:pic>
        <p:nvPicPr>
          <p:cNvPr id="11" name="Picture 10">
            <a:extLst>
              <a:ext uri="{FF2B5EF4-FFF2-40B4-BE49-F238E27FC236}">
                <a16:creationId xmlns:a16="http://schemas.microsoft.com/office/drawing/2014/main" id="{A03F79E6-4C38-3B87-606D-7DCC4B681D73}"/>
              </a:ext>
            </a:extLst>
          </p:cNvPr>
          <p:cNvPicPr>
            <a:picLocks noChangeAspect="1"/>
          </p:cNvPicPr>
          <p:nvPr/>
        </p:nvPicPr>
        <p:blipFill>
          <a:blip r:embed="rId4"/>
          <a:stretch>
            <a:fillRect/>
          </a:stretch>
        </p:blipFill>
        <p:spPr>
          <a:xfrm>
            <a:off x="600706" y="3108944"/>
            <a:ext cx="6383753" cy="4157617"/>
          </a:xfrm>
          <a:prstGeom prst="rect">
            <a:avLst/>
          </a:prstGeom>
        </p:spPr>
      </p:pic>
    </p:spTree>
    <p:extLst>
      <p:ext uri="{BB962C8B-B14F-4D97-AF65-F5344CB8AC3E}">
        <p14:creationId xmlns:p14="http://schemas.microsoft.com/office/powerpoint/2010/main" val="393746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EF2358-2BE4-8832-6E57-1F54849DBF41}"/>
              </a:ext>
            </a:extLst>
          </p:cNvPr>
          <p:cNvPicPr>
            <a:picLocks noGrp="1" noChangeAspect="1"/>
          </p:cNvPicPr>
          <p:nvPr>
            <p:ph idx="1"/>
          </p:nvPr>
        </p:nvPicPr>
        <p:blipFill>
          <a:blip r:embed="rId2"/>
          <a:stretch>
            <a:fillRect/>
          </a:stretch>
        </p:blipFill>
        <p:spPr>
          <a:xfrm>
            <a:off x="345651" y="3677055"/>
            <a:ext cx="9411192" cy="1857983"/>
          </a:xfrm>
        </p:spPr>
      </p:pic>
      <p:pic>
        <p:nvPicPr>
          <p:cNvPr id="7" name="Picture 6">
            <a:extLst>
              <a:ext uri="{FF2B5EF4-FFF2-40B4-BE49-F238E27FC236}">
                <a16:creationId xmlns:a16="http://schemas.microsoft.com/office/drawing/2014/main" id="{F935D84D-DBC0-DB7D-1DE3-A5C2F677570A}"/>
              </a:ext>
            </a:extLst>
          </p:cNvPr>
          <p:cNvPicPr>
            <a:picLocks noChangeAspect="1"/>
          </p:cNvPicPr>
          <p:nvPr/>
        </p:nvPicPr>
        <p:blipFill>
          <a:blip r:embed="rId3"/>
          <a:stretch>
            <a:fillRect/>
          </a:stretch>
        </p:blipFill>
        <p:spPr>
          <a:xfrm>
            <a:off x="185618" y="-98224"/>
            <a:ext cx="9726867" cy="3775279"/>
          </a:xfrm>
          <a:prstGeom prst="rect">
            <a:avLst/>
          </a:prstGeom>
        </p:spPr>
      </p:pic>
    </p:spTree>
    <p:extLst>
      <p:ext uri="{BB962C8B-B14F-4D97-AF65-F5344CB8AC3E}">
        <p14:creationId xmlns:p14="http://schemas.microsoft.com/office/powerpoint/2010/main" val="16419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3FE50C-E727-CD83-3FFB-7B37E04D0890}"/>
            </a:ext>
          </a:extLst>
        </p:cNvPr>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C20FB9FB-77C6-FF2D-D659-DB63993826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46793B26-6341-9098-B935-5CE0F8E83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1242AD64-A84E-7A2A-1830-6DA526B3C1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FFB8DB64-2E36-6F5D-068B-9B88931EB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04" name="Rectangle 103">
            <a:extLst>
              <a:ext uri="{FF2B5EF4-FFF2-40B4-BE49-F238E27FC236}">
                <a16:creationId xmlns:a16="http://schemas.microsoft.com/office/drawing/2014/main" id="{8052A65C-6838-934C-3235-F529127D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pic>
        <p:nvPicPr>
          <p:cNvPr id="5" name="Picture 4" descr="Vista aerea di un fiume, una diga e un lago">
            <a:extLst>
              <a:ext uri="{FF2B5EF4-FFF2-40B4-BE49-F238E27FC236}">
                <a16:creationId xmlns:a16="http://schemas.microsoft.com/office/drawing/2014/main" id="{8AB74C8C-62B8-D336-5BE0-8FE252C55E7D}"/>
              </a:ext>
            </a:extLst>
          </p:cNvPr>
          <p:cNvPicPr>
            <a:picLocks noChangeAspect="1"/>
          </p:cNvPicPr>
          <p:nvPr/>
        </p:nvPicPr>
        <p:blipFill rotWithShape="1">
          <a:blip r:embed="rId2">
            <a:alphaModFix/>
          </a:blip>
          <a:srcRect t="32240" r="-1" b="11495"/>
          <a:stretch/>
        </p:blipFill>
        <p:spPr>
          <a:xfrm>
            <a:off x="20" y="-1"/>
            <a:ext cx="12188932" cy="6858000"/>
          </a:xfrm>
          <a:prstGeom prst="rect">
            <a:avLst/>
          </a:prstGeom>
        </p:spPr>
      </p:pic>
      <p:sp>
        <p:nvSpPr>
          <p:cNvPr id="106" name="Rectangle 105">
            <a:extLst>
              <a:ext uri="{FF2B5EF4-FFF2-40B4-BE49-F238E27FC236}">
                <a16:creationId xmlns:a16="http://schemas.microsoft.com/office/drawing/2014/main" id="{8DEE7EB6-3F08-7A18-DD4C-8A930DBB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cxnSp>
        <p:nvCxnSpPr>
          <p:cNvPr id="108" name="Straight Connector 107">
            <a:extLst>
              <a:ext uri="{FF2B5EF4-FFF2-40B4-BE49-F238E27FC236}">
                <a16:creationId xmlns:a16="http://schemas.microsoft.com/office/drawing/2014/main" id="{81F11BE1-3BB0-74FC-12C7-3EE928DB4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0922A792-0E9B-A11E-494A-D4C6E7308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37F2FF72-698E-6D64-E3E4-DC8A3B441CC4}"/>
              </a:ext>
            </a:extLst>
          </p:cNvPr>
          <p:cNvSpPr>
            <a:spLocks noGrp="1"/>
          </p:cNvSpPr>
          <p:nvPr>
            <p:ph type="title"/>
          </p:nvPr>
        </p:nvSpPr>
        <p:spPr>
          <a:xfrm>
            <a:off x="482600" y="732032"/>
            <a:ext cx="6650871" cy="2736390"/>
          </a:xfrm>
        </p:spPr>
        <p:txBody>
          <a:bodyPr vert="horz" lIns="91440" tIns="45720" rIns="91440" bIns="45720" rtlCol="0" anchor="t">
            <a:normAutofit/>
          </a:bodyPr>
          <a:lstStyle/>
          <a:p>
            <a:pPr>
              <a:lnSpc>
                <a:spcPct val="90000"/>
              </a:lnSpc>
            </a:pPr>
            <a:r>
              <a:rPr lang="en-US" sz="2000">
                <a:solidFill>
                  <a:srgbClr val="FFFFFF"/>
                </a:solidFill>
              </a:rPr>
              <a:t>AI in Africa</a:t>
            </a:r>
            <a:br>
              <a:rPr lang="en-US" sz="2000">
                <a:solidFill>
                  <a:srgbClr val="FFFFFF"/>
                </a:solidFill>
              </a:rPr>
            </a:br>
            <a:br>
              <a:rPr lang="en-US" sz="2000">
                <a:solidFill>
                  <a:srgbClr val="FFFFFF"/>
                </a:solidFill>
              </a:rPr>
            </a:br>
            <a:r>
              <a:rPr lang="en-US" sz="2000">
                <a:solidFill>
                  <a:srgbClr val="FFFFFF"/>
                </a:solidFill>
              </a:rPr>
              <a:t>A </a:t>
            </a:r>
            <a:r>
              <a:rPr lang="en-US" sz="2000">
                <a:solidFill>
                  <a:srgbClr val="FFFFFF"/>
                </a:solidFill>
                <a:hlinkClick r:id="rId3">
                  <a:extLst>
                    <a:ext uri="{A12FA001-AC4F-418D-AE19-62706E023703}">
                      <ahyp:hlinkClr xmlns:ahyp="http://schemas.microsoft.com/office/drawing/2018/hyperlinkcolor" val="tx"/>
                    </a:ext>
                  </a:extLst>
                </a:hlinkClick>
              </a:rPr>
              <a:t>recent report</a:t>
            </a:r>
            <a:r>
              <a:rPr lang="en-US" sz="2000">
                <a:solidFill>
                  <a:srgbClr val="FFFFFF"/>
                </a:solidFill>
              </a:rPr>
              <a:t> projects that AI could expand Africa’s economy by a staggering US$1.5 trillion—half of its current gross domestic product (GDP)—if the continent could only capture 10% of the fast-growing AI market</a:t>
            </a:r>
            <a:br>
              <a:rPr lang="en-US" sz="2000">
                <a:solidFill>
                  <a:srgbClr val="FFFFFF"/>
                </a:solidFill>
              </a:rPr>
            </a:br>
            <a:endParaRPr lang="en-US" sz="2000">
              <a:solidFill>
                <a:srgbClr val="FFFFFF"/>
              </a:solidFill>
            </a:endParaRPr>
          </a:p>
        </p:txBody>
      </p:sp>
      <p:cxnSp>
        <p:nvCxnSpPr>
          <p:cNvPr id="112" name="Straight Connector 111">
            <a:extLst>
              <a:ext uri="{FF2B5EF4-FFF2-40B4-BE49-F238E27FC236}">
                <a16:creationId xmlns:a16="http://schemas.microsoft.com/office/drawing/2014/main" id="{F71A27F5-A383-2CD2-4E91-CBE653A474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24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332E16-3476-B4F2-1715-6BE7D77E8FBF}"/>
            </a:ext>
          </a:extLst>
        </p:cNvPr>
        <p:cNvGrpSpPr/>
        <p:nvPr/>
      </p:nvGrpSpPr>
      <p:grpSpPr>
        <a:xfrm>
          <a:off x="0" y="0"/>
          <a:ext cx="0" cy="0"/>
          <a:chOff x="0" y="0"/>
          <a:chExt cx="0" cy="0"/>
        </a:xfrm>
      </p:grpSpPr>
      <p:sp useBgFill="1">
        <p:nvSpPr>
          <p:cNvPr id="6188" name="Rectangle 6187">
            <a:extLst>
              <a:ext uri="{FF2B5EF4-FFF2-40B4-BE49-F238E27FC236}">
                <a16:creationId xmlns:a16="http://schemas.microsoft.com/office/drawing/2014/main" id="{338D2D3D-932E-B608-4377-1679202FB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a:ea typeface="+mn-ea"/>
              <a:cs typeface="+mn-cs"/>
            </a:endParaRPr>
          </a:p>
        </p:txBody>
      </p:sp>
      <p:sp>
        <p:nvSpPr>
          <p:cNvPr id="6190" name="Rectangle 6189">
            <a:extLst>
              <a:ext uri="{FF2B5EF4-FFF2-40B4-BE49-F238E27FC236}">
                <a16:creationId xmlns:a16="http://schemas.microsoft.com/office/drawing/2014/main" id="{5297DBD8-024F-4DDA-865E-6006D5BD7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6"/>
            <a:ext cx="11147071" cy="147664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8A63A31D-F94C-3CC6-FF8E-B9023B611FF9}"/>
              </a:ext>
            </a:extLst>
          </p:cNvPr>
          <p:cNvSpPr>
            <a:spLocks noGrp="1"/>
          </p:cNvSpPr>
          <p:nvPr>
            <p:ph type="title"/>
          </p:nvPr>
        </p:nvSpPr>
        <p:spPr>
          <a:xfrm>
            <a:off x="482601" y="721946"/>
            <a:ext cx="10813250" cy="1022100"/>
          </a:xfrm>
        </p:spPr>
        <p:txBody>
          <a:bodyPr>
            <a:normAutofit/>
          </a:bodyPr>
          <a:lstStyle/>
          <a:p>
            <a:pPr>
              <a:lnSpc>
                <a:spcPct val="90000"/>
              </a:lnSpc>
            </a:pPr>
            <a:r>
              <a:rPr lang="en-US"/>
              <a:t>Egypt</a:t>
            </a:r>
            <a:endParaRPr lang="en-ZW"/>
          </a:p>
        </p:txBody>
      </p:sp>
      <p:cxnSp>
        <p:nvCxnSpPr>
          <p:cNvPr id="6192" name="Straight Connector 6191">
            <a:extLst>
              <a:ext uri="{FF2B5EF4-FFF2-40B4-BE49-F238E27FC236}">
                <a16:creationId xmlns:a16="http://schemas.microsoft.com/office/drawing/2014/main" id="{B75ACF2B-F81C-0115-8537-FF79D5E0E7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148" name="Picture 4">
            <a:extLst>
              <a:ext uri="{FF2B5EF4-FFF2-40B4-BE49-F238E27FC236}">
                <a16:creationId xmlns:a16="http://schemas.microsoft.com/office/drawing/2014/main" id="{FB744821-7C8B-F338-8405-135E196FD06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670" r="19572" b="1"/>
          <a:stretch/>
        </p:blipFill>
        <p:spPr bwMode="auto">
          <a:xfrm>
            <a:off x="481007" y="1993515"/>
            <a:ext cx="4482879" cy="4374624"/>
          </a:xfrm>
          <a:prstGeom prst="rect">
            <a:avLst/>
          </a:prstGeom>
          <a:noFill/>
          <a:extLst>
            <a:ext uri="{909E8E84-426E-40DD-AFC4-6F175D3DCCD1}">
              <a14:hiddenFill xmlns:a14="http://schemas.microsoft.com/office/drawing/2010/main">
                <a:solidFill>
                  <a:srgbClr val="FFFFFF"/>
                </a:solidFill>
              </a14:hiddenFill>
            </a:ext>
          </a:extLst>
        </p:spPr>
      </p:pic>
      <p:cxnSp>
        <p:nvCxnSpPr>
          <p:cNvPr id="6194" name="Straight Connector 6193">
            <a:extLst>
              <a:ext uri="{FF2B5EF4-FFF2-40B4-BE49-F238E27FC236}">
                <a16:creationId xmlns:a16="http://schemas.microsoft.com/office/drawing/2014/main" id="{66507F90-90C6-3F4C-F588-A35660F84D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199351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A5EBD7F3-F474-09AF-9EAC-0770DAF2F967}"/>
              </a:ext>
            </a:extLst>
          </p:cNvPr>
          <p:cNvSpPr>
            <a:spLocks noGrp="1"/>
          </p:cNvSpPr>
          <p:nvPr>
            <p:ph idx="1"/>
          </p:nvPr>
        </p:nvSpPr>
        <p:spPr>
          <a:xfrm>
            <a:off x="5203371" y="2111831"/>
            <a:ext cx="6406941" cy="4024224"/>
          </a:xfrm>
        </p:spPr>
        <p:txBody>
          <a:bodyPr anchor="ctr">
            <a:normAutofit/>
          </a:bodyPr>
          <a:lstStyle/>
          <a:p>
            <a:r>
              <a:rPr lang="en-US" sz="3200" b="1" i="0" dirty="0">
                <a:effectLst/>
                <a:latin typeface="Open Sans" panose="020B0606030504020204" pitchFamily="34" charset="0"/>
              </a:rPr>
              <a:t>In 2021, Egypt </a:t>
            </a:r>
            <a:r>
              <a:rPr lang="en-US" sz="3200" b="1"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launched</a:t>
            </a:r>
            <a:r>
              <a:rPr lang="en-US" sz="3200" b="1" i="0" dirty="0">
                <a:effectLst/>
                <a:latin typeface="Open Sans" panose="020B0606030504020204" pitchFamily="34" charset="0"/>
              </a:rPr>
              <a:t> its national AI strategy to deepen the use of AI technologies and transform the economy</a:t>
            </a:r>
            <a:endParaRPr lang="en-US" sz="3200" b="1" i="0" dirty="0">
              <a:effectLst/>
              <a:latin typeface="GT Sectra"/>
            </a:endParaRPr>
          </a:p>
        </p:txBody>
      </p:sp>
      <p:cxnSp>
        <p:nvCxnSpPr>
          <p:cNvPr id="6196" name="Straight Connector 6195">
            <a:extLst>
              <a:ext uri="{FF2B5EF4-FFF2-40B4-BE49-F238E27FC236}">
                <a16:creationId xmlns:a16="http://schemas.microsoft.com/office/drawing/2014/main" id="{EA445EDC-93E3-2ECA-46AD-F57B1F7ED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530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6EF71D-BB34-5150-18C7-5257ACDBD4DE}"/>
            </a:ext>
          </a:extLst>
        </p:cNvPr>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B0B0931-F8CF-5BCB-5AF9-BE42DEFBA6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073CE66-4F5A-183F-CDDA-B9E6EAB3FF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779E434-6788-9A69-D8A9-88AC30C3D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D35488FC-7F7F-6ACB-9CE9-91BED944D9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40" name="Rectangle 39">
            <a:extLst>
              <a:ext uri="{FF2B5EF4-FFF2-40B4-BE49-F238E27FC236}">
                <a16:creationId xmlns:a16="http://schemas.microsoft.com/office/drawing/2014/main" id="{6618CF50-E1F9-DB75-9CE4-980B3AA16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pic>
        <p:nvPicPr>
          <p:cNvPr id="5" name="Picture 4" descr="An island surrounded by blue ocean">
            <a:extLst>
              <a:ext uri="{FF2B5EF4-FFF2-40B4-BE49-F238E27FC236}">
                <a16:creationId xmlns:a16="http://schemas.microsoft.com/office/drawing/2014/main" id="{3D7718F0-DFB7-ECA1-432A-9E7A2F43CE7B}"/>
              </a:ext>
            </a:extLst>
          </p:cNvPr>
          <p:cNvPicPr>
            <a:picLocks noChangeAspect="1"/>
          </p:cNvPicPr>
          <p:nvPr/>
        </p:nvPicPr>
        <p:blipFill rotWithShape="1">
          <a:blip r:embed="rId2">
            <a:alphaModFix/>
          </a:blip>
          <a:srcRect t="15709" r="-1" b="-1"/>
          <a:stretch/>
        </p:blipFill>
        <p:spPr>
          <a:xfrm>
            <a:off x="20" y="-1"/>
            <a:ext cx="12188932" cy="6858000"/>
          </a:xfrm>
          <a:prstGeom prst="rect">
            <a:avLst/>
          </a:prstGeom>
        </p:spPr>
      </p:pic>
      <p:sp>
        <p:nvSpPr>
          <p:cNvPr id="42" name="Rectangle 41">
            <a:extLst>
              <a:ext uri="{FF2B5EF4-FFF2-40B4-BE49-F238E27FC236}">
                <a16:creationId xmlns:a16="http://schemas.microsoft.com/office/drawing/2014/main" id="{E3DF609B-FFA7-0B2F-D847-907284FA0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C4602E36-ABED-D906-47CB-A865C852CF75}"/>
              </a:ext>
            </a:extLst>
          </p:cNvPr>
          <p:cNvSpPr>
            <a:spLocks noGrp="1"/>
          </p:cNvSpPr>
          <p:nvPr>
            <p:ph type="title"/>
          </p:nvPr>
        </p:nvSpPr>
        <p:spPr>
          <a:xfrm>
            <a:off x="482600" y="732032"/>
            <a:ext cx="5925577" cy="2966822"/>
          </a:xfrm>
        </p:spPr>
        <p:txBody>
          <a:bodyPr vert="horz" lIns="91440" tIns="45720" rIns="91440" bIns="45720" rtlCol="0" anchor="b">
            <a:normAutofit/>
          </a:bodyPr>
          <a:lstStyle/>
          <a:p>
            <a:r>
              <a:rPr lang="en-US" sz="8000">
                <a:solidFill>
                  <a:srgbClr val="FFFFFF"/>
                </a:solidFill>
              </a:rPr>
              <a:t>Mauritius</a:t>
            </a:r>
          </a:p>
        </p:txBody>
      </p:sp>
      <p:sp>
        <p:nvSpPr>
          <p:cNvPr id="3" name="Content Placeholder 2">
            <a:extLst>
              <a:ext uri="{FF2B5EF4-FFF2-40B4-BE49-F238E27FC236}">
                <a16:creationId xmlns:a16="http://schemas.microsoft.com/office/drawing/2014/main" id="{41905848-15E2-31A9-697E-955F312D115C}"/>
              </a:ext>
            </a:extLst>
          </p:cNvPr>
          <p:cNvSpPr>
            <a:spLocks noGrp="1"/>
          </p:cNvSpPr>
          <p:nvPr>
            <p:ph idx="1"/>
          </p:nvPr>
        </p:nvSpPr>
        <p:spPr>
          <a:xfrm>
            <a:off x="482600" y="4201721"/>
            <a:ext cx="5925577" cy="1949813"/>
          </a:xfrm>
        </p:spPr>
        <p:txBody>
          <a:bodyPr vert="horz" lIns="91440" tIns="45720" rIns="91440" bIns="45720" rtlCol="0" anchor="t">
            <a:normAutofit/>
          </a:bodyPr>
          <a:lstStyle/>
          <a:p>
            <a:r>
              <a:rPr lang="en-US" b="0" i="0" dirty="0">
                <a:solidFill>
                  <a:srgbClr val="FFFFFF"/>
                </a:solidFill>
                <a:effectLst/>
              </a:rPr>
              <a:t>Mauritius was the first country in Africa to publish a </a:t>
            </a:r>
            <a:r>
              <a:rPr lang="en-US" b="0" i="0" u="none" strike="noStrike" dirty="0">
                <a:solidFill>
                  <a:srgbClr val="FFFFFF"/>
                </a:solidFill>
                <a:effectLst/>
                <a:hlinkClick r:id="rId3">
                  <a:extLst>
                    <a:ext uri="{A12FA001-AC4F-418D-AE19-62706E023703}">
                      <ahyp:hlinkClr xmlns:ahyp="http://schemas.microsoft.com/office/drawing/2018/hyperlinkcolor" val="tx"/>
                    </a:ext>
                  </a:extLst>
                </a:hlinkClick>
              </a:rPr>
              <a:t>national AI strategy</a:t>
            </a:r>
            <a:endParaRPr lang="en-US" dirty="0">
              <a:solidFill>
                <a:srgbClr val="FFFFFF"/>
              </a:solidFill>
            </a:endParaRPr>
          </a:p>
        </p:txBody>
      </p:sp>
      <p:cxnSp>
        <p:nvCxnSpPr>
          <p:cNvPr id="44" name="Straight Connector 43">
            <a:extLst>
              <a:ext uri="{FF2B5EF4-FFF2-40B4-BE49-F238E27FC236}">
                <a16:creationId xmlns:a16="http://schemas.microsoft.com/office/drawing/2014/main" id="{3A21E7EF-AEA9-B356-DCB6-17062F63C5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50BCA2A-E5BB-78FE-BCEA-60569BF00C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391545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022ACA3-1AEF-06BB-1449-A0D37473A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319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E88E7D-E95F-301C-E857-6C01509A14E8}"/>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F5338C5-0BAB-D0CC-696B-920B2BFFA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a:ea typeface="+mn-ea"/>
              <a:cs typeface="+mn-cs"/>
            </a:endParaRPr>
          </a:p>
        </p:txBody>
      </p:sp>
      <p:sp>
        <p:nvSpPr>
          <p:cNvPr id="8201" name="Rectangle 8200">
            <a:extLst>
              <a:ext uri="{FF2B5EF4-FFF2-40B4-BE49-F238E27FC236}">
                <a16:creationId xmlns:a16="http://schemas.microsoft.com/office/drawing/2014/main" id="{56154E99-230C-A302-8B7A-D3507893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6"/>
            <a:ext cx="11147071" cy="147664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9D9C4AB0-068C-B3C2-F322-E9C95E35D546}"/>
              </a:ext>
            </a:extLst>
          </p:cNvPr>
          <p:cNvSpPr>
            <a:spLocks noGrp="1"/>
          </p:cNvSpPr>
          <p:nvPr>
            <p:ph type="title"/>
          </p:nvPr>
        </p:nvSpPr>
        <p:spPr>
          <a:xfrm>
            <a:off x="482601" y="721946"/>
            <a:ext cx="10813250" cy="1022100"/>
          </a:xfrm>
        </p:spPr>
        <p:txBody>
          <a:bodyPr>
            <a:normAutofit/>
          </a:bodyPr>
          <a:lstStyle/>
          <a:p>
            <a:pPr>
              <a:lnSpc>
                <a:spcPct val="90000"/>
              </a:lnSpc>
            </a:pPr>
            <a:r>
              <a:rPr lang="en-US" dirty="0"/>
              <a:t>Kenya</a:t>
            </a:r>
            <a:endParaRPr lang="en-ZW"/>
          </a:p>
        </p:txBody>
      </p:sp>
      <p:cxnSp>
        <p:nvCxnSpPr>
          <p:cNvPr id="8203" name="Straight Connector 8202">
            <a:extLst>
              <a:ext uri="{FF2B5EF4-FFF2-40B4-BE49-F238E27FC236}">
                <a16:creationId xmlns:a16="http://schemas.microsoft.com/office/drawing/2014/main" id="{BF3FDABE-2524-9C00-D12F-8E30017E19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8194" name="Picture 2" descr="Visit Kenya: 2023 Travel Guide for Kenya, Africa | Expedia">
            <a:extLst>
              <a:ext uri="{FF2B5EF4-FFF2-40B4-BE49-F238E27FC236}">
                <a16:creationId xmlns:a16="http://schemas.microsoft.com/office/drawing/2014/main" id="{4CAA2C7F-76E7-2972-1F83-FF73DB89067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9346" r="19785" b="1"/>
          <a:stretch/>
        </p:blipFill>
        <p:spPr bwMode="auto">
          <a:xfrm>
            <a:off x="481007" y="1993515"/>
            <a:ext cx="5511628" cy="4374624"/>
          </a:xfrm>
          <a:prstGeom prst="rect">
            <a:avLst/>
          </a:prstGeom>
          <a:noFill/>
          <a:extLst>
            <a:ext uri="{909E8E84-426E-40DD-AFC4-6F175D3DCCD1}">
              <a14:hiddenFill xmlns:a14="http://schemas.microsoft.com/office/drawing/2010/main">
                <a:solidFill>
                  <a:srgbClr val="FFFFFF"/>
                </a:solidFill>
              </a14:hiddenFill>
            </a:ext>
          </a:extLst>
        </p:spPr>
      </p:pic>
      <p:cxnSp>
        <p:nvCxnSpPr>
          <p:cNvPr id="8205" name="Straight Connector 8204">
            <a:extLst>
              <a:ext uri="{FF2B5EF4-FFF2-40B4-BE49-F238E27FC236}">
                <a16:creationId xmlns:a16="http://schemas.microsoft.com/office/drawing/2014/main" id="{CE90244E-0275-5FD5-559B-12DEFF11B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199351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C027C6A-0E5C-D445-0449-94FD29F0E422}"/>
              </a:ext>
            </a:extLst>
          </p:cNvPr>
          <p:cNvSpPr>
            <a:spLocks noGrp="1"/>
          </p:cNvSpPr>
          <p:nvPr>
            <p:ph idx="1"/>
          </p:nvPr>
        </p:nvSpPr>
        <p:spPr>
          <a:xfrm>
            <a:off x="6216171" y="2247497"/>
            <a:ext cx="5394141" cy="3888557"/>
          </a:xfrm>
        </p:spPr>
        <p:txBody>
          <a:bodyPr anchor="ctr">
            <a:normAutofit/>
          </a:bodyPr>
          <a:lstStyle/>
          <a:p>
            <a:r>
              <a:rPr lang="en-US" sz="2000" b="0" i="0">
                <a:effectLst/>
                <a:latin typeface="Open Sans" panose="020B0606030504020204" pitchFamily="34" charset="0"/>
              </a:rPr>
              <a:t>Kenya, on the other hand, has an AI task force that is creating guidance on how AI technologies can be used to further the country’s development</a:t>
            </a:r>
          </a:p>
          <a:p>
            <a:endParaRPr lang="en-ZW" sz="2000"/>
          </a:p>
        </p:txBody>
      </p:sp>
      <p:cxnSp>
        <p:nvCxnSpPr>
          <p:cNvPr id="8207" name="Straight Connector 8206">
            <a:extLst>
              <a:ext uri="{FF2B5EF4-FFF2-40B4-BE49-F238E27FC236}">
                <a16:creationId xmlns:a16="http://schemas.microsoft.com/office/drawing/2014/main" id="{307CBFEB-AE5D-14B0-DD89-3F872B323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862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103FCC-E835-5B83-F4BD-12E875962288}"/>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C26262DB-0E33-2F9B-8C64-8BE7C3B34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a:ea typeface="+mn-ea"/>
              <a:cs typeface="+mn-cs"/>
            </a:endParaRPr>
          </a:p>
        </p:txBody>
      </p:sp>
      <p:sp>
        <p:nvSpPr>
          <p:cNvPr id="2" name="Title 1">
            <a:extLst>
              <a:ext uri="{FF2B5EF4-FFF2-40B4-BE49-F238E27FC236}">
                <a16:creationId xmlns:a16="http://schemas.microsoft.com/office/drawing/2014/main" id="{AD601483-11AA-B647-80EF-E9EEA1D8C5E3}"/>
              </a:ext>
            </a:extLst>
          </p:cNvPr>
          <p:cNvSpPr>
            <a:spLocks noGrp="1"/>
          </p:cNvSpPr>
          <p:nvPr>
            <p:ph type="title"/>
          </p:nvPr>
        </p:nvSpPr>
        <p:spPr>
          <a:xfrm>
            <a:off x="482600" y="976160"/>
            <a:ext cx="3964251" cy="2237925"/>
          </a:xfrm>
        </p:spPr>
        <p:txBody>
          <a:bodyPr>
            <a:normAutofit/>
          </a:bodyPr>
          <a:lstStyle/>
          <a:p>
            <a:r>
              <a:rPr lang="en-US" dirty="0"/>
              <a:t>Rwanda</a:t>
            </a:r>
            <a:endParaRPr lang="en-ZW" dirty="0"/>
          </a:p>
        </p:txBody>
      </p:sp>
      <p:cxnSp>
        <p:nvCxnSpPr>
          <p:cNvPr id="9225" name="Straight Connector 9224">
            <a:extLst>
              <a:ext uri="{FF2B5EF4-FFF2-40B4-BE49-F238E27FC236}">
                <a16:creationId xmlns:a16="http://schemas.microsoft.com/office/drawing/2014/main" id="{DC591A61-95A3-1889-FF31-FB0B830B93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E899996-F272-D8CD-8F1E-166525D5CE80}"/>
              </a:ext>
            </a:extLst>
          </p:cNvPr>
          <p:cNvSpPr>
            <a:spLocks noGrp="1"/>
          </p:cNvSpPr>
          <p:nvPr>
            <p:ph idx="1"/>
          </p:nvPr>
        </p:nvSpPr>
        <p:spPr>
          <a:xfrm>
            <a:off x="482600" y="2884716"/>
            <a:ext cx="3964250" cy="2993570"/>
          </a:xfrm>
        </p:spPr>
        <p:txBody>
          <a:bodyPr>
            <a:normAutofit/>
          </a:bodyPr>
          <a:lstStyle/>
          <a:p>
            <a:r>
              <a:rPr lang="en-US" sz="2000" b="0" i="0" dirty="0">
                <a:effectLst/>
                <a:latin typeface="Open Sans" panose="020B0606030504020204" pitchFamily="34" charset="0"/>
              </a:rPr>
              <a:t>In 2021, Rwanda established a technology center of excellence focused on digitalization and AI, and is working </a:t>
            </a:r>
          </a:p>
          <a:p>
            <a:r>
              <a:rPr lang="en-US" sz="2000" b="0" i="0" dirty="0">
                <a:effectLst/>
                <a:latin typeface="Open Sans" panose="020B0606030504020204" pitchFamily="34" charset="0"/>
              </a:rPr>
              <a:t>on an AI strategy</a:t>
            </a:r>
            <a:endParaRPr lang="en-ZW" sz="2000" dirty="0"/>
          </a:p>
        </p:txBody>
      </p:sp>
      <p:pic>
        <p:nvPicPr>
          <p:cNvPr id="9218" name="Picture 2" descr="8 Reasons to visit Kigali, Rwanda | Rough Guides">
            <a:extLst>
              <a:ext uri="{FF2B5EF4-FFF2-40B4-BE49-F238E27FC236}">
                <a16:creationId xmlns:a16="http://schemas.microsoft.com/office/drawing/2014/main" id="{B334F427-B815-6ACF-F4B7-8C661850F78C}"/>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5040694" y="1236669"/>
            <a:ext cx="6588977" cy="4384664"/>
          </a:xfrm>
          <a:prstGeom prst="rect">
            <a:avLst/>
          </a:prstGeom>
          <a:noFill/>
          <a:extLst>
            <a:ext uri="{909E8E84-426E-40DD-AFC4-6F175D3DCCD1}">
              <a14:hiddenFill xmlns:a14="http://schemas.microsoft.com/office/drawing/2010/main">
                <a:solidFill>
                  <a:srgbClr val="FFFFFF"/>
                </a:solidFill>
              </a14:hiddenFill>
            </a:ext>
          </a:extLst>
        </p:spPr>
      </p:pic>
      <p:cxnSp>
        <p:nvCxnSpPr>
          <p:cNvPr id="9227" name="Straight Connector 9226">
            <a:extLst>
              <a:ext uri="{FF2B5EF4-FFF2-40B4-BE49-F238E27FC236}">
                <a16:creationId xmlns:a16="http://schemas.microsoft.com/office/drawing/2014/main" id="{D9C25FA8-1802-147D-D584-F35BA7DE67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0913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6196-B100-45D6-4C8D-EC6BFC7DD1DC}"/>
              </a:ext>
            </a:extLst>
          </p:cNvPr>
          <p:cNvSpPr>
            <a:spLocks noGrp="1"/>
          </p:cNvSpPr>
          <p:nvPr>
            <p:ph type="title"/>
          </p:nvPr>
        </p:nvSpPr>
        <p:spPr>
          <a:xfrm>
            <a:off x="482600" y="544750"/>
            <a:ext cx="10634472" cy="433659"/>
          </a:xfrm>
        </p:spPr>
        <p:txBody>
          <a:bodyPr/>
          <a:lstStyle/>
          <a:p>
            <a:r>
              <a:rPr lang="en-US" sz="4000" b="1" dirty="0">
                <a:solidFill>
                  <a:srgbClr val="C00000"/>
                </a:solidFill>
              </a:rPr>
              <a:t>AI In Zimbabwe</a:t>
            </a:r>
            <a:endParaRPr lang="en-ZW" sz="4000" b="1" dirty="0">
              <a:solidFill>
                <a:srgbClr val="C00000"/>
              </a:solidFill>
            </a:endParaRPr>
          </a:p>
        </p:txBody>
      </p:sp>
      <p:pic>
        <p:nvPicPr>
          <p:cNvPr id="5" name="Content Placeholder 4">
            <a:extLst>
              <a:ext uri="{FF2B5EF4-FFF2-40B4-BE49-F238E27FC236}">
                <a16:creationId xmlns:a16="http://schemas.microsoft.com/office/drawing/2014/main" id="{AAF2F8AB-36D9-03D3-6BC9-C9DB8D4C2A08}"/>
              </a:ext>
            </a:extLst>
          </p:cNvPr>
          <p:cNvPicPr>
            <a:picLocks noGrp="1" noChangeAspect="1"/>
          </p:cNvPicPr>
          <p:nvPr>
            <p:ph idx="1"/>
          </p:nvPr>
        </p:nvPicPr>
        <p:blipFill>
          <a:blip r:embed="rId2"/>
          <a:stretch>
            <a:fillRect/>
          </a:stretch>
        </p:blipFill>
        <p:spPr>
          <a:xfrm>
            <a:off x="482600" y="995802"/>
            <a:ext cx="2491956" cy="821247"/>
          </a:xfrm>
        </p:spPr>
      </p:pic>
      <p:pic>
        <p:nvPicPr>
          <p:cNvPr id="7" name="Picture 6">
            <a:extLst>
              <a:ext uri="{FF2B5EF4-FFF2-40B4-BE49-F238E27FC236}">
                <a16:creationId xmlns:a16="http://schemas.microsoft.com/office/drawing/2014/main" id="{0820E760-1AEC-E8B0-DA7E-796DE19B8E76}"/>
              </a:ext>
            </a:extLst>
          </p:cNvPr>
          <p:cNvPicPr>
            <a:picLocks noChangeAspect="1"/>
          </p:cNvPicPr>
          <p:nvPr/>
        </p:nvPicPr>
        <p:blipFill>
          <a:blip r:embed="rId3"/>
          <a:stretch>
            <a:fillRect/>
          </a:stretch>
        </p:blipFill>
        <p:spPr>
          <a:xfrm>
            <a:off x="397244" y="1604738"/>
            <a:ext cx="6767146" cy="1265030"/>
          </a:xfrm>
          <a:prstGeom prst="rect">
            <a:avLst/>
          </a:prstGeom>
        </p:spPr>
      </p:pic>
      <p:pic>
        <p:nvPicPr>
          <p:cNvPr id="9" name="Picture 8">
            <a:extLst>
              <a:ext uri="{FF2B5EF4-FFF2-40B4-BE49-F238E27FC236}">
                <a16:creationId xmlns:a16="http://schemas.microsoft.com/office/drawing/2014/main" id="{538720C2-2B9D-8F3C-BF53-40272F8207EE}"/>
              </a:ext>
            </a:extLst>
          </p:cNvPr>
          <p:cNvPicPr>
            <a:picLocks noChangeAspect="1"/>
          </p:cNvPicPr>
          <p:nvPr/>
        </p:nvPicPr>
        <p:blipFill>
          <a:blip r:embed="rId4"/>
          <a:stretch>
            <a:fillRect/>
          </a:stretch>
        </p:blipFill>
        <p:spPr>
          <a:xfrm>
            <a:off x="397244" y="2869767"/>
            <a:ext cx="8523020" cy="3550487"/>
          </a:xfrm>
          <a:prstGeom prst="rect">
            <a:avLst/>
          </a:prstGeom>
        </p:spPr>
      </p:pic>
    </p:spTree>
    <p:extLst>
      <p:ext uri="{BB962C8B-B14F-4D97-AF65-F5344CB8AC3E}">
        <p14:creationId xmlns:p14="http://schemas.microsoft.com/office/powerpoint/2010/main" val="273025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B5FDB6-171E-E984-9CDD-EAF719DBF850}"/>
              </a:ext>
            </a:extLst>
          </p:cNvPr>
          <p:cNvPicPr>
            <a:picLocks noGrp="1" noChangeAspect="1"/>
          </p:cNvPicPr>
          <p:nvPr>
            <p:ph idx="1"/>
          </p:nvPr>
        </p:nvPicPr>
        <p:blipFill>
          <a:blip r:embed="rId2"/>
          <a:stretch>
            <a:fillRect/>
          </a:stretch>
        </p:blipFill>
        <p:spPr>
          <a:xfrm>
            <a:off x="482600" y="515565"/>
            <a:ext cx="11709399" cy="6264613"/>
          </a:xfrm>
        </p:spPr>
      </p:pic>
    </p:spTree>
    <p:extLst>
      <p:ext uri="{BB962C8B-B14F-4D97-AF65-F5344CB8AC3E}">
        <p14:creationId xmlns:p14="http://schemas.microsoft.com/office/powerpoint/2010/main" val="276411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00466-613E-7B2D-9A7F-E957658C393E}"/>
              </a:ext>
            </a:extLst>
          </p:cNvPr>
          <p:cNvSpPr>
            <a:spLocks noGrp="1"/>
          </p:cNvSpPr>
          <p:nvPr>
            <p:ph type="title"/>
          </p:nvPr>
        </p:nvSpPr>
        <p:spPr>
          <a:xfrm>
            <a:off x="160507" y="49796"/>
            <a:ext cx="7869675" cy="577852"/>
          </a:xfrm>
        </p:spPr>
        <p:txBody>
          <a:bodyPr anchor="ctr">
            <a:normAutofit fontScale="90000"/>
          </a:bodyPr>
          <a:lstStyle/>
          <a:p>
            <a:r>
              <a:rPr lang="en-US" sz="4000" b="1" dirty="0">
                <a:solidFill>
                  <a:srgbClr val="C00000"/>
                </a:solidFill>
              </a:rPr>
              <a:t>Introduction</a:t>
            </a:r>
            <a:endParaRPr lang="en-ZW" sz="4000" b="1" dirty="0">
              <a:solidFill>
                <a:srgbClr val="C00000"/>
              </a:solidFill>
            </a:endParaRPr>
          </a:p>
        </p:txBody>
      </p:sp>
      <p:sp>
        <p:nvSpPr>
          <p:cNvPr id="3" name="Content Placeholder 2">
            <a:extLst>
              <a:ext uri="{FF2B5EF4-FFF2-40B4-BE49-F238E27FC236}">
                <a16:creationId xmlns:a16="http://schemas.microsoft.com/office/drawing/2014/main" id="{4C3C560C-98AD-9973-AD43-A2806E167E25}"/>
              </a:ext>
            </a:extLst>
          </p:cNvPr>
          <p:cNvSpPr>
            <a:spLocks noGrp="1"/>
          </p:cNvSpPr>
          <p:nvPr>
            <p:ph idx="1"/>
          </p:nvPr>
        </p:nvSpPr>
        <p:spPr>
          <a:xfrm>
            <a:off x="68094" y="691092"/>
            <a:ext cx="7947497" cy="6117112"/>
          </a:xfrm>
        </p:spPr>
        <p:txBody>
          <a:bodyPr anchor="ctr">
            <a:normAutofit/>
          </a:bodyPr>
          <a:lstStyle/>
          <a:p>
            <a:r>
              <a:rPr lang="en-US" sz="2400" b="0" i="0" dirty="0">
                <a:effectLst/>
              </a:rPr>
              <a:t>Artificial intelligence (AI) is transforming the world, presenting both opportunities and challenges.</a:t>
            </a:r>
          </a:p>
          <a:p>
            <a:r>
              <a:rPr lang="en-US" sz="2400" b="0" i="0" dirty="0">
                <a:effectLst/>
              </a:rPr>
              <a:t> As Zimbabwe strives to become an upper-middle-income economy by 2030, embracing AI can be a game-changer.</a:t>
            </a:r>
          </a:p>
          <a:p>
            <a:r>
              <a:rPr lang="en-US" sz="2400" b="0" i="0" dirty="0">
                <a:effectLst/>
              </a:rPr>
              <a:t>However, it’s crucial to address the ethical, social, and economic implications of AI for full </a:t>
            </a:r>
            <a:r>
              <a:rPr lang="en-US" sz="2400" b="0" i="0" dirty="0" err="1">
                <a:effectLst/>
              </a:rPr>
              <a:t>maximisation</a:t>
            </a:r>
            <a:r>
              <a:rPr lang="en-US" sz="2400" b="0" i="0" dirty="0">
                <a:effectLst/>
              </a:rPr>
              <a:t> of AI potential </a:t>
            </a:r>
            <a:endParaRPr lang="en-US" sz="2400" dirty="0"/>
          </a:p>
          <a:p>
            <a:r>
              <a:rPr lang="en-US" sz="2400" b="0" i="0" dirty="0">
                <a:effectLst/>
              </a:rPr>
              <a:t>To safeguard the work of the innovators and creating a sustainable market for AI. </a:t>
            </a:r>
          </a:p>
          <a:p>
            <a:r>
              <a:rPr lang="en-US" sz="2400" b="0" i="0" dirty="0">
                <a:effectLst/>
              </a:rPr>
              <a:t>This drives us to the key issue of responsible AI governance in Zimbabwe, with a focus on the need for an AI-focused patent office.</a:t>
            </a:r>
            <a:endParaRPr lang="en-ZW" sz="2400" dirty="0"/>
          </a:p>
        </p:txBody>
      </p:sp>
      <p:pic>
        <p:nvPicPr>
          <p:cNvPr id="5" name="Picture 4" descr="hand holding ball">
            <a:extLst>
              <a:ext uri="{FF2B5EF4-FFF2-40B4-BE49-F238E27FC236}">
                <a16:creationId xmlns:a16="http://schemas.microsoft.com/office/drawing/2014/main" id="{1989EA8A-2053-3BE1-EF93-E27B9EFFFC32}"/>
              </a:ext>
            </a:extLst>
          </p:cNvPr>
          <p:cNvPicPr>
            <a:picLocks noChangeAspect="1"/>
          </p:cNvPicPr>
          <p:nvPr/>
        </p:nvPicPr>
        <p:blipFill>
          <a:blip r:embed="rId2"/>
          <a:srcRect l="26055" r="22303"/>
          <a:stretch/>
        </p:blipFill>
        <p:spPr>
          <a:xfrm>
            <a:off x="8190689" y="-10886"/>
            <a:ext cx="4001312"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7791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1A3E-F423-4425-3833-1AA444115E3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 </a:t>
            </a:r>
            <a:r>
              <a:rPr lang="en-US" sz="4000" b="1" dirty="0">
                <a:solidFill>
                  <a:srgbClr val="C00000"/>
                </a:solidFill>
              </a:rPr>
              <a:t>Impact of AI  in Pension Processes</a:t>
            </a:r>
            <a:endParaRPr lang="en-ZW" sz="4000" b="1" dirty="0">
              <a:solidFill>
                <a:srgbClr val="C00000"/>
              </a:solidFill>
            </a:endParaRPr>
          </a:p>
        </p:txBody>
      </p:sp>
      <p:graphicFrame>
        <p:nvGraphicFramePr>
          <p:cNvPr id="21" name="Content Placeholder 2">
            <a:extLst>
              <a:ext uri="{FF2B5EF4-FFF2-40B4-BE49-F238E27FC236}">
                <a16:creationId xmlns:a16="http://schemas.microsoft.com/office/drawing/2014/main" id="{ABB07BBE-F2E8-FA16-B09A-B9147AE6D49E}"/>
              </a:ext>
            </a:extLst>
          </p:cNvPr>
          <p:cNvGraphicFramePr>
            <a:graphicFrameLocks noGrp="1"/>
          </p:cNvGraphicFramePr>
          <p:nvPr>
            <p:ph idx="1"/>
            <p:extLst>
              <p:ext uri="{D42A27DB-BD31-4B8C-83A1-F6EECF244321}">
                <p14:modId xmlns:p14="http://schemas.microsoft.com/office/powerpoint/2010/main" val="16859799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92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8BE0C02-CBCA-69B2-5D32-1D724544D1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32" name="Rectangle 31">
              <a:extLst>
                <a:ext uri="{FF2B5EF4-FFF2-40B4-BE49-F238E27FC236}">
                  <a16:creationId xmlns:a16="http://schemas.microsoft.com/office/drawing/2014/main" id="{0F793C6E-5AED-C496-FD41-BC65B3CA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DD26186-5427-98BC-4961-B55B6026B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5A56C5C-DC9B-D1A1-BF2A-6A75526F9CDA}"/>
              </a:ext>
            </a:extLst>
          </p:cNvPr>
          <p:cNvSpPr>
            <a:spLocks noGrp="1"/>
          </p:cNvSpPr>
          <p:nvPr>
            <p:ph type="title"/>
          </p:nvPr>
        </p:nvSpPr>
        <p:spPr>
          <a:xfrm>
            <a:off x="838200" y="0"/>
            <a:ext cx="10515600" cy="587829"/>
          </a:xfrm>
        </p:spPr>
        <p:txBody>
          <a:bodyPr>
            <a:normAutofit fontScale="90000"/>
          </a:bodyPr>
          <a:lstStyle/>
          <a:p>
            <a:r>
              <a:rPr lang="en-US" sz="4000" b="1">
                <a:solidFill>
                  <a:srgbClr val="C00000"/>
                </a:solidFill>
              </a:rPr>
              <a:t>AI will improve Efficiency &amp; Effectiveness</a:t>
            </a:r>
            <a:endParaRPr lang="en-ZW" sz="4000" b="1" dirty="0">
              <a:solidFill>
                <a:srgbClr val="C00000"/>
              </a:solidFill>
            </a:endParaRPr>
          </a:p>
        </p:txBody>
      </p:sp>
      <p:graphicFrame>
        <p:nvGraphicFramePr>
          <p:cNvPr id="7" name="Content Placeholder 2">
            <a:extLst>
              <a:ext uri="{FF2B5EF4-FFF2-40B4-BE49-F238E27FC236}">
                <a16:creationId xmlns:a16="http://schemas.microsoft.com/office/drawing/2014/main" id="{F7BC5CAE-8303-611F-FD47-330235ED94E3}"/>
              </a:ext>
            </a:extLst>
          </p:cNvPr>
          <p:cNvGraphicFramePr>
            <a:graphicFrameLocks noGrp="1"/>
          </p:cNvGraphicFramePr>
          <p:nvPr>
            <p:ph idx="1"/>
            <p:extLst>
              <p:ext uri="{D42A27DB-BD31-4B8C-83A1-F6EECF244321}">
                <p14:modId xmlns:p14="http://schemas.microsoft.com/office/powerpoint/2010/main" val="35495858"/>
              </p:ext>
            </p:extLst>
          </p:nvPr>
        </p:nvGraphicFramePr>
        <p:xfrm>
          <a:off x="174172" y="457201"/>
          <a:ext cx="12046866" cy="620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53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2D883-7E43-A9AB-974A-0911E8C3AD17}"/>
              </a:ext>
            </a:extLst>
          </p:cNvPr>
          <p:cNvSpPr>
            <a:spLocks noGrp="1"/>
          </p:cNvSpPr>
          <p:nvPr>
            <p:ph type="title"/>
          </p:nvPr>
        </p:nvSpPr>
        <p:spPr>
          <a:xfrm>
            <a:off x="97277" y="144081"/>
            <a:ext cx="8317380" cy="674876"/>
          </a:xfrm>
        </p:spPr>
        <p:txBody>
          <a:bodyPr anchor="ctr">
            <a:normAutofit/>
          </a:bodyPr>
          <a:lstStyle/>
          <a:p>
            <a:pPr algn="ctr"/>
            <a:r>
              <a:rPr lang="en-US" sz="3200" b="1" dirty="0">
                <a:solidFill>
                  <a:srgbClr val="C00000"/>
                </a:solidFill>
              </a:rPr>
              <a:t>Where are the pain points?</a:t>
            </a:r>
            <a:endParaRPr lang="en-ZW" sz="3200" b="1" dirty="0">
              <a:solidFill>
                <a:srgbClr val="C00000"/>
              </a:solidFill>
            </a:endParaRPr>
          </a:p>
        </p:txBody>
      </p:sp>
      <p:sp>
        <p:nvSpPr>
          <p:cNvPr id="3" name="Content Placeholder 2">
            <a:extLst>
              <a:ext uri="{FF2B5EF4-FFF2-40B4-BE49-F238E27FC236}">
                <a16:creationId xmlns:a16="http://schemas.microsoft.com/office/drawing/2014/main" id="{794D4A81-E41B-EBBE-91D6-8C1837D0E61A}"/>
              </a:ext>
            </a:extLst>
          </p:cNvPr>
          <p:cNvSpPr>
            <a:spLocks noGrp="1"/>
          </p:cNvSpPr>
          <p:nvPr>
            <p:ph idx="1"/>
          </p:nvPr>
        </p:nvSpPr>
        <p:spPr>
          <a:xfrm>
            <a:off x="97276" y="642258"/>
            <a:ext cx="8502438" cy="6071662"/>
          </a:xfrm>
        </p:spPr>
        <p:txBody>
          <a:bodyPr anchor="ctr">
            <a:normAutofit fontScale="85000" lnSpcReduction="20000"/>
          </a:bodyPr>
          <a:lstStyle/>
          <a:p>
            <a:pPr marL="0" indent="0">
              <a:buNone/>
            </a:pPr>
            <a:r>
              <a:rPr lang="en-US" sz="2400" b="1" dirty="0"/>
              <a:t>When making Benefit Claims</a:t>
            </a:r>
          </a:p>
          <a:p>
            <a:r>
              <a:rPr lang="en-US" sz="2400" dirty="0"/>
              <a:t>On claims</a:t>
            </a:r>
          </a:p>
          <a:p>
            <a:r>
              <a:rPr lang="en-US" sz="2400" dirty="0"/>
              <a:t>When a Pensioner comes through and they want to claim their pension benefits. </a:t>
            </a:r>
          </a:p>
          <a:p>
            <a:r>
              <a:rPr lang="en-US" sz="2400" dirty="0"/>
              <a:t>They have to go and see the Administrator with Physical Papers.</a:t>
            </a:r>
          </a:p>
          <a:p>
            <a:r>
              <a:rPr lang="en-US" sz="2400" dirty="0"/>
              <a:t>There is a back-and-forth collecting physical documents</a:t>
            </a:r>
          </a:p>
          <a:p>
            <a:r>
              <a:rPr lang="en-US" sz="2400" dirty="0"/>
              <a:t>The process starts and then maybe the process is concluded after 6 Weeks</a:t>
            </a:r>
          </a:p>
          <a:p>
            <a:r>
              <a:rPr lang="en-US" sz="2400" dirty="0"/>
              <a:t>With AI we don't have to go to those steps. </a:t>
            </a:r>
          </a:p>
          <a:p>
            <a:r>
              <a:rPr lang="en-US" sz="2400" dirty="0"/>
              <a:t>We already have an environment that is live which shows particular details of an individual.</a:t>
            </a:r>
          </a:p>
          <a:p>
            <a:r>
              <a:rPr lang="en-US" sz="2400" dirty="0"/>
              <a:t>They just come in electronically online or with physical documents.</a:t>
            </a:r>
          </a:p>
          <a:p>
            <a:r>
              <a:rPr lang="en-US" sz="2400" dirty="0"/>
              <a:t>If you are spending weeks.</a:t>
            </a:r>
          </a:p>
          <a:p>
            <a:r>
              <a:rPr lang="en-US" sz="2400" dirty="0"/>
              <a:t>Once we plug in their details everything else will be automated.</a:t>
            </a:r>
          </a:p>
          <a:p>
            <a:r>
              <a:rPr lang="en-US" sz="2400" dirty="0"/>
              <a:t>And we should have a process which should be completed within a week.</a:t>
            </a:r>
          </a:p>
          <a:p>
            <a:r>
              <a:rPr lang="en-US" sz="2400" dirty="0"/>
              <a:t>If you are spending 6 weeks, you are paying salaries over something that can be done in one week using AI.</a:t>
            </a:r>
          </a:p>
          <a:p>
            <a:r>
              <a:rPr lang="en-US" sz="2400" dirty="0"/>
              <a:t> This is what AI can do, and it can help lower your costs. </a:t>
            </a:r>
            <a:endParaRPr lang="en-ZW" sz="2400" dirty="0"/>
          </a:p>
        </p:txBody>
      </p:sp>
      <p:pic>
        <p:nvPicPr>
          <p:cNvPr id="5" name="Picture 4" descr="Stack of files">
            <a:extLst>
              <a:ext uri="{FF2B5EF4-FFF2-40B4-BE49-F238E27FC236}">
                <a16:creationId xmlns:a16="http://schemas.microsoft.com/office/drawing/2014/main" id="{E1740E71-6486-70AE-DF36-EB22594A6E98}"/>
              </a:ext>
            </a:extLst>
          </p:cNvPr>
          <p:cNvPicPr>
            <a:picLocks noChangeAspect="1"/>
          </p:cNvPicPr>
          <p:nvPr/>
        </p:nvPicPr>
        <p:blipFill>
          <a:blip r:embed="rId2"/>
          <a:srcRect l="25616" r="22547" b="-1"/>
          <a:stretch/>
        </p:blipFill>
        <p:spPr>
          <a:xfrm>
            <a:off x="8599714" y="-10886"/>
            <a:ext cx="359228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6220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5F4B8-36BB-1E8C-ED55-A8718A7A9B9B}"/>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AI and Defined Contribution</a:t>
            </a:r>
            <a:endParaRPr lang="en-ZW" b="1" dirty="0">
              <a:solidFill>
                <a:srgbClr val="FFFFFF"/>
              </a:solidFill>
            </a:endParaRPr>
          </a:p>
        </p:txBody>
      </p:sp>
      <p:sp>
        <p:nvSpPr>
          <p:cNvPr id="74" name="Arc 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E097B7-29BC-A3FE-09EF-BD8D4043935C}"/>
              </a:ext>
            </a:extLst>
          </p:cNvPr>
          <p:cNvSpPr>
            <a:spLocks noGrp="1"/>
          </p:cNvSpPr>
          <p:nvPr>
            <p:ph idx="1"/>
          </p:nvPr>
        </p:nvSpPr>
        <p:spPr>
          <a:xfrm>
            <a:off x="4060372" y="0"/>
            <a:ext cx="8001000" cy="6727371"/>
          </a:xfrm>
        </p:spPr>
        <p:txBody>
          <a:bodyPr anchor="ctr">
            <a:noAutofit/>
          </a:bodyPr>
          <a:lstStyle/>
          <a:p>
            <a:r>
              <a:rPr lang="en-US" b="1" dirty="0">
                <a:solidFill>
                  <a:srgbClr val="C00000"/>
                </a:solidFill>
              </a:rPr>
              <a:t>In developed country </a:t>
            </a:r>
          </a:p>
          <a:p>
            <a:r>
              <a:rPr lang="en-US" sz="1800" dirty="0"/>
              <a:t>If I want to see my pension pot</a:t>
            </a:r>
          </a:p>
          <a:p>
            <a:r>
              <a:rPr lang="en-US" sz="1800" dirty="0"/>
              <a:t>If I'm an active member </a:t>
            </a:r>
          </a:p>
          <a:p>
            <a:r>
              <a:rPr lang="en-US" sz="1800" dirty="0"/>
              <a:t>And I am contributing</a:t>
            </a:r>
          </a:p>
          <a:p>
            <a:r>
              <a:rPr lang="en-US" sz="1800" dirty="0"/>
              <a:t>and I want to see my </a:t>
            </a:r>
            <a:r>
              <a:rPr lang="en-US" sz="1800" b="1" dirty="0"/>
              <a:t>Accumulated Value</a:t>
            </a:r>
            <a:r>
              <a:rPr lang="en-US" sz="1800" dirty="0"/>
              <a:t>. </a:t>
            </a:r>
          </a:p>
          <a:p>
            <a:r>
              <a:rPr lang="en-US" sz="1800" dirty="0"/>
              <a:t> This is more applicable to a DC fund </a:t>
            </a:r>
          </a:p>
          <a:p>
            <a:r>
              <a:rPr lang="en-US" sz="1800" dirty="0"/>
              <a:t>I can do it on a daily basis </a:t>
            </a:r>
          </a:p>
          <a:p>
            <a:r>
              <a:rPr lang="en-US" sz="1800" dirty="0"/>
              <a:t>My numbers will change on a daily basis. Why because? </a:t>
            </a:r>
          </a:p>
          <a:p>
            <a:r>
              <a:rPr lang="en-US" sz="1800" dirty="0"/>
              <a:t>The Investment managers  </a:t>
            </a:r>
          </a:p>
          <a:p>
            <a:r>
              <a:rPr lang="en-US" sz="1800" dirty="0"/>
              <a:t>Are able to calculate the return attributable to me.</a:t>
            </a:r>
          </a:p>
          <a:p>
            <a:r>
              <a:rPr lang="en-US" sz="1800" dirty="0"/>
              <a:t> On a daily basis </a:t>
            </a:r>
          </a:p>
          <a:p>
            <a:r>
              <a:rPr lang="en-US" sz="1800" dirty="0"/>
              <a:t>They feed it into the system </a:t>
            </a:r>
          </a:p>
          <a:p>
            <a:r>
              <a:rPr lang="en-US" sz="1800" dirty="0"/>
              <a:t>That system automatically calculates and says ok,</a:t>
            </a:r>
          </a:p>
          <a:p>
            <a:r>
              <a:rPr lang="en-US" sz="1800" dirty="0"/>
              <a:t> This is the balance you had yesterday. </a:t>
            </a:r>
          </a:p>
          <a:p>
            <a:r>
              <a:rPr lang="en-US" sz="1800" dirty="0"/>
              <a:t>This is the return that the market has earned today. </a:t>
            </a:r>
          </a:p>
          <a:p>
            <a:r>
              <a:rPr lang="en-US" sz="1800" dirty="0"/>
              <a:t>This is what we are passing on to you, net of our fees. - So the amount that you have is so much </a:t>
            </a:r>
          </a:p>
          <a:p>
            <a:r>
              <a:rPr lang="en-US" sz="1800" dirty="0"/>
              <a:t> And you do that everyday-</a:t>
            </a:r>
            <a:endParaRPr lang="en-ZW" sz="1800" dirty="0"/>
          </a:p>
        </p:txBody>
      </p:sp>
    </p:spTree>
    <p:extLst>
      <p:ext uri="{BB962C8B-B14F-4D97-AF65-F5344CB8AC3E}">
        <p14:creationId xmlns:p14="http://schemas.microsoft.com/office/powerpoint/2010/main" val="54495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64070-B255-B369-AFF1-01DB0D150248}"/>
              </a:ext>
            </a:extLst>
          </p:cNvPr>
          <p:cNvSpPr>
            <a:spLocks noGrp="1"/>
          </p:cNvSpPr>
          <p:nvPr>
            <p:ph type="title"/>
          </p:nvPr>
        </p:nvSpPr>
        <p:spPr>
          <a:xfrm>
            <a:off x="46591" y="1"/>
            <a:ext cx="11305683" cy="1055914"/>
          </a:xfrm>
        </p:spPr>
        <p:txBody>
          <a:bodyPr anchor="b">
            <a:normAutofit fontScale="90000"/>
          </a:bodyPr>
          <a:lstStyle/>
          <a:p>
            <a:r>
              <a:rPr lang="en-US" sz="3700" b="1" dirty="0">
                <a:solidFill>
                  <a:srgbClr val="C00000"/>
                </a:solidFill>
              </a:rPr>
              <a:t>AI will allow you to Integrate  Investment Management –  and Pension Systems – Applicable to DC</a:t>
            </a:r>
            <a:endParaRPr lang="en-ZW" sz="3700" b="1" dirty="0">
              <a:solidFill>
                <a:srgbClr val="C00000"/>
              </a:solidFill>
            </a:endParaRPr>
          </a:p>
        </p:txBody>
      </p:sp>
      <p:graphicFrame>
        <p:nvGraphicFramePr>
          <p:cNvPr id="9" name="Content Placeholder 2">
            <a:extLst>
              <a:ext uri="{FF2B5EF4-FFF2-40B4-BE49-F238E27FC236}">
                <a16:creationId xmlns:a16="http://schemas.microsoft.com/office/drawing/2014/main" id="{2903005E-581E-E8F9-2FB1-0640F3F8A471}"/>
              </a:ext>
            </a:extLst>
          </p:cNvPr>
          <p:cNvGraphicFramePr>
            <a:graphicFrameLocks noGrp="1"/>
          </p:cNvGraphicFramePr>
          <p:nvPr>
            <p:ph idx="1"/>
            <p:extLst>
              <p:ext uri="{D42A27DB-BD31-4B8C-83A1-F6EECF244321}">
                <p14:modId xmlns:p14="http://schemas.microsoft.com/office/powerpoint/2010/main" val="1922886026"/>
              </p:ext>
            </p:extLst>
          </p:nvPr>
        </p:nvGraphicFramePr>
        <p:xfrm>
          <a:off x="0" y="1055914"/>
          <a:ext cx="12145409" cy="596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573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Pen placed on top of a signature line">
            <a:extLst>
              <a:ext uri="{FF2B5EF4-FFF2-40B4-BE49-F238E27FC236}">
                <a16:creationId xmlns:a16="http://schemas.microsoft.com/office/drawing/2014/main" id="{7B26A7EA-B0BD-08E6-04BE-F4667420AAB1}"/>
              </a:ext>
            </a:extLst>
          </p:cNvPr>
          <p:cNvPicPr>
            <a:picLocks noChangeAspect="1"/>
          </p:cNvPicPr>
          <p:nvPr/>
        </p:nvPicPr>
        <p:blipFill>
          <a:blip r:embed="rId3"/>
          <a:srcRect l="5884" r="-1" b="-1"/>
          <a:stretch/>
        </p:blipFill>
        <p:spPr>
          <a:xfrm>
            <a:off x="8186056" y="10"/>
            <a:ext cx="4005941" cy="6857990"/>
          </a:xfrm>
          <a:prstGeom prst="rect">
            <a:avLst/>
          </a:prstGeom>
        </p:spPr>
      </p:pic>
      <p:sp>
        <p:nvSpPr>
          <p:cNvPr id="72" name="Rectangle 7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34C773-A874-6CAD-CE7A-C90A1ABFCDFC}"/>
              </a:ext>
            </a:extLst>
          </p:cNvPr>
          <p:cNvSpPr>
            <a:spLocks noGrp="1"/>
          </p:cNvSpPr>
          <p:nvPr>
            <p:ph type="title"/>
          </p:nvPr>
        </p:nvSpPr>
        <p:spPr>
          <a:xfrm>
            <a:off x="116731" y="68094"/>
            <a:ext cx="11459183" cy="768485"/>
          </a:xfrm>
        </p:spPr>
        <p:txBody>
          <a:bodyPr>
            <a:normAutofit fontScale="90000"/>
          </a:bodyPr>
          <a:lstStyle/>
          <a:p>
            <a:pPr algn="ctr"/>
            <a:r>
              <a:rPr lang="en-ZW" sz="4000" b="1" dirty="0">
                <a:solidFill>
                  <a:srgbClr val="C00000"/>
                </a:solidFill>
              </a:rPr>
              <a:t>Impact of AI &amp; Proof of Life requirements – for Pensioners</a:t>
            </a:r>
          </a:p>
        </p:txBody>
      </p:sp>
      <p:sp>
        <p:nvSpPr>
          <p:cNvPr id="3" name="Content Placeholder 2">
            <a:extLst>
              <a:ext uri="{FF2B5EF4-FFF2-40B4-BE49-F238E27FC236}">
                <a16:creationId xmlns:a16="http://schemas.microsoft.com/office/drawing/2014/main" id="{06602E49-F407-DFB5-8703-454D2F464D62}"/>
              </a:ext>
            </a:extLst>
          </p:cNvPr>
          <p:cNvSpPr>
            <a:spLocks noGrp="1"/>
          </p:cNvSpPr>
          <p:nvPr>
            <p:ph idx="1"/>
          </p:nvPr>
        </p:nvSpPr>
        <p:spPr>
          <a:xfrm>
            <a:off x="116732" y="924128"/>
            <a:ext cx="8069320" cy="5865778"/>
          </a:xfrm>
        </p:spPr>
        <p:txBody>
          <a:bodyPr>
            <a:noAutofit/>
          </a:bodyPr>
          <a:lstStyle/>
          <a:p>
            <a:pPr marL="0" indent="0">
              <a:buNone/>
            </a:pPr>
            <a:r>
              <a:rPr lang="en-US" sz="2000" b="1" dirty="0"/>
              <a:t>Current process: </a:t>
            </a:r>
          </a:p>
          <a:p>
            <a:pPr>
              <a:buFontTx/>
              <a:buChar char="-"/>
            </a:pPr>
            <a:r>
              <a:rPr lang="en-US" sz="2000" dirty="0"/>
              <a:t>Requirement of Pensioners to provide proof of life</a:t>
            </a:r>
          </a:p>
          <a:p>
            <a:pPr>
              <a:buFontTx/>
              <a:buChar char="-"/>
            </a:pPr>
            <a:r>
              <a:rPr lang="en-US" sz="2000" dirty="0"/>
              <a:t>Manual process is done every year.</a:t>
            </a:r>
          </a:p>
          <a:p>
            <a:pPr>
              <a:buFontTx/>
              <a:buChar char="-"/>
            </a:pPr>
            <a:r>
              <a:rPr lang="en-US" sz="2000" dirty="0"/>
              <a:t>How it’s done</a:t>
            </a:r>
          </a:p>
          <a:p>
            <a:pPr>
              <a:buFontTx/>
              <a:buChar char="-"/>
            </a:pPr>
            <a:r>
              <a:rPr lang="en-US" sz="2000" dirty="0"/>
              <a:t>You have to go to a branch with an ID.</a:t>
            </a:r>
          </a:p>
          <a:p>
            <a:pPr>
              <a:buFontTx/>
              <a:buChar char="-"/>
            </a:pPr>
            <a:r>
              <a:rPr lang="en-US" sz="2000" dirty="0"/>
              <a:t>They say you are alive, and we continue to pay you</a:t>
            </a:r>
          </a:p>
          <a:p>
            <a:pPr>
              <a:buFontTx/>
              <a:buChar char="-"/>
            </a:pPr>
            <a:r>
              <a:rPr lang="en-US" sz="2000" dirty="0"/>
              <a:t> Suggestion: In the 21st century, there should be a way to automate processes.</a:t>
            </a:r>
          </a:p>
          <a:p>
            <a:pPr>
              <a:buFontTx/>
              <a:buChar char="-"/>
            </a:pPr>
            <a:r>
              <a:rPr lang="en-US" sz="2000" dirty="0"/>
              <a:t>It can also be through linking systems to the Registry Department Office.</a:t>
            </a:r>
          </a:p>
          <a:p>
            <a:pPr>
              <a:buFontTx/>
              <a:buChar char="-"/>
            </a:pPr>
            <a:r>
              <a:rPr lang="en-US" sz="2000" dirty="0"/>
              <a:t>If someone dies and the burial Orders are  Uploaded &amp; recorded in the Government registry.</a:t>
            </a:r>
          </a:p>
          <a:p>
            <a:pPr>
              <a:buFontTx/>
              <a:buChar char="-"/>
            </a:pPr>
            <a:r>
              <a:rPr lang="en-US" sz="2000" dirty="0"/>
              <a:t>it should be flagged in the system through AI</a:t>
            </a:r>
          </a:p>
          <a:p>
            <a:pPr marL="0" indent="0">
              <a:buNone/>
            </a:pPr>
            <a:r>
              <a:rPr lang="en-US" sz="2000" b="1" dirty="0"/>
              <a:t>- AI solution: </a:t>
            </a:r>
            <a:r>
              <a:rPr lang="en-US" sz="2000" dirty="0"/>
              <a:t>Automated verification through system linkages,  reducing fraud and administrative burden.</a:t>
            </a:r>
            <a:endParaRPr lang="en-ZW" sz="2000" dirty="0"/>
          </a:p>
        </p:txBody>
      </p:sp>
    </p:spTree>
    <p:extLst>
      <p:ext uri="{BB962C8B-B14F-4D97-AF65-F5344CB8AC3E}">
        <p14:creationId xmlns:p14="http://schemas.microsoft.com/office/powerpoint/2010/main" val="305267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8906A-14DE-677E-4511-CF778012025C}"/>
              </a:ext>
            </a:extLst>
          </p:cNvPr>
          <p:cNvSpPr>
            <a:spLocks noGrp="1"/>
          </p:cNvSpPr>
          <p:nvPr>
            <p:ph type="title"/>
          </p:nvPr>
        </p:nvSpPr>
        <p:spPr>
          <a:xfrm>
            <a:off x="686834" y="1153572"/>
            <a:ext cx="3200400" cy="4461163"/>
          </a:xfrm>
        </p:spPr>
        <p:txBody>
          <a:bodyPr>
            <a:normAutofit/>
          </a:bodyPr>
          <a:lstStyle/>
          <a:p>
            <a:r>
              <a:rPr lang="en-US" sz="4100" b="1" dirty="0">
                <a:solidFill>
                  <a:schemeClr val="bg1"/>
                </a:solidFill>
              </a:rPr>
              <a:t>AI &amp; Actuarial Valuations during Hyper inflationary periods – DB Schemes</a:t>
            </a:r>
            <a:endParaRPr lang="en-ZW" sz="4100" b="1" dirty="0">
              <a:solidFill>
                <a:schemeClr val="bg1"/>
              </a:solidFill>
            </a:endParaRP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2E25DE-C706-267E-DCEF-EC1AC444A46B}"/>
              </a:ext>
            </a:extLst>
          </p:cNvPr>
          <p:cNvSpPr>
            <a:spLocks noGrp="1"/>
          </p:cNvSpPr>
          <p:nvPr>
            <p:ph idx="1"/>
          </p:nvPr>
        </p:nvSpPr>
        <p:spPr>
          <a:xfrm>
            <a:off x="4167272" y="119743"/>
            <a:ext cx="7937642" cy="6738257"/>
          </a:xfrm>
        </p:spPr>
        <p:txBody>
          <a:bodyPr anchor="ctr">
            <a:noAutofit/>
          </a:bodyPr>
          <a:lstStyle/>
          <a:p>
            <a:r>
              <a:rPr lang="en-US" dirty="0"/>
              <a:t>Use AI as an internal tool.</a:t>
            </a:r>
          </a:p>
          <a:p>
            <a:r>
              <a:rPr lang="en-US" dirty="0"/>
              <a:t>Helps track your funding level as Pensions Funds.</a:t>
            </a:r>
          </a:p>
          <a:p>
            <a:r>
              <a:rPr lang="en-US" dirty="0"/>
              <a:t>Helps to inform the Board of Trustees on their contribution rates.</a:t>
            </a:r>
          </a:p>
          <a:p>
            <a:r>
              <a:rPr lang="en-US" dirty="0"/>
              <a:t>Helps to inform the Board of Trustees whether they need to do a lump sum.</a:t>
            </a:r>
          </a:p>
          <a:p>
            <a:r>
              <a:rPr lang="en-US" dirty="0"/>
              <a:t>It can give the Board of Trustees some insights.</a:t>
            </a:r>
          </a:p>
          <a:p>
            <a:r>
              <a:rPr lang="en-US" dirty="0"/>
              <a:t>Outside of what the Actuary gives them.</a:t>
            </a:r>
          </a:p>
          <a:p>
            <a:r>
              <a:rPr lang="en-US" dirty="0"/>
              <a:t> The Board may not get 100 % of the results of what the Actuary gives the Board but at least they will be close.</a:t>
            </a:r>
          </a:p>
          <a:p>
            <a:r>
              <a:rPr lang="en-US" dirty="0"/>
              <a:t>The Board will have an idea of where they will be standing in terms of funding levels.</a:t>
            </a:r>
            <a:endParaRPr lang="en-ZW" dirty="0"/>
          </a:p>
        </p:txBody>
      </p:sp>
    </p:spTree>
    <p:extLst>
      <p:ext uri="{BB962C8B-B14F-4D97-AF65-F5344CB8AC3E}">
        <p14:creationId xmlns:p14="http://schemas.microsoft.com/office/powerpoint/2010/main" val="151910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8F2E3-9BF5-9A12-CF3F-AF3846CA4D93}"/>
              </a:ext>
            </a:extLst>
          </p:cNvPr>
          <p:cNvSpPr>
            <a:spLocks noGrp="1"/>
          </p:cNvSpPr>
          <p:nvPr>
            <p:ph type="title"/>
          </p:nvPr>
        </p:nvSpPr>
        <p:spPr>
          <a:xfrm>
            <a:off x="572493" y="238539"/>
            <a:ext cx="11018520" cy="1434415"/>
          </a:xfrm>
        </p:spPr>
        <p:txBody>
          <a:bodyPr anchor="b">
            <a:normAutofit/>
          </a:bodyPr>
          <a:lstStyle/>
          <a:p>
            <a:r>
              <a:rPr lang="en-US" sz="4600" b="1" dirty="0">
                <a:solidFill>
                  <a:srgbClr val="C00000"/>
                </a:solidFill>
              </a:rPr>
              <a:t>AI in Investment Strategies – Investment Managers</a:t>
            </a:r>
            <a:endParaRPr lang="en-ZW" sz="4600" b="1" dirty="0">
              <a:solidFill>
                <a:srgbClr val="C00000"/>
              </a:solidFill>
            </a:endParaRP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6484B2-E10E-9C73-DAEE-A6A836F3D3ED}"/>
              </a:ext>
            </a:extLst>
          </p:cNvPr>
          <p:cNvSpPr>
            <a:spLocks noGrp="1"/>
          </p:cNvSpPr>
          <p:nvPr>
            <p:ph idx="1"/>
          </p:nvPr>
        </p:nvSpPr>
        <p:spPr>
          <a:xfrm>
            <a:off x="97277" y="1726710"/>
            <a:ext cx="9090266" cy="5044204"/>
          </a:xfrm>
        </p:spPr>
        <p:txBody>
          <a:bodyPr anchor="t">
            <a:noAutofit/>
          </a:bodyPr>
          <a:lstStyle/>
          <a:p>
            <a:r>
              <a:rPr lang="en-US" sz="1800" dirty="0"/>
              <a:t> </a:t>
            </a:r>
            <a:r>
              <a:rPr lang="en-US" sz="2000" dirty="0"/>
              <a:t>Critical leverage on AI to inform our investment strategies.</a:t>
            </a:r>
          </a:p>
          <a:p>
            <a:r>
              <a:rPr lang="en-US" sz="2000" dirty="0"/>
              <a:t> AI will assist us with research on appropriate investment opportunities.</a:t>
            </a:r>
          </a:p>
          <a:p>
            <a:r>
              <a:rPr lang="en-US" sz="2000" dirty="0"/>
              <a:t>Within and outside of Zimbabwe.</a:t>
            </a:r>
          </a:p>
          <a:p>
            <a:r>
              <a:rPr lang="en-US" sz="2000" dirty="0"/>
              <a:t>Closely monitor the performance of the funds that we are investing and also the appropriateness of asset allocation and.</a:t>
            </a:r>
          </a:p>
          <a:p>
            <a:r>
              <a:rPr lang="en-US" sz="2000" dirty="0"/>
              <a:t>Trigger if there is a need for the rebalancing of the investment portfolio.</a:t>
            </a:r>
          </a:p>
          <a:p>
            <a:r>
              <a:rPr lang="en-US" sz="2000" dirty="0"/>
              <a:t>The markets are moving significantly.</a:t>
            </a:r>
          </a:p>
          <a:p>
            <a:r>
              <a:rPr lang="en-US" sz="2000" dirty="0"/>
              <a:t>There is a lot of volatility that is happening in the market.</a:t>
            </a:r>
          </a:p>
          <a:p>
            <a:r>
              <a:rPr lang="en-US" sz="2000" dirty="0"/>
              <a:t>You might start a year with a balanced portfolio.</a:t>
            </a:r>
          </a:p>
          <a:p>
            <a:r>
              <a:rPr lang="en-US" sz="2000" dirty="0"/>
              <a:t>Looking at your liability profile- overtime- over the course of the year.</a:t>
            </a:r>
          </a:p>
          <a:p>
            <a:r>
              <a:rPr lang="en-US" sz="2000" dirty="0"/>
              <a:t>If you don't continue tracking these things.</a:t>
            </a:r>
          </a:p>
          <a:p>
            <a:r>
              <a:rPr lang="en-US" sz="2000" dirty="0"/>
              <a:t>In the context of a liability profile.</a:t>
            </a:r>
          </a:p>
          <a:p>
            <a:r>
              <a:rPr lang="en-US" sz="2000" dirty="0"/>
              <a:t>There is a possibility that you might miss it.</a:t>
            </a:r>
          </a:p>
        </p:txBody>
      </p:sp>
      <p:pic>
        <p:nvPicPr>
          <p:cNvPr id="5" name="Picture 4" descr="Colourful charts and graphs">
            <a:extLst>
              <a:ext uri="{FF2B5EF4-FFF2-40B4-BE49-F238E27FC236}">
                <a16:creationId xmlns:a16="http://schemas.microsoft.com/office/drawing/2014/main" id="{EA1E870F-4FB4-4BAE-156E-A19B5A0EBB3E}"/>
              </a:ext>
            </a:extLst>
          </p:cNvPr>
          <p:cNvPicPr>
            <a:picLocks noChangeAspect="1"/>
          </p:cNvPicPr>
          <p:nvPr/>
        </p:nvPicPr>
        <p:blipFill>
          <a:blip r:embed="rId2"/>
          <a:srcRect l="19994" r="15790" b="2"/>
          <a:stretch/>
        </p:blipFill>
        <p:spPr>
          <a:xfrm>
            <a:off x="9067800" y="2093976"/>
            <a:ext cx="3026923" cy="4096512"/>
          </a:xfrm>
          <a:prstGeom prst="rect">
            <a:avLst/>
          </a:prstGeom>
        </p:spPr>
      </p:pic>
    </p:spTree>
    <p:extLst>
      <p:ext uri="{BB962C8B-B14F-4D97-AF65-F5344CB8AC3E}">
        <p14:creationId xmlns:p14="http://schemas.microsoft.com/office/powerpoint/2010/main" val="185922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9" name="Freeform: Shape 3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4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69150D-A538-801B-BB4C-6B60381D6E03}"/>
              </a:ext>
            </a:extLst>
          </p:cNvPr>
          <p:cNvSpPr>
            <a:spLocks noGrp="1"/>
          </p:cNvSpPr>
          <p:nvPr>
            <p:ph type="title"/>
          </p:nvPr>
        </p:nvSpPr>
        <p:spPr>
          <a:xfrm>
            <a:off x="477981" y="1122363"/>
            <a:ext cx="2374549" cy="3204134"/>
          </a:xfrm>
        </p:spPr>
        <p:txBody>
          <a:bodyPr vert="horz" lIns="91440" tIns="45720" rIns="91440" bIns="45720" rtlCol="0" anchor="b">
            <a:normAutofit fontScale="90000"/>
          </a:bodyPr>
          <a:lstStyle/>
          <a:p>
            <a:r>
              <a:rPr lang="en-US" sz="2600" kern="1200">
                <a:solidFill>
                  <a:schemeClr val="tx1"/>
                </a:solidFill>
                <a:latin typeface="+mj-lt"/>
                <a:ea typeface="+mj-ea"/>
                <a:cs typeface="+mj-cs"/>
              </a:rPr>
              <a:t>Figure  below summarizes some of the applications of AI in investment</a:t>
            </a:r>
            <a:br>
              <a:rPr lang="en-US" sz="2600" kern="1200">
                <a:solidFill>
                  <a:schemeClr val="tx1"/>
                </a:solidFill>
                <a:latin typeface="+mj-lt"/>
                <a:ea typeface="+mj-ea"/>
                <a:cs typeface="+mj-cs"/>
              </a:rPr>
            </a:br>
            <a:r>
              <a:rPr lang="en-US" sz="2600" kern="1200">
                <a:solidFill>
                  <a:schemeClr val="tx1"/>
                </a:solidFill>
                <a:latin typeface="+mj-lt"/>
                <a:ea typeface="+mj-ea"/>
                <a:cs typeface="+mj-cs"/>
              </a:rPr>
              <a:t>management and their potential benefits to pension plans and other investors</a:t>
            </a:r>
            <a:endParaRPr lang="en-US" sz="2600" kern="1200" dirty="0">
              <a:solidFill>
                <a:schemeClr val="tx1"/>
              </a:solidFill>
              <a:latin typeface="+mj-lt"/>
              <a:ea typeface="+mj-ea"/>
              <a:cs typeface="+mj-cs"/>
            </a:endParaRPr>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A534F61E-4CA3-C1DB-E3B7-1E8259AA3EF2}"/>
              </a:ext>
            </a:extLst>
          </p:cNvPr>
          <p:cNvPicPr>
            <a:picLocks noGrp="1" noChangeAspect="1"/>
          </p:cNvPicPr>
          <p:nvPr>
            <p:ph idx="1"/>
          </p:nvPr>
        </p:nvPicPr>
        <p:blipFill>
          <a:blip r:embed="rId2"/>
          <a:stretch>
            <a:fillRect/>
          </a:stretch>
        </p:blipFill>
        <p:spPr>
          <a:xfrm>
            <a:off x="2852530" y="79513"/>
            <a:ext cx="8538559" cy="6778487"/>
          </a:xfrm>
          <a:prstGeom prst="rect">
            <a:avLst/>
          </a:prstGeom>
        </p:spPr>
      </p:pic>
    </p:spTree>
    <p:extLst>
      <p:ext uri="{BB962C8B-B14F-4D97-AF65-F5344CB8AC3E}">
        <p14:creationId xmlns:p14="http://schemas.microsoft.com/office/powerpoint/2010/main" val="37086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0AB7-BE90-ADBF-C348-AE927F4E2B0D}"/>
              </a:ext>
            </a:extLst>
          </p:cNvPr>
          <p:cNvSpPr>
            <a:spLocks noGrp="1"/>
          </p:cNvSpPr>
          <p:nvPr>
            <p:ph type="title"/>
          </p:nvPr>
        </p:nvSpPr>
        <p:spPr>
          <a:xfrm>
            <a:off x="838200" y="87087"/>
            <a:ext cx="10515600" cy="593950"/>
          </a:xfrm>
        </p:spPr>
        <p:txBody>
          <a:bodyPr>
            <a:normAutofit fontScale="90000"/>
          </a:bodyPr>
          <a:lstStyle/>
          <a:p>
            <a:r>
              <a:rPr lang="en-US" b="1" dirty="0">
                <a:solidFill>
                  <a:srgbClr val="C00000"/>
                </a:solidFill>
              </a:rPr>
              <a:t>AI Complementing the Work of An Actuary</a:t>
            </a:r>
            <a:endParaRPr lang="en-ZW" b="1" dirty="0">
              <a:solidFill>
                <a:srgbClr val="C00000"/>
              </a:solidFill>
            </a:endParaRPr>
          </a:p>
        </p:txBody>
      </p:sp>
      <p:sp>
        <p:nvSpPr>
          <p:cNvPr id="3" name="Content Placeholder 2">
            <a:extLst>
              <a:ext uri="{FF2B5EF4-FFF2-40B4-BE49-F238E27FC236}">
                <a16:creationId xmlns:a16="http://schemas.microsoft.com/office/drawing/2014/main" id="{949DF529-0331-D4FF-A5BE-C059043D9F12}"/>
              </a:ext>
            </a:extLst>
          </p:cNvPr>
          <p:cNvSpPr>
            <a:spLocks noGrp="1"/>
          </p:cNvSpPr>
          <p:nvPr>
            <p:ph idx="1"/>
          </p:nvPr>
        </p:nvSpPr>
        <p:spPr>
          <a:xfrm>
            <a:off x="337457" y="772886"/>
            <a:ext cx="11691257" cy="5900057"/>
          </a:xfrm>
        </p:spPr>
        <p:txBody>
          <a:bodyPr>
            <a:normAutofit fontScale="92500" lnSpcReduction="20000"/>
          </a:bodyPr>
          <a:lstStyle/>
          <a:p>
            <a:r>
              <a:rPr lang="en-US" dirty="0"/>
              <a:t>The Actuary is responsible for determining the contribution rate.</a:t>
            </a:r>
          </a:p>
          <a:p>
            <a:r>
              <a:rPr lang="en-US" dirty="0"/>
              <a:t>Or the lump sum that is required to restore the fund to 100%.</a:t>
            </a:r>
          </a:p>
          <a:p>
            <a:r>
              <a:rPr lang="en-US" dirty="0"/>
              <a:t>You can “Internally” use AI to track and say ok if we implement what the actuary is saying, and we are chasing the market dynamics.</a:t>
            </a:r>
          </a:p>
          <a:p>
            <a:r>
              <a:rPr lang="en-US" dirty="0"/>
              <a:t>The Actuary would have used assumptions and if something happens.</a:t>
            </a:r>
          </a:p>
          <a:p>
            <a:r>
              <a:rPr lang="en-US" dirty="0"/>
              <a:t>We may see that these assumptions are not applicable anymore and we track what is happening in the market and we use our liability on how the liability of a DB is calculated, how are we calculating on a monthly basis.</a:t>
            </a:r>
          </a:p>
          <a:p>
            <a:r>
              <a:rPr lang="en-US" dirty="0"/>
              <a:t>We can use AI as an Internal tool to track your funding levels.</a:t>
            </a:r>
          </a:p>
          <a:p>
            <a:r>
              <a:rPr lang="en-US" dirty="0"/>
              <a:t>To inform your contribution rates.</a:t>
            </a:r>
          </a:p>
          <a:p>
            <a:r>
              <a:rPr lang="en-US" dirty="0"/>
              <a:t>Whether you need to do a lumpsum.</a:t>
            </a:r>
          </a:p>
          <a:p>
            <a:r>
              <a:rPr lang="en-US" dirty="0"/>
              <a:t>It can give you insights outside of what the Actuary will give you. </a:t>
            </a:r>
          </a:p>
          <a:p>
            <a:r>
              <a:rPr lang="en-ZW" dirty="0"/>
              <a:t>With AI you may not have to wait for the Actuary to tell you of the Financial Savviness of your Fund you may not get 100% but at least you will have an idea of where you are standing.</a:t>
            </a:r>
          </a:p>
        </p:txBody>
      </p:sp>
    </p:spTree>
    <p:extLst>
      <p:ext uri="{BB962C8B-B14F-4D97-AF65-F5344CB8AC3E}">
        <p14:creationId xmlns:p14="http://schemas.microsoft.com/office/powerpoint/2010/main" val="321147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226BC-CF04-E225-33FD-912928DB8137}"/>
              </a:ext>
            </a:extLst>
          </p:cNvPr>
          <p:cNvPicPr>
            <a:picLocks noChangeAspect="1"/>
          </p:cNvPicPr>
          <p:nvPr/>
        </p:nvPicPr>
        <p:blipFill>
          <a:blip r:embed="rId2"/>
          <a:stretch>
            <a:fillRect/>
          </a:stretch>
        </p:blipFill>
        <p:spPr>
          <a:xfrm>
            <a:off x="121346" y="0"/>
            <a:ext cx="2281386" cy="943583"/>
          </a:xfrm>
          <a:prstGeom prst="rect">
            <a:avLst/>
          </a:prstGeom>
        </p:spPr>
      </p:pic>
      <p:pic>
        <p:nvPicPr>
          <p:cNvPr id="7" name="Picture 6">
            <a:extLst>
              <a:ext uri="{FF2B5EF4-FFF2-40B4-BE49-F238E27FC236}">
                <a16:creationId xmlns:a16="http://schemas.microsoft.com/office/drawing/2014/main" id="{48309DA5-C093-9A53-E9CC-165E07C00FD0}"/>
              </a:ext>
            </a:extLst>
          </p:cNvPr>
          <p:cNvPicPr>
            <a:picLocks noChangeAspect="1"/>
          </p:cNvPicPr>
          <p:nvPr/>
        </p:nvPicPr>
        <p:blipFill>
          <a:blip r:embed="rId3"/>
          <a:stretch>
            <a:fillRect/>
          </a:stretch>
        </p:blipFill>
        <p:spPr>
          <a:xfrm>
            <a:off x="-1" y="866824"/>
            <a:ext cx="8258783" cy="2093223"/>
          </a:xfrm>
          <a:prstGeom prst="rect">
            <a:avLst/>
          </a:prstGeom>
        </p:spPr>
      </p:pic>
      <p:pic>
        <p:nvPicPr>
          <p:cNvPr id="9" name="Picture 8">
            <a:extLst>
              <a:ext uri="{FF2B5EF4-FFF2-40B4-BE49-F238E27FC236}">
                <a16:creationId xmlns:a16="http://schemas.microsoft.com/office/drawing/2014/main" id="{D7633894-147A-951D-42B9-E0643A15B6D9}"/>
              </a:ext>
            </a:extLst>
          </p:cNvPr>
          <p:cNvPicPr>
            <a:picLocks noChangeAspect="1"/>
          </p:cNvPicPr>
          <p:nvPr/>
        </p:nvPicPr>
        <p:blipFill>
          <a:blip r:embed="rId4"/>
          <a:stretch>
            <a:fillRect/>
          </a:stretch>
        </p:blipFill>
        <p:spPr>
          <a:xfrm>
            <a:off x="121345" y="2960048"/>
            <a:ext cx="9868961" cy="3469935"/>
          </a:xfrm>
          <a:prstGeom prst="rect">
            <a:avLst/>
          </a:prstGeom>
        </p:spPr>
      </p:pic>
    </p:spTree>
    <p:extLst>
      <p:ext uri="{BB962C8B-B14F-4D97-AF65-F5344CB8AC3E}">
        <p14:creationId xmlns:p14="http://schemas.microsoft.com/office/powerpoint/2010/main" val="2479820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36EB10-7C3F-2C53-7120-31CB34927513}"/>
              </a:ext>
            </a:extLst>
          </p:cNvPr>
          <p:cNvSpPr>
            <a:spLocks noGrp="1"/>
          </p:cNvSpPr>
          <p:nvPr>
            <p:ph type="title"/>
          </p:nvPr>
        </p:nvSpPr>
        <p:spPr>
          <a:xfrm>
            <a:off x="838200" y="253397"/>
            <a:ext cx="10515600" cy="661003"/>
          </a:xfrm>
        </p:spPr>
        <p:txBody>
          <a:bodyPr>
            <a:normAutofit/>
          </a:bodyPr>
          <a:lstStyle/>
          <a:p>
            <a:r>
              <a:rPr lang="en-US" sz="4000" b="1" dirty="0">
                <a:solidFill>
                  <a:srgbClr val="C00000"/>
                </a:solidFill>
              </a:rPr>
              <a:t>Work of Actuary and investment Manager</a:t>
            </a:r>
            <a:endParaRPr lang="en-ZW" sz="4000" b="1" dirty="0">
              <a:solidFill>
                <a:srgbClr val="C00000"/>
              </a:solidFill>
            </a:endParaRPr>
          </a:p>
        </p:txBody>
      </p:sp>
      <p:sp>
        <p:nvSpPr>
          <p:cNvPr id="37" name="Rectangle 36">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585F82E-0B6F-5FD1-E5F4-17C25857DCA3}"/>
              </a:ext>
            </a:extLst>
          </p:cNvPr>
          <p:cNvSpPr>
            <a:spLocks noGrp="1"/>
          </p:cNvSpPr>
          <p:nvPr>
            <p:ph idx="1"/>
          </p:nvPr>
        </p:nvSpPr>
        <p:spPr>
          <a:xfrm>
            <a:off x="128016" y="914400"/>
            <a:ext cx="12060936" cy="5943600"/>
          </a:xfrm>
        </p:spPr>
        <p:txBody>
          <a:bodyPr>
            <a:normAutofit lnSpcReduction="10000"/>
          </a:bodyPr>
          <a:lstStyle/>
          <a:p>
            <a:r>
              <a:rPr lang="en-US" sz="2400" dirty="0"/>
              <a:t>We have seen is, investment managers and pension funds- sometimes they work in silo.</a:t>
            </a:r>
          </a:p>
          <a:p>
            <a:r>
              <a:rPr lang="en-US" sz="2400" dirty="0"/>
              <a:t>And what that means  is it’s not every time that</a:t>
            </a:r>
          </a:p>
          <a:p>
            <a:r>
              <a:rPr lang="en-US" sz="2400" dirty="0"/>
              <a:t> The investment managers have full visibility on the distribution of the age of fund members</a:t>
            </a:r>
          </a:p>
          <a:p>
            <a:r>
              <a:rPr lang="en-US" sz="2400" dirty="0"/>
              <a:t>All they will be doing will be to maximize the return within the confinement of the regulatory requirements, in terms of the regulatory environments</a:t>
            </a:r>
          </a:p>
          <a:p>
            <a:r>
              <a:rPr lang="en-US" sz="2400" dirty="0"/>
              <a:t>What is then needed is to have an investment policy at the pension fund level that translates to a strategic asset allocation</a:t>
            </a:r>
          </a:p>
          <a:p>
            <a:r>
              <a:rPr lang="en-US" sz="2400" dirty="0"/>
              <a:t>Later translating that to a target asset portfolio</a:t>
            </a:r>
          </a:p>
          <a:p>
            <a:r>
              <a:rPr lang="en-US" sz="2400" dirty="0"/>
              <a:t>Monitor that portfolio</a:t>
            </a:r>
          </a:p>
          <a:p>
            <a:r>
              <a:rPr lang="en-US" sz="2400" dirty="0"/>
              <a:t>Research other opportunities on a continuous basis</a:t>
            </a:r>
          </a:p>
          <a:p>
            <a:r>
              <a:rPr lang="en-US" sz="2400" dirty="0"/>
              <a:t>Make sure there is diversification</a:t>
            </a:r>
          </a:p>
          <a:p>
            <a:r>
              <a:rPr lang="en-US" sz="2400" dirty="0"/>
              <a:t>Make sure there is sufficient liquidity</a:t>
            </a:r>
          </a:p>
          <a:p>
            <a:r>
              <a:rPr lang="en-US" sz="2400" dirty="0"/>
              <a:t>All these can be done by AI</a:t>
            </a:r>
          </a:p>
          <a:p>
            <a:endParaRPr lang="en-ZW" sz="1400" dirty="0"/>
          </a:p>
        </p:txBody>
      </p:sp>
    </p:spTree>
    <p:extLst>
      <p:ext uri="{BB962C8B-B14F-4D97-AF65-F5344CB8AC3E}">
        <p14:creationId xmlns:p14="http://schemas.microsoft.com/office/powerpoint/2010/main" val="26560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D67A55-B055-6625-43C6-0D6D65E6EB8D}"/>
              </a:ext>
            </a:extLst>
          </p:cNvPr>
          <p:cNvSpPr>
            <a:spLocks noGrp="1"/>
          </p:cNvSpPr>
          <p:nvPr>
            <p:ph type="title"/>
          </p:nvPr>
        </p:nvSpPr>
        <p:spPr>
          <a:xfrm>
            <a:off x="838200" y="253397"/>
            <a:ext cx="10515600" cy="704089"/>
          </a:xfrm>
        </p:spPr>
        <p:txBody>
          <a:bodyPr>
            <a:normAutofit/>
          </a:bodyPr>
          <a:lstStyle/>
          <a:p>
            <a:r>
              <a:rPr lang="en-US" sz="4000" b="1" dirty="0">
                <a:solidFill>
                  <a:srgbClr val="C00000"/>
                </a:solidFill>
              </a:rPr>
              <a:t>Cont’n</a:t>
            </a:r>
            <a:endParaRPr lang="en-ZW" sz="4000" b="1" dirty="0">
              <a:solidFill>
                <a:srgbClr val="C00000"/>
              </a:solidFill>
            </a:endParaRPr>
          </a:p>
        </p:txBody>
      </p:sp>
      <p:sp>
        <p:nvSpPr>
          <p:cNvPr id="21" name="Rectangle 2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0F662B3-F5F3-F936-1B1F-D1F0E5056228}"/>
              </a:ext>
            </a:extLst>
          </p:cNvPr>
          <p:cNvSpPr>
            <a:spLocks noGrp="1"/>
          </p:cNvSpPr>
          <p:nvPr>
            <p:ph idx="1"/>
          </p:nvPr>
        </p:nvSpPr>
        <p:spPr>
          <a:xfrm>
            <a:off x="128016" y="1228611"/>
            <a:ext cx="12060936" cy="5476990"/>
          </a:xfrm>
        </p:spPr>
        <p:txBody>
          <a:bodyPr>
            <a:normAutofit/>
          </a:bodyPr>
          <a:lstStyle/>
          <a:p>
            <a:r>
              <a:rPr lang="en-US" dirty="0"/>
              <a:t>They are inputs from all different functions of risk management input.</a:t>
            </a:r>
          </a:p>
          <a:p>
            <a:r>
              <a:rPr lang="en-US" dirty="0"/>
              <a:t>The compliance team is coming in from a regulatory standpoint.</a:t>
            </a:r>
          </a:p>
          <a:p>
            <a:r>
              <a:rPr lang="en-US" dirty="0"/>
              <a:t>The accounting team, the actuaries.</a:t>
            </a:r>
          </a:p>
          <a:p>
            <a:r>
              <a:rPr lang="en-US" dirty="0"/>
              <a:t>The investment guys.</a:t>
            </a:r>
          </a:p>
          <a:p>
            <a:r>
              <a:rPr lang="en-US" dirty="0"/>
              <a:t>AI can help coordinate and ensure the investment strategies that are being pursued are in the best interests of the fund members and pensioners.</a:t>
            </a:r>
          </a:p>
          <a:p>
            <a:r>
              <a:rPr lang="en-US" dirty="0"/>
              <a:t>And that if there is an anticipation of loss of value.</a:t>
            </a:r>
          </a:p>
          <a:p>
            <a:r>
              <a:rPr lang="en-US" dirty="0"/>
              <a:t>And there are interventions that can be done to reduce the impact thereof, we can always leverage AI as a tool to trigger all those things.</a:t>
            </a:r>
          </a:p>
          <a:p>
            <a:r>
              <a:rPr lang="en-US" dirty="0"/>
              <a:t>There is some leverage we can use and maximize on AI to deliver the best outcomes for pension fund members.</a:t>
            </a:r>
            <a:endParaRPr lang="en-ZW" dirty="0"/>
          </a:p>
          <a:p>
            <a:endParaRPr lang="en-ZW" sz="1700" dirty="0"/>
          </a:p>
        </p:txBody>
      </p:sp>
    </p:spTree>
    <p:extLst>
      <p:ext uri="{BB962C8B-B14F-4D97-AF65-F5344CB8AC3E}">
        <p14:creationId xmlns:p14="http://schemas.microsoft.com/office/powerpoint/2010/main" val="302868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533B-E74F-D034-4C43-7607F283E69B}"/>
              </a:ext>
            </a:extLst>
          </p:cNvPr>
          <p:cNvSpPr>
            <a:spLocks noGrp="1"/>
          </p:cNvSpPr>
          <p:nvPr>
            <p:ph type="title"/>
          </p:nvPr>
        </p:nvSpPr>
        <p:spPr>
          <a:xfrm>
            <a:off x="132735" y="1005648"/>
            <a:ext cx="4340824" cy="5024920"/>
          </a:xfrm>
        </p:spPr>
        <p:txBody>
          <a:bodyPr anchor="ctr">
            <a:normAutofit/>
          </a:bodyPr>
          <a:lstStyle/>
          <a:p>
            <a:r>
              <a:rPr lang="en-US" sz="6100" dirty="0">
                <a:solidFill>
                  <a:srgbClr val="C00000"/>
                </a:solidFill>
              </a:rPr>
              <a:t>Global Companies using Artificial Intelligence</a:t>
            </a:r>
            <a:endParaRPr lang="en-ZW" sz="6100" dirty="0">
              <a:solidFill>
                <a:srgbClr val="C00000"/>
              </a:solidFill>
            </a:endParaRPr>
          </a:p>
        </p:txBody>
      </p:sp>
      <p:graphicFrame>
        <p:nvGraphicFramePr>
          <p:cNvPr id="5" name="Content Placeholder 2">
            <a:extLst>
              <a:ext uri="{FF2B5EF4-FFF2-40B4-BE49-F238E27FC236}">
                <a16:creationId xmlns:a16="http://schemas.microsoft.com/office/drawing/2014/main" id="{C3DD6730-F04B-614E-2BD3-F3DF6C61E7F3}"/>
              </a:ext>
            </a:extLst>
          </p:cNvPr>
          <p:cNvGraphicFramePr>
            <a:graphicFrameLocks noGrp="1"/>
          </p:cNvGraphicFramePr>
          <p:nvPr>
            <p:ph idx="1"/>
            <p:extLst>
              <p:ext uri="{D42A27DB-BD31-4B8C-83A1-F6EECF244321}">
                <p14:modId xmlns:p14="http://schemas.microsoft.com/office/powerpoint/2010/main" val="539004706"/>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119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C018B04E-0809-640C-D59B-4C30D309098A}"/>
              </a:ext>
            </a:extLst>
          </p:cNvPr>
          <p:cNvSpPr>
            <a:spLocks noGrp="1"/>
          </p:cNvSpPr>
          <p:nvPr>
            <p:ph type="title"/>
          </p:nvPr>
        </p:nvSpPr>
        <p:spPr>
          <a:xfrm>
            <a:off x="-103238" y="643467"/>
            <a:ext cx="4512466" cy="5571066"/>
          </a:xfrm>
        </p:spPr>
        <p:txBody>
          <a:bodyPr vert="horz" lIns="91440" tIns="45720" rIns="91440" bIns="45720" rtlCol="0">
            <a:normAutofit/>
          </a:bodyPr>
          <a:lstStyle/>
          <a:p>
            <a:r>
              <a:rPr lang="en-US" sz="4100" b="1" kern="1200">
                <a:solidFill>
                  <a:srgbClr val="FFFFFF"/>
                </a:solidFill>
                <a:latin typeface="+mj-lt"/>
                <a:ea typeface="+mj-ea"/>
                <a:cs typeface="+mj-cs"/>
              </a:rPr>
              <a:t>AI – on Benefit Statements: Active Portfolios –Market Dynamics</a:t>
            </a:r>
            <a:br>
              <a:rPr lang="en-US" sz="4100" kern="1200">
                <a:solidFill>
                  <a:srgbClr val="FFFFFF"/>
                </a:solidFill>
                <a:latin typeface="+mj-lt"/>
                <a:ea typeface="+mj-ea"/>
                <a:cs typeface="+mj-cs"/>
              </a:rPr>
            </a:br>
            <a:endParaRPr lang="en-US" sz="4100"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E0195106-7B2E-A8AE-78BE-532F95C266DC}"/>
              </a:ext>
            </a:extLst>
          </p:cNvPr>
          <p:cNvGraphicFramePr>
            <a:graphicFrameLocks noGrp="1"/>
          </p:cNvGraphicFramePr>
          <p:nvPr>
            <p:ph idx="1"/>
            <p:extLst>
              <p:ext uri="{D42A27DB-BD31-4B8C-83A1-F6EECF244321}">
                <p14:modId xmlns:p14="http://schemas.microsoft.com/office/powerpoint/2010/main" val="4262189585"/>
              </p:ext>
            </p:extLst>
          </p:nvPr>
        </p:nvGraphicFramePr>
        <p:xfrm>
          <a:off x="3581400" y="228600"/>
          <a:ext cx="9720943" cy="662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36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5634C-73D6-9299-9C50-1DBEBBB9557B}"/>
              </a:ext>
            </a:extLst>
          </p:cNvPr>
          <p:cNvSpPr>
            <a:spLocks noGrp="1"/>
          </p:cNvSpPr>
          <p:nvPr>
            <p:ph type="title"/>
          </p:nvPr>
        </p:nvSpPr>
        <p:spPr>
          <a:xfrm>
            <a:off x="640079" y="325369"/>
            <a:ext cx="11198483" cy="861405"/>
          </a:xfrm>
        </p:spPr>
        <p:txBody>
          <a:bodyPr anchor="b">
            <a:normAutofit/>
          </a:bodyPr>
          <a:lstStyle/>
          <a:p>
            <a:pPr algn="ctr"/>
            <a:r>
              <a:rPr lang="en-ZW" sz="4600" b="1" dirty="0">
                <a:solidFill>
                  <a:srgbClr val="C00000"/>
                </a:solidFill>
              </a:rPr>
              <a:t>AI on Data Quality and Accessibility</a:t>
            </a:r>
          </a:p>
        </p:txBody>
      </p:sp>
      <p:graphicFrame>
        <p:nvGraphicFramePr>
          <p:cNvPr id="5" name="Content Placeholder 2">
            <a:extLst>
              <a:ext uri="{FF2B5EF4-FFF2-40B4-BE49-F238E27FC236}">
                <a16:creationId xmlns:a16="http://schemas.microsoft.com/office/drawing/2014/main" id="{18BD83AF-BCC4-D0C7-0585-A063A4E08F75}"/>
              </a:ext>
            </a:extLst>
          </p:cNvPr>
          <p:cNvGraphicFramePr>
            <a:graphicFrameLocks noGrp="1"/>
          </p:cNvGraphicFramePr>
          <p:nvPr>
            <p:ph idx="1"/>
            <p:extLst>
              <p:ext uri="{D42A27DB-BD31-4B8C-83A1-F6EECF244321}">
                <p14:modId xmlns:p14="http://schemas.microsoft.com/office/powerpoint/2010/main" val="4268052051"/>
              </p:ext>
            </p:extLst>
          </p:nvPr>
        </p:nvGraphicFramePr>
        <p:xfrm>
          <a:off x="640080" y="1186774"/>
          <a:ext cx="11354124" cy="543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07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3E640-DED1-96A7-8330-56A392799B09}"/>
              </a:ext>
            </a:extLst>
          </p:cNvPr>
          <p:cNvSpPr>
            <a:spLocks noGrp="1"/>
          </p:cNvSpPr>
          <p:nvPr>
            <p:ph type="title"/>
          </p:nvPr>
        </p:nvSpPr>
        <p:spPr>
          <a:xfrm>
            <a:off x="838200" y="365125"/>
            <a:ext cx="10515600" cy="944219"/>
          </a:xfrm>
        </p:spPr>
        <p:txBody>
          <a:bodyPr>
            <a:normAutofit/>
          </a:bodyPr>
          <a:lstStyle/>
          <a:p>
            <a:r>
              <a:rPr lang="en-US" sz="5400" b="1" dirty="0">
                <a:solidFill>
                  <a:srgbClr val="C00000"/>
                </a:solidFill>
              </a:rPr>
              <a:t>Benefits of AI</a:t>
            </a:r>
            <a:endParaRPr lang="en-ZW" sz="5400" b="1" dirty="0">
              <a:solidFill>
                <a:srgbClr val="C00000"/>
              </a:solidFill>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A5788E-B09F-0500-C5EF-9452EF7F1708}"/>
              </a:ext>
            </a:extLst>
          </p:cNvPr>
          <p:cNvGraphicFramePr>
            <a:graphicFrameLocks noGrp="1"/>
          </p:cNvGraphicFramePr>
          <p:nvPr>
            <p:ph idx="1"/>
            <p:extLst>
              <p:ext uri="{D42A27DB-BD31-4B8C-83A1-F6EECF244321}">
                <p14:modId xmlns:p14="http://schemas.microsoft.com/office/powerpoint/2010/main" val="583969994"/>
              </p:ext>
            </p:extLst>
          </p:nvPr>
        </p:nvGraphicFramePr>
        <p:xfrm>
          <a:off x="107003" y="2157206"/>
          <a:ext cx="11916383" cy="401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476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D21957-3AF3-574C-7100-2C7006A1CF2E}"/>
              </a:ext>
            </a:extLst>
          </p:cNvPr>
          <p:cNvSpPr>
            <a:spLocks noGrp="1"/>
          </p:cNvSpPr>
          <p:nvPr>
            <p:ph type="title"/>
          </p:nvPr>
        </p:nvSpPr>
        <p:spPr>
          <a:xfrm>
            <a:off x="103239" y="1122363"/>
            <a:ext cx="2949579" cy="3204134"/>
          </a:xfrm>
        </p:spPr>
        <p:txBody>
          <a:bodyPr vert="horz" lIns="91440" tIns="45720" rIns="91440" bIns="45720" rtlCol="0" anchor="b">
            <a:normAutofit/>
          </a:bodyPr>
          <a:lstStyle/>
          <a:p>
            <a:r>
              <a:rPr lang="en-US" sz="4800" kern="1200" dirty="0">
                <a:solidFill>
                  <a:srgbClr val="C00000"/>
                </a:solidFill>
                <a:latin typeface="+mj-lt"/>
                <a:ea typeface="+mj-ea"/>
                <a:cs typeface="+mj-cs"/>
              </a:rPr>
              <a:t>Role of Regulator</a:t>
            </a:r>
            <a:endParaRPr lang="en-US" sz="4800" b="1" kern="1200" dirty="0">
              <a:solidFill>
                <a:srgbClr val="C00000"/>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A606E19-4648-B1D0-22DF-9DC73C38AF84}"/>
              </a:ext>
            </a:extLst>
          </p:cNvPr>
          <p:cNvPicPr>
            <a:picLocks noGrp="1" noChangeAspect="1"/>
          </p:cNvPicPr>
          <p:nvPr>
            <p:ph idx="1"/>
          </p:nvPr>
        </p:nvPicPr>
        <p:blipFill>
          <a:blip r:embed="rId2"/>
          <a:stretch>
            <a:fillRect/>
          </a:stretch>
        </p:blipFill>
        <p:spPr>
          <a:xfrm>
            <a:off x="2772697" y="625684"/>
            <a:ext cx="9316064" cy="5797534"/>
          </a:xfrm>
          <a:prstGeom prst="rect">
            <a:avLst/>
          </a:prstGeom>
        </p:spPr>
      </p:pic>
    </p:spTree>
    <p:extLst>
      <p:ext uri="{BB962C8B-B14F-4D97-AF65-F5344CB8AC3E}">
        <p14:creationId xmlns:p14="http://schemas.microsoft.com/office/powerpoint/2010/main" val="147373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Isosceles Triangle 7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463EA-3190-5162-399E-191B3A1A96C4}"/>
              </a:ext>
            </a:extLst>
          </p:cNvPr>
          <p:cNvSpPr>
            <a:spLocks noGrp="1"/>
          </p:cNvSpPr>
          <p:nvPr>
            <p:ph type="title"/>
          </p:nvPr>
        </p:nvSpPr>
        <p:spPr>
          <a:xfrm>
            <a:off x="0" y="643467"/>
            <a:ext cx="3789405" cy="5571066"/>
          </a:xfrm>
        </p:spPr>
        <p:txBody>
          <a:bodyPr>
            <a:normAutofit/>
          </a:bodyPr>
          <a:lstStyle/>
          <a:p>
            <a:r>
              <a:rPr lang="en-US" b="1" dirty="0">
                <a:solidFill>
                  <a:srgbClr val="C00000"/>
                </a:solidFill>
              </a:rPr>
              <a:t>AI Governance</a:t>
            </a:r>
            <a:endParaRPr lang="en-ZW" b="1" dirty="0">
              <a:solidFill>
                <a:srgbClr val="C00000"/>
              </a:solidFill>
            </a:endParaRPr>
          </a:p>
        </p:txBody>
      </p:sp>
      <p:graphicFrame>
        <p:nvGraphicFramePr>
          <p:cNvPr id="5" name="Content Placeholder 2">
            <a:extLst>
              <a:ext uri="{FF2B5EF4-FFF2-40B4-BE49-F238E27FC236}">
                <a16:creationId xmlns:a16="http://schemas.microsoft.com/office/drawing/2014/main" id="{74C8110C-4EA6-698C-6742-E5146B046045}"/>
              </a:ext>
            </a:extLst>
          </p:cNvPr>
          <p:cNvGraphicFramePr>
            <a:graphicFrameLocks noGrp="1"/>
          </p:cNvGraphicFramePr>
          <p:nvPr>
            <p:ph idx="1"/>
            <p:extLst>
              <p:ext uri="{D42A27DB-BD31-4B8C-83A1-F6EECF244321}">
                <p14:modId xmlns:p14="http://schemas.microsoft.com/office/powerpoint/2010/main" val="1926677893"/>
              </p:ext>
            </p:extLst>
          </p:nvPr>
        </p:nvGraphicFramePr>
        <p:xfrm>
          <a:off x="3789405" y="155643"/>
          <a:ext cx="8399547" cy="651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294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8D2A5-45E1-5A3F-0D53-7333F9E3C09B}"/>
              </a:ext>
            </a:extLst>
          </p:cNvPr>
          <p:cNvSpPr>
            <a:spLocks noGrp="1"/>
          </p:cNvSpPr>
          <p:nvPr>
            <p:ph type="title"/>
          </p:nvPr>
        </p:nvSpPr>
        <p:spPr>
          <a:xfrm>
            <a:off x="184827" y="133160"/>
            <a:ext cx="7461114" cy="484761"/>
          </a:xfrm>
        </p:spPr>
        <p:txBody>
          <a:bodyPr anchor="ctr">
            <a:normAutofit fontScale="90000"/>
          </a:bodyPr>
          <a:lstStyle/>
          <a:p>
            <a:r>
              <a:rPr lang="en-US" sz="4000" b="1" dirty="0">
                <a:solidFill>
                  <a:srgbClr val="C00000"/>
                </a:solidFill>
              </a:rPr>
              <a:t>Benefits of Artificial Intelligence</a:t>
            </a:r>
            <a:endParaRPr lang="en-ZW" sz="4000" b="1" dirty="0">
              <a:solidFill>
                <a:srgbClr val="C00000"/>
              </a:solidFill>
            </a:endParaRPr>
          </a:p>
        </p:txBody>
      </p:sp>
      <p:sp>
        <p:nvSpPr>
          <p:cNvPr id="32" name="Content Placeholder 2">
            <a:extLst>
              <a:ext uri="{FF2B5EF4-FFF2-40B4-BE49-F238E27FC236}">
                <a16:creationId xmlns:a16="http://schemas.microsoft.com/office/drawing/2014/main" id="{106E28D9-3CB6-331A-77F0-3C37ACE64535}"/>
              </a:ext>
            </a:extLst>
          </p:cNvPr>
          <p:cNvSpPr>
            <a:spLocks noGrp="1"/>
          </p:cNvSpPr>
          <p:nvPr>
            <p:ph idx="1"/>
          </p:nvPr>
        </p:nvSpPr>
        <p:spPr>
          <a:xfrm>
            <a:off x="-1" y="617921"/>
            <a:ext cx="7645941" cy="5705057"/>
          </a:xfrm>
        </p:spPr>
        <p:txBody>
          <a:bodyPr anchor="ctr">
            <a:normAutofit/>
          </a:bodyPr>
          <a:lstStyle/>
          <a:p>
            <a:r>
              <a:rPr lang="en-US" sz="2000" b="0" i="0" dirty="0">
                <a:effectLst/>
                <a:latin typeface="Libre Franklin" pitchFamily="2" charset="0"/>
              </a:rPr>
              <a:t>One of the standout benefits of AI is </a:t>
            </a:r>
          </a:p>
          <a:p>
            <a:r>
              <a:rPr lang="en-US" sz="2000" dirty="0">
                <a:latin typeface="Libre Franklin" pitchFamily="2" charset="0"/>
              </a:rPr>
              <a:t>I</a:t>
            </a:r>
            <a:r>
              <a:rPr lang="en-US" sz="2000" b="0" i="0" dirty="0">
                <a:effectLst/>
                <a:latin typeface="Libre Franklin" pitchFamily="2" charset="0"/>
              </a:rPr>
              <a:t>ts ability to reduce operational costs. </a:t>
            </a:r>
          </a:p>
          <a:p>
            <a:r>
              <a:rPr lang="en-US" sz="2000" b="0" i="0" dirty="0">
                <a:effectLst/>
                <a:latin typeface="Libre Franklin" pitchFamily="2" charset="0"/>
              </a:rPr>
              <a:t>By automating various aspects of pension management from data analysis to investment decision-making, </a:t>
            </a:r>
          </a:p>
          <a:p>
            <a:r>
              <a:rPr lang="en-US" sz="2000" b="0" i="0" dirty="0">
                <a:effectLst/>
                <a:latin typeface="Libre Franklin" pitchFamily="2" charset="0"/>
              </a:rPr>
              <a:t>AI minimizes the need for extensive human intervention. These savings can then be passed on to pension holders, </a:t>
            </a:r>
          </a:p>
          <a:p>
            <a:r>
              <a:rPr lang="en-US" sz="2000" b="0" i="0" dirty="0">
                <a:effectLst/>
                <a:latin typeface="Libre Franklin" pitchFamily="2" charset="0"/>
              </a:rPr>
              <a:t>enhancing their overall returns.</a:t>
            </a:r>
          </a:p>
          <a:p>
            <a:r>
              <a:rPr lang="en-US" sz="2000" b="0" i="0" dirty="0">
                <a:effectLst/>
                <a:latin typeface="Libre Franklin" pitchFamily="2" charset="0"/>
              </a:rPr>
              <a:t>"The ongoing expansion of AI within the operations and decisions of investment managers </a:t>
            </a:r>
          </a:p>
          <a:p>
            <a:r>
              <a:rPr lang="en-US" sz="2000" b="0" i="0" dirty="0">
                <a:effectLst/>
                <a:latin typeface="Libre Franklin" pitchFamily="2" charset="0"/>
              </a:rPr>
              <a:t>could lead to more efficient and better-informed decision-making processes," Mercer senior partner David Knox said. “AI also has the potential to improve member engagement and </a:t>
            </a:r>
          </a:p>
          <a:p>
            <a:r>
              <a:rPr lang="en-US" sz="2000" b="0" i="0" dirty="0">
                <a:effectLst/>
                <a:latin typeface="Libre Franklin" pitchFamily="2" charset="0"/>
              </a:rPr>
              <a:t>help individuals make long-term decisions about their financial decisions. Both advances should improve retirement outcomes.”</a:t>
            </a:r>
          </a:p>
          <a:p>
            <a:endParaRPr lang="en-ZW" sz="1300" dirty="0"/>
          </a:p>
        </p:txBody>
      </p:sp>
      <p:pic>
        <p:nvPicPr>
          <p:cNvPr id="33" name="Picture 32" descr="3D Hologram from iPad">
            <a:extLst>
              <a:ext uri="{FF2B5EF4-FFF2-40B4-BE49-F238E27FC236}">
                <a16:creationId xmlns:a16="http://schemas.microsoft.com/office/drawing/2014/main" id="{145F7C90-A896-4131-9124-D60C850E3135}"/>
              </a:ext>
            </a:extLst>
          </p:cNvPr>
          <p:cNvPicPr>
            <a:picLocks noChangeAspect="1"/>
          </p:cNvPicPr>
          <p:nvPr/>
        </p:nvPicPr>
        <p:blipFill>
          <a:blip r:embed="rId2"/>
          <a:srcRect l="15429" r="32734" b="-1"/>
          <a:stretch/>
        </p:blipFill>
        <p:spPr>
          <a:xfrm>
            <a:off x="7733489" y="-10886"/>
            <a:ext cx="4458512"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86830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1D6E-4B67-09B1-B6D0-BC2458AC03EB}"/>
              </a:ext>
            </a:extLst>
          </p:cNvPr>
          <p:cNvSpPr>
            <a:spLocks noGrp="1"/>
          </p:cNvSpPr>
          <p:nvPr>
            <p:ph type="title"/>
          </p:nvPr>
        </p:nvSpPr>
        <p:spPr/>
        <p:txBody>
          <a:bodyPr/>
          <a:lstStyle/>
          <a:p>
            <a:pPr algn="ctr"/>
            <a:r>
              <a:rPr lang="en-US" b="1" dirty="0">
                <a:solidFill>
                  <a:srgbClr val="C00000"/>
                </a:solidFill>
              </a:rPr>
              <a:t>Cont’n</a:t>
            </a:r>
            <a:endParaRPr lang="en-ZW" b="1" dirty="0">
              <a:solidFill>
                <a:srgbClr val="C00000"/>
              </a:solidFill>
            </a:endParaRPr>
          </a:p>
        </p:txBody>
      </p:sp>
      <p:sp>
        <p:nvSpPr>
          <p:cNvPr id="3" name="Content Placeholder 2">
            <a:extLst>
              <a:ext uri="{FF2B5EF4-FFF2-40B4-BE49-F238E27FC236}">
                <a16:creationId xmlns:a16="http://schemas.microsoft.com/office/drawing/2014/main" id="{331FD64B-468A-660A-2C8B-C7D83EE2BD89}"/>
              </a:ext>
            </a:extLst>
          </p:cNvPr>
          <p:cNvSpPr>
            <a:spLocks noGrp="1"/>
          </p:cNvSpPr>
          <p:nvPr>
            <p:ph idx="1"/>
          </p:nvPr>
        </p:nvSpPr>
        <p:spPr>
          <a:xfrm>
            <a:off x="223735" y="1825625"/>
            <a:ext cx="11799651" cy="2775558"/>
          </a:xfrm>
        </p:spPr>
        <p:txBody>
          <a:bodyPr>
            <a:normAutofit/>
          </a:bodyPr>
          <a:lstStyle/>
          <a:p>
            <a:r>
              <a:rPr lang="en-US" sz="2400" b="0" i="0" dirty="0">
                <a:solidFill>
                  <a:srgbClr val="000000"/>
                </a:solidFill>
                <a:effectLst/>
                <a:latin typeface="Libre Franklin" pitchFamily="2" charset="0"/>
              </a:rPr>
              <a:t>Risk mitigation is another area where AI is making a marked difference. The technology is adept at identifying and highlighting potential risks, enabling pension managers to take proactive measures to safeguard investments. This ensures that pension holders’ investments are not only optimized for returns but are also shielded from avoidable risks.</a:t>
            </a:r>
            <a:endParaRPr lang="en-ZW" sz="2400" dirty="0"/>
          </a:p>
        </p:txBody>
      </p:sp>
    </p:spTree>
    <p:extLst>
      <p:ext uri="{BB962C8B-B14F-4D97-AF65-F5344CB8AC3E}">
        <p14:creationId xmlns:p14="http://schemas.microsoft.com/office/powerpoint/2010/main" val="314827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48E405A-7A90-5F5A-51C6-CC8970EE57D6}"/>
              </a:ext>
            </a:extLst>
          </p:cNvPr>
          <p:cNvPicPr>
            <a:picLocks noChangeAspect="1"/>
          </p:cNvPicPr>
          <p:nvPr/>
        </p:nvPicPr>
        <p:blipFill>
          <a:blip r:embed="rId2"/>
          <a:stretch>
            <a:fillRect/>
          </a:stretch>
        </p:blipFill>
        <p:spPr>
          <a:xfrm>
            <a:off x="659914" y="864989"/>
            <a:ext cx="10872172" cy="263650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55E6EC3D-5139-D74F-9C2A-F8C8DD7BD614}"/>
              </a:ext>
            </a:extLst>
          </p:cNvPr>
          <p:cNvSpPr>
            <a:spLocks noGrp="1"/>
          </p:cNvSpPr>
          <p:nvPr>
            <p:ph idx="1"/>
          </p:nvPr>
        </p:nvSpPr>
        <p:spPr>
          <a:xfrm>
            <a:off x="4970835" y="3184634"/>
            <a:ext cx="6382966" cy="3468719"/>
          </a:xfrm>
        </p:spPr>
        <p:txBody>
          <a:bodyPr>
            <a:normAutofit/>
          </a:bodyPr>
          <a:lstStyle/>
          <a:p>
            <a:pPr marL="0" indent="0">
              <a:buNone/>
            </a:pPr>
            <a:endParaRPr lang="en-US" sz="1800" dirty="0"/>
          </a:p>
          <a:p>
            <a:r>
              <a:rPr lang="en-US" sz="2400" dirty="0"/>
              <a:t>Improve pensions performance by cutting costs.</a:t>
            </a:r>
          </a:p>
          <a:p>
            <a:r>
              <a:rPr lang="en-US" sz="2400" dirty="0"/>
              <a:t>Highlighting upcoming risks</a:t>
            </a:r>
          </a:p>
          <a:p>
            <a:r>
              <a:rPr lang="en-US" sz="2400" dirty="0"/>
              <a:t>Building customized portfolios</a:t>
            </a:r>
          </a:p>
          <a:p>
            <a:r>
              <a:rPr lang="en-US" sz="2400" dirty="0"/>
              <a:t>Identifying market anomalies</a:t>
            </a:r>
          </a:p>
          <a:p>
            <a:r>
              <a:rPr lang="en-US" sz="2400" dirty="0"/>
              <a:t>However, AI unlikely to predict market movements</a:t>
            </a:r>
          </a:p>
          <a:p>
            <a:endParaRPr lang="en-US" sz="1800" dirty="0"/>
          </a:p>
          <a:p>
            <a:endParaRPr lang="en-ZW" sz="1800" dirty="0"/>
          </a:p>
        </p:txBody>
      </p:sp>
      <p:pic>
        <p:nvPicPr>
          <p:cNvPr id="6" name="Picture 5">
            <a:extLst>
              <a:ext uri="{FF2B5EF4-FFF2-40B4-BE49-F238E27FC236}">
                <a16:creationId xmlns:a16="http://schemas.microsoft.com/office/drawing/2014/main" id="{CD3FC269-0C5C-B0FA-4022-A4DAEEFEC4D6}"/>
              </a:ext>
            </a:extLst>
          </p:cNvPr>
          <p:cNvPicPr>
            <a:picLocks noChangeAspect="1"/>
          </p:cNvPicPr>
          <p:nvPr/>
        </p:nvPicPr>
        <p:blipFill>
          <a:blip r:embed="rId3"/>
          <a:stretch>
            <a:fillRect/>
          </a:stretch>
        </p:blipFill>
        <p:spPr>
          <a:xfrm>
            <a:off x="121346" y="0"/>
            <a:ext cx="2281386" cy="943583"/>
          </a:xfrm>
          <a:prstGeom prst="rect">
            <a:avLst/>
          </a:prstGeom>
        </p:spPr>
      </p:pic>
    </p:spTree>
    <p:extLst>
      <p:ext uri="{BB962C8B-B14F-4D97-AF65-F5344CB8AC3E}">
        <p14:creationId xmlns:p14="http://schemas.microsoft.com/office/powerpoint/2010/main" val="1313924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8F928F-45E8-8AB3-D1A0-65176D65BD89}"/>
              </a:ext>
            </a:extLst>
          </p:cNvPr>
          <p:cNvPicPr>
            <a:picLocks noChangeAspect="1"/>
          </p:cNvPicPr>
          <p:nvPr/>
        </p:nvPicPr>
        <p:blipFill>
          <a:blip r:embed="rId2"/>
          <a:stretch>
            <a:fillRect/>
          </a:stretch>
        </p:blipFill>
        <p:spPr>
          <a:xfrm>
            <a:off x="155643" y="214009"/>
            <a:ext cx="11916383" cy="7743217"/>
          </a:xfrm>
          <a:prstGeom prst="rect">
            <a:avLst/>
          </a:prstGeom>
        </p:spPr>
      </p:pic>
    </p:spTree>
    <p:extLst>
      <p:ext uri="{BB962C8B-B14F-4D97-AF65-F5344CB8AC3E}">
        <p14:creationId xmlns:p14="http://schemas.microsoft.com/office/powerpoint/2010/main" val="2282864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 screen&#10;&#10;Description automatically generated">
            <a:extLst>
              <a:ext uri="{FF2B5EF4-FFF2-40B4-BE49-F238E27FC236}">
                <a16:creationId xmlns:a16="http://schemas.microsoft.com/office/drawing/2014/main" id="{9CD30291-D8C0-AF0F-3967-CC911A85669A}"/>
              </a:ext>
            </a:extLst>
          </p:cNvPr>
          <p:cNvPicPr>
            <a:picLocks noChangeAspect="1"/>
          </p:cNvPicPr>
          <p:nvPr/>
        </p:nvPicPr>
        <p:blipFill>
          <a:blip r:embed="rId2"/>
          <a:srcRect b="19818"/>
          <a:stretch/>
        </p:blipFill>
        <p:spPr>
          <a:xfrm>
            <a:off x="307775" y="261437"/>
            <a:ext cx="11576450" cy="6335126"/>
          </a:xfrm>
          <a:prstGeom prst="rect">
            <a:avLst/>
          </a:prstGeom>
        </p:spPr>
      </p:pic>
    </p:spTree>
    <p:extLst>
      <p:ext uri="{BB962C8B-B14F-4D97-AF65-F5344CB8AC3E}">
        <p14:creationId xmlns:p14="http://schemas.microsoft.com/office/powerpoint/2010/main" val="2402721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05B5E-B63A-451F-F004-28024C55EAE0}"/>
              </a:ext>
            </a:extLst>
          </p:cNvPr>
          <p:cNvSpPr>
            <a:spLocks noGrp="1"/>
          </p:cNvSpPr>
          <p:nvPr>
            <p:ph type="title"/>
          </p:nvPr>
        </p:nvSpPr>
        <p:spPr>
          <a:xfrm>
            <a:off x="0" y="204281"/>
            <a:ext cx="7772398" cy="992221"/>
          </a:xfrm>
        </p:spPr>
        <p:txBody>
          <a:bodyPr anchor="ctr">
            <a:normAutofit/>
          </a:bodyPr>
          <a:lstStyle/>
          <a:p>
            <a:r>
              <a:rPr lang="en-US" sz="4000" b="1" dirty="0">
                <a:solidFill>
                  <a:srgbClr val="C00000"/>
                </a:solidFill>
              </a:rPr>
              <a:t>Challenges of Artificial Intelligence</a:t>
            </a:r>
            <a:endParaRPr lang="en-ZW" sz="4000" b="1" dirty="0">
              <a:solidFill>
                <a:srgbClr val="C00000"/>
              </a:solidFill>
            </a:endParaRPr>
          </a:p>
        </p:txBody>
      </p:sp>
      <p:sp>
        <p:nvSpPr>
          <p:cNvPr id="3" name="Content Placeholder 2">
            <a:extLst>
              <a:ext uri="{FF2B5EF4-FFF2-40B4-BE49-F238E27FC236}">
                <a16:creationId xmlns:a16="http://schemas.microsoft.com/office/drawing/2014/main" id="{33EAF1A3-754A-4676-38D7-0FFD1429DF7B}"/>
              </a:ext>
            </a:extLst>
          </p:cNvPr>
          <p:cNvSpPr>
            <a:spLocks noGrp="1"/>
          </p:cNvSpPr>
          <p:nvPr>
            <p:ph idx="1"/>
          </p:nvPr>
        </p:nvSpPr>
        <p:spPr>
          <a:xfrm>
            <a:off x="77821" y="1089498"/>
            <a:ext cx="9120608" cy="5768502"/>
          </a:xfrm>
        </p:spPr>
        <p:txBody>
          <a:bodyPr anchor="ctr">
            <a:normAutofit/>
          </a:bodyPr>
          <a:lstStyle/>
          <a:p>
            <a:pPr fontAlgn="base">
              <a:buFont typeface="Arial" panose="020B0604020202020204" pitchFamily="34" charset="0"/>
              <a:buChar char="•"/>
            </a:pPr>
            <a:r>
              <a:rPr lang="en-US" sz="2000" b="1" i="0" dirty="0">
                <a:solidFill>
                  <a:srgbClr val="0070C0"/>
                </a:solidFill>
                <a:effectLst/>
                <a:latin typeface="Frutiger LT W01_45 Ligh1475730"/>
              </a:rPr>
              <a:t>Data: </a:t>
            </a:r>
            <a:r>
              <a:rPr lang="en-US" sz="2000" b="0" i="0" dirty="0">
                <a:effectLst/>
                <a:latin typeface="Frutiger LT W01_45 Ligh1475730"/>
              </a:rPr>
              <a:t>Any AI is only as good as the data it uses. Schemes hoping for AI to improve data accuracy will need to input sufficient (and high-quality) data for the AI tools to review. </a:t>
            </a:r>
          </a:p>
          <a:p>
            <a:pPr fontAlgn="base">
              <a:buFont typeface="Arial" panose="020B0604020202020204" pitchFamily="34" charset="0"/>
              <a:buChar char="•"/>
            </a:pPr>
            <a:r>
              <a:rPr lang="en-US" sz="2000" b="1" i="0" dirty="0">
                <a:solidFill>
                  <a:srgbClr val="0070C0"/>
                </a:solidFill>
                <a:effectLst/>
                <a:latin typeface="Frutiger LT W01_45 Ligh1475730"/>
              </a:rPr>
              <a:t>Cyber risk:</a:t>
            </a:r>
            <a:r>
              <a:rPr lang="en-US" sz="2000" b="0" i="0" dirty="0">
                <a:solidFill>
                  <a:srgbClr val="0070C0"/>
                </a:solidFill>
                <a:effectLst/>
                <a:latin typeface="Frutiger LT W01_45 Ligh1475730"/>
              </a:rPr>
              <a:t> </a:t>
            </a:r>
            <a:r>
              <a:rPr lang="en-US" sz="2000" b="0" i="0" dirty="0">
                <a:effectLst/>
                <a:latin typeface="Frutiger LT W01_45 Ligh1475730"/>
              </a:rPr>
              <a:t>With new technology comes new risks. Trustees will be aware of the risk of cyber security attacks. AI will result in a higher perceived level of threat to schemes. </a:t>
            </a:r>
          </a:p>
          <a:p>
            <a:pPr fontAlgn="base">
              <a:buFont typeface="Arial" panose="020B0604020202020204" pitchFamily="34" charset="0"/>
              <a:buChar char="•"/>
            </a:pPr>
            <a:r>
              <a:rPr lang="en-US" sz="2000" b="1" i="0" dirty="0">
                <a:solidFill>
                  <a:srgbClr val="0070C0"/>
                </a:solidFill>
                <a:effectLst/>
                <a:latin typeface="Frutiger LT W01_45 Ligh1475730"/>
              </a:rPr>
              <a:t>Change: </a:t>
            </a:r>
            <a:r>
              <a:rPr lang="en-US" sz="2000" b="0" i="0" dirty="0">
                <a:effectLst/>
                <a:latin typeface="Frutiger LT W01_45 Ligh1475730"/>
              </a:rPr>
              <a:t>Will our industry grab the bull by the horns or does the very nature of a long-term saving product mean we are slow to embrace innovation and change? We believe we can be bold to improve outcomes for pension savers, but more powerful AI will not drastically speed up widescale dashboard implementation, for example. </a:t>
            </a:r>
          </a:p>
          <a:p>
            <a:pPr fontAlgn="base">
              <a:buFont typeface="Arial" panose="020B0604020202020204" pitchFamily="34" charset="0"/>
              <a:buChar char="•"/>
            </a:pPr>
            <a:r>
              <a:rPr lang="en-US" sz="2000" b="1" i="0" dirty="0">
                <a:solidFill>
                  <a:srgbClr val="0070C0"/>
                </a:solidFill>
                <a:effectLst/>
                <a:latin typeface="Frutiger LT W01_45 Ligh1475730"/>
              </a:rPr>
              <a:t>Perception</a:t>
            </a:r>
            <a:r>
              <a:rPr lang="en-US" sz="2000" b="0" i="0" dirty="0">
                <a:effectLst/>
                <a:latin typeface="Frutiger LT W01_45 Ligh1475730"/>
              </a:rPr>
              <a:t>: One concern is the danger of robo-advice. Is it appropriate for a pensioner to have their queries answered by an AI system? Perhaps liaising with a human builds confidence in the industry and this human touch should remain.  </a:t>
            </a:r>
          </a:p>
          <a:p>
            <a:pPr fontAlgn="base">
              <a:buFont typeface="Arial" panose="020B0604020202020204" pitchFamily="34" charset="0"/>
              <a:buChar char="•"/>
            </a:pPr>
            <a:r>
              <a:rPr lang="en-US" sz="2000" b="1" i="0" dirty="0">
                <a:solidFill>
                  <a:srgbClr val="0070C0"/>
                </a:solidFill>
                <a:effectLst/>
                <a:latin typeface="Frutiger LT W01_45 Ligh1475730"/>
              </a:rPr>
              <a:t>Duties: </a:t>
            </a:r>
            <a:r>
              <a:rPr lang="en-US" sz="2000" b="0" i="0" dirty="0">
                <a:effectLst/>
                <a:latin typeface="Frutiger LT W01_45 Ligh1475730"/>
              </a:rPr>
              <a:t>We cannot see AI replacing pension trustees and managers. Trustees have fiduciary duties that involve a human response, and we would suggest that decisions based solely on data may not necessarily always be the best ones. Of course, there is also a more general point that an AI system is not a separate legal entity that can have duties placed upon it.  </a:t>
            </a:r>
          </a:p>
          <a:p>
            <a:endParaRPr lang="en-ZW" sz="1100" dirty="0"/>
          </a:p>
        </p:txBody>
      </p:sp>
      <p:pic>
        <p:nvPicPr>
          <p:cNvPr id="16" name="Picture 15" descr="Blue circuit board">
            <a:extLst>
              <a:ext uri="{FF2B5EF4-FFF2-40B4-BE49-F238E27FC236}">
                <a16:creationId xmlns:a16="http://schemas.microsoft.com/office/drawing/2014/main" id="{2AC7E2E2-9332-2A39-A528-7260541FB655}"/>
              </a:ext>
            </a:extLst>
          </p:cNvPr>
          <p:cNvPicPr>
            <a:picLocks noChangeAspect="1"/>
          </p:cNvPicPr>
          <p:nvPr/>
        </p:nvPicPr>
        <p:blipFill>
          <a:blip r:embed="rId2"/>
          <a:srcRect l="31491" r="16672" b="-1"/>
          <a:stretch/>
        </p:blipFill>
        <p:spPr>
          <a:xfrm>
            <a:off x="9122228" y="-10886"/>
            <a:ext cx="3069771"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42101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0C782-E825-A117-2AD5-479056C956E2}"/>
              </a:ext>
            </a:extLst>
          </p:cNvPr>
          <p:cNvSpPr>
            <a:spLocks noGrp="1"/>
          </p:cNvSpPr>
          <p:nvPr>
            <p:ph type="title"/>
          </p:nvPr>
        </p:nvSpPr>
        <p:spPr>
          <a:xfrm>
            <a:off x="97278" y="68095"/>
            <a:ext cx="7402748" cy="563276"/>
          </a:xfrm>
        </p:spPr>
        <p:txBody>
          <a:bodyPr anchor="ctr">
            <a:normAutofit fontScale="90000"/>
          </a:bodyPr>
          <a:lstStyle/>
          <a:p>
            <a:r>
              <a:rPr lang="en-US" sz="3700" b="1" dirty="0">
                <a:solidFill>
                  <a:srgbClr val="C00000"/>
                </a:solidFill>
              </a:rPr>
              <a:t>B</a:t>
            </a:r>
            <a:r>
              <a:rPr lang="en-US" sz="3700" b="1" i="0" dirty="0">
                <a:solidFill>
                  <a:srgbClr val="C00000"/>
                </a:solidFill>
                <a:effectLst/>
                <a:latin typeface="Arial" panose="020B0604020202020204" pitchFamily="34" charset="0"/>
              </a:rPr>
              <a:t>arriers to rolling out AI in the pensions space.</a:t>
            </a:r>
            <a:endParaRPr lang="en-ZW" sz="3700" b="1" dirty="0">
              <a:solidFill>
                <a:srgbClr val="C00000"/>
              </a:solidFill>
            </a:endParaRPr>
          </a:p>
        </p:txBody>
      </p:sp>
      <p:sp>
        <p:nvSpPr>
          <p:cNvPr id="3" name="Content Placeholder 2">
            <a:extLst>
              <a:ext uri="{FF2B5EF4-FFF2-40B4-BE49-F238E27FC236}">
                <a16:creationId xmlns:a16="http://schemas.microsoft.com/office/drawing/2014/main" id="{B0BF4FBD-DB03-390D-422F-F79D8FA003C5}"/>
              </a:ext>
            </a:extLst>
          </p:cNvPr>
          <p:cNvSpPr>
            <a:spLocks noGrp="1"/>
          </p:cNvSpPr>
          <p:nvPr>
            <p:ph idx="1"/>
          </p:nvPr>
        </p:nvSpPr>
        <p:spPr>
          <a:xfrm>
            <a:off x="-6828" y="982495"/>
            <a:ext cx="8828315" cy="5807409"/>
          </a:xfrm>
        </p:spPr>
        <p:txBody>
          <a:bodyPr anchor="ctr">
            <a:noAutofit/>
          </a:bodyPr>
          <a:lstStyle/>
          <a:p>
            <a:r>
              <a:rPr lang="en-US" sz="2400" dirty="0"/>
              <a:t>One barrier would be the availability of high-quality, accurate </a:t>
            </a:r>
            <a:r>
              <a:rPr lang="en-US" sz="2400" dirty="0" err="1"/>
              <a:t>digitalised</a:t>
            </a:r>
            <a:r>
              <a:rPr lang="en-US" sz="2400" dirty="0"/>
              <a:t> data. </a:t>
            </a:r>
          </a:p>
          <a:p>
            <a:r>
              <a:rPr lang="en-US" sz="2400" dirty="0"/>
              <a:t>This could be a challenge for many schemes and administrators, as often pension schemes rely on legacy systems and data.</a:t>
            </a:r>
          </a:p>
          <a:p>
            <a:r>
              <a:rPr lang="en-US" sz="2400" dirty="0"/>
              <a:t> There will likely need to be huge investments in systems and processes in order to ensure data is used effectively to deliver results for participants.</a:t>
            </a:r>
          </a:p>
          <a:p>
            <a:r>
              <a:rPr lang="en-US" sz="2400" dirty="0"/>
              <a:t>A further risk of using AI in the pensions sector is data protection and cyber security. </a:t>
            </a:r>
          </a:p>
          <a:p>
            <a:r>
              <a:rPr lang="en-US" sz="2400" dirty="0"/>
              <a:t>Pension schemes hold a great deal of personal and sensitive data about members. </a:t>
            </a:r>
          </a:p>
          <a:p>
            <a:r>
              <a:rPr lang="en-US" sz="2400" dirty="0"/>
              <a:t>Research indicates that UK pension schemes have seen the biggest increase in cyber security breaches, reporting a 4,000% rise in data breach reports to the Information Commissioner’s Office, going up from six in 2021/22 to 246 in 2022/23 </a:t>
            </a:r>
            <a:endParaRPr lang="en-ZW" sz="2400" dirty="0"/>
          </a:p>
        </p:txBody>
      </p:sp>
      <p:pic>
        <p:nvPicPr>
          <p:cNvPr id="5" name="Picture 4" descr="A 3D pattern of ring shapes connected by lines">
            <a:extLst>
              <a:ext uri="{FF2B5EF4-FFF2-40B4-BE49-F238E27FC236}">
                <a16:creationId xmlns:a16="http://schemas.microsoft.com/office/drawing/2014/main" id="{B3F7B443-A341-C464-7E27-EA6A9937B7FF}"/>
              </a:ext>
            </a:extLst>
          </p:cNvPr>
          <p:cNvPicPr>
            <a:picLocks noChangeAspect="1"/>
          </p:cNvPicPr>
          <p:nvPr/>
        </p:nvPicPr>
        <p:blipFill>
          <a:blip r:embed="rId2"/>
          <a:srcRect l="8611" r="41333"/>
          <a:stretch/>
        </p:blipFill>
        <p:spPr>
          <a:xfrm>
            <a:off x="8828313" y="1"/>
            <a:ext cx="3370511" cy="6858000"/>
          </a:xfrm>
          <a:prstGeom prst="rect">
            <a:avLst/>
          </a:prstGeom>
        </p:spPr>
      </p:pic>
    </p:spTree>
    <p:extLst>
      <p:ext uri="{BB962C8B-B14F-4D97-AF65-F5344CB8AC3E}">
        <p14:creationId xmlns:p14="http://schemas.microsoft.com/office/powerpoint/2010/main" val="4135078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9B43-6209-009B-7157-FD3641E62191}"/>
              </a:ext>
            </a:extLst>
          </p:cNvPr>
          <p:cNvSpPr>
            <a:spLocks noGrp="1"/>
          </p:cNvSpPr>
          <p:nvPr>
            <p:ph type="title"/>
          </p:nvPr>
        </p:nvSpPr>
        <p:spPr>
          <a:xfrm>
            <a:off x="838200" y="365126"/>
            <a:ext cx="10515600" cy="654378"/>
          </a:xfrm>
        </p:spPr>
        <p:txBody>
          <a:bodyPr>
            <a:normAutofit/>
          </a:bodyPr>
          <a:lstStyle/>
          <a:p>
            <a:r>
              <a:rPr lang="en-US" sz="3200" b="1" dirty="0">
                <a:solidFill>
                  <a:srgbClr val="C00000"/>
                </a:solidFill>
              </a:rPr>
              <a:t>Ethical Consideration of AI in Pensions</a:t>
            </a:r>
            <a:endParaRPr lang="en-ZW" sz="3200" b="1" dirty="0">
              <a:solidFill>
                <a:srgbClr val="C00000"/>
              </a:solidFill>
            </a:endParaRPr>
          </a:p>
        </p:txBody>
      </p:sp>
      <p:sp>
        <p:nvSpPr>
          <p:cNvPr id="3" name="Content Placeholder 2">
            <a:extLst>
              <a:ext uri="{FF2B5EF4-FFF2-40B4-BE49-F238E27FC236}">
                <a16:creationId xmlns:a16="http://schemas.microsoft.com/office/drawing/2014/main" id="{45CC547F-C950-5AF8-B34E-2652D4F86F5A}"/>
              </a:ext>
            </a:extLst>
          </p:cNvPr>
          <p:cNvSpPr>
            <a:spLocks noGrp="1"/>
          </p:cNvSpPr>
          <p:nvPr>
            <p:ph idx="1"/>
          </p:nvPr>
        </p:nvSpPr>
        <p:spPr>
          <a:xfrm>
            <a:off x="838200" y="1198179"/>
            <a:ext cx="10515600" cy="5486400"/>
          </a:xfrm>
        </p:spPr>
        <p:txBody>
          <a:bodyPr>
            <a:normAutofit fontScale="92500" lnSpcReduction="10000"/>
          </a:bodyPr>
          <a:lstStyle/>
          <a:p>
            <a:r>
              <a:rPr lang="en-US" dirty="0"/>
              <a:t>A </a:t>
            </a:r>
            <a:r>
              <a:rPr lang="en-US" b="1" dirty="0">
                <a:solidFill>
                  <a:srgbClr val="0070C0"/>
                </a:solidFill>
              </a:rPr>
              <a:t>lack of transparency </a:t>
            </a:r>
            <a:r>
              <a:rPr lang="en-US" dirty="0"/>
              <a:t>relating to a </a:t>
            </a:r>
            <a:r>
              <a:rPr lang="en-US" b="1" dirty="0">
                <a:solidFill>
                  <a:srgbClr val="0070C0"/>
                </a:solidFill>
              </a:rPr>
              <a:t>model’s working </a:t>
            </a:r>
            <a:r>
              <a:rPr lang="en-US" dirty="0"/>
              <a:t>is also likely to lead to confusion and lack of trust. It may also lead to adverse media stories. Yet </a:t>
            </a:r>
            <a:r>
              <a:rPr lang="en-US" b="1" dirty="0">
                <a:solidFill>
                  <a:srgbClr val="0070C0"/>
                </a:solidFill>
              </a:rPr>
              <a:t>pension plans rely on long-term trust from their members </a:t>
            </a:r>
            <a:r>
              <a:rPr lang="en-US" dirty="0"/>
              <a:t>as the plans invest funds for decades. An inappropriate use of AI can quickly lead to a destruction of trust, which may be very hard to recover.</a:t>
            </a:r>
          </a:p>
          <a:p>
            <a:r>
              <a:rPr lang="en-US" dirty="0"/>
              <a:t>It is therefore critical that </a:t>
            </a:r>
            <a:r>
              <a:rPr lang="en-US" b="1" dirty="0">
                <a:solidFill>
                  <a:srgbClr val="0070C0"/>
                </a:solidFill>
              </a:rPr>
              <a:t>predictions or recommendations </a:t>
            </a:r>
            <a:r>
              <a:rPr lang="en-US" dirty="0"/>
              <a:t>be easily </a:t>
            </a:r>
            <a:r>
              <a:rPr lang="en-US" b="1" dirty="0">
                <a:solidFill>
                  <a:srgbClr val="0070C0"/>
                </a:solidFill>
              </a:rPr>
              <a:t>explainable and justifiable to plan members, even when the personal data is incomplete. This will require careful planning and </a:t>
            </a:r>
            <a:r>
              <a:rPr lang="en-US" dirty="0"/>
              <a:t>explanation by pension plans that choose to adopt these models.</a:t>
            </a:r>
          </a:p>
          <a:p>
            <a:r>
              <a:rPr lang="en-US" b="1" dirty="0">
                <a:solidFill>
                  <a:srgbClr val="0070C0"/>
                </a:solidFill>
              </a:rPr>
              <a:t>Active governance and clear accountability are essential in the development of all AI models and algorithms</a:t>
            </a:r>
            <a:r>
              <a:rPr lang="en-US" dirty="0"/>
              <a:t>. This will require experienced pension professionals to be involved, for, without that experience, judgment and oversight, there is the real risk that some outcomes will be unhelpful or misleading, and possibly even wrong, in the complex world of pensions and social security</a:t>
            </a:r>
            <a:endParaRPr lang="en-ZW" dirty="0"/>
          </a:p>
          <a:p>
            <a:endParaRPr lang="en-ZW" dirty="0"/>
          </a:p>
        </p:txBody>
      </p:sp>
    </p:spTree>
    <p:extLst>
      <p:ext uri="{BB962C8B-B14F-4D97-AF65-F5344CB8AC3E}">
        <p14:creationId xmlns:p14="http://schemas.microsoft.com/office/powerpoint/2010/main" val="3388743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09CD7-9C6A-0478-D441-65B955A4DFEB}"/>
              </a:ext>
            </a:extLst>
          </p:cNvPr>
          <p:cNvSpPr>
            <a:spLocks noGrp="1"/>
          </p:cNvSpPr>
          <p:nvPr>
            <p:ph type="title"/>
          </p:nvPr>
        </p:nvSpPr>
        <p:spPr>
          <a:xfrm>
            <a:off x="838200" y="459863"/>
            <a:ext cx="10515600" cy="1004594"/>
          </a:xfrm>
        </p:spPr>
        <p:txBody>
          <a:bodyPr>
            <a:normAutofit/>
          </a:bodyPr>
          <a:lstStyle/>
          <a:p>
            <a:pPr algn="ctr"/>
            <a:r>
              <a:rPr lang="en-US" b="1" dirty="0">
                <a:solidFill>
                  <a:srgbClr val="C00000"/>
                </a:solidFill>
              </a:rPr>
              <a:t>Conclusion</a:t>
            </a:r>
            <a:endParaRPr lang="en-ZW" b="1" dirty="0">
              <a:solidFill>
                <a:srgbClr val="C00000"/>
              </a:solidFill>
            </a:endParaRP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B244CA35-A120-D209-B9F4-E8771380B925}"/>
              </a:ext>
            </a:extLst>
          </p:cNvPr>
          <p:cNvGraphicFramePr>
            <a:graphicFrameLocks noGrp="1"/>
          </p:cNvGraphicFramePr>
          <p:nvPr>
            <p:ph idx="1"/>
            <p:extLst>
              <p:ext uri="{D42A27DB-BD31-4B8C-83A1-F6EECF244321}">
                <p14:modId xmlns:p14="http://schemas.microsoft.com/office/powerpoint/2010/main" val="72943837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113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924E-2741-9A4D-6CCC-0B254470B24A}"/>
              </a:ext>
            </a:extLst>
          </p:cNvPr>
          <p:cNvSpPr>
            <a:spLocks noGrp="1"/>
          </p:cNvSpPr>
          <p:nvPr>
            <p:ph type="title"/>
          </p:nvPr>
        </p:nvSpPr>
        <p:spPr/>
        <p:txBody>
          <a:bodyPr/>
          <a:lstStyle/>
          <a:p>
            <a:r>
              <a:rPr lang="en-US" b="1" dirty="0">
                <a:solidFill>
                  <a:srgbClr val="C00000"/>
                </a:solidFill>
              </a:rPr>
              <a:t>Cont’n</a:t>
            </a:r>
            <a:endParaRPr lang="en-ZW" b="1" dirty="0">
              <a:solidFill>
                <a:srgbClr val="C00000"/>
              </a:solidFill>
            </a:endParaRPr>
          </a:p>
        </p:txBody>
      </p:sp>
      <p:sp>
        <p:nvSpPr>
          <p:cNvPr id="3" name="Content Placeholder 2">
            <a:extLst>
              <a:ext uri="{FF2B5EF4-FFF2-40B4-BE49-F238E27FC236}">
                <a16:creationId xmlns:a16="http://schemas.microsoft.com/office/drawing/2014/main" id="{C3FEA7EC-136B-B414-B770-1E06C44696BA}"/>
              </a:ext>
            </a:extLst>
          </p:cNvPr>
          <p:cNvSpPr>
            <a:spLocks noGrp="1"/>
          </p:cNvSpPr>
          <p:nvPr>
            <p:ph idx="1"/>
          </p:nvPr>
        </p:nvSpPr>
        <p:spPr/>
        <p:txBody>
          <a:bodyPr/>
          <a:lstStyle/>
          <a:p>
            <a:r>
              <a:rPr lang="en-US" b="0" i="0" dirty="0">
                <a:solidFill>
                  <a:srgbClr val="000000"/>
                </a:solidFill>
                <a:effectLst/>
                <a:latin typeface="Libre Franklin" pitchFamily="2" charset="0"/>
              </a:rPr>
              <a:t>AI by itself is not the complete answer. There will always be a need for human oversight. Despite these risks, AI has the opportunity to deliver a higher standard of living in retirement—a worthwhile objective for all pension systems,” Knox said.</a:t>
            </a:r>
            <a:endParaRPr lang="en-ZW" dirty="0"/>
          </a:p>
          <a:p>
            <a:endParaRPr lang="en-ZW" dirty="0"/>
          </a:p>
        </p:txBody>
      </p:sp>
    </p:spTree>
    <p:extLst>
      <p:ext uri="{BB962C8B-B14F-4D97-AF65-F5344CB8AC3E}">
        <p14:creationId xmlns:p14="http://schemas.microsoft.com/office/powerpoint/2010/main" val="152260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mpe près d'un canal">
            <a:extLst>
              <a:ext uri="{FF2B5EF4-FFF2-40B4-BE49-F238E27FC236}">
                <a16:creationId xmlns:a16="http://schemas.microsoft.com/office/drawing/2014/main" id="{7A8C5F53-8BA3-784B-D7B7-19C3725156E2}"/>
              </a:ext>
            </a:extLst>
          </p:cNvPr>
          <p:cNvPicPr>
            <a:picLocks noChangeAspect="1"/>
          </p:cNvPicPr>
          <p:nvPr/>
        </p:nvPicPr>
        <p:blipFill>
          <a:blip r:embed="rId2"/>
          <a:srcRect l="5409" r="473" b="-1"/>
          <a:stretch/>
        </p:blipFill>
        <p:spPr>
          <a:xfrm>
            <a:off x="1"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7D7EEBD3-DA19-D69F-A870-F195AD940A8B}"/>
              </a:ext>
            </a:extLst>
          </p:cNvPr>
          <p:cNvSpPr>
            <a:spLocks noGrp="1"/>
          </p:cNvSpPr>
          <p:nvPr>
            <p:ph idx="1"/>
          </p:nvPr>
        </p:nvSpPr>
        <p:spPr>
          <a:xfrm>
            <a:off x="7531610" y="2434200"/>
            <a:ext cx="4550143" cy="4034693"/>
          </a:xfrm>
        </p:spPr>
        <p:txBody>
          <a:bodyPr>
            <a:normAutofit/>
          </a:bodyPr>
          <a:lstStyle/>
          <a:p>
            <a:r>
              <a:rPr lang="en-US" b="1" dirty="0">
                <a:solidFill>
                  <a:srgbClr val="C00000"/>
                </a:solidFill>
              </a:rPr>
              <a:t>Thank You</a:t>
            </a:r>
          </a:p>
          <a:p>
            <a:endParaRPr lang="en-US" b="1" dirty="0">
              <a:solidFill>
                <a:srgbClr val="C00000"/>
              </a:solidFill>
            </a:endParaRPr>
          </a:p>
          <a:p>
            <a:r>
              <a:rPr lang="en-US" b="1" dirty="0">
                <a:solidFill>
                  <a:srgbClr val="C00000"/>
                </a:solidFill>
              </a:rPr>
              <a:t>Merci Beaucoup</a:t>
            </a:r>
          </a:p>
          <a:p>
            <a:endParaRPr lang="en-US" b="1" dirty="0">
              <a:solidFill>
                <a:srgbClr val="C00000"/>
              </a:solidFill>
            </a:endParaRPr>
          </a:p>
          <a:p>
            <a:r>
              <a:rPr lang="en-US" b="1" dirty="0">
                <a:solidFill>
                  <a:srgbClr val="C00000"/>
                </a:solidFill>
              </a:rPr>
              <a:t>Siyabonga</a:t>
            </a:r>
          </a:p>
          <a:p>
            <a:endParaRPr lang="en-US" b="1" dirty="0">
              <a:solidFill>
                <a:srgbClr val="C00000"/>
              </a:solidFill>
            </a:endParaRPr>
          </a:p>
          <a:p>
            <a:r>
              <a:rPr lang="en-US" b="1" dirty="0">
                <a:solidFill>
                  <a:srgbClr val="C00000"/>
                </a:solidFill>
              </a:rPr>
              <a:t>Asante Sana</a:t>
            </a:r>
          </a:p>
          <a:p>
            <a:pPr marL="0" indent="0">
              <a:buNone/>
            </a:pPr>
            <a:endParaRPr lang="en-US" b="1" dirty="0">
              <a:solidFill>
                <a:srgbClr val="C00000"/>
              </a:solidFill>
            </a:endParaRPr>
          </a:p>
          <a:p>
            <a:endParaRPr lang="en-ZW" sz="2000" dirty="0"/>
          </a:p>
        </p:txBody>
      </p:sp>
    </p:spTree>
    <p:extLst>
      <p:ext uri="{BB962C8B-B14F-4D97-AF65-F5344CB8AC3E}">
        <p14:creationId xmlns:p14="http://schemas.microsoft.com/office/powerpoint/2010/main" val="426363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C49EDB46-7E80-299C-9BAA-FC4C0A08CA81}"/>
              </a:ext>
            </a:extLst>
          </p:cNvPr>
          <p:cNvGraphicFramePr>
            <a:graphicFrameLocks noGrp="1"/>
          </p:cNvGraphicFramePr>
          <p:nvPr>
            <p:ph idx="1"/>
            <p:extLst>
              <p:ext uri="{D42A27DB-BD31-4B8C-83A1-F6EECF244321}">
                <p14:modId xmlns:p14="http://schemas.microsoft.com/office/powerpoint/2010/main" val="350761573"/>
              </p:ext>
            </p:extLst>
          </p:nvPr>
        </p:nvGraphicFramePr>
        <p:xfrm>
          <a:off x="838200" y="2259723"/>
          <a:ext cx="11353800" cy="432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EE34ECE-1CC7-9CB2-B943-A609D14C71E4}"/>
              </a:ext>
            </a:extLst>
          </p:cNvPr>
          <p:cNvPicPr>
            <a:picLocks noChangeAspect="1"/>
          </p:cNvPicPr>
          <p:nvPr/>
        </p:nvPicPr>
        <p:blipFill>
          <a:blip r:embed="rId7"/>
          <a:stretch>
            <a:fillRect/>
          </a:stretch>
        </p:blipFill>
        <p:spPr>
          <a:xfrm>
            <a:off x="838200" y="707367"/>
            <a:ext cx="6924730" cy="1552356"/>
          </a:xfrm>
          <a:prstGeom prst="rect">
            <a:avLst/>
          </a:prstGeom>
        </p:spPr>
      </p:pic>
      <p:pic>
        <p:nvPicPr>
          <p:cNvPr id="5" name="Picture 4">
            <a:extLst>
              <a:ext uri="{FF2B5EF4-FFF2-40B4-BE49-F238E27FC236}">
                <a16:creationId xmlns:a16="http://schemas.microsoft.com/office/drawing/2014/main" id="{81D64D9D-4DCB-0484-42C6-945B4ADF44B9}"/>
              </a:ext>
            </a:extLst>
          </p:cNvPr>
          <p:cNvPicPr>
            <a:picLocks noChangeAspect="1"/>
          </p:cNvPicPr>
          <p:nvPr/>
        </p:nvPicPr>
        <p:blipFill>
          <a:blip r:embed="rId8"/>
          <a:stretch>
            <a:fillRect/>
          </a:stretch>
        </p:blipFill>
        <p:spPr>
          <a:xfrm>
            <a:off x="1007115" y="0"/>
            <a:ext cx="4545904" cy="707367"/>
          </a:xfrm>
          <a:prstGeom prst="rect">
            <a:avLst/>
          </a:prstGeom>
        </p:spPr>
      </p:pic>
    </p:spTree>
    <p:extLst>
      <p:ext uri="{BB962C8B-B14F-4D97-AF65-F5344CB8AC3E}">
        <p14:creationId xmlns:p14="http://schemas.microsoft.com/office/powerpoint/2010/main" val="353886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7A77-BD76-4AEA-F6A9-4D21771E89CD}"/>
              </a:ext>
            </a:extLst>
          </p:cNvPr>
          <p:cNvSpPr>
            <a:spLocks noGrp="1"/>
          </p:cNvSpPr>
          <p:nvPr>
            <p:ph type="title"/>
          </p:nvPr>
        </p:nvSpPr>
        <p:spPr>
          <a:xfrm>
            <a:off x="838200" y="365126"/>
            <a:ext cx="10515600" cy="614290"/>
          </a:xfrm>
        </p:spPr>
        <p:txBody>
          <a:bodyPr>
            <a:normAutofit fontScale="90000"/>
          </a:bodyPr>
          <a:lstStyle/>
          <a:p>
            <a:pPr algn="ctr"/>
            <a:r>
              <a:rPr lang="en-US" b="1" dirty="0">
                <a:solidFill>
                  <a:srgbClr val="C00000"/>
                </a:solidFill>
              </a:rPr>
              <a:t>Background </a:t>
            </a:r>
            <a:endParaRPr lang="en-ZW" b="1" dirty="0">
              <a:solidFill>
                <a:srgbClr val="C00000"/>
              </a:solidFill>
            </a:endParaRPr>
          </a:p>
        </p:txBody>
      </p:sp>
      <p:pic>
        <p:nvPicPr>
          <p:cNvPr id="5" name="Content Placeholder 4">
            <a:extLst>
              <a:ext uri="{FF2B5EF4-FFF2-40B4-BE49-F238E27FC236}">
                <a16:creationId xmlns:a16="http://schemas.microsoft.com/office/drawing/2014/main" id="{513F286F-982C-D1C5-2A8F-238085E5D1A4}"/>
              </a:ext>
            </a:extLst>
          </p:cNvPr>
          <p:cNvPicPr>
            <a:picLocks noGrp="1" noChangeAspect="1"/>
          </p:cNvPicPr>
          <p:nvPr>
            <p:ph idx="1"/>
          </p:nvPr>
        </p:nvPicPr>
        <p:blipFill>
          <a:blip r:embed="rId2"/>
          <a:stretch>
            <a:fillRect/>
          </a:stretch>
        </p:blipFill>
        <p:spPr>
          <a:xfrm>
            <a:off x="740923" y="979416"/>
            <a:ext cx="10515600" cy="4117877"/>
          </a:xfrm>
        </p:spPr>
      </p:pic>
      <p:pic>
        <p:nvPicPr>
          <p:cNvPr id="9" name="Picture 8">
            <a:extLst>
              <a:ext uri="{FF2B5EF4-FFF2-40B4-BE49-F238E27FC236}">
                <a16:creationId xmlns:a16="http://schemas.microsoft.com/office/drawing/2014/main" id="{1C2902A8-3EDE-3E0D-F8B1-72079322A5A6}"/>
              </a:ext>
            </a:extLst>
          </p:cNvPr>
          <p:cNvPicPr>
            <a:picLocks noChangeAspect="1"/>
          </p:cNvPicPr>
          <p:nvPr/>
        </p:nvPicPr>
        <p:blipFill>
          <a:blip r:embed="rId3"/>
          <a:stretch>
            <a:fillRect/>
          </a:stretch>
        </p:blipFill>
        <p:spPr>
          <a:xfrm>
            <a:off x="457201" y="5149116"/>
            <a:ext cx="11011710" cy="1343758"/>
          </a:xfrm>
          <a:prstGeom prst="rect">
            <a:avLst/>
          </a:prstGeom>
        </p:spPr>
      </p:pic>
    </p:spTree>
    <p:extLst>
      <p:ext uri="{BB962C8B-B14F-4D97-AF65-F5344CB8AC3E}">
        <p14:creationId xmlns:p14="http://schemas.microsoft.com/office/powerpoint/2010/main" val="136040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4C5F-671A-D32B-02F5-A1DCD38772FB}"/>
              </a:ext>
            </a:extLst>
          </p:cNvPr>
          <p:cNvSpPr>
            <a:spLocks noGrp="1"/>
          </p:cNvSpPr>
          <p:nvPr>
            <p:ph type="title"/>
          </p:nvPr>
        </p:nvSpPr>
        <p:spPr>
          <a:xfrm>
            <a:off x="838200" y="365126"/>
            <a:ext cx="10515600" cy="403360"/>
          </a:xfrm>
        </p:spPr>
        <p:txBody>
          <a:bodyPr>
            <a:normAutofit fontScale="90000"/>
          </a:bodyPr>
          <a:lstStyle/>
          <a:p>
            <a:pPr algn="ctr"/>
            <a:r>
              <a:rPr lang="en-US" b="1" dirty="0">
                <a:solidFill>
                  <a:srgbClr val="C00000"/>
                </a:solidFill>
              </a:rPr>
              <a:t>Cont'n</a:t>
            </a:r>
            <a:endParaRPr lang="en-ZW" b="1" dirty="0">
              <a:solidFill>
                <a:srgbClr val="C00000"/>
              </a:solidFill>
            </a:endParaRPr>
          </a:p>
        </p:txBody>
      </p:sp>
      <p:pic>
        <p:nvPicPr>
          <p:cNvPr id="6" name="Content Placeholder 5">
            <a:extLst>
              <a:ext uri="{FF2B5EF4-FFF2-40B4-BE49-F238E27FC236}">
                <a16:creationId xmlns:a16="http://schemas.microsoft.com/office/drawing/2014/main" id="{0ECDAD6F-3D6F-CF16-1291-94745D39A3C7}"/>
              </a:ext>
            </a:extLst>
          </p:cNvPr>
          <p:cNvPicPr>
            <a:picLocks noGrp="1" noChangeAspect="1"/>
          </p:cNvPicPr>
          <p:nvPr>
            <p:ph idx="1"/>
          </p:nvPr>
        </p:nvPicPr>
        <p:blipFill>
          <a:blip r:embed="rId2"/>
          <a:stretch>
            <a:fillRect/>
          </a:stretch>
        </p:blipFill>
        <p:spPr bwMode="auto">
          <a:xfrm>
            <a:off x="1" y="768487"/>
            <a:ext cx="11896928" cy="597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2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2B9C-84E9-706F-48B3-0F77D3358582}"/>
              </a:ext>
            </a:extLst>
          </p:cNvPr>
          <p:cNvSpPr>
            <a:spLocks noGrp="1"/>
          </p:cNvSpPr>
          <p:nvPr>
            <p:ph type="title"/>
          </p:nvPr>
        </p:nvSpPr>
        <p:spPr>
          <a:xfrm>
            <a:off x="838200" y="365126"/>
            <a:ext cx="10515600" cy="588186"/>
          </a:xfrm>
        </p:spPr>
        <p:txBody>
          <a:bodyPr>
            <a:normAutofit fontScale="90000"/>
          </a:bodyPr>
          <a:lstStyle/>
          <a:p>
            <a:pPr algn="ctr"/>
            <a:r>
              <a:rPr lang="en-US" sz="4000" b="1" dirty="0">
                <a:solidFill>
                  <a:srgbClr val="C00000"/>
                </a:solidFill>
              </a:rPr>
              <a:t>Statistics of UK Error &amp; Fraud in Benefit System</a:t>
            </a:r>
            <a:endParaRPr lang="en-ZW" sz="4000" b="1" dirty="0">
              <a:solidFill>
                <a:srgbClr val="C00000"/>
              </a:solidFill>
            </a:endParaRPr>
          </a:p>
        </p:txBody>
      </p:sp>
      <p:pic>
        <p:nvPicPr>
          <p:cNvPr id="5" name="Content Placeholder 4">
            <a:extLst>
              <a:ext uri="{FF2B5EF4-FFF2-40B4-BE49-F238E27FC236}">
                <a16:creationId xmlns:a16="http://schemas.microsoft.com/office/drawing/2014/main" id="{93D60445-C8EA-B9F1-D642-64B15B4DC4B4}"/>
              </a:ext>
            </a:extLst>
          </p:cNvPr>
          <p:cNvPicPr>
            <a:picLocks noGrp="1" noChangeAspect="1"/>
          </p:cNvPicPr>
          <p:nvPr>
            <p:ph idx="1"/>
          </p:nvPr>
        </p:nvPicPr>
        <p:blipFill>
          <a:blip r:embed="rId2"/>
          <a:stretch>
            <a:fillRect/>
          </a:stretch>
        </p:blipFill>
        <p:spPr>
          <a:xfrm>
            <a:off x="972766" y="954088"/>
            <a:ext cx="10515600" cy="5222875"/>
          </a:xfrm>
        </p:spPr>
      </p:pic>
    </p:spTree>
    <p:extLst>
      <p:ext uri="{BB962C8B-B14F-4D97-AF65-F5344CB8AC3E}">
        <p14:creationId xmlns:p14="http://schemas.microsoft.com/office/powerpoint/2010/main" val="1532280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4335</TotalTime>
  <Words>3617</Words>
  <Application>Microsoft Office PowerPoint</Application>
  <PresentationFormat>Widescreen</PresentationFormat>
  <Paragraphs>315</Paragraphs>
  <Slides>57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Aptos</vt:lpstr>
      <vt:lpstr>Aptos Display</vt:lpstr>
      <vt:lpstr>Arial</vt:lpstr>
      <vt:lpstr>Calibri</vt:lpstr>
      <vt:lpstr>Frutiger LT W01_45 Ligh1475730</vt:lpstr>
      <vt:lpstr>GT Sectra</vt:lpstr>
      <vt:lpstr>IBM Plex Sans</vt:lpstr>
      <vt:lpstr>Libre Franklin</vt:lpstr>
      <vt:lpstr>Open Sans</vt:lpstr>
      <vt:lpstr>Seaford</vt:lpstr>
      <vt:lpstr>Wingdings</vt:lpstr>
      <vt:lpstr>Office Theme</vt:lpstr>
      <vt:lpstr>LevelVTI</vt:lpstr>
      <vt:lpstr>Impact of AI on Pensions</vt:lpstr>
      <vt:lpstr>Opening Remarks</vt:lpstr>
      <vt:lpstr>Introduction</vt:lpstr>
      <vt:lpstr>PowerPoint Presentation</vt:lpstr>
      <vt:lpstr>PowerPoint Presentation</vt:lpstr>
      <vt:lpstr>PowerPoint Presentation</vt:lpstr>
      <vt:lpstr>Background </vt:lpstr>
      <vt:lpstr>Cont'n</vt:lpstr>
      <vt:lpstr>Statistics of UK Error &amp; Fraud in Benefit System</vt:lpstr>
      <vt:lpstr>Cont.n</vt:lpstr>
      <vt:lpstr>Key Challenges in the Pensions Industry</vt:lpstr>
      <vt:lpstr>3. Lack of Good &amp; Quality Data</vt:lpstr>
      <vt:lpstr>PowerPoint Presentation</vt:lpstr>
      <vt:lpstr>  4. Keeping up Currency  Changeovers  </vt:lpstr>
      <vt:lpstr>Cont’n</vt:lpstr>
      <vt:lpstr>Definition of Terms</vt:lpstr>
      <vt:lpstr>PowerPoint Presentation</vt:lpstr>
      <vt:lpstr>Mc Kinsey and Company</vt:lpstr>
      <vt:lpstr>Cont’n</vt:lpstr>
      <vt:lpstr>PowerPoint Presentation</vt:lpstr>
      <vt:lpstr>PowerPoint Presentation</vt:lpstr>
      <vt:lpstr>PowerPoint Presentation</vt:lpstr>
      <vt:lpstr>AI in Africa  A recent report projects that AI could expand Africa’s economy by a staggering US$1.5 trillion—half of its current gross domestic product (GDP)—if the continent could only capture 10% of the fast-growing AI market </vt:lpstr>
      <vt:lpstr>Egypt</vt:lpstr>
      <vt:lpstr>Mauritius</vt:lpstr>
      <vt:lpstr>Kenya</vt:lpstr>
      <vt:lpstr>Rwanda</vt:lpstr>
      <vt:lpstr>AI In Zimbabwe</vt:lpstr>
      <vt:lpstr>PowerPoint Presentation</vt:lpstr>
      <vt:lpstr> Impact of AI  in Pension Processes</vt:lpstr>
      <vt:lpstr>AI will improve Efficiency &amp; Effectiveness</vt:lpstr>
      <vt:lpstr>Where are the pain points?</vt:lpstr>
      <vt:lpstr>AI and Defined Contribution</vt:lpstr>
      <vt:lpstr>AI will allow you to Integrate  Investment Management –  and Pension Systems – Applicable to DC</vt:lpstr>
      <vt:lpstr>Impact of AI &amp; Proof of Life requirements – for Pensioners</vt:lpstr>
      <vt:lpstr>AI &amp; Actuarial Valuations during Hyper inflationary periods – DB Schemes</vt:lpstr>
      <vt:lpstr>AI in Investment Strategies – Investment Managers</vt:lpstr>
      <vt:lpstr>Figure  below summarizes some of the applications of AI in investment management and their potential benefits to pension plans and other investors</vt:lpstr>
      <vt:lpstr>AI Complementing the Work of An Actuary</vt:lpstr>
      <vt:lpstr>Work of Actuary and investment Manager</vt:lpstr>
      <vt:lpstr>Cont’n</vt:lpstr>
      <vt:lpstr>Global Companies using Artificial Intelligence</vt:lpstr>
      <vt:lpstr>AI – on Benefit Statements: Active Portfolios –Market Dynamics </vt:lpstr>
      <vt:lpstr>AI on Data Quality and Accessibility</vt:lpstr>
      <vt:lpstr>Benefits of AI</vt:lpstr>
      <vt:lpstr>Role of Regulator</vt:lpstr>
      <vt:lpstr>AI Governance</vt:lpstr>
      <vt:lpstr>Benefits of Artificial Intelligence</vt:lpstr>
      <vt:lpstr>Cont’n</vt:lpstr>
      <vt:lpstr>PowerPoint Presentation</vt:lpstr>
      <vt:lpstr>PowerPoint Presentation</vt:lpstr>
      <vt:lpstr>Challenges of Artificial Intelligence</vt:lpstr>
      <vt:lpstr>Barriers to rolling out AI in the pensions space.</vt:lpstr>
      <vt:lpstr>Ethical Consideration of AI in Pensions</vt:lpstr>
      <vt:lpstr>Conclusion</vt:lpstr>
      <vt:lpstr>Cont’n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AI on Pensions</dc:title>
  <dc:creator>Charles Makoni</dc:creator>
  <cp:lastModifiedBy>Charles Makoni</cp:lastModifiedBy>
  <cp:revision>533</cp:revision>
  <cp:lastPrinted>2024-10-01T06:57:05Z</cp:lastPrinted>
  <dcterms:created xsi:type="dcterms:W3CDTF">2024-09-19T14:45:44Z</dcterms:created>
  <dcterms:modified xsi:type="dcterms:W3CDTF">2024-10-07T19:48:34Z</dcterms:modified>
</cp:coreProperties>
</file>