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2" r:id="rId6"/>
    <p:sldId id="263" r:id="rId7"/>
    <p:sldId id="260" r:id="rId8"/>
    <p:sldId id="268" r:id="rId9"/>
    <p:sldId id="266" r:id="rId10"/>
    <p:sldId id="267" r:id="rId11"/>
    <p:sldId id="264" r:id="rId12"/>
    <p:sldId id="261" r:id="rId13"/>
    <p:sldId id="265" r:id="rId14"/>
  </p:sldIdLst>
  <p:sldSz cx="18288000" cy="10287000"/>
  <p:notesSz cx="6858000" cy="9144000"/>
  <p:embeddedFontLst>
    <p:embeddedFont>
      <p:font typeface="Faktum Test" panose="020B0003030202060203" pitchFamily="34" charset="0"/>
      <p:regular r:id="rId16"/>
    </p:embeddedFont>
    <p:embeddedFont>
      <p:font typeface="Calibri" panose="020F0502020204030204" pitchFamily="34" charset="0"/>
      <p:regular r:id="rId17"/>
      <p:bold r:id="rId18"/>
      <p:italic r:id="rId19"/>
      <p:boldItalic r:id="rId20"/>
    </p:embeddedFont>
    <p:embeddedFont>
      <p:font typeface="Faktum Test Bold" panose="020B0604020202020204" charset="0"/>
      <p:regular r:id="rId21"/>
    </p:embeddedFont>
    <p:embeddedFont>
      <p:font typeface="IBM Plex Sans" panose="020B0503050203000203" pitchFamily="34" charset="0"/>
      <p:regular r:id="rId22"/>
      <p:bold r:id="rId23"/>
      <p:italic r:id="rId24"/>
      <p:boldItalic r:id="rId25"/>
    </p:embeddedFont>
    <p:embeddedFont>
      <p:font typeface="IBM Plex Sans Bold" panose="020B0803050203000203" pitchFamily="3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18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8B41D-1465-40B3-AFBF-DA8B395F59A6}" type="datetimeFigureOut">
              <a:rPr lang="en-ZW" smtClean="0"/>
              <a:t>7/10/2024</a:t>
            </a:fld>
            <a:endParaRPr lang="en-ZW"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E59B3-5182-444C-893A-3A66EFB9BA87}" type="slidenum">
              <a:rPr lang="en-ZW" smtClean="0"/>
              <a:t>‹#›</a:t>
            </a:fld>
            <a:endParaRPr lang="en-ZW" dirty="0"/>
          </a:p>
        </p:txBody>
      </p:sp>
    </p:spTree>
    <p:extLst>
      <p:ext uri="{BB962C8B-B14F-4D97-AF65-F5344CB8AC3E}">
        <p14:creationId xmlns:p14="http://schemas.microsoft.com/office/powerpoint/2010/main" val="83294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0FE59B3-5182-444C-893A-3A66EFB9BA87}" type="slidenum">
              <a:rPr lang="en-ZW" smtClean="0"/>
              <a:t>4</a:t>
            </a:fld>
            <a:endParaRPr lang="en-ZW" dirty="0"/>
          </a:p>
        </p:txBody>
      </p:sp>
    </p:spTree>
    <p:extLst>
      <p:ext uri="{BB962C8B-B14F-4D97-AF65-F5344CB8AC3E}">
        <p14:creationId xmlns:p14="http://schemas.microsoft.com/office/powerpoint/2010/main" val="162806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5" b="-18530"/>
            </a:stretch>
          </a:blipFill>
        </p:spPr>
      </p:sp>
      <p:sp>
        <p:nvSpPr>
          <p:cNvPr id="3" name="Freeform 3"/>
          <p:cNvSpPr/>
          <p:nvPr/>
        </p:nvSpPr>
        <p:spPr>
          <a:xfrm>
            <a:off x="191685" y="226015"/>
            <a:ext cx="8306420" cy="1946982"/>
          </a:xfrm>
          <a:custGeom>
            <a:avLst/>
            <a:gdLst/>
            <a:ahLst/>
            <a:cxnLst/>
            <a:rect l="l" t="t" r="r" b="b"/>
            <a:pathLst>
              <a:path w="8306420" h="1946982">
                <a:moveTo>
                  <a:pt x="0" y="0"/>
                </a:moveTo>
                <a:lnTo>
                  <a:pt x="8306420" y="0"/>
                </a:lnTo>
                <a:lnTo>
                  <a:pt x="8306420" y="1946983"/>
                </a:lnTo>
                <a:lnTo>
                  <a:pt x="0" y="1946983"/>
                </a:lnTo>
                <a:lnTo>
                  <a:pt x="0" y="0"/>
                </a:lnTo>
                <a:close/>
              </a:path>
            </a:pathLst>
          </a:custGeom>
          <a:blipFill>
            <a:blip r:embed="rId3"/>
            <a:stretch>
              <a:fillRect/>
            </a:stretch>
          </a:blipFill>
        </p:spPr>
      </p:sp>
      <p:sp>
        <p:nvSpPr>
          <p:cNvPr id="4" name="TextBox 4"/>
          <p:cNvSpPr txBox="1"/>
          <p:nvPr/>
        </p:nvSpPr>
        <p:spPr>
          <a:xfrm>
            <a:off x="1028700" y="9588509"/>
            <a:ext cx="5988283" cy="264280"/>
          </a:xfrm>
          <a:prstGeom prst="rect">
            <a:avLst/>
          </a:prstGeom>
        </p:spPr>
        <p:txBody>
          <a:bodyPr lIns="0" tIns="0" rIns="0" bIns="0" rtlCol="0" anchor="t">
            <a:spAutoFit/>
          </a:bodyPr>
          <a:lstStyle/>
          <a:p>
            <a:pPr>
              <a:lnSpc>
                <a:spcPts val="2233"/>
              </a:lnSpc>
              <a:spcBef>
                <a:spcPct val="0"/>
              </a:spcBef>
            </a:pPr>
            <a:r>
              <a:rPr lang="en-US" sz="1595" spc="255" dirty="0">
                <a:solidFill>
                  <a:srgbClr val="DCDCDC"/>
                </a:solidFill>
                <a:latin typeface="Faktum Test"/>
              </a:rPr>
              <a:t>WWW.MUSHORIWAMOYO.CO.ZW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grpSp>
        <p:nvGrpSpPr>
          <p:cNvPr id="2" name="Group 2"/>
          <p:cNvGrpSpPr/>
          <p:nvPr/>
        </p:nvGrpSpPr>
        <p:grpSpPr>
          <a:xfrm>
            <a:off x="17293116" y="565634"/>
            <a:ext cx="397367" cy="28996"/>
            <a:chOff x="0" y="0"/>
            <a:chExt cx="128243" cy="9358"/>
          </a:xfrm>
        </p:grpSpPr>
        <p:sp>
          <p:nvSpPr>
            <p:cNvPr id="3" name="Freeform 3"/>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BDAC7A"/>
            </a:solidFill>
          </p:spPr>
        </p:sp>
        <p:sp>
          <p:nvSpPr>
            <p:cNvPr id="4" name="TextBox 4"/>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AutoShape 5"/>
          <p:cNvSpPr/>
          <p:nvPr/>
        </p:nvSpPr>
        <p:spPr>
          <a:xfrm>
            <a:off x="1536093" y="1976166"/>
            <a:ext cx="1203868" cy="0"/>
          </a:xfrm>
          <a:prstGeom prst="line">
            <a:avLst/>
          </a:prstGeom>
          <a:ln w="38100" cap="flat">
            <a:solidFill>
              <a:srgbClr val="BDAC7A"/>
            </a:solidFill>
            <a:prstDash val="solid"/>
            <a:headEnd type="none" w="sm" len="sm"/>
            <a:tailEnd type="none" w="sm" len="sm"/>
          </a:ln>
        </p:spPr>
      </p:sp>
      <p:sp>
        <p:nvSpPr>
          <p:cNvPr id="6" name="Freeform 6"/>
          <p:cNvSpPr/>
          <p:nvPr/>
        </p:nvSpPr>
        <p:spPr>
          <a:xfrm>
            <a:off x="14592950" y="9258300"/>
            <a:ext cx="3241845" cy="759872"/>
          </a:xfrm>
          <a:custGeom>
            <a:avLst/>
            <a:gdLst/>
            <a:ahLst/>
            <a:cxnLst/>
            <a:rect l="l" t="t" r="r" b="b"/>
            <a:pathLst>
              <a:path w="3241845" h="759872">
                <a:moveTo>
                  <a:pt x="0" y="0"/>
                </a:moveTo>
                <a:lnTo>
                  <a:pt x="3241844" y="0"/>
                </a:lnTo>
                <a:lnTo>
                  <a:pt x="3241844" y="759872"/>
                </a:lnTo>
                <a:lnTo>
                  <a:pt x="0" y="759872"/>
                </a:lnTo>
                <a:lnTo>
                  <a:pt x="0" y="0"/>
                </a:lnTo>
                <a:close/>
              </a:path>
            </a:pathLst>
          </a:custGeom>
          <a:blipFill>
            <a:blip r:embed="rId2"/>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534419080"/>
              </p:ext>
            </p:extLst>
          </p:nvPr>
        </p:nvGraphicFramePr>
        <p:xfrm>
          <a:off x="1536092" y="2786997"/>
          <a:ext cx="15989908" cy="6587948"/>
        </p:xfrm>
        <a:graphic>
          <a:graphicData uri="http://schemas.openxmlformats.org/drawingml/2006/table">
            <a:tbl>
              <a:tblPr/>
              <a:tblGrid>
                <a:gridCol w="3976750">
                  <a:extLst>
                    <a:ext uri="{9D8B030D-6E8A-4147-A177-3AD203B41FA5}">
                      <a16:colId xmlns:a16="http://schemas.microsoft.com/office/drawing/2014/main" val="20000"/>
                    </a:ext>
                  </a:extLst>
                </a:gridCol>
                <a:gridCol w="12013158">
                  <a:extLst>
                    <a:ext uri="{9D8B030D-6E8A-4147-A177-3AD203B41FA5}">
                      <a16:colId xmlns:a16="http://schemas.microsoft.com/office/drawing/2014/main" val="20001"/>
                    </a:ext>
                  </a:extLst>
                </a:gridCol>
              </a:tblGrid>
              <a:tr h="1577916">
                <a:tc>
                  <a:txBody>
                    <a:bodyPr/>
                    <a:lstStyle/>
                    <a:p>
                      <a:pPr algn="just">
                        <a:lnSpc>
                          <a:spcPts val="3359"/>
                        </a:lnSpc>
                        <a:defRPr/>
                      </a:pPr>
                      <a:r>
                        <a:rPr lang="en-US" sz="2600" b="1" dirty="0" smtClean="0">
                          <a:latin typeface="IBM Plex Sans" panose="020B0503050203000203" pitchFamily="34" charset="0"/>
                        </a:rPr>
                        <a:t>Improving Governance</a:t>
                      </a:r>
                      <a:endParaRPr lang="en-US" sz="2600" b="1"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879"/>
                        </a:lnSpc>
                        <a:defRPr/>
                      </a:pPr>
                      <a:r>
                        <a:rPr lang="en-US" sz="2600" dirty="0" smtClean="0">
                          <a:latin typeface="IBM Plex Sans" panose="020B0503050203000203" pitchFamily="34" charset="0"/>
                        </a:rPr>
                        <a:t>Reviewing</a:t>
                      </a:r>
                      <a:r>
                        <a:rPr lang="en-US" sz="2600" baseline="0" dirty="0" smtClean="0">
                          <a:latin typeface="IBM Plex Sans" panose="020B0503050203000203" pitchFamily="34" charset="0"/>
                        </a:rPr>
                        <a:t> internal </a:t>
                      </a:r>
                      <a:r>
                        <a:rPr lang="en-US" sz="2600" dirty="0" smtClean="0">
                          <a:latin typeface="IBM Plex Sans" panose="020B0503050203000203" pitchFamily="34" charset="0"/>
                        </a:rPr>
                        <a:t>strategies, codes of conduct</a:t>
                      </a:r>
                      <a:r>
                        <a:rPr lang="en-US" sz="2600" baseline="0" dirty="0" smtClean="0">
                          <a:latin typeface="IBM Plex Sans" panose="020B0503050203000203" pitchFamily="34" charset="0"/>
                        </a:rPr>
                        <a:t> and policies</a:t>
                      </a:r>
                      <a:r>
                        <a:rPr lang="en-US" sz="2600" dirty="0" smtClean="0">
                          <a:latin typeface="IBM Plex Sans" panose="020B0503050203000203" pitchFamily="34" charset="0"/>
                        </a:rPr>
                        <a:t> - emphasize high degree of expertise, training and development, and member-focused governance, with rigorous investment appraisal, transparency, and auditing.</a:t>
                      </a:r>
                      <a:endParaRPr lang="en-US" sz="2600"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77916">
                <a:tc>
                  <a:txBody>
                    <a:bodyPr/>
                    <a:lstStyle/>
                    <a:p>
                      <a:pPr algn="just">
                        <a:lnSpc>
                          <a:spcPts val="3359"/>
                        </a:lnSpc>
                        <a:defRPr/>
                      </a:pPr>
                      <a:r>
                        <a:rPr lang="en-US" sz="2600" b="1" dirty="0" smtClean="0">
                          <a:latin typeface="IBM Plex Sans" panose="020B0503050203000203" pitchFamily="34" charset="0"/>
                        </a:rPr>
                        <a:t>ESG </a:t>
                      </a:r>
                      <a:endParaRPr lang="en-US" sz="2600" b="1"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879"/>
                        </a:lnSpc>
                        <a:defRPr/>
                      </a:pPr>
                      <a:r>
                        <a:rPr lang="en-US" sz="2600" dirty="0" smtClean="0">
                          <a:latin typeface="IBM Plex Sans" panose="020B0503050203000203" pitchFamily="34" charset="0"/>
                        </a:rPr>
                        <a:t>Actively</a:t>
                      </a:r>
                      <a:r>
                        <a:rPr lang="en-US" sz="2600" baseline="0" dirty="0" smtClean="0">
                          <a:latin typeface="IBM Plex Sans" panose="020B0503050203000203" pitchFamily="34" charset="0"/>
                        </a:rPr>
                        <a:t> seek to id</a:t>
                      </a:r>
                      <a:r>
                        <a:rPr lang="en-US" sz="2600" dirty="0" smtClean="0">
                          <a:latin typeface="IBM Plex Sans" panose="020B0503050203000203" pitchFamily="34" charset="0"/>
                        </a:rPr>
                        <a:t>entify “financiall</a:t>
                      </a:r>
                      <a:r>
                        <a:rPr lang="en-US" sz="2600" baseline="0" dirty="0" smtClean="0">
                          <a:latin typeface="IBM Plex Sans" panose="020B0503050203000203" pitchFamily="34" charset="0"/>
                        </a:rPr>
                        <a:t>y material ESG factors relevant to the fund, integrate into decision making, report on ESG factors considered and require ESG compliance from service providers and investments.</a:t>
                      </a:r>
                      <a:endParaRPr lang="en-US" sz="2600"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77916">
                <a:tc>
                  <a:txBody>
                    <a:bodyPr/>
                    <a:lstStyle/>
                    <a:p>
                      <a:pPr algn="just">
                        <a:lnSpc>
                          <a:spcPts val="3359"/>
                        </a:lnSpc>
                        <a:defRPr/>
                      </a:pPr>
                      <a:r>
                        <a:rPr lang="en-US" sz="2600" b="1" dirty="0" smtClean="0">
                          <a:latin typeface="IBM Plex Sans" panose="020B0503050203000203" pitchFamily="34" charset="0"/>
                        </a:rPr>
                        <a:t>Technology</a:t>
                      </a:r>
                      <a:endParaRPr lang="en-US" sz="2600" b="1"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879"/>
                        </a:lnSpc>
                        <a:defRPr/>
                      </a:pPr>
                      <a:r>
                        <a:rPr lang="en-US" sz="2600" dirty="0" smtClean="0">
                          <a:latin typeface="IBM Plex Sans" panose="020B0503050203000203" pitchFamily="34" charset="0"/>
                        </a:rPr>
                        <a:t>To</a:t>
                      </a:r>
                      <a:r>
                        <a:rPr lang="en-US" sz="2600" baseline="0" dirty="0" smtClean="0">
                          <a:latin typeface="IBM Plex Sans" panose="020B0503050203000203" pitchFamily="34" charset="0"/>
                        </a:rPr>
                        <a:t> i</a:t>
                      </a:r>
                      <a:r>
                        <a:rPr lang="en-US" sz="2600" dirty="0" smtClean="0">
                          <a:latin typeface="IBM Plex Sans" panose="020B0503050203000203" pitchFamily="34" charset="0"/>
                        </a:rPr>
                        <a:t>mprove the efficiency of pension systems – reducing costs and fragmentation, improving investment strategy and governance.</a:t>
                      </a:r>
                      <a:r>
                        <a:rPr lang="en-US" sz="2600" baseline="0" dirty="0" smtClean="0">
                          <a:latin typeface="IBM Plex Sans" panose="020B0503050203000203" pitchFamily="34" charset="0"/>
                        </a:rPr>
                        <a:t> Administrative processes, risk management, </a:t>
                      </a:r>
                      <a:endParaRPr lang="en-US" sz="2600"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77916">
                <a:tc>
                  <a:txBody>
                    <a:bodyPr/>
                    <a:lstStyle/>
                    <a:p>
                      <a:pPr algn="just">
                        <a:lnSpc>
                          <a:spcPts val="3359"/>
                        </a:lnSpc>
                        <a:defRPr/>
                      </a:pPr>
                      <a:r>
                        <a:rPr lang="en-US" sz="2600" b="1" dirty="0" smtClean="0">
                          <a:latin typeface="IBM Plex Sans" panose="020B0503050203000203" pitchFamily="34" charset="0"/>
                        </a:rPr>
                        <a:t>Lobbying</a:t>
                      </a:r>
                      <a:endParaRPr lang="en-US" sz="2600" b="1"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879"/>
                        </a:lnSpc>
                        <a:defRPr/>
                      </a:pPr>
                      <a:r>
                        <a:rPr lang="en-US" sz="2600" dirty="0" smtClean="0">
                          <a:latin typeface="IBM Plex Sans" panose="020B0503050203000203" pitchFamily="34" charset="0"/>
                        </a:rPr>
                        <a:t>The governance challenges the region is facing –</a:t>
                      </a:r>
                      <a:r>
                        <a:rPr lang="en-US" sz="2600" baseline="0" dirty="0" smtClean="0">
                          <a:latin typeface="IBM Plex Sans" panose="020B0503050203000203" pitchFamily="34" charset="0"/>
                        </a:rPr>
                        <a:t> partly attributable to</a:t>
                      </a:r>
                      <a:r>
                        <a:rPr lang="en-US" sz="2600" dirty="0" smtClean="0">
                          <a:latin typeface="IBM Plex Sans" panose="020B0503050203000203" pitchFamily="34" charset="0"/>
                        </a:rPr>
                        <a:t> legal and regulatory frameworks -</a:t>
                      </a:r>
                      <a:r>
                        <a:rPr lang="en-US" sz="2600" baseline="0" dirty="0" smtClean="0">
                          <a:latin typeface="IBM Plex Sans" panose="020B0503050203000203" pitchFamily="34" charset="0"/>
                        </a:rPr>
                        <a:t> </a:t>
                      </a:r>
                      <a:r>
                        <a:rPr lang="en-US" sz="2600" dirty="0" smtClean="0">
                          <a:latin typeface="IBM Plex Sans" panose="020B0503050203000203" pitchFamily="34" charset="0"/>
                        </a:rPr>
                        <a:t>considered barriers to proper corporate governance. More</a:t>
                      </a:r>
                      <a:r>
                        <a:rPr lang="en-US" sz="2600" baseline="0" dirty="0" smtClean="0">
                          <a:latin typeface="IBM Plex Sans" panose="020B0503050203000203" pitchFamily="34" charset="0"/>
                        </a:rPr>
                        <a:t> lobbying may assist reforms in the direction desired and in line with good practice.</a:t>
                      </a:r>
                      <a:endParaRPr lang="en-US" sz="2600"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1536092" y="933450"/>
            <a:ext cx="14618308" cy="897682"/>
          </a:xfrm>
          <a:prstGeom prst="rect">
            <a:avLst/>
          </a:prstGeom>
        </p:spPr>
        <p:txBody>
          <a:bodyPr wrap="square" lIns="0" tIns="0" rIns="0" bIns="0" rtlCol="0" anchor="t">
            <a:spAutoFit/>
          </a:bodyPr>
          <a:lstStyle/>
          <a:p>
            <a:pPr>
              <a:lnSpc>
                <a:spcPts val="6994"/>
              </a:lnSpc>
              <a:spcBef>
                <a:spcPct val="0"/>
              </a:spcBef>
            </a:pPr>
            <a:r>
              <a:rPr lang="en-US" sz="4996" dirty="0" smtClean="0">
                <a:solidFill>
                  <a:srgbClr val="000000"/>
                </a:solidFill>
                <a:latin typeface="Faktum Test Bold"/>
              </a:rPr>
              <a:t>Key Governance Opportunities - Zimbabwe</a:t>
            </a:r>
            <a:endParaRPr lang="en-US" sz="4996" dirty="0">
              <a:solidFill>
                <a:srgbClr val="000000"/>
              </a:solidFill>
              <a:latin typeface="Faktum Test Bold"/>
            </a:endParaRPr>
          </a:p>
        </p:txBody>
      </p:sp>
    </p:spTree>
    <p:extLst>
      <p:ext uri="{BB962C8B-B14F-4D97-AF65-F5344CB8AC3E}">
        <p14:creationId xmlns:p14="http://schemas.microsoft.com/office/powerpoint/2010/main" val="1785775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9753600" y="1790700"/>
            <a:ext cx="8305800" cy="5625300"/>
            <a:chOff x="-1224191" y="76304"/>
            <a:chExt cx="11074400" cy="7500400"/>
          </a:xfrm>
        </p:grpSpPr>
        <p:pic>
          <p:nvPicPr>
            <p:cNvPr id="3" name="Picture 3"/>
            <p:cNvPicPr>
              <a:picLocks noChangeAspect="1"/>
            </p:cNvPicPr>
            <p:nvPr/>
          </p:nvPicPr>
          <p:blipFill rotWithShape="1">
            <a:blip r:embed="rId2">
              <a:extLst>
                <a:ext uri="{28A0092B-C50C-407E-A947-70E740481C1C}">
                  <a14:useLocalDpi xmlns:a14="http://schemas.microsoft.com/office/drawing/2010/main" val="0"/>
                </a:ext>
              </a:extLst>
            </a:blip>
            <a:srcRect t="20524" r="-1348" b="5579"/>
            <a:stretch/>
          </p:blipFill>
          <p:spPr>
            <a:xfrm>
              <a:off x="-1224191" y="76304"/>
              <a:ext cx="11074400" cy="7500400"/>
            </a:xfrm>
            <a:prstGeom prst="rect">
              <a:avLst/>
            </a:prstGeom>
          </p:spPr>
        </p:pic>
      </p:grpSp>
      <p:sp>
        <p:nvSpPr>
          <p:cNvPr id="4" name="TextBox 4"/>
          <p:cNvSpPr txBox="1"/>
          <p:nvPr/>
        </p:nvSpPr>
        <p:spPr>
          <a:xfrm>
            <a:off x="1536092" y="2533765"/>
            <a:ext cx="6670232" cy="2564805"/>
          </a:xfrm>
          <a:prstGeom prst="rect">
            <a:avLst/>
          </a:prstGeom>
        </p:spPr>
        <p:txBody>
          <a:bodyPr lIns="0" tIns="0" rIns="0" bIns="0" rtlCol="0" anchor="t">
            <a:spAutoFit/>
          </a:bodyPr>
          <a:lstStyle/>
          <a:p>
            <a:pPr>
              <a:lnSpc>
                <a:spcPts val="5040"/>
              </a:lnSpc>
            </a:pPr>
            <a:r>
              <a:rPr lang="en-US" sz="3600" i="1" dirty="0" smtClean="0">
                <a:solidFill>
                  <a:srgbClr val="FEFEFE"/>
                </a:solidFill>
                <a:latin typeface="IBM Plex Sans"/>
              </a:rPr>
              <a:t>Focus on transparency, accountability and effective risk management</a:t>
            </a:r>
            <a:endParaRPr lang="en-US" sz="3600" i="1" dirty="0">
              <a:solidFill>
                <a:srgbClr val="FEFEFE"/>
              </a:solidFill>
              <a:latin typeface="IBM Plex Sans"/>
            </a:endParaRPr>
          </a:p>
          <a:p>
            <a:pPr>
              <a:lnSpc>
                <a:spcPts val="5040"/>
              </a:lnSpc>
              <a:spcBef>
                <a:spcPct val="0"/>
              </a:spcBef>
            </a:pPr>
            <a:endParaRPr lang="en-US" sz="3600" dirty="0">
              <a:solidFill>
                <a:srgbClr val="FEFEFE"/>
              </a:solidFill>
              <a:latin typeface="IBM Plex Sans"/>
            </a:endParaRPr>
          </a:p>
        </p:txBody>
      </p:sp>
      <p:sp>
        <p:nvSpPr>
          <p:cNvPr id="5" name="TextBox 5"/>
          <p:cNvSpPr txBox="1"/>
          <p:nvPr/>
        </p:nvSpPr>
        <p:spPr>
          <a:xfrm>
            <a:off x="1536092" y="5656169"/>
            <a:ext cx="7988908" cy="346376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3200" dirty="0">
                <a:solidFill>
                  <a:srgbClr val="FEFEFE"/>
                </a:solidFill>
                <a:latin typeface="IBM Plex Sans"/>
              </a:rPr>
              <a:t>Robust governance </a:t>
            </a:r>
            <a:r>
              <a:rPr lang="en-US" sz="3200" dirty="0" smtClean="0">
                <a:solidFill>
                  <a:srgbClr val="FEFEFE"/>
                </a:solidFill>
                <a:latin typeface="IBM Plex Sans"/>
              </a:rPr>
              <a:t>framework</a:t>
            </a:r>
            <a:endParaRPr lang="en-US" sz="3200" dirty="0">
              <a:solidFill>
                <a:srgbClr val="FEFEFE"/>
              </a:solidFill>
              <a:latin typeface="IBM Plex Sans"/>
            </a:endParaRPr>
          </a:p>
          <a:p>
            <a:pPr marL="342900" indent="-342900">
              <a:lnSpc>
                <a:spcPts val="3359"/>
              </a:lnSpc>
              <a:buFont typeface="Arial" panose="020B0604020202020204" pitchFamily="34" charset="0"/>
              <a:buChar char="•"/>
            </a:pPr>
            <a:r>
              <a:rPr lang="en-US" sz="3200" dirty="0">
                <a:solidFill>
                  <a:srgbClr val="FEFEFE"/>
                </a:solidFill>
                <a:latin typeface="IBM Plex Sans"/>
              </a:rPr>
              <a:t>Risk Management tailored to local </a:t>
            </a:r>
            <a:r>
              <a:rPr lang="en-US" sz="3200" dirty="0" smtClean="0">
                <a:solidFill>
                  <a:srgbClr val="FEFEFE"/>
                </a:solidFill>
                <a:latin typeface="IBM Plex Sans"/>
              </a:rPr>
              <a:t>conditions</a:t>
            </a:r>
          </a:p>
          <a:p>
            <a:pPr marL="342900" indent="-342900">
              <a:lnSpc>
                <a:spcPts val="3359"/>
              </a:lnSpc>
              <a:buFont typeface="Arial" panose="020B0604020202020204" pitchFamily="34" charset="0"/>
              <a:buChar char="•"/>
            </a:pPr>
            <a:r>
              <a:rPr lang="en-US" sz="3200" dirty="0" smtClean="0">
                <a:solidFill>
                  <a:srgbClr val="FEFEFE"/>
                </a:solidFill>
                <a:latin typeface="IBM Plex Sans"/>
              </a:rPr>
              <a:t>Whistleblower policy </a:t>
            </a:r>
          </a:p>
          <a:p>
            <a:pPr marL="342900" indent="-342900">
              <a:lnSpc>
                <a:spcPts val="3359"/>
              </a:lnSpc>
              <a:buFont typeface="Arial" panose="020B0604020202020204" pitchFamily="34" charset="0"/>
              <a:buChar char="•"/>
            </a:pPr>
            <a:r>
              <a:rPr lang="en-US" sz="3200" dirty="0" smtClean="0">
                <a:solidFill>
                  <a:srgbClr val="FEFEFE"/>
                </a:solidFill>
                <a:latin typeface="IBM Plex Sans"/>
              </a:rPr>
              <a:t>Strong Internal Controls</a:t>
            </a:r>
          </a:p>
          <a:p>
            <a:pPr marL="342900" indent="-342900">
              <a:lnSpc>
                <a:spcPts val="3359"/>
              </a:lnSpc>
              <a:buFont typeface="Arial" panose="020B0604020202020204" pitchFamily="34" charset="0"/>
              <a:buChar char="•"/>
            </a:pPr>
            <a:r>
              <a:rPr lang="en-US" sz="3200" dirty="0" smtClean="0">
                <a:solidFill>
                  <a:srgbClr val="FEFEFE"/>
                </a:solidFill>
                <a:latin typeface="IBM Plex Sans"/>
              </a:rPr>
              <a:t>Continuous Development and Training</a:t>
            </a:r>
          </a:p>
          <a:p>
            <a:pPr marL="342900" indent="-342900">
              <a:lnSpc>
                <a:spcPts val="3359"/>
              </a:lnSpc>
              <a:buFont typeface="Arial" panose="020B0604020202020204" pitchFamily="34" charset="0"/>
              <a:buChar char="•"/>
            </a:pPr>
            <a:r>
              <a:rPr lang="en-US" sz="3200" dirty="0" smtClean="0">
                <a:solidFill>
                  <a:srgbClr val="FEFEFE"/>
                </a:solidFill>
                <a:latin typeface="IBM Plex Sans"/>
              </a:rPr>
              <a:t>Regular Audits and Performance reviews </a:t>
            </a:r>
            <a:endParaRPr lang="en-US" sz="3200" dirty="0">
              <a:solidFill>
                <a:srgbClr val="FEFEFE"/>
              </a:solidFill>
              <a:latin typeface="IBM Plex Sans"/>
            </a:endParaRPr>
          </a:p>
          <a:p>
            <a:pPr>
              <a:lnSpc>
                <a:spcPts val="3359"/>
              </a:lnSpc>
              <a:spcBef>
                <a:spcPct val="0"/>
              </a:spcBef>
            </a:pPr>
            <a:endParaRPr lang="en-US" sz="2800" dirty="0">
              <a:solidFill>
                <a:srgbClr val="FEFEFE"/>
              </a:solidFill>
              <a:latin typeface="IBM Plex Sans"/>
            </a:endParaRPr>
          </a:p>
        </p:txBody>
      </p:sp>
      <p:grpSp>
        <p:nvGrpSpPr>
          <p:cNvPr id="6" name="Group 6"/>
          <p:cNvGrpSpPr/>
          <p:nvPr/>
        </p:nvGrpSpPr>
        <p:grpSpPr>
          <a:xfrm>
            <a:off x="17293116" y="565634"/>
            <a:ext cx="397367" cy="28996"/>
            <a:chOff x="0" y="0"/>
            <a:chExt cx="128243" cy="9358"/>
          </a:xfrm>
        </p:grpSpPr>
        <p:sp>
          <p:nvSpPr>
            <p:cNvPr id="7" name="Freeform 7"/>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BDAC7A"/>
            </a:solidFill>
          </p:spPr>
        </p:sp>
        <p:sp>
          <p:nvSpPr>
            <p:cNvPr id="8" name="TextBox 8"/>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TextBox 9"/>
          <p:cNvSpPr txBox="1"/>
          <p:nvPr/>
        </p:nvSpPr>
        <p:spPr>
          <a:xfrm>
            <a:off x="1536092" y="933450"/>
            <a:ext cx="10351107" cy="897682"/>
          </a:xfrm>
          <a:prstGeom prst="rect">
            <a:avLst/>
          </a:prstGeom>
        </p:spPr>
        <p:txBody>
          <a:bodyPr wrap="square" lIns="0" tIns="0" rIns="0" bIns="0" rtlCol="0" anchor="t">
            <a:spAutoFit/>
          </a:bodyPr>
          <a:lstStyle/>
          <a:p>
            <a:pPr>
              <a:lnSpc>
                <a:spcPts val="6994"/>
              </a:lnSpc>
              <a:spcBef>
                <a:spcPct val="0"/>
              </a:spcBef>
            </a:pPr>
            <a:r>
              <a:rPr lang="en-US" sz="4996" dirty="0" smtClean="0">
                <a:solidFill>
                  <a:srgbClr val="FEFEFE"/>
                </a:solidFill>
                <a:latin typeface="Faktum Test Bold"/>
              </a:rPr>
              <a:t>Adapting to global standards</a:t>
            </a:r>
            <a:endParaRPr lang="en-US" sz="4996" dirty="0">
              <a:solidFill>
                <a:srgbClr val="FEFEFE"/>
              </a:solidFill>
              <a:latin typeface="Faktum Test Bold"/>
            </a:endParaRPr>
          </a:p>
        </p:txBody>
      </p:sp>
      <p:sp>
        <p:nvSpPr>
          <p:cNvPr id="10" name="AutoShape 10"/>
          <p:cNvSpPr/>
          <p:nvPr/>
        </p:nvSpPr>
        <p:spPr>
          <a:xfrm>
            <a:off x="1536093" y="1976166"/>
            <a:ext cx="1203868" cy="0"/>
          </a:xfrm>
          <a:prstGeom prst="line">
            <a:avLst/>
          </a:prstGeom>
          <a:ln w="38100" cap="flat">
            <a:solidFill>
              <a:srgbClr val="BDAC7A"/>
            </a:solidFill>
            <a:prstDash val="solid"/>
            <a:headEnd type="none" w="sm" len="sm"/>
            <a:tailEnd type="none" w="sm" len="sm"/>
          </a:ln>
        </p:spPr>
      </p:sp>
      <p:sp>
        <p:nvSpPr>
          <p:cNvPr id="11" name="Freeform 11"/>
          <p:cNvSpPr/>
          <p:nvPr/>
        </p:nvSpPr>
        <p:spPr>
          <a:xfrm>
            <a:off x="14601819" y="9258300"/>
            <a:ext cx="3241845" cy="759872"/>
          </a:xfrm>
          <a:custGeom>
            <a:avLst/>
            <a:gdLst/>
            <a:ahLst/>
            <a:cxnLst/>
            <a:rect l="l" t="t" r="r" b="b"/>
            <a:pathLst>
              <a:path w="3241845" h="759872">
                <a:moveTo>
                  <a:pt x="0" y="0"/>
                </a:moveTo>
                <a:lnTo>
                  <a:pt x="3241845" y="0"/>
                </a:lnTo>
                <a:lnTo>
                  <a:pt x="3241845" y="759872"/>
                </a:lnTo>
                <a:lnTo>
                  <a:pt x="0" y="759872"/>
                </a:lnTo>
                <a:lnTo>
                  <a:pt x="0" y="0"/>
                </a:lnTo>
                <a:close/>
              </a:path>
            </a:pathLst>
          </a:custGeom>
          <a:blipFill>
            <a:blip r:embed="rId3"/>
            <a:stretch>
              <a:fillRect/>
            </a:stretch>
          </a:blipFill>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7293116" y="565634"/>
            <a:ext cx="397367" cy="28996"/>
            <a:chOff x="0" y="0"/>
            <a:chExt cx="128243" cy="9358"/>
          </a:xfrm>
        </p:grpSpPr>
        <p:sp>
          <p:nvSpPr>
            <p:cNvPr id="3" name="Freeform 3"/>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000000"/>
            </a:solidFill>
          </p:spPr>
        </p:sp>
        <p:sp>
          <p:nvSpPr>
            <p:cNvPr id="4" name="TextBox 4"/>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536093" y="933450"/>
            <a:ext cx="4866036" cy="854169"/>
          </a:xfrm>
          <a:prstGeom prst="rect">
            <a:avLst/>
          </a:prstGeom>
        </p:spPr>
        <p:txBody>
          <a:bodyPr lIns="0" tIns="0" rIns="0" bIns="0" rtlCol="0" anchor="t">
            <a:spAutoFit/>
          </a:bodyPr>
          <a:lstStyle/>
          <a:p>
            <a:pPr>
              <a:lnSpc>
                <a:spcPts val="6994"/>
              </a:lnSpc>
              <a:spcBef>
                <a:spcPct val="0"/>
              </a:spcBef>
            </a:pPr>
            <a:r>
              <a:rPr lang="en-US" sz="4996" dirty="0" smtClean="0">
                <a:solidFill>
                  <a:srgbClr val="000000"/>
                </a:solidFill>
                <a:latin typeface="Faktum Test Bold"/>
              </a:rPr>
              <a:t>Take aways </a:t>
            </a:r>
            <a:endParaRPr lang="en-US" sz="4996" dirty="0">
              <a:solidFill>
                <a:srgbClr val="000000"/>
              </a:solidFill>
              <a:latin typeface="Faktum Test Bold"/>
            </a:endParaRPr>
          </a:p>
        </p:txBody>
      </p:sp>
      <p:sp>
        <p:nvSpPr>
          <p:cNvPr id="6" name="AutoShape 6"/>
          <p:cNvSpPr/>
          <p:nvPr/>
        </p:nvSpPr>
        <p:spPr>
          <a:xfrm>
            <a:off x="1536093" y="1976166"/>
            <a:ext cx="1203868" cy="0"/>
          </a:xfrm>
          <a:prstGeom prst="line">
            <a:avLst/>
          </a:prstGeom>
          <a:ln w="38100" cap="flat">
            <a:solidFill>
              <a:srgbClr val="BDAC7A"/>
            </a:solidFill>
            <a:prstDash val="solid"/>
            <a:headEnd type="none" w="sm" len="sm"/>
            <a:tailEnd type="none" w="sm" len="sm"/>
          </a:ln>
        </p:spPr>
      </p:sp>
      <p:sp>
        <p:nvSpPr>
          <p:cNvPr id="7" name="TextBox 7"/>
          <p:cNvSpPr txBox="1"/>
          <p:nvPr/>
        </p:nvSpPr>
        <p:spPr>
          <a:xfrm>
            <a:off x="1536093" y="3380151"/>
            <a:ext cx="7469405" cy="6894195"/>
          </a:xfrm>
          <a:prstGeom prst="rect">
            <a:avLst/>
          </a:prstGeom>
        </p:spPr>
        <p:txBody>
          <a:bodyPr wrap="square" lIns="0" tIns="0" rIns="0" bIns="0" rtlCol="0" anchor="t">
            <a:spAutoFit/>
          </a:bodyPr>
          <a:lstStyle/>
          <a:p>
            <a:pPr marL="690881" lvl="1" indent="-345440" algn="just">
              <a:buFont typeface="Arial"/>
              <a:buChar char="•"/>
            </a:pPr>
            <a:r>
              <a:rPr lang="en-US" sz="2800" dirty="0" smtClean="0">
                <a:solidFill>
                  <a:srgbClr val="000000"/>
                </a:solidFill>
                <a:latin typeface="IBM Plex Sans"/>
              </a:rPr>
              <a:t>Intensification –step </a:t>
            </a:r>
            <a:r>
              <a:rPr lang="en-US" sz="2800" dirty="0">
                <a:solidFill>
                  <a:srgbClr val="000000"/>
                </a:solidFill>
                <a:latin typeface="IBM Plex Sans"/>
              </a:rPr>
              <a:t>up in board attention </a:t>
            </a:r>
            <a:r>
              <a:rPr lang="en-US" sz="2800" dirty="0" smtClean="0">
                <a:solidFill>
                  <a:srgbClr val="000000"/>
                </a:solidFill>
                <a:latin typeface="IBM Plex Sans"/>
              </a:rPr>
              <a:t>to </a:t>
            </a:r>
            <a:r>
              <a:rPr lang="en-US" sz="2800" dirty="0">
                <a:solidFill>
                  <a:srgbClr val="000000"/>
                </a:solidFill>
                <a:latin typeface="IBM Plex Sans"/>
              </a:rPr>
              <a:t>deal with exceptional </a:t>
            </a:r>
            <a:r>
              <a:rPr lang="en-US" sz="2800" dirty="0" smtClean="0">
                <a:solidFill>
                  <a:srgbClr val="000000"/>
                </a:solidFill>
                <a:latin typeface="IBM Plex Sans"/>
              </a:rPr>
              <a:t>circumstances;</a:t>
            </a:r>
            <a:endParaRPr lang="en-US" sz="2800" dirty="0">
              <a:solidFill>
                <a:srgbClr val="000000"/>
              </a:solidFill>
              <a:latin typeface="IBM Plex Sans"/>
            </a:endParaRPr>
          </a:p>
          <a:p>
            <a:pPr marL="690881" lvl="1" indent="-345440" algn="just">
              <a:buFont typeface="Arial"/>
              <a:buChar char="•"/>
            </a:pPr>
            <a:r>
              <a:rPr lang="en-US" sz="2800" dirty="0">
                <a:solidFill>
                  <a:srgbClr val="000000"/>
                </a:solidFill>
                <a:latin typeface="IBM Plex Sans"/>
              </a:rPr>
              <a:t>Priority setting – using ‘dashboards’ to signal </a:t>
            </a:r>
            <a:r>
              <a:rPr lang="en-US" sz="2800" dirty="0" smtClean="0">
                <a:solidFill>
                  <a:srgbClr val="000000"/>
                </a:solidFill>
                <a:latin typeface="IBM Plex Sans"/>
              </a:rPr>
              <a:t>the </a:t>
            </a:r>
            <a:r>
              <a:rPr lang="en-US" sz="2800" dirty="0">
                <a:solidFill>
                  <a:srgbClr val="000000"/>
                </a:solidFill>
                <a:latin typeface="IBM Plex Sans"/>
              </a:rPr>
              <a:t>importance of issues and hence the time that should be devoted to those issues inside and outside of board meetings</a:t>
            </a:r>
            <a:r>
              <a:rPr lang="en-US" sz="2800" dirty="0" smtClean="0">
                <a:solidFill>
                  <a:srgbClr val="000000"/>
                </a:solidFill>
                <a:latin typeface="IBM Plex Sans"/>
              </a:rPr>
              <a:t>;</a:t>
            </a:r>
            <a:endParaRPr lang="en-US" sz="2800" dirty="0">
              <a:solidFill>
                <a:srgbClr val="000000"/>
              </a:solidFill>
              <a:latin typeface="IBM Plex Sans"/>
            </a:endParaRPr>
          </a:p>
          <a:p>
            <a:pPr marL="690881" lvl="1" indent="-345440" algn="just">
              <a:buFont typeface="Arial"/>
              <a:buChar char="•"/>
            </a:pPr>
            <a:r>
              <a:rPr lang="en-US" sz="2800" dirty="0">
                <a:solidFill>
                  <a:srgbClr val="000000"/>
                </a:solidFill>
                <a:latin typeface="IBM Plex Sans"/>
              </a:rPr>
              <a:t>Risk management - </a:t>
            </a:r>
            <a:r>
              <a:rPr lang="en-US" sz="2800" dirty="0" smtClean="0">
                <a:solidFill>
                  <a:srgbClr val="000000"/>
                </a:solidFill>
                <a:latin typeface="IBM Plex Sans"/>
              </a:rPr>
              <a:t>using </a:t>
            </a:r>
            <a:r>
              <a:rPr lang="en-US" sz="2800" dirty="0">
                <a:solidFill>
                  <a:srgbClr val="000000"/>
                </a:solidFill>
                <a:latin typeface="IBM Plex Sans"/>
              </a:rPr>
              <a:t>new tools </a:t>
            </a:r>
            <a:r>
              <a:rPr lang="en-US" sz="2800" dirty="0" smtClean="0">
                <a:solidFill>
                  <a:srgbClr val="000000"/>
                </a:solidFill>
                <a:latin typeface="IBM Plex Sans"/>
              </a:rPr>
              <a:t>e.g. market </a:t>
            </a:r>
            <a:r>
              <a:rPr lang="en-US" sz="2800" dirty="0">
                <a:solidFill>
                  <a:srgbClr val="000000"/>
                </a:solidFill>
                <a:latin typeface="IBM Plex Sans"/>
              </a:rPr>
              <a:t>risk stress testing, </a:t>
            </a:r>
            <a:r>
              <a:rPr lang="en-US" sz="2800" dirty="0" smtClean="0">
                <a:solidFill>
                  <a:srgbClr val="000000"/>
                </a:solidFill>
                <a:latin typeface="IBM Plex Sans"/>
              </a:rPr>
              <a:t>technology </a:t>
            </a:r>
            <a:r>
              <a:rPr lang="en-US" sz="2800" dirty="0">
                <a:solidFill>
                  <a:srgbClr val="000000"/>
                </a:solidFill>
                <a:latin typeface="IBM Plex Sans"/>
              </a:rPr>
              <a:t>risk assessments and internal control audits to position plans to achieve their objectives in </a:t>
            </a:r>
            <a:r>
              <a:rPr lang="en-US" sz="2800" dirty="0" smtClean="0">
                <a:solidFill>
                  <a:srgbClr val="000000"/>
                </a:solidFill>
                <a:latin typeface="IBM Plex Sans"/>
              </a:rPr>
              <a:t>key </a:t>
            </a:r>
            <a:r>
              <a:rPr lang="en-US" sz="2800" dirty="0">
                <a:solidFill>
                  <a:srgbClr val="000000"/>
                </a:solidFill>
                <a:latin typeface="IBM Plex Sans"/>
              </a:rPr>
              <a:t>areas;</a:t>
            </a:r>
          </a:p>
          <a:p>
            <a:pPr marL="690881" lvl="1" indent="-345440" algn="just">
              <a:buFont typeface="Arial"/>
              <a:buChar char="•"/>
            </a:pPr>
            <a:r>
              <a:rPr lang="en-US" sz="2800" dirty="0">
                <a:solidFill>
                  <a:srgbClr val="000000"/>
                </a:solidFill>
                <a:latin typeface="IBM Plex Sans"/>
              </a:rPr>
              <a:t>Expansion of the </a:t>
            </a:r>
            <a:r>
              <a:rPr lang="en-US" sz="2800" dirty="0" smtClean="0">
                <a:solidFill>
                  <a:srgbClr val="000000"/>
                </a:solidFill>
                <a:latin typeface="IBM Plex Sans"/>
              </a:rPr>
              <a:t>composition </a:t>
            </a:r>
            <a:r>
              <a:rPr lang="en-US" sz="2800" dirty="0">
                <a:solidFill>
                  <a:srgbClr val="000000"/>
                </a:solidFill>
                <a:latin typeface="IBM Plex Sans"/>
              </a:rPr>
              <a:t>structure of the board and its </a:t>
            </a:r>
            <a:r>
              <a:rPr lang="en-US" sz="2800" dirty="0" smtClean="0">
                <a:solidFill>
                  <a:srgbClr val="000000"/>
                </a:solidFill>
                <a:latin typeface="IBM Plex Sans"/>
              </a:rPr>
              <a:t>experts –more </a:t>
            </a:r>
            <a:r>
              <a:rPr lang="en-US" sz="2800" dirty="0">
                <a:solidFill>
                  <a:srgbClr val="000000"/>
                </a:solidFill>
                <a:latin typeface="IBM Plex Sans"/>
              </a:rPr>
              <a:t>complex market conditions can only be coped with </a:t>
            </a:r>
            <a:r>
              <a:rPr lang="en-US" sz="2800" dirty="0" smtClean="0">
                <a:solidFill>
                  <a:srgbClr val="000000"/>
                </a:solidFill>
                <a:latin typeface="IBM Plex Sans"/>
              </a:rPr>
              <a:t>more </a:t>
            </a:r>
            <a:r>
              <a:rPr lang="en-US" sz="2800" dirty="0">
                <a:solidFill>
                  <a:srgbClr val="000000"/>
                </a:solidFill>
                <a:latin typeface="IBM Plex Sans"/>
              </a:rPr>
              <a:t>complex (deeper) </a:t>
            </a:r>
            <a:r>
              <a:rPr lang="en-US" sz="2800" dirty="0" smtClean="0">
                <a:solidFill>
                  <a:srgbClr val="000000"/>
                </a:solidFill>
                <a:latin typeface="IBM Plex Sans"/>
              </a:rPr>
              <a:t>expertise.</a:t>
            </a:r>
            <a:endParaRPr lang="en-US" sz="2800" dirty="0">
              <a:solidFill>
                <a:srgbClr val="000000"/>
              </a:solidFill>
              <a:latin typeface="IBM Plex Sans"/>
            </a:endParaRPr>
          </a:p>
        </p:txBody>
      </p:sp>
      <p:sp>
        <p:nvSpPr>
          <p:cNvPr id="8" name="TextBox 8"/>
          <p:cNvSpPr txBox="1"/>
          <p:nvPr/>
        </p:nvSpPr>
        <p:spPr>
          <a:xfrm>
            <a:off x="1536093" y="2357166"/>
            <a:ext cx="7469405" cy="598112"/>
          </a:xfrm>
          <a:prstGeom prst="rect">
            <a:avLst/>
          </a:prstGeom>
        </p:spPr>
        <p:txBody>
          <a:bodyPr lIns="0" tIns="0" rIns="0" bIns="0" rtlCol="0" anchor="t">
            <a:spAutoFit/>
          </a:bodyPr>
          <a:lstStyle/>
          <a:p>
            <a:pPr>
              <a:lnSpc>
                <a:spcPts val="5040"/>
              </a:lnSpc>
              <a:spcBef>
                <a:spcPct val="0"/>
              </a:spcBef>
            </a:pPr>
            <a:r>
              <a:rPr lang="en-US" sz="3600" dirty="0" smtClean="0">
                <a:solidFill>
                  <a:srgbClr val="000000"/>
                </a:solidFill>
                <a:latin typeface="IBM Plex Sans"/>
              </a:rPr>
              <a:t>Innovate for survival</a:t>
            </a:r>
            <a:endParaRPr lang="en-US" sz="3600" dirty="0">
              <a:solidFill>
                <a:srgbClr val="000000"/>
              </a:solidFill>
              <a:latin typeface="IBM Plex Sans"/>
            </a:endParaRPr>
          </a:p>
        </p:txBody>
      </p:sp>
      <p:sp>
        <p:nvSpPr>
          <p:cNvPr id="9" name="Freeform 9"/>
          <p:cNvSpPr/>
          <p:nvPr/>
        </p:nvSpPr>
        <p:spPr>
          <a:xfrm>
            <a:off x="14592950" y="9258300"/>
            <a:ext cx="3241845" cy="759872"/>
          </a:xfrm>
          <a:custGeom>
            <a:avLst/>
            <a:gdLst/>
            <a:ahLst/>
            <a:cxnLst/>
            <a:rect l="l" t="t" r="r" b="b"/>
            <a:pathLst>
              <a:path w="3241845" h="759872">
                <a:moveTo>
                  <a:pt x="0" y="0"/>
                </a:moveTo>
                <a:lnTo>
                  <a:pt x="3241844" y="0"/>
                </a:lnTo>
                <a:lnTo>
                  <a:pt x="3241844" y="759872"/>
                </a:lnTo>
                <a:lnTo>
                  <a:pt x="0" y="759872"/>
                </a:lnTo>
                <a:lnTo>
                  <a:pt x="0" y="0"/>
                </a:lnTo>
                <a:close/>
              </a:path>
            </a:pathLst>
          </a:custGeom>
          <a:blipFill>
            <a:blip r:embed="rId2"/>
            <a:stretch>
              <a:fillRect/>
            </a:stretch>
          </a:blipFill>
        </p:spPr>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1485900"/>
            <a:ext cx="8229600" cy="7162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0028681" y="1748040"/>
            <a:ext cx="7463118" cy="7279677"/>
            <a:chOff x="0" y="0"/>
            <a:chExt cx="9950824" cy="9706235"/>
          </a:xfrm>
        </p:grpSpPr>
        <p:pic>
          <p:nvPicPr>
            <p:cNvPr id="3" name="Picture 3"/>
            <p:cNvPicPr>
              <a:picLocks noChangeAspect="1"/>
            </p:cNvPicPr>
            <p:nvPr/>
          </p:nvPicPr>
          <p:blipFill>
            <a:blip r:embed="rId2"/>
            <a:srcRect l="21166" r="21166"/>
            <a:stretch>
              <a:fillRect/>
            </a:stretch>
          </p:blipFill>
          <p:spPr>
            <a:xfrm>
              <a:off x="0" y="0"/>
              <a:ext cx="9950824" cy="9706235"/>
            </a:xfrm>
            <a:prstGeom prst="rect">
              <a:avLst/>
            </a:prstGeom>
          </p:spPr>
        </p:pic>
      </p:grpSp>
      <p:sp>
        <p:nvSpPr>
          <p:cNvPr id="4" name="Freeform 4"/>
          <p:cNvSpPr/>
          <p:nvPr/>
        </p:nvSpPr>
        <p:spPr>
          <a:xfrm>
            <a:off x="1536093" y="3430712"/>
            <a:ext cx="335444" cy="335444"/>
          </a:xfrm>
          <a:custGeom>
            <a:avLst/>
            <a:gdLst/>
            <a:ahLst/>
            <a:cxnLst/>
            <a:rect l="l" t="t" r="r" b="b"/>
            <a:pathLst>
              <a:path w="335444" h="335444">
                <a:moveTo>
                  <a:pt x="0" y="0"/>
                </a:moveTo>
                <a:lnTo>
                  <a:pt x="335444" y="0"/>
                </a:lnTo>
                <a:lnTo>
                  <a:pt x="335444" y="335443"/>
                </a:lnTo>
                <a:lnTo>
                  <a:pt x="0" y="3354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2144406" y="3368968"/>
            <a:ext cx="4553908" cy="781743"/>
          </a:xfrm>
          <a:prstGeom prst="rect">
            <a:avLst/>
          </a:prstGeom>
        </p:spPr>
        <p:txBody>
          <a:bodyPr lIns="0" tIns="0" rIns="0" bIns="0" rtlCol="0" anchor="t">
            <a:spAutoFit/>
          </a:bodyPr>
          <a:lstStyle/>
          <a:p>
            <a:pPr>
              <a:lnSpc>
                <a:spcPts val="3115"/>
              </a:lnSpc>
            </a:pPr>
            <a:r>
              <a:rPr lang="en-US" sz="2225" dirty="0">
                <a:solidFill>
                  <a:srgbClr val="E8E8E8"/>
                </a:solidFill>
                <a:latin typeface="IBM Plex Sans"/>
              </a:rPr>
              <a:t>Tel         +263 4 793322/3</a:t>
            </a:r>
          </a:p>
          <a:p>
            <a:pPr>
              <a:lnSpc>
                <a:spcPts val="3115"/>
              </a:lnSpc>
              <a:spcBef>
                <a:spcPct val="0"/>
              </a:spcBef>
            </a:pPr>
            <a:r>
              <a:rPr lang="en-US" sz="2225" dirty="0">
                <a:solidFill>
                  <a:srgbClr val="E8E8E8"/>
                </a:solidFill>
                <a:latin typeface="IBM Plex Sans"/>
              </a:rPr>
              <a:t>Mobile  +263 </a:t>
            </a:r>
            <a:r>
              <a:rPr lang="en-US" sz="2225" dirty="0" smtClean="0">
                <a:solidFill>
                  <a:srgbClr val="E8E8E8"/>
                </a:solidFill>
                <a:latin typeface="IBM Plex Sans"/>
              </a:rPr>
              <a:t>737482529</a:t>
            </a:r>
            <a:endParaRPr lang="en-US" sz="2225" dirty="0">
              <a:solidFill>
                <a:srgbClr val="E8E8E8"/>
              </a:solidFill>
              <a:latin typeface="IBM Plex Sans"/>
            </a:endParaRPr>
          </a:p>
        </p:txBody>
      </p:sp>
      <p:sp>
        <p:nvSpPr>
          <p:cNvPr id="6" name="Freeform 6"/>
          <p:cNvSpPr/>
          <p:nvPr/>
        </p:nvSpPr>
        <p:spPr>
          <a:xfrm>
            <a:off x="1536093" y="4597444"/>
            <a:ext cx="335444" cy="335444"/>
          </a:xfrm>
          <a:custGeom>
            <a:avLst/>
            <a:gdLst/>
            <a:ahLst/>
            <a:cxnLst/>
            <a:rect l="l" t="t" r="r" b="b"/>
            <a:pathLst>
              <a:path w="335444" h="335444">
                <a:moveTo>
                  <a:pt x="0" y="0"/>
                </a:moveTo>
                <a:lnTo>
                  <a:pt x="335444" y="0"/>
                </a:lnTo>
                <a:lnTo>
                  <a:pt x="335444" y="335444"/>
                </a:lnTo>
                <a:lnTo>
                  <a:pt x="0" y="33544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TextBox 7"/>
          <p:cNvSpPr txBox="1"/>
          <p:nvPr/>
        </p:nvSpPr>
        <p:spPr>
          <a:xfrm>
            <a:off x="2144406" y="4527753"/>
            <a:ext cx="5808989" cy="386421"/>
          </a:xfrm>
          <a:prstGeom prst="rect">
            <a:avLst/>
          </a:prstGeom>
        </p:spPr>
        <p:txBody>
          <a:bodyPr lIns="0" tIns="0" rIns="0" bIns="0" rtlCol="0" anchor="t">
            <a:spAutoFit/>
          </a:bodyPr>
          <a:lstStyle/>
          <a:p>
            <a:pPr>
              <a:lnSpc>
                <a:spcPts val="3115"/>
              </a:lnSpc>
              <a:spcBef>
                <a:spcPct val="0"/>
              </a:spcBef>
            </a:pPr>
            <a:r>
              <a:rPr lang="en-US" sz="2225" dirty="0">
                <a:solidFill>
                  <a:srgbClr val="E8E8E8"/>
                </a:solidFill>
                <a:latin typeface="IBM Plex Sans"/>
              </a:rPr>
              <a:t>www.mushoriwamoyo.co.zw</a:t>
            </a:r>
          </a:p>
        </p:txBody>
      </p:sp>
      <p:sp>
        <p:nvSpPr>
          <p:cNvPr id="8" name="Freeform 8"/>
          <p:cNvSpPr/>
          <p:nvPr/>
        </p:nvSpPr>
        <p:spPr>
          <a:xfrm>
            <a:off x="1536093" y="5352410"/>
            <a:ext cx="335444" cy="335444"/>
          </a:xfrm>
          <a:custGeom>
            <a:avLst/>
            <a:gdLst/>
            <a:ahLst/>
            <a:cxnLst/>
            <a:rect l="l" t="t" r="r" b="b"/>
            <a:pathLst>
              <a:path w="335444" h="335444">
                <a:moveTo>
                  <a:pt x="0" y="0"/>
                </a:moveTo>
                <a:lnTo>
                  <a:pt x="335444" y="0"/>
                </a:lnTo>
                <a:lnTo>
                  <a:pt x="335444" y="335443"/>
                </a:lnTo>
                <a:lnTo>
                  <a:pt x="0" y="3354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TextBox 9"/>
          <p:cNvSpPr txBox="1"/>
          <p:nvPr/>
        </p:nvSpPr>
        <p:spPr>
          <a:xfrm>
            <a:off x="2144406" y="5301433"/>
            <a:ext cx="4938617" cy="370614"/>
          </a:xfrm>
          <a:prstGeom prst="rect">
            <a:avLst/>
          </a:prstGeom>
        </p:spPr>
        <p:txBody>
          <a:bodyPr lIns="0" tIns="0" rIns="0" bIns="0" rtlCol="0" anchor="t">
            <a:spAutoFit/>
          </a:bodyPr>
          <a:lstStyle/>
          <a:p>
            <a:pPr>
              <a:lnSpc>
                <a:spcPts val="3115"/>
              </a:lnSpc>
              <a:spcBef>
                <a:spcPct val="0"/>
              </a:spcBef>
            </a:pPr>
            <a:r>
              <a:rPr lang="en-US" sz="2225" dirty="0" smtClean="0">
                <a:solidFill>
                  <a:srgbClr val="E8E8E8"/>
                </a:solidFill>
                <a:latin typeface="IBM Plex Sans"/>
              </a:rPr>
              <a:t>beatrice@mushoriwamoyo.co.zw</a:t>
            </a:r>
            <a:endParaRPr lang="en-US" sz="2225" dirty="0">
              <a:solidFill>
                <a:srgbClr val="E8E8E8"/>
              </a:solidFill>
              <a:latin typeface="IBM Plex Sans"/>
            </a:endParaRPr>
          </a:p>
        </p:txBody>
      </p:sp>
      <p:sp>
        <p:nvSpPr>
          <p:cNvPr id="10" name="Freeform 10"/>
          <p:cNvSpPr/>
          <p:nvPr/>
        </p:nvSpPr>
        <p:spPr>
          <a:xfrm>
            <a:off x="1536093" y="6099941"/>
            <a:ext cx="335444" cy="335444"/>
          </a:xfrm>
          <a:custGeom>
            <a:avLst/>
            <a:gdLst/>
            <a:ahLst/>
            <a:cxnLst/>
            <a:rect l="l" t="t" r="r" b="b"/>
            <a:pathLst>
              <a:path w="335444" h="335444">
                <a:moveTo>
                  <a:pt x="0" y="0"/>
                </a:moveTo>
                <a:lnTo>
                  <a:pt x="335444" y="0"/>
                </a:lnTo>
                <a:lnTo>
                  <a:pt x="335444" y="335444"/>
                </a:lnTo>
                <a:lnTo>
                  <a:pt x="0" y="33544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1" name="TextBox 11"/>
          <p:cNvSpPr txBox="1"/>
          <p:nvPr/>
        </p:nvSpPr>
        <p:spPr>
          <a:xfrm>
            <a:off x="2144406" y="6088664"/>
            <a:ext cx="7258622" cy="781743"/>
          </a:xfrm>
          <a:prstGeom prst="rect">
            <a:avLst/>
          </a:prstGeom>
        </p:spPr>
        <p:txBody>
          <a:bodyPr lIns="0" tIns="0" rIns="0" bIns="0" rtlCol="0" anchor="t">
            <a:spAutoFit/>
          </a:bodyPr>
          <a:lstStyle/>
          <a:p>
            <a:pPr>
              <a:lnSpc>
                <a:spcPts val="3115"/>
              </a:lnSpc>
            </a:pPr>
            <a:r>
              <a:rPr lang="en-US" sz="2225" dirty="0">
                <a:solidFill>
                  <a:srgbClr val="E8E8E8"/>
                </a:solidFill>
                <a:latin typeface="IBM Plex Sans"/>
              </a:rPr>
              <a:t>37 Lawson Avenue, Milton Park, Harare, Zimbabwe</a:t>
            </a:r>
          </a:p>
          <a:p>
            <a:pPr>
              <a:lnSpc>
                <a:spcPts val="3115"/>
              </a:lnSpc>
              <a:spcBef>
                <a:spcPct val="0"/>
              </a:spcBef>
            </a:pPr>
            <a:endParaRPr lang="en-US" sz="2225" dirty="0">
              <a:solidFill>
                <a:srgbClr val="E8E8E8"/>
              </a:solidFill>
              <a:latin typeface="IBM Plex Sans"/>
            </a:endParaRPr>
          </a:p>
        </p:txBody>
      </p:sp>
      <p:sp>
        <p:nvSpPr>
          <p:cNvPr id="12" name="Freeform 12"/>
          <p:cNvSpPr/>
          <p:nvPr/>
        </p:nvSpPr>
        <p:spPr>
          <a:xfrm>
            <a:off x="14601819" y="9258300"/>
            <a:ext cx="3241845" cy="759872"/>
          </a:xfrm>
          <a:custGeom>
            <a:avLst/>
            <a:gdLst/>
            <a:ahLst/>
            <a:cxnLst/>
            <a:rect l="l" t="t" r="r" b="b"/>
            <a:pathLst>
              <a:path w="3241845" h="759872">
                <a:moveTo>
                  <a:pt x="0" y="0"/>
                </a:moveTo>
                <a:lnTo>
                  <a:pt x="3241845" y="0"/>
                </a:lnTo>
                <a:lnTo>
                  <a:pt x="3241845" y="759872"/>
                </a:lnTo>
                <a:lnTo>
                  <a:pt x="0" y="759872"/>
                </a:lnTo>
                <a:lnTo>
                  <a:pt x="0" y="0"/>
                </a:lnTo>
                <a:close/>
              </a:path>
            </a:pathLst>
          </a:custGeom>
          <a:blipFill>
            <a:blip r:embed="rId11"/>
            <a:stretch>
              <a:fillRect/>
            </a:stretch>
          </a:blipFill>
        </p:spPr>
      </p:sp>
      <p:grpSp>
        <p:nvGrpSpPr>
          <p:cNvPr id="13" name="Group 13"/>
          <p:cNvGrpSpPr/>
          <p:nvPr/>
        </p:nvGrpSpPr>
        <p:grpSpPr>
          <a:xfrm>
            <a:off x="17293116" y="565634"/>
            <a:ext cx="397367" cy="28996"/>
            <a:chOff x="0" y="0"/>
            <a:chExt cx="128243" cy="9358"/>
          </a:xfrm>
        </p:grpSpPr>
        <p:sp>
          <p:nvSpPr>
            <p:cNvPr id="14" name="Freeform 14"/>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E5DECA"/>
            </a:solidFill>
          </p:spPr>
        </p:sp>
        <p:sp>
          <p:nvSpPr>
            <p:cNvPr id="15" name="TextBox 15"/>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sp>
        <p:nvSpPr>
          <p:cNvPr id="16" name="TextBox 16"/>
          <p:cNvSpPr txBox="1"/>
          <p:nvPr/>
        </p:nvSpPr>
        <p:spPr>
          <a:xfrm>
            <a:off x="1536093" y="933450"/>
            <a:ext cx="8317448" cy="854169"/>
          </a:xfrm>
          <a:prstGeom prst="rect">
            <a:avLst/>
          </a:prstGeom>
        </p:spPr>
        <p:txBody>
          <a:bodyPr lIns="0" tIns="0" rIns="0" bIns="0" rtlCol="0" anchor="t">
            <a:spAutoFit/>
          </a:bodyPr>
          <a:lstStyle/>
          <a:p>
            <a:pPr>
              <a:lnSpc>
                <a:spcPts val="6994"/>
              </a:lnSpc>
              <a:spcBef>
                <a:spcPct val="0"/>
              </a:spcBef>
            </a:pPr>
            <a:r>
              <a:rPr lang="en-US" sz="4996" dirty="0">
                <a:solidFill>
                  <a:srgbClr val="FEFEFE"/>
                </a:solidFill>
                <a:latin typeface="Faktum Test Bold"/>
              </a:rPr>
              <a:t>Thank you</a:t>
            </a:r>
          </a:p>
        </p:txBody>
      </p:sp>
      <p:sp>
        <p:nvSpPr>
          <p:cNvPr id="17" name="AutoShape 17"/>
          <p:cNvSpPr/>
          <p:nvPr/>
        </p:nvSpPr>
        <p:spPr>
          <a:xfrm>
            <a:off x="1536093" y="1976166"/>
            <a:ext cx="1203868" cy="0"/>
          </a:xfrm>
          <a:prstGeom prst="line">
            <a:avLst/>
          </a:prstGeom>
          <a:ln w="38100" cap="flat">
            <a:solidFill>
              <a:srgbClr val="BDAC7A"/>
            </a:solidFill>
            <a:prstDash val="solid"/>
            <a:headEnd type="none" w="sm" len="sm"/>
            <a:tailEnd type="none" w="sm" len="sm"/>
          </a:ln>
        </p:spPr>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85190" y="1536399"/>
            <a:ext cx="7772400" cy="7772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91685" y="226015"/>
            <a:ext cx="8306420" cy="1946982"/>
          </a:xfrm>
          <a:custGeom>
            <a:avLst/>
            <a:gdLst/>
            <a:ahLst/>
            <a:cxnLst/>
            <a:rect l="l" t="t" r="r" b="b"/>
            <a:pathLst>
              <a:path w="8306420" h="1946982">
                <a:moveTo>
                  <a:pt x="0" y="0"/>
                </a:moveTo>
                <a:lnTo>
                  <a:pt x="8306420" y="0"/>
                </a:lnTo>
                <a:lnTo>
                  <a:pt x="8306420" y="1946983"/>
                </a:lnTo>
                <a:lnTo>
                  <a:pt x="0" y="1946983"/>
                </a:lnTo>
                <a:lnTo>
                  <a:pt x="0" y="0"/>
                </a:lnTo>
                <a:close/>
              </a:path>
            </a:pathLst>
          </a:custGeom>
          <a:blipFill>
            <a:blip r:embed="rId2"/>
            <a:stretch>
              <a:fillRect/>
            </a:stretch>
          </a:blipFill>
        </p:spPr>
      </p:sp>
      <p:sp>
        <p:nvSpPr>
          <p:cNvPr id="3" name="TextBox 3"/>
          <p:cNvSpPr txBox="1"/>
          <p:nvPr/>
        </p:nvSpPr>
        <p:spPr>
          <a:xfrm>
            <a:off x="1028700" y="9588509"/>
            <a:ext cx="5988283" cy="264280"/>
          </a:xfrm>
          <a:prstGeom prst="rect">
            <a:avLst/>
          </a:prstGeom>
        </p:spPr>
        <p:txBody>
          <a:bodyPr lIns="0" tIns="0" rIns="0" bIns="0" rtlCol="0" anchor="t">
            <a:spAutoFit/>
          </a:bodyPr>
          <a:lstStyle/>
          <a:p>
            <a:pPr>
              <a:lnSpc>
                <a:spcPts val="2233"/>
              </a:lnSpc>
              <a:spcBef>
                <a:spcPct val="0"/>
              </a:spcBef>
            </a:pPr>
            <a:r>
              <a:rPr lang="en-US" sz="1595" spc="255" dirty="0">
                <a:solidFill>
                  <a:srgbClr val="DCDCDC"/>
                </a:solidFill>
                <a:latin typeface="Faktum Test"/>
              </a:rPr>
              <a:t>WWW.MUSHORIWAMOYO.CO.ZW</a:t>
            </a:r>
          </a:p>
        </p:txBody>
      </p:sp>
      <p:sp>
        <p:nvSpPr>
          <p:cNvPr id="4" name="TextBox 4"/>
          <p:cNvSpPr txBox="1"/>
          <p:nvPr/>
        </p:nvSpPr>
        <p:spPr>
          <a:xfrm>
            <a:off x="914400" y="2172997"/>
            <a:ext cx="14249400" cy="3000821"/>
          </a:xfrm>
          <a:prstGeom prst="rect">
            <a:avLst/>
          </a:prstGeom>
        </p:spPr>
        <p:txBody>
          <a:bodyPr wrap="square" lIns="0" tIns="0" rIns="0" bIns="0" rtlCol="0" anchor="t">
            <a:spAutoFit/>
          </a:bodyPr>
          <a:lstStyle/>
          <a:p>
            <a:pPr>
              <a:lnSpc>
                <a:spcPts val="7840"/>
              </a:lnSpc>
              <a:spcBef>
                <a:spcPct val="0"/>
              </a:spcBef>
            </a:pPr>
            <a:r>
              <a:rPr lang="en-US" sz="4800" dirty="0">
                <a:solidFill>
                  <a:srgbClr val="FFFFFF"/>
                </a:solidFill>
                <a:latin typeface="Faktum Test Bold"/>
              </a:rPr>
              <a:t>Navigating </a:t>
            </a:r>
            <a:r>
              <a:rPr lang="en-US" sz="4800" dirty="0" smtClean="0">
                <a:solidFill>
                  <a:srgbClr val="FFFFFF"/>
                </a:solidFill>
                <a:latin typeface="Faktum Test Bold"/>
              </a:rPr>
              <a:t>Zimbabwe’s </a:t>
            </a:r>
            <a:r>
              <a:rPr lang="en-US" sz="4800" dirty="0">
                <a:solidFill>
                  <a:srgbClr val="FFFFFF"/>
                </a:solidFill>
                <a:latin typeface="Faktum Test Bold"/>
              </a:rPr>
              <a:t>Pension Fund </a:t>
            </a:r>
            <a:r>
              <a:rPr lang="en-US" sz="4800" dirty="0" smtClean="0">
                <a:solidFill>
                  <a:srgbClr val="FFFFFF"/>
                </a:solidFill>
                <a:latin typeface="Faktum Test Bold"/>
              </a:rPr>
              <a:t>Landscape - Adherence </a:t>
            </a:r>
            <a:r>
              <a:rPr lang="en-US" sz="4800" dirty="0">
                <a:solidFill>
                  <a:srgbClr val="FFFFFF"/>
                </a:solidFill>
                <a:latin typeface="Faktum Test Bold"/>
              </a:rPr>
              <a:t>to Global Governance Standards and Local Realities</a:t>
            </a:r>
          </a:p>
        </p:txBody>
      </p:sp>
      <p:sp>
        <p:nvSpPr>
          <p:cNvPr id="5" name="TextBox 5"/>
          <p:cNvSpPr txBox="1"/>
          <p:nvPr/>
        </p:nvSpPr>
        <p:spPr>
          <a:xfrm>
            <a:off x="1061357" y="6064701"/>
            <a:ext cx="7469405" cy="598112"/>
          </a:xfrm>
          <a:prstGeom prst="rect">
            <a:avLst/>
          </a:prstGeom>
        </p:spPr>
        <p:txBody>
          <a:bodyPr lIns="0" tIns="0" rIns="0" bIns="0" rtlCol="0" anchor="t">
            <a:spAutoFit/>
          </a:bodyPr>
          <a:lstStyle/>
          <a:p>
            <a:pPr>
              <a:lnSpc>
                <a:spcPts val="5040"/>
              </a:lnSpc>
              <a:spcBef>
                <a:spcPct val="0"/>
              </a:spcBef>
            </a:pPr>
            <a:r>
              <a:rPr lang="en-US" sz="3600" dirty="0" smtClean="0">
                <a:solidFill>
                  <a:srgbClr val="FFFFFF"/>
                </a:solidFill>
                <a:latin typeface="IBM Plex Sans"/>
              </a:rPr>
              <a:t>7 October 2024</a:t>
            </a:r>
            <a:endParaRPr lang="en-US" sz="3600" dirty="0">
              <a:solidFill>
                <a:srgbClr val="FFFFFF"/>
              </a:solidFill>
              <a:latin typeface="IBM Plex Sans"/>
            </a:endParaRPr>
          </a:p>
        </p:txBody>
      </p:sp>
      <p:sp>
        <p:nvSpPr>
          <p:cNvPr id="6" name="TextBox 6"/>
          <p:cNvSpPr txBox="1"/>
          <p:nvPr/>
        </p:nvSpPr>
        <p:spPr>
          <a:xfrm>
            <a:off x="1028700" y="5600335"/>
            <a:ext cx="7469405" cy="487313"/>
          </a:xfrm>
          <a:prstGeom prst="rect">
            <a:avLst/>
          </a:prstGeom>
        </p:spPr>
        <p:txBody>
          <a:bodyPr lIns="0" tIns="0" rIns="0" bIns="0" rtlCol="0" anchor="t">
            <a:spAutoFit/>
          </a:bodyPr>
          <a:lstStyle/>
          <a:p>
            <a:pPr>
              <a:lnSpc>
                <a:spcPts val="3779"/>
              </a:lnSpc>
              <a:spcBef>
                <a:spcPct val="0"/>
              </a:spcBef>
            </a:pPr>
            <a:r>
              <a:rPr lang="en-US" sz="3600" dirty="0">
                <a:solidFill>
                  <a:srgbClr val="FFFFFF"/>
                </a:solidFill>
                <a:latin typeface="IBM Plex Sans"/>
              </a:rPr>
              <a:t>Presented by Beatrice Moyo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DECA"/>
        </a:solidFill>
        <a:effectLst/>
      </p:bgPr>
    </p:bg>
    <p:spTree>
      <p:nvGrpSpPr>
        <p:cNvPr id="1" name=""/>
        <p:cNvGrpSpPr/>
        <p:nvPr/>
      </p:nvGrpSpPr>
      <p:grpSpPr>
        <a:xfrm>
          <a:off x="0" y="0"/>
          <a:ext cx="0" cy="0"/>
          <a:chOff x="0" y="0"/>
          <a:chExt cx="0" cy="0"/>
        </a:xfrm>
      </p:grpSpPr>
      <p:grpSp>
        <p:nvGrpSpPr>
          <p:cNvPr id="2" name="Group 2"/>
          <p:cNvGrpSpPr/>
          <p:nvPr/>
        </p:nvGrpSpPr>
        <p:grpSpPr>
          <a:xfrm>
            <a:off x="17293116" y="565634"/>
            <a:ext cx="397367" cy="28996"/>
            <a:chOff x="0" y="0"/>
            <a:chExt cx="128243" cy="9358"/>
          </a:xfrm>
        </p:grpSpPr>
        <p:sp>
          <p:nvSpPr>
            <p:cNvPr id="3" name="Freeform 3"/>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000000"/>
            </a:solidFill>
          </p:spPr>
        </p:sp>
        <p:sp>
          <p:nvSpPr>
            <p:cNvPr id="4" name="TextBox 4"/>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536093" y="933450"/>
            <a:ext cx="4866036" cy="854169"/>
          </a:xfrm>
          <a:prstGeom prst="rect">
            <a:avLst/>
          </a:prstGeom>
        </p:spPr>
        <p:txBody>
          <a:bodyPr lIns="0" tIns="0" rIns="0" bIns="0" rtlCol="0" anchor="t">
            <a:spAutoFit/>
          </a:bodyPr>
          <a:lstStyle/>
          <a:p>
            <a:pPr>
              <a:lnSpc>
                <a:spcPts val="6994"/>
              </a:lnSpc>
              <a:spcBef>
                <a:spcPct val="0"/>
              </a:spcBef>
            </a:pPr>
            <a:r>
              <a:rPr lang="en-US" sz="4996" dirty="0" smtClean="0">
                <a:solidFill>
                  <a:srgbClr val="000000"/>
                </a:solidFill>
                <a:latin typeface="Faktum Test Bold"/>
              </a:rPr>
              <a:t>Overview</a:t>
            </a:r>
            <a:endParaRPr lang="en-US" sz="4996" dirty="0">
              <a:solidFill>
                <a:srgbClr val="000000"/>
              </a:solidFill>
              <a:latin typeface="Faktum Test Bold"/>
            </a:endParaRPr>
          </a:p>
        </p:txBody>
      </p:sp>
      <p:sp>
        <p:nvSpPr>
          <p:cNvPr id="6" name="AutoShape 6"/>
          <p:cNvSpPr/>
          <p:nvPr/>
        </p:nvSpPr>
        <p:spPr>
          <a:xfrm>
            <a:off x="1536093" y="1976166"/>
            <a:ext cx="1203868" cy="0"/>
          </a:xfrm>
          <a:prstGeom prst="line">
            <a:avLst/>
          </a:prstGeom>
          <a:ln w="38100" cap="flat">
            <a:solidFill>
              <a:srgbClr val="000000"/>
            </a:solidFill>
            <a:prstDash val="solid"/>
            <a:headEnd type="none" w="sm" len="sm"/>
            <a:tailEnd type="none" w="sm" len="sm"/>
          </a:ln>
        </p:spPr>
      </p:sp>
      <p:sp>
        <p:nvSpPr>
          <p:cNvPr id="7" name="TextBox 7"/>
          <p:cNvSpPr txBox="1"/>
          <p:nvPr/>
        </p:nvSpPr>
        <p:spPr>
          <a:xfrm>
            <a:off x="1066800" y="3419951"/>
            <a:ext cx="10960707" cy="3877985"/>
          </a:xfrm>
          <a:prstGeom prst="rect">
            <a:avLst/>
          </a:prstGeom>
        </p:spPr>
        <p:txBody>
          <a:bodyPr wrap="square" lIns="0" tIns="0" rIns="0" bIns="0" rtlCol="0" anchor="t">
            <a:spAutoFit/>
          </a:bodyPr>
          <a:lstStyle/>
          <a:p>
            <a:pPr marL="345441" lvl="1" algn="just"/>
            <a:r>
              <a:rPr lang="en-US" sz="3600" dirty="0" smtClean="0">
                <a:solidFill>
                  <a:srgbClr val="000000"/>
                </a:solidFill>
                <a:latin typeface="IBM Plex Sans"/>
              </a:rPr>
              <a:t>1</a:t>
            </a:r>
            <a:r>
              <a:rPr lang="en-US" sz="3600" dirty="0">
                <a:solidFill>
                  <a:srgbClr val="000000"/>
                </a:solidFill>
                <a:latin typeface="IBM Plex Sans"/>
              </a:rPr>
              <a:t>.	</a:t>
            </a:r>
            <a:r>
              <a:rPr lang="en-US" sz="3600" dirty="0" smtClean="0">
                <a:solidFill>
                  <a:srgbClr val="000000"/>
                </a:solidFill>
                <a:latin typeface="IBM Plex Sans"/>
              </a:rPr>
              <a:t>Governance- why?</a:t>
            </a:r>
          </a:p>
          <a:p>
            <a:pPr marL="345441" lvl="1" algn="just"/>
            <a:r>
              <a:rPr lang="en-US" sz="3600" dirty="0" smtClean="0">
                <a:solidFill>
                  <a:srgbClr val="000000"/>
                </a:solidFill>
                <a:latin typeface="IBM Plex Sans"/>
              </a:rPr>
              <a:t>2. </a:t>
            </a:r>
            <a:r>
              <a:rPr lang="en-US" sz="3600" dirty="0">
                <a:solidFill>
                  <a:srgbClr val="000000"/>
                </a:solidFill>
                <a:latin typeface="IBM Plex Sans"/>
              </a:rPr>
              <a:t>the </a:t>
            </a:r>
            <a:r>
              <a:rPr lang="en-US" sz="3600" dirty="0" smtClean="0">
                <a:solidFill>
                  <a:srgbClr val="000000"/>
                </a:solidFill>
                <a:latin typeface="IBM Plex Sans"/>
              </a:rPr>
              <a:t>pension governance regulatory </a:t>
            </a:r>
            <a:r>
              <a:rPr lang="en-US" sz="3600" dirty="0">
                <a:solidFill>
                  <a:srgbClr val="000000"/>
                </a:solidFill>
                <a:latin typeface="IBM Plex Sans"/>
              </a:rPr>
              <a:t>framework </a:t>
            </a:r>
            <a:r>
              <a:rPr lang="en-US" sz="3600" dirty="0" smtClean="0">
                <a:solidFill>
                  <a:srgbClr val="000000"/>
                </a:solidFill>
                <a:latin typeface="IBM Plex Sans"/>
              </a:rPr>
              <a:t>in 	Zimbabwe and best practice globally;</a:t>
            </a:r>
            <a:endParaRPr lang="en-US" sz="3600" dirty="0">
              <a:solidFill>
                <a:srgbClr val="000000"/>
              </a:solidFill>
              <a:latin typeface="IBM Plex Sans"/>
            </a:endParaRPr>
          </a:p>
          <a:p>
            <a:pPr marL="859791" lvl="1" indent="-514350" algn="just">
              <a:buAutoNum type="arabicPeriod" startAt="2"/>
            </a:pPr>
            <a:r>
              <a:rPr lang="en-US" sz="3600" dirty="0" smtClean="0">
                <a:solidFill>
                  <a:srgbClr val="000000"/>
                </a:solidFill>
                <a:latin typeface="IBM Plex Sans"/>
              </a:rPr>
              <a:t>The </a:t>
            </a:r>
            <a:r>
              <a:rPr lang="en-US" sz="3600" dirty="0">
                <a:solidFill>
                  <a:srgbClr val="000000"/>
                </a:solidFill>
                <a:latin typeface="IBM Plex Sans"/>
              </a:rPr>
              <a:t>global trends in pension fund </a:t>
            </a:r>
            <a:r>
              <a:rPr lang="en-US" sz="3600" dirty="0" smtClean="0">
                <a:solidFill>
                  <a:srgbClr val="000000"/>
                </a:solidFill>
                <a:latin typeface="IBM Plex Sans"/>
              </a:rPr>
              <a:t>governance;</a:t>
            </a:r>
            <a:endParaRPr lang="en-US" sz="3600" dirty="0">
              <a:solidFill>
                <a:srgbClr val="000000"/>
              </a:solidFill>
              <a:latin typeface="IBM Plex Sans"/>
            </a:endParaRPr>
          </a:p>
          <a:p>
            <a:pPr marL="345441" lvl="1" algn="just"/>
            <a:r>
              <a:rPr lang="en-US" sz="3600" dirty="0">
                <a:solidFill>
                  <a:srgbClr val="000000"/>
                </a:solidFill>
                <a:latin typeface="IBM Plex Sans"/>
              </a:rPr>
              <a:t>3.	</a:t>
            </a:r>
            <a:r>
              <a:rPr lang="en-US" sz="3600" dirty="0" smtClean="0">
                <a:solidFill>
                  <a:srgbClr val="000000"/>
                </a:solidFill>
                <a:latin typeface="IBM Plex Sans"/>
              </a:rPr>
              <a:t>Challenges and opportunities in Zimbabwe's 	pension </a:t>
            </a:r>
            <a:r>
              <a:rPr lang="en-US" sz="3600" dirty="0">
                <a:solidFill>
                  <a:srgbClr val="000000"/>
                </a:solidFill>
                <a:latin typeface="IBM Plex Sans"/>
              </a:rPr>
              <a:t>fund </a:t>
            </a:r>
            <a:r>
              <a:rPr lang="en-US" sz="3600" dirty="0" smtClean="0">
                <a:solidFill>
                  <a:srgbClr val="000000"/>
                </a:solidFill>
                <a:latin typeface="IBM Plex Sans"/>
              </a:rPr>
              <a:t>governance; </a:t>
            </a:r>
            <a:endParaRPr lang="en-US" sz="3600" dirty="0">
              <a:solidFill>
                <a:srgbClr val="000000"/>
              </a:solidFill>
              <a:latin typeface="IBM Plex Sans"/>
            </a:endParaRPr>
          </a:p>
          <a:p>
            <a:pPr marL="345441" lvl="1" algn="just"/>
            <a:r>
              <a:rPr lang="en-US" sz="3600" dirty="0">
                <a:solidFill>
                  <a:srgbClr val="000000"/>
                </a:solidFill>
                <a:latin typeface="IBM Plex Sans"/>
              </a:rPr>
              <a:t>4</a:t>
            </a:r>
            <a:r>
              <a:rPr lang="en-US" sz="3600" dirty="0" smtClean="0">
                <a:solidFill>
                  <a:srgbClr val="000000"/>
                </a:solidFill>
                <a:latin typeface="IBM Plex Sans"/>
              </a:rPr>
              <a:t>.</a:t>
            </a:r>
            <a:r>
              <a:rPr lang="en-US" sz="3600" dirty="0">
                <a:solidFill>
                  <a:srgbClr val="000000"/>
                </a:solidFill>
                <a:latin typeface="IBM Plex Sans"/>
              </a:rPr>
              <a:t>	</a:t>
            </a:r>
            <a:r>
              <a:rPr lang="en-US" sz="3600" dirty="0" smtClean="0">
                <a:solidFill>
                  <a:srgbClr val="000000"/>
                </a:solidFill>
                <a:latin typeface="IBM Plex Sans"/>
              </a:rPr>
              <a:t>Adapting to global governance standards.</a:t>
            </a:r>
            <a:endParaRPr lang="en-US" sz="3600" dirty="0">
              <a:solidFill>
                <a:srgbClr val="000000"/>
              </a:solidFill>
              <a:latin typeface="IBM Plex Sans"/>
            </a:endParaRPr>
          </a:p>
        </p:txBody>
      </p:sp>
      <p:sp>
        <p:nvSpPr>
          <p:cNvPr id="8" name="TextBox 8"/>
          <p:cNvSpPr txBox="1"/>
          <p:nvPr/>
        </p:nvSpPr>
        <p:spPr>
          <a:xfrm>
            <a:off x="1536093" y="2357166"/>
            <a:ext cx="7469405" cy="585097"/>
          </a:xfrm>
          <a:prstGeom prst="rect">
            <a:avLst/>
          </a:prstGeom>
        </p:spPr>
        <p:txBody>
          <a:bodyPr lIns="0" tIns="0" rIns="0" bIns="0" rtlCol="0" anchor="t">
            <a:spAutoFit/>
          </a:bodyPr>
          <a:lstStyle/>
          <a:p>
            <a:pPr marL="0" lvl="1">
              <a:lnSpc>
                <a:spcPts val="5040"/>
              </a:lnSpc>
              <a:spcBef>
                <a:spcPct val="0"/>
              </a:spcBef>
            </a:pPr>
            <a:r>
              <a:rPr lang="en-US" sz="3200" dirty="0">
                <a:solidFill>
                  <a:srgbClr val="000000"/>
                </a:solidFill>
                <a:latin typeface="IBM Plex Sans"/>
              </a:rPr>
              <a:t>Today we will look at</a:t>
            </a:r>
            <a:r>
              <a:rPr lang="en-US" sz="3200" dirty="0" smtClean="0">
                <a:solidFill>
                  <a:srgbClr val="000000"/>
                </a:solidFill>
                <a:latin typeface="IBM Plex Sans"/>
              </a:rPr>
              <a:t>:</a:t>
            </a:r>
            <a:endParaRPr lang="en-US" sz="3200" dirty="0">
              <a:solidFill>
                <a:srgbClr val="000000"/>
              </a:solidFill>
              <a:latin typeface="IBM Plex Sans"/>
            </a:endParaRPr>
          </a:p>
        </p:txBody>
      </p:sp>
      <p:grpSp>
        <p:nvGrpSpPr>
          <p:cNvPr id="9" name="Group 9"/>
          <p:cNvGrpSpPr/>
          <p:nvPr/>
        </p:nvGrpSpPr>
        <p:grpSpPr>
          <a:xfrm>
            <a:off x="13118482" y="0"/>
            <a:ext cx="9144000" cy="10287000"/>
            <a:chOff x="0" y="0"/>
            <a:chExt cx="12192000" cy="13716000"/>
          </a:xfrm>
        </p:grpSpPr>
        <p:pic>
          <p:nvPicPr>
            <p:cNvPr id="10" name="Picture 10"/>
            <p:cNvPicPr>
              <a:picLocks noChangeAspect="1"/>
            </p:cNvPicPr>
            <p:nvPr/>
          </p:nvPicPr>
          <p:blipFill>
            <a:blip r:embed="rId2"/>
            <a:srcRect l="35484" r="5293"/>
            <a:stretch>
              <a:fillRect/>
            </a:stretch>
          </p:blipFill>
          <p:spPr>
            <a:xfrm>
              <a:off x="0" y="0"/>
              <a:ext cx="12192000" cy="13716000"/>
            </a:xfrm>
            <a:prstGeom prst="rect">
              <a:avLst/>
            </a:prstGeom>
          </p:spPr>
        </p:pic>
      </p:grpSp>
      <p:sp>
        <p:nvSpPr>
          <p:cNvPr id="11" name="Freeform 11"/>
          <p:cNvSpPr/>
          <p:nvPr/>
        </p:nvSpPr>
        <p:spPr>
          <a:xfrm>
            <a:off x="14601819" y="9258300"/>
            <a:ext cx="3241845" cy="759872"/>
          </a:xfrm>
          <a:custGeom>
            <a:avLst/>
            <a:gdLst/>
            <a:ahLst/>
            <a:cxnLst/>
            <a:rect l="l" t="t" r="r" b="b"/>
            <a:pathLst>
              <a:path w="3241845" h="759872">
                <a:moveTo>
                  <a:pt x="0" y="0"/>
                </a:moveTo>
                <a:lnTo>
                  <a:pt x="3241845" y="0"/>
                </a:lnTo>
                <a:lnTo>
                  <a:pt x="3241845" y="759872"/>
                </a:lnTo>
                <a:lnTo>
                  <a:pt x="0" y="759872"/>
                </a:lnTo>
                <a:lnTo>
                  <a:pt x="0" y="0"/>
                </a:lnTo>
                <a:close/>
              </a:path>
            </a:pathLst>
          </a:custGeom>
          <a:blipFill>
            <a:blip r:embed="rId3"/>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17293116" y="565634"/>
            <a:ext cx="397367" cy="28996"/>
            <a:chOff x="0" y="0"/>
            <a:chExt cx="128243" cy="9358"/>
          </a:xfrm>
        </p:grpSpPr>
        <p:sp>
          <p:nvSpPr>
            <p:cNvPr id="3" name="Freeform 3"/>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E8E8E8"/>
            </a:solidFill>
          </p:spPr>
        </p:sp>
        <p:sp>
          <p:nvSpPr>
            <p:cNvPr id="4" name="TextBox 4"/>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536092" y="933450"/>
            <a:ext cx="10655908" cy="844783"/>
          </a:xfrm>
          <a:prstGeom prst="rect">
            <a:avLst/>
          </a:prstGeom>
        </p:spPr>
        <p:txBody>
          <a:bodyPr wrap="square" lIns="0" tIns="0" rIns="0" bIns="0" rtlCol="0" anchor="t">
            <a:spAutoFit/>
          </a:bodyPr>
          <a:lstStyle/>
          <a:p>
            <a:pPr>
              <a:lnSpc>
                <a:spcPts val="6994"/>
              </a:lnSpc>
              <a:spcBef>
                <a:spcPct val="0"/>
              </a:spcBef>
            </a:pPr>
            <a:r>
              <a:rPr lang="en-US" sz="4996" dirty="0" smtClean="0">
                <a:solidFill>
                  <a:srgbClr val="E8E8E8"/>
                </a:solidFill>
                <a:latin typeface="Faktum Test Bold"/>
              </a:rPr>
              <a:t>What is Governance</a:t>
            </a:r>
            <a:endParaRPr lang="en-US" sz="4996" dirty="0">
              <a:solidFill>
                <a:srgbClr val="E8E8E8"/>
              </a:solidFill>
              <a:latin typeface="Faktum Test Bold"/>
            </a:endParaRPr>
          </a:p>
        </p:txBody>
      </p:sp>
      <p:sp>
        <p:nvSpPr>
          <p:cNvPr id="6" name="AutoShape 6"/>
          <p:cNvSpPr/>
          <p:nvPr/>
        </p:nvSpPr>
        <p:spPr>
          <a:xfrm>
            <a:off x="1536093" y="1976166"/>
            <a:ext cx="1203868" cy="0"/>
          </a:xfrm>
          <a:prstGeom prst="line">
            <a:avLst/>
          </a:prstGeom>
          <a:ln w="38100" cap="flat">
            <a:solidFill>
              <a:srgbClr val="E8E8E8"/>
            </a:solidFill>
            <a:prstDash val="solid"/>
            <a:headEnd type="none" w="sm" len="sm"/>
            <a:tailEnd type="none" w="sm" len="sm"/>
          </a:ln>
        </p:spPr>
      </p:sp>
      <p:sp>
        <p:nvSpPr>
          <p:cNvPr id="7" name="TextBox 7"/>
          <p:cNvSpPr txBox="1"/>
          <p:nvPr/>
        </p:nvSpPr>
        <p:spPr>
          <a:xfrm>
            <a:off x="1536093" y="3380151"/>
            <a:ext cx="7912707" cy="4039567"/>
          </a:xfrm>
          <a:prstGeom prst="rect">
            <a:avLst/>
          </a:prstGeom>
        </p:spPr>
        <p:txBody>
          <a:bodyPr wrap="square" lIns="0" tIns="0" rIns="0" bIns="0" rtlCol="0" anchor="t">
            <a:spAutoFit/>
          </a:bodyPr>
          <a:lstStyle/>
          <a:p>
            <a:pPr marL="690881" lvl="1" indent="-345440">
              <a:lnSpc>
                <a:spcPts val="6304"/>
              </a:lnSpc>
              <a:buFont typeface="Arial"/>
              <a:buChar char="•"/>
            </a:pPr>
            <a:r>
              <a:rPr lang="en-US" sz="3600" dirty="0" smtClean="0">
                <a:solidFill>
                  <a:srgbClr val="E8E8E8"/>
                </a:solidFill>
                <a:effectLst>
                  <a:outerShdw blurRad="38100" dist="38100" dir="2700000" algn="tl">
                    <a:srgbClr val="000000">
                      <a:alpha val="43137"/>
                    </a:srgbClr>
                  </a:outerShdw>
                </a:effectLst>
                <a:latin typeface="IBM Plex Sans"/>
              </a:rPr>
              <a:t>Minimizes conflict of interest </a:t>
            </a:r>
          </a:p>
          <a:p>
            <a:pPr marL="690881" lvl="1" indent="-345440">
              <a:lnSpc>
                <a:spcPts val="6304"/>
              </a:lnSpc>
              <a:buFont typeface="Arial"/>
              <a:buChar char="•"/>
            </a:pPr>
            <a:r>
              <a:rPr lang="en-US" sz="3600" dirty="0" smtClean="0">
                <a:solidFill>
                  <a:srgbClr val="E8E8E8"/>
                </a:solidFill>
                <a:effectLst>
                  <a:outerShdw blurRad="38100" dist="38100" dir="2700000" algn="tl">
                    <a:srgbClr val="000000">
                      <a:alpha val="43137"/>
                    </a:srgbClr>
                  </a:outerShdw>
                </a:effectLst>
                <a:latin typeface="IBM Plex Sans"/>
              </a:rPr>
              <a:t>Is linked to good performance</a:t>
            </a:r>
            <a:endParaRPr lang="en-US" sz="3600" dirty="0">
              <a:solidFill>
                <a:srgbClr val="E8E8E8"/>
              </a:solidFill>
              <a:effectLst>
                <a:outerShdw blurRad="38100" dist="38100" dir="2700000" algn="tl">
                  <a:srgbClr val="000000">
                    <a:alpha val="43137"/>
                  </a:srgbClr>
                </a:outerShdw>
              </a:effectLst>
              <a:latin typeface="IBM Plex Sans"/>
            </a:endParaRPr>
          </a:p>
          <a:p>
            <a:pPr marL="690881" lvl="1" indent="-345440">
              <a:lnSpc>
                <a:spcPts val="6304"/>
              </a:lnSpc>
              <a:buFont typeface="Arial"/>
              <a:buChar char="•"/>
            </a:pPr>
            <a:r>
              <a:rPr lang="en-US" sz="3600" dirty="0" smtClean="0">
                <a:solidFill>
                  <a:srgbClr val="E8E8E8"/>
                </a:solidFill>
                <a:effectLst>
                  <a:outerShdw blurRad="38100" dist="38100" dir="2700000" algn="tl">
                    <a:srgbClr val="000000">
                      <a:alpha val="43137"/>
                    </a:srgbClr>
                  </a:outerShdw>
                </a:effectLst>
                <a:latin typeface="IBM Plex Sans"/>
              </a:rPr>
              <a:t>Reduces regulatory costs  </a:t>
            </a:r>
          </a:p>
          <a:p>
            <a:pPr marL="690881" lvl="1" indent="-345440">
              <a:lnSpc>
                <a:spcPts val="6304"/>
              </a:lnSpc>
              <a:buFont typeface="Arial"/>
              <a:buChar char="•"/>
            </a:pPr>
            <a:r>
              <a:rPr lang="en-US" sz="3600" dirty="0">
                <a:solidFill>
                  <a:srgbClr val="E8E8E8"/>
                </a:solidFill>
                <a:effectLst>
                  <a:outerShdw blurRad="38100" dist="38100" dir="2700000" algn="tl">
                    <a:srgbClr val="000000">
                      <a:alpha val="43137"/>
                    </a:srgbClr>
                  </a:outerShdw>
                </a:effectLst>
                <a:latin typeface="IBM Plex Sans"/>
              </a:rPr>
              <a:t>E</a:t>
            </a:r>
            <a:r>
              <a:rPr lang="en-US" sz="3600" dirty="0" smtClean="0">
                <a:solidFill>
                  <a:srgbClr val="E8E8E8"/>
                </a:solidFill>
                <a:effectLst>
                  <a:outerShdw blurRad="38100" dist="38100" dir="2700000" algn="tl">
                    <a:srgbClr val="000000">
                      <a:alpha val="43137"/>
                    </a:srgbClr>
                  </a:outerShdw>
                </a:effectLst>
                <a:latin typeface="IBM Plex Sans"/>
              </a:rPr>
              <a:t>nhances </a:t>
            </a:r>
            <a:r>
              <a:rPr lang="en-US" sz="3600" dirty="0">
                <a:solidFill>
                  <a:srgbClr val="E8E8E8"/>
                </a:solidFill>
                <a:effectLst>
                  <a:outerShdw blurRad="38100" dist="38100" dir="2700000" algn="tl">
                    <a:srgbClr val="000000">
                      <a:alpha val="43137"/>
                    </a:srgbClr>
                  </a:outerShdw>
                </a:effectLst>
                <a:latin typeface="IBM Plex Sans"/>
              </a:rPr>
              <a:t>public confidence in the oversight </a:t>
            </a:r>
            <a:r>
              <a:rPr lang="en-US" sz="3600" dirty="0" smtClean="0">
                <a:solidFill>
                  <a:srgbClr val="E8E8E8"/>
                </a:solidFill>
                <a:effectLst>
                  <a:outerShdw blurRad="38100" dist="38100" dir="2700000" algn="tl">
                    <a:srgbClr val="000000">
                      <a:alpha val="43137"/>
                    </a:srgbClr>
                  </a:outerShdw>
                </a:effectLst>
                <a:latin typeface="IBM Plex Sans"/>
              </a:rPr>
              <a:t>process</a:t>
            </a:r>
          </a:p>
        </p:txBody>
      </p:sp>
      <p:sp>
        <p:nvSpPr>
          <p:cNvPr id="8" name="TextBox 8"/>
          <p:cNvSpPr txBox="1"/>
          <p:nvPr/>
        </p:nvSpPr>
        <p:spPr>
          <a:xfrm>
            <a:off x="1536093" y="2357166"/>
            <a:ext cx="7469405" cy="598112"/>
          </a:xfrm>
          <a:prstGeom prst="rect">
            <a:avLst/>
          </a:prstGeom>
        </p:spPr>
        <p:txBody>
          <a:bodyPr lIns="0" tIns="0" rIns="0" bIns="0" rtlCol="0" anchor="t">
            <a:spAutoFit/>
          </a:bodyPr>
          <a:lstStyle/>
          <a:p>
            <a:pPr>
              <a:lnSpc>
                <a:spcPts val="5040"/>
              </a:lnSpc>
              <a:spcBef>
                <a:spcPct val="0"/>
              </a:spcBef>
            </a:pPr>
            <a:r>
              <a:rPr lang="en-US" sz="3600" dirty="0" smtClean="0">
                <a:solidFill>
                  <a:srgbClr val="E8E8E8"/>
                </a:solidFill>
                <a:latin typeface="IBM Plex Sans"/>
              </a:rPr>
              <a:t>Good Governance:</a:t>
            </a:r>
            <a:endParaRPr lang="en-US" sz="3600" dirty="0">
              <a:solidFill>
                <a:srgbClr val="E8E8E8"/>
              </a:solidFill>
              <a:latin typeface="IBM Plex Sans"/>
            </a:endParaRPr>
          </a:p>
        </p:txBody>
      </p:sp>
      <p:sp>
        <p:nvSpPr>
          <p:cNvPr id="9" name="Freeform 9"/>
          <p:cNvSpPr/>
          <p:nvPr/>
        </p:nvSpPr>
        <p:spPr>
          <a:xfrm>
            <a:off x="14601819" y="9258300"/>
            <a:ext cx="3241845" cy="759872"/>
          </a:xfrm>
          <a:custGeom>
            <a:avLst/>
            <a:gdLst/>
            <a:ahLst/>
            <a:cxnLst/>
            <a:rect l="l" t="t" r="r" b="b"/>
            <a:pathLst>
              <a:path w="3241845" h="759872">
                <a:moveTo>
                  <a:pt x="0" y="0"/>
                </a:moveTo>
                <a:lnTo>
                  <a:pt x="3241845" y="0"/>
                </a:lnTo>
                <a:lnTo>
                  <a:pt x="3241845" y="759872"/>
                </a:lnTo>
                <a:lnTo>
                  <a:pt x="0" y="759872"/>
                </a:lnTo>
                <a:lnTo>
                  <a:pt x="0" y="0"/>
                </a:lnTo>
                <a:close/>
              </a:path>
            </a:pathLst>
          </a:custGeom>
          <a:blipFill>
            <a:blip r:embed="rId3"/>
            <a:stretch>
              <a:fillRect/>
            </a:stretch>
          </a:blipFill>
        </p:spPr>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76" t="19742" r="-80" b="9866"/>
          <a:stretch/>
        </p:blipFill>
        <p:spPr>
          <a:xfrm>
            <a:off x="10211664" y="1831132"/>
            <a:ext cx="7632000" cy="57646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grpSp>
        <p:nvGrpSpPr>
          <p:cNvPr id="2" name="Group 2"/>
          <p:cNvGrpSpPr/>
          <p:nvPr/>
        </p:nvGrpSpPr>
        <p:grpSpPr>
          <a:xfrm>
            <a:off x="17293116" y="565634"/>
            <a:ext cx="397367" cy="28996"/>
            <a:chOff x="0" y="0"/>
            <a:chExt cx="128243" cy="9358"/>
          </a:xfrm>
        </p:grpSpPr>
        <p:sp>
          <p:nvSpPr>
            <p:cNvPr id="3" name="Freeform 3"/>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BDAC7A"/>
            </a:solidFill>
          </p:spPr>
        </p:sp>
        <p:sp>
          <p:nvSpPr>
            <p:cNvPr id="4" name="TextBox 4"/>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536093" y="933450"/>
            <a:ext cx="8317448" cy="854169"/>
          </a:xfrm>
          <a:prstGeom prst="rect">
            <a:avLst/>
          </a:prstGeom>
        </p:spPr>
        <p:txBody>
          <a:bodyPr lIns="0" tIns="0" rIns="0" bIns="0" rtlCol="0" anchor="t">
            <a:spAutoFit/>
          </a:bodyPr>
          <a:lstStyle/>
          <a:p>
            <a:pPr>
              <a:lnSpc>
                <a:spcPts val="6994"/>
              </a:lnSpc>
              <a:spcBef>
                <a:spcPct val="0"/>
              </a:spcBef>
            </a:pPr>
            <a:r>
              <a:rPr lang="en-US" sz="4996" dirty="0" smtClean="0">
                <a:solidFill>
                  <a:srgbClr val="000000"/>
                </a:solidFill>
                <a:latin typeface="Faktum Test Bold"/>
              </a:rPr>
              <a:t>Governance Framework</a:t>
            </a:r>
            <a:endParaRPr lang="en-US" sz="4996" dirty="0">
              <a:solidFill>
                <a:srgbClr val="000000"/>
              </a:solidFill>
              <a:latin typeface="Faktum Test Bold"/>
            </a:endParaRPr>
          </a:p>
        </p:txBody>
      </p:sp>
      <p:sp>
        <p:nvSpPr>
          <p:cNvPr id="6" name="AutoShape 6"/>
          <p:cNvSpPr/>
          <p:nvPr/>
        </p:nvSpPr>
        <p:spPr>
          <a:xfrm>
            <a:off x="1536093" y="1976166"/>
            <a:ext cx="1203868" cy="0"/>
          </a:xfrm>
          <a:prstGeom prst="line">
            <a:avLst/>
          </a:prstGeom>
          <a:ln w="38100" cap="flat">
            <a:solidFill>
              <a:srgbClr val="BDAC7A"/>
            </a:solidFill>
            <a:prstDash val="solid"/>
            <a:headEnd type="none" w="sm" len="sm"/>
            <a:tailEnd type="none" w="sm" len="sm"/>
          </a:ln>
        </p:spPr>
      </p:sp>
      <p:sp>
        <p:nvSpPr>
          <p:cNvPr id="7" name="TextBox 7"/>
          <p:cNvSpPr txBox="1"/>
          <p:nvPr/>
        </p:nvSpPr>
        <p:spPr>
          <a:xfrm>
            <a:off x="1536093" y="3380151"/>
            <a:ext cx="6663807" cy="7386638"/>
          </a:xfrm>
          <a:prstGeom prst="rect">
            <a:avLst/>
          </a:prstGeom>
        </p:spPr>
        <p:txBody>
          <a:bodyPr lIns="0" tIns="0" rIns="0" bIns="0" rtlCol="0" anchor="t">
            <a:spAutoFit/>
          </a:bodyPr>
          <a:lstStyle/>
          <a:p>
            <a:pPr marL="690881" lvl="1" indent="-345440">
              <a:lnSpc>
                <a:spcPct val="150000"/>
              </a:lnSpc>
              <a:buFont typeface="Arial"/>
              <a:buChar char="•"/>
            </a:pPr>
            <a:r>
              <a:rPr lang="en-US" sz="3200" dirty="0" smtClean="0">
                <a:solidFill>
                  <a:srgbClr val="000000"/>
                </a:solidFill>
                <a:latin typeface="IBM Plex Sans"/>
              </a:rPr>
              <a:t>Board Composition (sec. 22)</a:t>
            </a:r>
            <a:endParaRPr lang="en-US" sz="3200" dirty="0">
              <a:solidFill>
                <a:srgbClr val="000000"/>
              </a:solidFill>
              <a:latin typeface="IBM Plex Sans"/>
            </a:endParaRPr>
          </a:p>
          <a:p>
            <a:pPr marL="690881" lvl="1" indent="-345440">
              <a:lnSpc>
                <a:spcPct val="150000"/>
              </a:lnSpc>
              <a:buFont typeface="Arial"/>
              <a:buChar char="•"/>
            </a:pPr>
            <a:r>
              <a:rPr lang="en-US" sz="3200" dirty="0" smtClean="0">
                <a:solidFill>
                  <a:srgbClr val="000000"/>
                </a:solidFill>
                <a:latin typeface="IBM Plex Sans"/>
              </a:rPr>
              <a:t>Board Duties (sec. 23)</a:t>
            </a:r>
            <a:endParaRPr lang="en-US" sz="3200" dirty="0">
              <a:solidFill>
                <a:srgbClr val="000000"/>
              </a:solidFill>
              <a:latin typeface="IBM Plex Sans"/>
            </a:endParaRPr>
          </a:p>
          <a:p>
            <a:pPr marL="690881" lvl="1" indent="-345440">
              <a:lnSpc>
                <a:spcPct val="150000"/>
              </a:lnSpc>
              <a:buFont typeface="Arial"/>
              <a:buChar char="•"/>
            </a:pPr>
            <a:r>
              <a:rPr lang="en-US" sz="3200" dirty="0" smtClean="0">
                <a:solidFill>
                  <a:srgbClr val="000000"/>
                </a:solidFill>
                <a:latin typeface="IBM Plex Sans"/>
              </a:rPr>
              <a:t>Board Qualifications (sec.25)</a:t>
            </a:r>
            <a:endParaRPr lang="en-US" sz="3200" dirty="0">
              <a:solidFill>
                <a:srgbClr val="000000"/>
              </a:solidFill>
              <a:latin typeface="IBM Plex Sans"/>
            </a:endParaRPr>
          </a:p>
          <a:p>
            <a:pPr marL="690881" lvl="1" indent="-345440">
              <a:lnSpc>
                <a:spcPct val="150000"/>
              </a:lnSpc>
              <a:buFont typeface="Arial"/>
              <a:buChar char="•"/>
            </a:pPr>
            <a:r>
              <a:rPr lang="en-US" sz="3200" dirty="0" smtClean="0">
                <a:solidFill>
                  <a:srgbClr val="000000"/>
                </a:solidFill>
                <a:latin typeface="IBM Plex Sans"/>
              </a:rPr>
              <a:t>Terms of office (sec. 25)</a:t>
            </a:r>
            <a:endParaRPr lang="en-US" sz="3200" dirty="0">
              <a:solidFill>
                <a:srgbClr val="000000"/>
              </a:solidFill>
              <a:latin typeface="IBM Plex Sans"/>
            </a:endParaRPr>
          </a:p>
          <a:p>
            <a:pPr marL="690881" lvl="1" indent="-345440">
              <a:lnSpc>
                <a:spcPct val="150000"/>
              </a:lnSpc>
              <a:buFont typeface="Arial"/>
              <a:buChar char="•"/>
            </a:pPr>
            <a:r>
              <a:rPr lang="en-US" sz="3200" dirty="0" smtClean="0">
                <a:solidFill>
                  <a:srgbClr val="000000"/>
                </a:solidFill>
                <a:latin typeface="IBM Plex Sans"/>
              </a:rPr>
              <a:t>Training &amp; Assessment (sec. 26)</a:t>
            </a:r>
            <a:endParaRPr lang="en-US" sz="3200" dirty="0">
              <a:solidFill>
                <a:srgbClr val="000000"/>
              </a:solidFill>
              <a:latin typeface="IBM Plex Sans"/>
            </a:endParaRPr>
          </a:p>
          <a:p>
            <a:pPr marL="690881" lvl="1" indent="-345440">
              <a:lnSpc>
                <a:spcPct val="150000"/>
              </a:lnSpc>
              <a:buFont typeface="Arial"/>
              <a:buChar char="•"/>
            </a:pPr>
            <a:r>
              <a:rPr lang="en-US" sz="3200" dirty="0" smtClean="0">
                <a:solidFill>
                  <a:srgbClr val="000000"/>
                </a:solidFill>
                <a:latin typeface="IBM Plex Sans"/>
              </a:rPr>
              <a:t>Principal Officer (sec. 27)</a:t>
            </a:r>
          </a:p>
          <a:p>
            <a:pPr marL="690881" lvl="1" indent="-345440">
              <a:lnSpc>
                <a:spcPct val="150000"/>
              </a:lnSpc>
              <a:buFont typeface="Arial"/>
              <a:buChar char="•"/>
            </a:pPr>
            <a:r>
              <a:rPr lang="en-US" sz="3200" dirty="0" smtClean="0">
                <a:solidFill>
                  <a:srgbClr val="000000"/>
                </a:solidFill>
                <a:latin typeface="IBM Plex Sans"/>
              </a:rPr>
              <a:t>Auditor, valuator, custodian, fund admin (sec.28)</a:t>
            </a:r>
          </a:p>
          <a:p>
            <a:pPr marL="690881" lvl="1" indent="-345440">
              <a:lnSpc>
                <a:spcPct val="150000"/>
              </a:lnSpc>
              <a:buFont typeface="Arial"/>
              <a:buChar char="•"/>
            </a:pPr>
            <a:r>
              <a:rPr lang="en-US" sz="3200" dirty="0" smtClean="0">
                <a:solidFill>
                  <a:srgbClr val="000000"/>
                </a:solidFill>
                <a:latin typeface="IBM Plex Sans"/>
              </a:rPr>
              <a:t>Liabilities (sec 56 &amp;57)</a:t>
            </a:r>
            <a:endParaRPr lang="en-US" sz="3200" dirty="0">
              <a:solidFill>
                <a:srgbClr val="000000"/>
              </a:solidFill>
              <a:latin typeface="IBM Plex Sans"/>
            </a:endParaRPr>
          </a:p>
          <a:p>
            <a:pPr>
              <a:lnSpc>
                <a:spcPct val="150000"/>
              </a:lnSpc>
            </a:pPr>
            <a:endParaRPr lang="en-US" sz="3200" dirty="0">
              <a:solidFill>
                <a:srgbClr val="000000"/>
              </a:solidFill>
              <a:latin typeface="IBM Plex Sans"/>
            </a:endParaRPr>
          </a:p>
        </p:txBody>
      </p:sp>
      <p:sp>
        <p:nvSpPr>
          <p:cNvPr id="8" name="TextBox 8"/>
          <p:cNvSpPr txBox="1"/>
          <p:nvPr/>
        </p:nvSpPr>
        <p:spPr>
          <a:xfrm>
            <a:off x="9789895" y="3162300"/>
            <a:ext cx="8044900" cy="5655394"/>
          </a:xfrm>
          <a:prstGeom prst="rect">
            <a:avLst/>
          </a:prstGeom>
        </p:spPr>
        <p:txBody>
          <a:bodyPr wrap="square" lIns="0" tIns="0" rIns="0" bIns="0" rtlCol="0" anchor="t">
            <a:spAutoFit/>
          </a:bodyPr>
          <a:lstStyle/>
          <a:p>
            <a:pPr marL="690881" lvl="1" indent="-345440">
              <a:lnSpc>
                <a:spcPts val="6304"/>
              </a:lnSpc>
              <a:buFont typeface="Arial"/>
              <a:buChar char="•"/>
            </a:pPr>
            <a:r>
              <a:rPr lang="en-US" sz="3200" dirty="0">
                <a:solidFill>
                  <a:srgbClr val="000000"/>
                </a:solidFill>
                <a:latin typeface="IBM Plex Sans"/>
              </a:rPr>
              <a:t>Zimbabwe national code on corporate governance (ZIMCODE) </a:t>
            </a:r>
          </a:p>
          <a:p>
            <a:pPr marL="690881" lvl="1" indent="-345440">
              <a:lnSpc>
                <a:spcPts val="6304"/>
              </a:lnSpc>
              <a:buFont typeface="Arial"/>
              <a:buChar char="•"/>
            </a:pPr>
            <a:r>
              <a:rPr lang="en-US" sz="3200" dirty="0">
                <a:solidFill>
                  <a:srgbClr val="000000"/>
                </a:solidFill>
                <a:latin typeface="IBM Plex Sans"/>
              </a:rPr>
              <a:t>IPEC 	Circular 11 of 2020 Risk management and corporate governance </a:t>
            </a:r>
            <a:r>
              <a:rPr lang="en-US" sz="3200" dirty="0" smtClean="0">
                <a:solidFill>
                  <a:srgbClr val="000000"/>
                </a:solidFill>
                <a:latin typeface="IBM Plex Sans"/>
              </a:rPr>
              <a:t>guidelines</a:t>
            </a:r>
            <a:endParaRPr lang="en-US" sz="3200" dirty="0">
              <a:solidFill>
                <a:srgbClr val="000000"/>
              </a:solidFill>
              <a:latin typeface="IBM Plex Sans"/>
            </a:endParaRPr>
          </a:p>
          <a:p>
            <a:pPr marL="690881" lvl="1" indent="-345440">
              <a:lnSpc>
                <a:spcPts val="6304"/>
              </a:lnSpc>
              <a:buFont typeface="Arial"/>
              <a:buChar char="•"/>
            </a:pPr>
            <a:r>
              <a:rPr lang="en-US" sz="3200" dirty="0" smtClean="0">
                <a:solidFill>
                  <a:srgbClr val="000000"/>
                </a:solidFill>
                <a:latin typeface="IBM Plex Sans"/>
              </a:rPr>
              <a:t>Companies and other business entities Act [Chapter 24:31]</a:t>
            </a:r>
            <a:endParaRPr lang="en-US" sz="3200" dirty="0">
              <a:solidFill>
                <a:srgbClr val="000000"/>
              </a:solidFill>
              <a:latin typeface="IBM Plex Sans"/>
            </a:endParaRPr>
          </a:p>
        </p:txBody>
      </p:sp>
      <p:sp>
        <p:nvSpPr>
          <p:cNvPr id="9" name="TextBox 9"/>
          <p:cNvSpPr txBox="1"/>
          <p:nvPr/>
        </p:nvSpPr>
        <p:spPr>
          <a:xfrm>
            <a:off x="1525207" y="2170566"/>
            <a:ext cx="8264688" cy="1282402"/>
          </a:xfrm>
          <a:prstGeom prst="rect">
            <a:avLst/>
          </a:prstGeom>
        </p:spPr>
        <p:txBody>
          <a:bodyPr wrap="square" lIns="0" tIns="0" rIns="0" bIns="0" rtlCol="0" anchor="t">
            <a:spAutoFit/>
          </a:bodyPr>
          <a:lstStyle/>
          <a:p>
            <a:pPr>
              <a:lnSpc>
                <a:spcPts val="5040"/>
              </a:lnSpc>
              <a:spcBef>
                <a:spcPct val="0"/>
              </a:spcBef>
            </a:pPr>
            <a:r>
              <a:rPr lang="en-US" sz="3600" b="1" dirty="0">
                <a:solidFill>
                  <a:srgbClr val="000000"/>
                </a:solidFill>
                <a:latin typeface="IBM Plex Sans"/>
              </a:rPr>
              <a:t>The Pension and Provident Funds Act [Chapter </a:t>
            </a:r>
            <a:r>
              <a:rPr lang="en-US" sz="3600" b="1" dirty="0" smtClean="0">
                <a:solidFill>
                  <a:srgbClr val="000000"/>
                </a:solidFill>
                <a:latin typeface="IBM Plex Sans"/>
              </a:rPr>
              <a:t>24:32]</a:t>
            </a:r>
            <a:endParaRPr lang="en-US" sz="3600" b="1" dirty="0">
              <a:solidFill>
                <a:srgbClr val="000000"/>
              </a:solidFill>
              <a:latin typeface="IBM Plex Sans"/>
            </a:endParaRPr>
          </a:p>
        </p:txBody>
      </p:sp>
      <p:sp>
        <p:nvSpPr>
          <p:cNvPr id="10" name="TextBox 10"/>
          <p:cNvSpPr txBox="1"/>
          <p:nvPr/>
        </p:nvSpPr>
        <p:spPr>
          <a:xfrm>
            <a:off x="10439400" y="2357166"/>
            <a:ext cx="6819900" cy="641201"/>
          </a:xfrm>
          <a:prstGeom prst="rect">
            <a:avLst/>
          </a:prstGeom>
        </p:spPr>
        <p:txBody>
          <a:bodyPr wrap="square" lIns="0" tIns="0" rIns="0" bIns="0" rtlCol="0" anchor="t">
            <a:spAutoFit/>
          </a:bodyPr>
          <a:lstStyle/>
          <a:p>
            <a:pPr>
              <a:lnSpc>
                <a:spcPts val="5040"/>
              </a:lnSpc>
              <a:spcBef>
                <a:spcPct val="0"/>
              </a:spcBef>
            </a:pPr>
            <a:r>
              <a:rPr lang="en-US" sz="3600" b="1" dirty="0" smtClean="0">
                <a:solidFill>
                  <a:srgbClr val="000000"/>
                </a:solidFill>
                <a:latin typeface="IBM Plex Sans"/>
              </a:rPr>
              <a:t>Other</a:t>
            </a:r>
            <a:endParaRPr lang="en-US" sz="3600" b="1" dirty="0">
              <a:solidFill>
                <a:srgbClr val="000000"/>
              </a:solidFill>
              <a:latin typeface="IBM Plex Sans"/>
            </a:endParaRPr>
          </a:p>
        </p:txBody>
      </p:sp>
      <p:sp>
        <p:nvSpPr>
          <p:cNvPr id="11" name="Freeform 11"/>
          <p:cNvSpPr/>
          <p:nvPr/>
        </p:nvSpPr>
        <p:spPr>
          <a:xfrm>
            <a:off x="14592950" y="9258300"/>
            <a:ext cx="3241845" cy="759872"/>
          </a:xfrm>
          <a:custGeom>
            <a:avLst/>
            <a:gdLst/>
            <a:ahLst/>
            <a:cxnLst/>
            <a:rect l="l" t="t" r="r" b="b"/>
            <a:pathLst>
              <a:path w="3241845" h="759872">
                <a:moveTo>
                  <a:pt x="0" y="0"/>
                </a:moveTo>
                <a:lnTo>
                  <a:pt x="3241844" y="0"/>
                </a:lnTo>
                <a:lnTo>
                  <a:pt x="3241844" y="759872"/>
                </a:lnTo>
                <a:lnTo>
                  <a:pt x="0" y="759872"/>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grpSp>
        <p:nvGrpSpPr>
          <p:cNvPr id="2" name="Group 2"/>
          <p:cNvGrpSpPr/>
          <p:nvPr/>
        </p:nvGrpSpPr>
        <p:grpSpPr>
          <a:xfrm>
            <a:off x="17293116" y="565634"/>
            <a:ext cx="397367" cy="28996"/>
            <a:chOff x="0" y="0"/>
            <a:chExt cx="128243" cy="9358"/>
          </a:xfrm>
        </p:grpSpPr>
        <p:sp>
          <p:nvSpPr>
            <p:cNvPr id="3" name="Freeform 3"/>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BDAC7A"/>
            </a:solidFill>
          </p:spPr>
        </p:sp>
        <p:sp>
          <p:nvSpPr>
            <p:cNvPr id="4" name="TextBox 4"/>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AutoShape 5"/>
          <p:cNvSpPr/>
          <p:nvPr/>
        </p:nvSpPr>
        <p:spPr>
          <a:xfrm>
            <a:off x="1536093" y="1976166"/>
            <a:ext cx="1203868" cy="0"/>
          </a:xfrm>
          <a:prstGeom prst="line">
            <a:avLst/>
          </a:prstGeom>
          <a:ln w="38100" cap="flat">
            <a:solidFill>
              <a:srgbClr val="BDAC7A"/>
            </a:solidFill>
            <a:prstDash val="solid"/>
            <a:headEnd type="none" w="sm" len="sm"/>
            <a:tailEnd type="none" w="sm" len="sm"/>
          </a:ln>
        </p:spPr>
      </p:sp>
      <p:sp>
        <p:nvSpPr>
          <p:cNvPr id="6" name="Freeform 6"/>
          <p:cNvSpPr/>
          <p:nvPr/>
        </p:nvSpPr>
        <p:spPr>
          <a:xfrm>
            <a:off x="14592950" y="9258300"/>
            <a:ext cx="3241845" cy="759872"/>
          </a:xfrm>
          <a:custGeom>
            <a:avLst/>
            <a:gdLst/>
            <a:ahLst/>
            <a:cxnLst/>
            <a:rect l="l" t="t" r="r" b="b"/>
            <a:pathLst>
              <a:path w="3241845" h="759872">
                <a:moveTo>
                  <a:pt x="0" y="0"/>
                </a:moveTo>
                <a:lnTo>
                  <a:pt x="3241844" y="0"/>
                </a:lnTo>
                <a:lnTo>
                  <a:pt x="3241844" y="759872"/>
                </a:lnTo>
                <a:lnTo>
                  <a:pt x="0" y="759872"/>
                </a:lnTo>
                <a:lnTo>
                  <a:pt x="0" y="0"/>
                </a:lnTo>
                <a:close/>
              </a:path>
            </a:pathLst>
          </a:custGeom>
          <a:blipFill>
            <a:blip r:embed="rId2"/>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1244864979"/>
              </p:ext>
            </p:extLst>
          </p:nvPr>
        </p:nvGraphicFramePr>
        <p:xfrm>
          <a:off x="1371600" y="1976165"/>
          <a:ext cx="16078199" cy="6946127"/>
        </p:xfrm>
        <a:graphic>
          <a:graphicData uri="http://schemas.openxmlformats.org/drawingml/2006/table">
            <a:tbl>
              <a:tblPr/>
              <a:tblGrid>
                <a:gridCol w="5245383">
                  <a:extLst>
                    <a:ext uri="{9D8B030D-6E8A-4147-A177-3AD203B41FA5}">
                      <a16:colId xmlns:a16="http://schemas.microsoft.com/office/drawing/2014/main" val="20000"/>
                    </a:ext>
                  </a:extLst>
                </a:gridCol>
                <a:gridCol w="10832816">
                  <a:extLst>
                    <a:ext uri="{9D8B030D-6E8A-4147-A177-3AD203B41FA5}">
                      <a16:colId xmlns:a16="http://schemas.microsoft.com/office/drawing/2014/main" val="20001"/>
                    </a:ext>
                  </a:extLst>
                </a:gridCol>
              </a:tblGrid>
              <a:tr h="1251183">
                <a:tc>
                  <a:txBody>
                    <a:bodyPr/>
                    <a:lstStyle/>
                    <a:p>
                      <a:pPr algn="l">
                        <a:lnSpc>
                          <a:spcPts val="3359"/>
                        </a:lnSpc>
                        <a:defRPr/>
                      </a:pPr>
                      <a:r>
                        <a:rPr lang="en-US" sz="2800" dirty="0" smtClean="0">
                          <a:solidFill>
                            <a:srgbClr val="E5DECA"/>
                          </a:solidFill>
                          <a:latin typeface="IBM Plex Sans Bold"/>
                        </a:rPr>
                        <a:t>IOPS/OECD/World</a:t>
                      </a:r>
                      <a:r>
                        <a:rPr lang="en-US" sz="2800" baseline="0" dirty="0" smtClean="0">
                          <a:solidFill>
                            <a:srgbClr val="E5DECA"/>
                          </a:solidFill>
                          <a:latin typeface="IBM Plex Sans Bold"/>
                        </a:rPr>
                        <a:t> Bank -</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marL="0" marR="0" indent="0" algn="l" defTabSz="914400" rtl="0" eaLnBrk="1" fontAlgn="auto" latinLnBrk="0" hangingPunct="1">
                        <a:lnSpc>
                          <a:spcPts val="2879"/>
                        </a:lnSpc>
                        <a:spcBef>
                          <a:spcPts val="0"/>
                        </a:spcBef>
                        <a:spcAft>
                          <a:spcPts val="0"/>
                        </a:spcAft>
                        <a:buClrTx/>
                        <a:buSzTx/>
                        <a:buFontTx/>
                        <a:buNone/>
                        <a:tabLst/>
                        <a:defRPr/>
                      </a:pPr>
                      <a:r>
                        <a:rPr lang="en-US" sz="2800" dirty="0" smtClean="0">
                          <a:solidFill>
                            <a:srgbClr val="E5DECA"/>
                          </a:solidFill>
                          <a:latin typeface="IBM Plex Sans Bold"/>
                        </a:rPr>
                        <a:t>Independence, accountability,</a:t>
                      </a:r>
                      <a:r>
                        <a:rPr lang="en-US" sz="2800" baseline="0" dirty="0" smtClean="0">
                          <a:solidFill>
                            <a:srgbClr val="E5DECA"/>
                          </a:solidFill>
                          <a:latin typeface="IBM Plex Sans Bold"/>
                        </a:rPr>
                        <a:t> transparency, and integrity</a:t>
                      </a:r>
                      <a:endParaRPr lang="en-US" sz="28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1423736">
                <a:tc>
                  <a:txBody>
                    <a:bodyPr/>
                    <a:lstStyle/>
                    <a:p>
                      <a:pPr algn="l">
                        <a:lnSpc>
                          <a:spcPts val="3359"/>
                        </a:lnSpc>
                        <a:defRPr/>
                      </a:pPr>
                      <a:r>
                        <a:rPr lang="en-US" sz="2800" dirty="0" smtClean="0">
                          <a:solidFill>
                            <a:srgbClr val="000000"/>
                          </a:solidFill>
                          <a:latin typeface="IBM Plex Sans"/>
                        </a:rPr>
                        <a:t>Overall fiduciary</a:t>
                      </a:r>
                      <a:r>
                        <a:rPr lang="en-US" sz="2800" baseline="0" dirty="0" smtClean="0">
                          <a:solidFill>
                            <a:srgbClr val="000000"/>
                          </a:solidFill>
                          <a:latin typeface="IBM Plex Sans"/>
                        </a:rPr>
                        <a:t> duty</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79"/>
                        </a:lnSpc>
                        <a:defRPr/>
                      </a:pPr>
                      <a:r>
                        <a:rPr lang="en-US" sz="2800" dirty="0" smtClean="0">
                          <a:solidFill>
                            <a:srgbClr val="000000"/>
                          </a:solidFill>
                          <a:latin typeface="IBM Plex Sans"/>
                        </a:rPr>
                        <a:t>Best interest of Fund members </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3736">
                <a:tc>
                  <a:txBody>
                    <a:bodyPr/>
                    <a:lstStyle/>
                    <a:p>
                      <a:pPr algn="l">
                        <a:lnSpc>
                          <a:spcPts val="3359"/>
                        </a:lnSpc>
                        <a:defRPr/>
                      </a:pPr>
                      <a:r>
                        <a:rPr lang="en-US" sz="2800" dirty="0" smtClean="0">
                          <a:solidFill>
                            <a:srgbClr val="000000"/>
                          </a:solidFill>
                          <a:latin typeface="IBM Plex Sans"/>
                        </a:rPr>
                        <a:t>Governing</a:t>
                      </a:r>
                      <a:r>
                        <a:rPr lang="en-US" sz="2800" baseline="0" dirty="0" smtClean="0">
                          <a:solidFill>
                            <a:srgbClr val="000000"/>
                          </a:solidFill>
                          <a:latin typeface="IBM Plex Sans"/>
                        </a:rPr>
                        <a:t> Body</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79"/>
                        </a:lnSpc>
                        <a:defRPr/>
                      </a:pPr>
                      <a:r>
                        <a:rPr lang="en-US" sz="2800" dirty="0" smtClean="0">
                          <a:solidFill>
                            <a:srgbClr val="000000"/>
                          </a:solidFill>
                          <a:latin typeface="IBM Plex Sans"/>
                        </a:rPr>
                        <a:t>Should</a:t>
                      </a:r>
                      <a:r>
                        <a:rPr lang="en-US" sz="2800" baseline="0" dirty="0" smtClean="0">
                          <a:solidFill>
                            <a:srgbClr val="000000"/>
                          </a:solidFill>
                          <a:latin typeface="IBM Plex Sans"/>
                        </a:rPr>
                        <a:t> be accountable, suitable and utilize to delegation and expert advice.</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23736">
                <a:tc>
                  <a:txBody>
                    <a:bodyPr/>
                    <a:lstStyle/>
                    <a:p>
                      <a:pPr algn="l">
                        <a:lnSpc>
                          <a:spcPts val="3359"/>
                        </a:lnSpc>
                        <a:defRPr/>
                      </a:pPr>
                      <a:r>
                        <a:rPr lang="en-US" sz="2800" dirty="0" smtClean="0">
                          <a:solidFill>
                            <a:srgbClr val="000000"/>
                          </a:solidFill>
                          <a:latin typeface="IBM Plex Sans"/>
                        </a:rPr>
                        <a:t>Risk based internal controls</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79"/>
                        </a:lnSpc>
                        <a:defRPr/>
                      </a:pPr>
                      <a:r>
                        <a:rPr lang="en-US" sz="2800" dirty="0" smtClean="0">
                          <a:solidFill>
                            <a:srgbClr val="000000"/>
                          </a:solidFill>
                          <a:latin typeface="IBM Plex Sans"/>
                        </a:rPr>
                        <a:t>Comprehensive</a:t>
                      </a:r>
                      <a:r>
                        <a:rPr lang="en-US" sz="2800" baseline="0" dirty="0" smtClean="0">
                          <a:solidFill>
                            <a:srgbClr val="000000"/>
                          </a:solidFill>
                          <a:latin typeface="IBM Plex Sans"/>
                        </a:rPr>
                        <a:t> internal documents e.g.</a:t>
                      </a:r>
                      <a:r>
                        <a:rPr lang="en-US" sz="2800" dirty="0" smtClean="0">
                          <a:solidFill>
                            <a:srgbClr val="000000"/>
                          </a:solidFill>
                          <a:latin typeface="IBM Plex Sans"/>
                        </a:rPr>
                        <a:t> code of conduct and a conflicts-of-interest policy.</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23736">
                <a:tc>
                  <a:txBody>
                    <a:bodyPr/>
                    <a:lstStyle/>
                    <a:p>
                      <a:pPr algn="l">
                        <a:lnSpc>
                          <a:spcPts val="3359"/>
                        </a:lnSpc>
                        <a:defRPr/>
                      </a:pPr>
                      <a:r>
                        <a:rPr lang="en-US" sz="2800" dirty="0" smtClean="0">
                          <a:solidFill>
                            <a:srgbClr val="000000"/>
                          </a:solidFill>
                          <a:latin typeface="IBM Plex Sans"/>
                        </a:rPr>
                        <a:t>Reporting &amp; Disclosure</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879"/>
                        </a:lnSpc>
                        <a:defRPr/>
                      </a:pPr>
                      <a:r>
                        <a:rPr lang="en-US" sz="2800" dirty="0" smtClean="0">
                          <a:solidFill>
                            <a:srgbClr val="000000"/>
                          </a:solidFill>
                          <a:latin typeface="IBM Plex Sans"/>
                        </a:rPr>
                        <a:t>Transparent reporting structures &amp; disclosure</a:t>
                      </a:r>
                      <a:r>
                        <a:rPr lang="en-US" sz="2800" baseline="0" dirty="0" smtClean="0">
                          <a:solidFill>
                            <a:srgbClr val="000000"/>
                          </a:solidFill>
                          <a:latin typeface="IBM Plex Sans"/>
                        </a:rPr>
                        <a:t> of</a:t>
                      </a:r>
                      <a:r>
                        <a:rPr lang="en-US" sz="2800" dirty="0" smtClean="0">
                          <a:solidFill>
                            <a:srgbClr val="000000"/>
                          </a:solidFill>
                          <a:latin typeface="IBM Plex Sans"/>
                        </a:rPr>
                        <a:t> relevant information to all stakeholders, timeously</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1536092" y="933450"/>
            <a:ext cx="13322907" cy="897682"/>
          </a:xfrm>
          <a:prstGeom prst="rect">
            <a:avLst/>
          </a:prstGeom>
        </p:spPr>
        <p:txBody>
          <a:bodyPr wrap="square" lIns="0" tIns="0" rIns="0" bIns="0" rtlCol="0" anchor="t">
            <a:spAutoFit/>
          </a:bodyPr>
          <a:lstStyle/>
          <a:p>
            <a:pPr>
              <a:lnSpc>
                <a:spcPts val="6994"/>
              </a:lnSpc>
              <a:spcBef>
                <a:spcPct val="0"/>
              </a:spcBef>
            </a:pPr>
            <a:r>
              <a:rPr lang="en-US" sz="4996" dirty="0" smtClean="0">
                <a:solidFill>
                  <a:srgbClr val="000000"/>
                </a:solidFill>
                <a:latin typeface="Faktum Test Bold"/>
              </a:rPr>
              <a:t>Global Standards of Governance</a:t>
            </a:r>
            <a:endParaRPr lang="en-US" sz="4996" dirty="0">
              <a:solidFill>
                <a:srgbClr val="000000"/>
              </a:solidFill>
              <a:latin typeface="Faktum Test Bo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DECA"/>
        </a:solidFill>
        <a:effectLst/>
      </p:bgPr>
    </p:bg>
    <p:spTree>
      <p:nvGrpSpPr>
        <p:cNvPr id="1" name=""/>
        <p:cNvGrpSpPr/>
        <p:nvPr/>
      </p:nvGrpSpPr>
      <p:grpSpPr>
        <a:xfrm>
          <a:off x="0" y="0"/>
          <a:ext cx="0" cy="0"/>
          <a:chOff x="0" y="0"/>
          <a:chExt cx="0" cy="0"/>
        </a:xfrm>
      </p:grpSpPr>
      <p:grpSp>
        <p:nvGrpSpPr>
          <p:cNvPr id="2" name="Group 2"/>
          <p:cNvGrpSpPr/>
          <p:nvPr/>
        </p:nvGrpSpPr>
        <p:grpSpPr>
          <a:xfrm>
            <a:off x="17293116" y="565634"/>
            <a:ext cx="397367" cy="28996"/>
            <a:chOff x="0" y="0"/>
            <a:chExt cx="128243" cy="9358"/>
          </a:xfrm>
        </p:grpSpPr>
        <p:sp>
          <p:nvSpPr>
            <p:cNvPr id="3" name="Freeform 3"/>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000000"/>
            </a:solidFill>
          </p:spPr>
        </p:sp>
        <p:sp>
          <p:nvSpPr>
            <p:cNvPr id="4" name="TextBox 4"/>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609600" y="390050"/>
            <a:ext cx="8077200" cy="8077200"/>
            <a:chOff x="812800" y="520067"/>
            <a:chExt cx="10769600" cy="1076960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520067"/>
              <a:ext cx="10769600" cy="10769600"/>
            </a:xfrm>
            <a:prstGeom prst="rect">
              <a:avLst/>
            </a:prstGeom>
          </p:spPr>
        </p:pic>
      </p:grpSp>
      <p:sp>
        <p:nvSpPr>
          <p:cNvPr id="7" name="TextBox 7"/>
          <p:cNvSpPr txBox="1"/>
          <p:nvPr/>
        </p:nvSpPr>
        <p:spPr>
          <a:xfrm>
            <a:off x="9448800" y="405001"/>
            <a:ext cx="8458199" cy="844783"/>
          </a:xfrm>
          <a:prstGeom prst="rect">
            <a:avLst/>
          </a:prstGeom>
        </p:spPr>
        <p:txBody>
          <a:bodyPr wrap="square" lIns="0" tIns="0" rIns="0" bIns="0" rtlCol="0" anchor="t">
            <a:spAutoFit/>
          </a:bodyPr>
          <a:lstStyle/>
          <a:p>
            <a:pPr>
              <a:lnSpc>
                <a:spcPts val="6994"/>
              </a:lnSpc>
              <a:spcBef>
                <a:spcPct val="0"/>
              </a:spcBef>
            </a:pPr>
            <a:r>
              <a:rPr lang="en-US" sz="4996" dirty="0" smtClean="0">
                <a:solidFill>
                  <a:srgbClr val="000000"/>
                </a:solidFill>
                <a:latin typeface="Faktum Test Bold"/>
              </a:rPr>
              <a:t>In your opinion </a:t>
            </a:r>
            <a:endParaRPr lang="en-US" sz="4996" dirty="0">
              <a:solidFill>
                <a:srgbClr val="000000"/>
              </a:solidFill>
              <a:latin typeface="Faktum Test Bold"/>
            </a:endParaRPr>
          </a:p>
        </p:txBody>
      </p:sp>
      <p:sp>
        <p:nvSpPr>
          <p:cNvPr id="8" name="AutoShape 8"/>
          <p:cNvSpPr/>
          <p:nvPr/>
        </p:nvSpPr>
        <p:spPr>
          <a:xfrm>
            <a:off x="10926623" y="1976166"/>
            <a:ext cx="1203868" cy="0"/>
          </a:xfrm>
          <a:prstGeom prst="line">
            <a:avLst/>
          </a:prstGeom>
          <a:ln w="38100" cap="flat">
            <a:solidFill>
              <a:srgbClr val="000000"/>
            </a:solidFill>
            <a:prstDash val="solid"/>
            <a:headEnd type="none" w="sm" len="sm"/>
            <a:tailEnd type="none" w="sm" len="sm"/>
          </a:ln>
        </p:spPr>
      </p:sp>
      <p:sp>
        <p:nvSpPr>
          <p:cNvPr id="9" name="TextBox 9"/>
          <p:cNvSpPr txBox="1"/>
          <p:nvPr/>
        </p:nvSpPr>
        <p:spPr>
          <a:xfrm>
            <a:off x="8682805" y="3086100"/>
            <a:ext cx="9224195" cy="6001643"/>
          </a:xfrm>
          <a:prstGeom prst="rect">
            <a:avLst/>
          </a:prstGeom>
        </p:spPr>
        <p:txBody>
          <a:bodyPr wrap="square" lIns="0" tIns="0" rIns="0" bIns="0" rtlCol="0" anchor="t">
            <a:spAutoFit/>
          </a:bodyPr>
          <a:lstStyle/>
          <a:p>
            <a:pPr marL="859791" lvl="1" indent="-514350">
              <a:buFont typeface="+mj-lt"/>
              <a:buAutoNum type="alphaLcParenR"/>
            </a:pPr>
            <a:r>
              <a:rPr lang="en-US" sz="3000" u="sng" dirty="0" smtClean="0">
                <a:solidFill>
                  <a:srgbClr val="000000"/>
                </a:solidFill>
                <a:latin typeface="IBM Plex Sans"/>
              </a:rPr>
              <a:t>Agency issues </a:t>
            </a:r>
            <a:r>
              <a:rPr lang="en-US" sz="3000" dirty="0" smtClean="0">
                <a:solidFill>
                  <a:srgbClr val="000000"/>
                </a:solidFill>
                <a:latin typeface="IBM Plex Sans"/>
              </a:rPr>
              <a:t>- Balancing stakeholder interests/Understanding the legal &amp; regulatory environment;</a:t>
            </a:r>
          </a:p>
          <a:p>
            <a:pPr marL="859791" lvl="1" indent="-514350">
              <a:buFont typeface="+mj-lt"/>
              <a:buAutoNum type="alphaLcParenR"/>
            </a:pPr>
            <a:r>
              <a:rPr lang="en-US" sz="3000" u="sng" dirty="0" smtClean="0">
                <a:solidFill>
                  <a:srgbClr val="000000"/>
                </a:solidFill>
                <a:latin typeface="IBM Plex Sans"/>
              </a:rPr>
              <a:t>Oversight effectiveness issues- </a:t>
            </a:r>
            <a:r>
              <a:rPr lang="en-US" sz="3000" dirty="0" smtClean="0">
                <a:solidFill>
                  <a:srgbClr val="000000"/>
                </a:solidFill>
                <a:latin typeface="IBM Plex Sans"/>
              </a:rPr>
              <a:t>Appropriate skill / knowledge on the Board &amp; adequate use of delegation to management/experts;</a:t>
            </a:r>
          </a:p>
          <a:p>
            <a:pPr marL="859791" lvl="1" indent="-514350">
              <a:buFont typeface="+mj-lt"/>
              <a:buAutoNum type="alphaLcParenR"/>
            </a:pPr>
            <a:r>
              <a:rPr lang="en-US" sz="3000" u="sng" dirty="0" smtClean="0">
                <a:solidFill>
                  <a:srgbClr val="000000"/>
                </a:solidFill>
                <a:latin typeface="IBM Plex Sans"/>
              </a:rPr>
              <a:t>Investment issues / risk management issues </a:t>
            </a:r>
            <a:r>
              <a:rPr lang="en-US" sz="3000" dirty="0" smtClean="0">
                <a:solidFill>
                  <a:srgbClr val="000000"/>
                </a:solidFill>
                <a:latin typeface="IBM Plex Sans"/>
              </a:rPr>
              <a:t>-Understanding context-based risk and its management, Informed ‘investment decisions’;</a:t>
            </a:r>
          </a:p>
          <a:p>
            <a:pPr marL="859791" lvl="1" indent="-514350">
              <a:buFont typeface="+mj-lt"/>
              <a:buAutoNum type="alphaLcParenR"/>
            </a:pPr>
            <a:r>
              <a:rPr lang="en-US" sz="3000" u="sng" dirty="0" smtClean="0">
                <a:solidFill>
                  <a:srgbClr val="000000"/>
                </a:solidFill>
                <a:latin typeface="IBM Plex Sans"/>
              </a:rPr>
              <a:t>Strategic planning / effective management issues </a:t>
            </a:r>
            <a:r>
              <a:rPr lang="en-US" sz="3000" dirty="0" smtClean="0">
                <a:solidFill>
                  <a:srgbClr val="000000"/>
                </a:solidFill>
                <a:latin typeface="IBM Plex Sans"/>
              </a:rPr>
              <a:t>- Resource planning, organization design, and, effective implementation systems &amp; policies </a:t>
            </a:r>
            <a:endParaRPr lang="en-US" sz="3000" dirty="0">
              <a:solidFill>
                <a:srgbClr val="000000"/>
              </a:solidFill>
              <a:latin typeface="IBM Plex Sans"/>
            </a:endParaRPr>
          </a:p>
        </p:txBody>
      </p:sp>
      <p:sp>
        <p:nvSpPr>
          <p:cNvPr id="10" name="TextBox 10"/>
          <p:cNvSpPr txBox="1"/>
          <p:nvPr/>
        </p:nvSpPr>
        <p:spPr>
          <a:xfrm>
            <a:off x="9296400" y="1321012"/>
            <a:ext cx="9175828" cy="1923604"/>
          </a:xfrm>
          <a:prstGeom prst="rect">
            <a:avLst/>
          </a:prstGeom>
        </p:spPr>
        <p:txBody>
          <a:bodyPr wrap="square" lIns="0" tIns="0" rIns="0" bIns="0" rtlCol="0" anchor="t">
            <a:spAutoFit/>
          </a:bodyPr>
          <a:lstStyle/>
          <a:p>
            <a:pPr>
              <a:lnSpc>
                <a:spcPts val="5040"/>
              </a:lnSpc>
              <a:spcBef>
                <a:spcPct val="0"/>
              </a:spcBef>
            </a:pPr>
            <a:r>
              <a:rPr lang="en-US" sz="3600" b="1" dirty="0">
                <a:solidFill>
                  <a:srgbClr val="000000"/>
                </a:solidFill>
                <a:latin typeface="IBM Plex Sans"/>
              </a:rPr>
              <a:t>What </a:t>
            </a:r>
            <a:r>
              <a:rPr lang="en-US" sz="3600" b="1" dirty="0" smtClean="0">
                <a:solidFill>
                  <a:srgbClr val="000000"/>
                </a:solidFill>
                <a:latin typeface="IBM Plex Sans"/>
              </a:rPr>
              <a:t>is the most important governance issue </a:t>
            </a:r>
            <a:r>
              <a:rPr lang="en-US" sz="3600" b="1" dirty="0">
                <a:solidFill>
                  <a:srgbClr val="000000"/>
                </a:solidFill>
                <a:latin typeface="IBM Plex Sans"/>
              </a:rPr>
              <a:t>facing pension fund boards in </a:t>
            </a:r>
            <a:r>
              <a:rPr lang="en-US" sz="3600" b="1" dirty="0" smtClean="0">
                <a:solidFill>
                  <a:srgbClr val="000000"/>
                </a:solidFill>
                <a:latin typeface="IBM Plex Sans"/>
              </a:rPr>
              <a:t>Zimbabwe?</a:t>
            </a:r>
            <a:endParaRPr lang="en-US" sz="3600" b="1" dirty="0">
              <a:solidFill>
                <a:srgbClr val="000000"/>
              </a:solidFill>
              <a:latin typeface="IBM Plex Sans"/>
            </a:endParaRPr>
          </a:p>
        </p:txBody>
      </p:sp>
      <p:sp>
        <p:nvSpPr>
          <p:cNvPr id="11" name="Freeform 11"/>
          <p:cNvSpPr/>
          <p:nvPr/>
        </p:nvSpPr>
        <p:spPr>
          <a:xfrm>
            <a:off x="14592950" y="9258300"/>
            <a:ext cx="3241845" cy="759872"/>
          </a:xfrm>
          <a:custGeom>
            <a:avLst/>
            <a:gdLst/>
            <a:ahLst/>
            <a:cxnLst/>
            <a:rect l="l" t="t" r="r" b="b"/>
            <a:pathLst>
              <a:path w="3241845" h="759872">
                <a:moveTo>
                  <a:pt x="0" y="0"/>
                </a:moveTo>
                <a:lnTo>
                  <a:pt x="3241844" y="0"/>
                </a:lnTo>
                <a:lnTo>
                  <a:pt x="3241844" y="759872"/>
                </a:lnTo>
                <a:lnTo>
                  <a:pt x="0" y="759872"/>
                </a:lnTo>
                <a:lnTo>
                  <a:pt x="0" y="0"/>
                </a:lnTo>
                <a:close/>
              </a:path>
            </a:pathLst>
          </a:custGeom>
          <a:blipFill>
            <a:blip r:embed="rId3"/>
            <a:stretch>
              <a:fillRect/>
            </a:stretch>
          </a:blip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DECA"/>
        </a:solidFill>
        <a:effectLst/>
      </p:bgPr>
    </p:bg>
    <p:spTree>
      <p:nvGrpSpPr>
        <p:cNvPr id="1" name=""/>
        <p:cNvGrpSpPr/>
        <p:nvPr/>
      </p:nvGrpSpPr>
      <p:grpSpPr>
        <a:xfrm>
          <a:off x="0" y="0"/>
          <a:ext cx="0" cy="0"/>
          <a:chOff x="0" y="0"/>
          <a:chExt cx="0" cy="0"/>
        </a:xfrm>
      </p:grpSpPr>
      <p:grpSp>
        <p:nvGrpSpPr>
          <p:cNvPr id="2" name="Group 2"/>
          <p:cNvGrpSpPr/>
          <p:nvPr/>
        </p:nvGrpSpPr>
        <p:grpSpPr>
          <a:xfrm>
            <a:off x="17293116" y="565634"/>
            <a:ext cx="397367" cy="28996"/>
            <a:chOff x="0" y="0"/>
            <a:chExt cx="128243" cy="9358"/>
          </a:xfrm>
        </p:grpSpPr>
        <p:sp>
          <p:nvSpPr>
            <p:cNvPr id="3" name="Freeform 3"/>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000000"/>
            </a:solidFill>
          </p:spPr>
        </p:sp>
        <p:sp>
          <p:nvSpPr>
            <p:cNvPr id="4" name="TextBox 4"/>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0" y="0"/>
            <a:ext cx="9144000" cy="10287000"/>
            <a:chOff x="0" y="0"/>
            <a:chExt cx="12192000" cy="13716000"/>
          </a:xfrm>
        </p:grpSpPr>
        <p:pic>
          <p:nvPicPr>
            <p:cNvPr id="6" name="Picture 6"/>
            <p:cNvPicPr>
              <a:picLocks noChangeAspect="1"/>
            </p:cNvPicPr>
            <p:nvPr/>
          </p:nvPicPr>
          <p:blipFill>
            <a:blip r:embed="rId2"/>
            <a:srcRect l="20388" r="20388"/>
            <a:stretch>
              <a:fillRect/>
            </a:stretch>
          </p:blipFill>
          <p:spPr>
            <a:xfrm>
              <a:off x="0" y="0"/>
              <a:ext cx="12192000" cy="13716000"/>
            </a:xfrm>
            <a:prstGeom prst="rect">
              <a:avLst/>
            </a:prstGeom>
          </p:spPr>
        </p:pic>
      </p:grpSp>
      <p:sp>
        <p:nvSpPr>
          <p:cNvPr id="7" name="TextBox 7"/>
          <p:cNvSpPr txBox="1"/>
          <p:nvPr/>
        </p:nvSpPr>
        <p:spPr>
          <a:xfrm>
            <a:off x="9601200" y="933450"/>
            <a:ext cx="8458199" cy="897682"/>
          </a:xfrm>
          <a:prstGeom prst="rect">
            <a:avLst/>
          </a:prstGeom>
        </p:spPr>
        <p:txBody>
          <a:bodyPr wrap="square" lIns="0" tIns="0" rIns="0" bIns="0" rtlCol="0" anchor="t">
            <a:spAutoFit/>
          </a:bodyPr>
          <a:lstStyle/>
          <a:p>
            <a:pPr>
              <a:lnSpc>
                <a:spcPts val="6994"/>
              </a:lnSpc>
              <a:spcBef>
                <a:spcPct val="0"/>
              </a:spcBef>
            </a:pPr>
            <a:r>
              <a:rPr lang="en-US" sz="4996" dirty="0" smtClean="0">
                <a:solidFill>
                  <a:srgbClr val="000000"/>
                </a:solidFill>
                <a:latin typeface="Faktum Test Bold"/>
              </a:rPr>
              <a:t>Key Governance Trends</a:t>
            </a:r>
            <a:endParaRPr lang="en-US" sz="4996" dirty="0">
              <a:solidFill>
                <a:srgbClr val="000000"/>
              </a:solidFill>
              <a:latin typeface="Faktum Test Bold"/>
            </a:endParaRPr>
          </a:p>
        </p:txBody>
      </p:sp>
      <p:sp>
        <p:nvSpPr>
          <p:cNvPr id="8" name="AutoShape 8"/>
          <p:cNvSpPr/>
          <p:nvPr/>
        </p:nvSpPr>
        <p:spPr>
          <a:xfrm>
            <a:off x="10926623" y="1976166"/>
            <a:ext cx="1203868" cy="0"/>
          </a:xfrm>
          <a:prstGeom prst="line">
            <a:avLst/>
          </a:prstGeom>
          <a:ln w="38100" cap="flat">
            <a:solidFill>
              <a:srgbClr val="000000"/>
            </a:solidFill>
            <a:prstDash val="solid"/>
            <a:headEnd type="none" w="sm" len="sm"/>
            <a:tailEnd type="none" w="sm" len="sm"/>
          </a:ln>
        </p:spPr>
      </p:sp>
      <p:sp>
        <p:nvSpPr>
          <p:cNvPr id="9" name="TextBox 9"/>
          <p:cNvSpPr txBox="1"/>
          <p:nvPr/>
        </p:nvSpPr>
        <p:spPr>
          <a:xfrm>
            <a:off x="10008660" y="4087005"/>
            <a:ext cx="7989230" cy="4847481"/>
          </a:xfrm>
          <a:prstGeom prst="rect">
            <a:avLst/>
          </a:prstGeom>
        </p:spPr>
        <p:txBody>
          <a:bodyPr wrap="square" lIns="0" tIns="0" rIns="0" bIns="0" rtlCol="0" anchor="t">
            <a:spAutoFit/>
          </a:bodyPr>
          <a:lstStyle/>
          <a:p>
            <a:pPr marL="690881" lvl="1" indent="-345440">
              <a:lnSpc>
                <a:spcPts val="6304"/>
              </a:lnSpc>
              <a:buFont typeface="Arial"/>
              <a:buChar char="•"/>
            </a:pPr>
            <a:r>
              <a:rPr lang="en-US" sz="3600" dirty="0" smtClean="0">
                <a:solidFill>
                  <a:srgbClr val="000000"/>
                </a:solidFill>
                <a:latin typeface="IBM Plex Sans"/>
              </a:rPr>
              <a:t>ESG &amp; Sustainability</a:t>
            </a:r>
            <a:endParaRPr lang="en-US" sz="3600" dirty="0">
              <a:solidFill>
                <a:srgbClr val="000000"/>
              </a:solidFill>
              <a:latin typeface="IBM Plex Sans"/>
            </a:endParaRPr>
          </a:p>
          <a:p>
            <a:pPr marL="690881" lvl="1" indent="-345440">
              <a:lnSpc>
                <a:spcPts val="6304"/>
              </a:lnSpc>
              <a:buFont typeface="Arial"/>
              <a:buChar char="•"/>
            </a:pPr>
            <a:r>
              <a:rPr lang="en-US" sz="3600" dirty="0" smtClean="0">
                <a:solidFill>
                  <a:srgbClr val="000000"/>
                </a:solidFill>
                <a:latin typeface="IBM Plex Sans"/>
              </a:rPr>
              <a:t>Technological Advancements</a:t>
            </a:r>
            <a:endParaRPr lang="en-US" sz="3600" dirty="0">
              <a:solidFill>
                <a:srgbClr val="000000"/>
              </a:solidFill>
              <a:latin typeface="IBM Plex Sans"/>
            </a:endParaRPr>
          </a:p>
          <a:p>
            <a:pPr marL="690881" lvl="1" indent="-345440">
              <a:lnSpc>
                <a:spcPts val="6304"/>
              </a:lnSpc>
              <a:buFont typeface="Arial"/>
              <a:buChar char="•"/>
            </a:pPr>
            <a:r>
              <a:rPr lang="en-US" sz="3600" dirty="0" smtClean="0">
                <a:solidFill>
                  <a:srgbClr val="000000"/>
                </a:solidFill>
                <a:latin typeface="IBM Plex Sans"/>
              </a:rPr>
              <a:t>Evolving </a:t>
            </a:r>
            <a:r>
              <a:rPr lang="en-US" sz="3600" dirty="0">
                <a:solidFill>
                  <a:srgbClr val="000000"/>
                </a:solidFill>
                <a:latin typeface="IBM Plex Sans"/>
              </a:rPr>
              <a:t>regulatory </a:t>
            </a:r>
            <a:r>
              <a:rPr lang="en-US" sz="3600" dirty="0" smtClean="0">
                <a:solidFill>
                  <a:srgbClr val="000000"/>
                </a:solidFill>
                <a:latin typeface="IBM Plex Sans"/>
              </a:rPr>
              <a:t>landscapes </a:t>
            </a:r>
          </a:p>
          <a:p>
            <a:pPr marL="690881" lvl="1" indent="-345440">
              <a:lnSpc>
                <a:spcPts val="6304"/>
              </a:lnSpc>
              <a:buFont typeface="Arial"/>
              <a:buChar char="•"/>
            </a:pPr>
            <a:r>
              <a:rPr lang="en-US" sz="3600" dirty="0">
                <a:solidFill>
                  <a:srgbClr val="000000"/>
                </a:solidFill>
                <a:latin typeface="IBM Plex Sans"/>
              </a:rPr>
              <a:t>Risk </a:t>
            </a:r>
            <a:r>
              <a:rPr lang="en-US" sz="3600" dirty="0" smtClean="0">
                <a:solidFill>
                  <a:srgbClr val="000000"/>
                </a:solidFill>
                <a:latin typeface="IBM Plex Sans"/>
              </a:rPr>
              <a:t>Management.</a:t>
            </a:r>
          </a:p>
          <a:p>
            <a:pPr marL="690881" lvl="1" indent="-345440">
              <a:lnSpc>
                <a:spcPts val="6304"/>
              </a:lnSpc>
              <a:buFont typeface="Arial"/>
              <a:buChar char="•"/>
            </a:pPr>
            <a:endParaRPr lang="en-US" sz="3600" dirty="0">
              <a:solidFill>
                <a:srgbClr val="000000"/>
              </a:solidFill>
              <a:latin typeface="IBM Plex Sans"/>
            </a:endParaRPr>
          </a:p>
          <a:p>
            <a:pPr marL="345441" lvl="1">
              <a:lnSpc>
                <a:spcPts val="6304"/>
              </a:lnSpc>
            </a:pPr>
            <a:endParaRPr lang="en-US" sz="3600" dirty="0">
              <a:solidFill>
                <a:srgbClr val="000000"/>
              </a:solidFill>
              <a:latin typeface="IBM Plex Sans"/>
            </a:endParaRPr>
          </a:p>
        </p:txBody>
      </p:sp>
      <p:sp>
        <p:nvSpPr>
          <p:cNvPr id="10" name="TextBox 10"/>
          <p:cNvSpPr txBox="1"/>
          <p:nvPr/>
        </p:nvSpPr>
        <p:spPr>
          <a:xfrm>
            <a:off x="10926623" y="2357166"/>
            <a:ext cx="7469405" cy="598112"/>
          </a:xfrm>
          <a:prstGeom prst="rect">
            <a:avLst/>
          </a:prstGeom>
        </p:spPr>
        <p:txBody>
          <a:bodyPr lIns="0" tIns="0" rIns="0" bIns="0" rtlCol="0" anchor="t">
            <a:spAutoFit/>
          </a:bodyPr>
          <a:lstStyle/>
          <a:p>
            <a:pPr>
              <a:lnSpc>
                <a:spcPts val="5040"/>
              </a:lnSpc>
              <a:spcBef>
                <a:spcPct val="0"/>
              </a:spcBef>
            </a:pPr>
            <a:r>
              <a:rPr lang="en-US" sz="3600" dirty="0" smtClean="0">
                <a:solidFill>
                  <a:srgbClr val="000000"/>
                </a:solidFill>
                <a:latin typeface="IBM Plex Sans"/>
              </a:rPr>
              <a:t>Focus areas globally include:</a:t>
            </a:r>
            <a:endParaRPr lang="en-US" sz="3600" dirty="0">
              <a:solidFill>
                <a:srgbClr val="000000"/>
              </a:solidFill>
              <a:latin typeface="IBM Plex Sans"/>
            </a:endParaRPr>
          </a:p>
        </p:txBody>
      </p:sp>
      <p:sp>
        <p:nvSpPr>
          <p:cNvPr id="11" name="Freeform 11"/>
          <p:cNvSpPr/>
          <p:nvPr/>
        </p:nvSpPr>
        <p:spPr>
          <a:xfrm>
            <a:off x="14592950" y="9258300"/>
            <a:ext cx="3241845" cy="759872"/>
          </a:xfrm>
          <a:custGeom>
            <a:avLst/>
            <a:gdLst/>
            <a:ahLst/>
            <a:cxnLst/>
            <a:rect l="l" t="t" r="r" b="b"/>
            <a:pathLst>
              <a:path w="3241845" h="759872">
                <a:moveTo>
                  <a:pt x="0" y="0"/>
                </a:moveTo>
                <a:lnTo>
                  <a:pt x="3241844" y="0"/>
                </a:lnTo>
                <a:lnTo>
                  <a:pt x="3241844" y="759872"/>
                </a:lnTo>
                <a:lnTo>
                  <a:pt x="0" y="759872"/>
                </a:lnTo>
                <a:lnTo>
                  <a:pt x="0" y="0"/>
                </a:lnTo>
                <a:close/>
              </a:path>
            </a:pathLst>
          </a:custGeom>
          <a:blipFill>
            <a:blip r:embed="rId3"/>
            <a:stretch>
              <a:fillRect/>
            </a:stretch>
          </a:blipFill>
        </p:spPr>
      </p:sp>
    </p:spTree>
    <p:extLst>
      <p:ext uri="{BB962C8B-B14F-4D97-AF65-F5344CB8AC3E}">
        <p14:creationId xmlns:p14="http://schemas.microsoft.com/office/powerpoint/2010/main" val="1145236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grpSp>
        <p:nvGrpSpPr>
          <p:cNvPr id="2" name="Group 2"/>
          <p:cNvGrpSpPr/>
          <p:nvPr/>
        </p:nvGrpSpPr>
        <p:grpSpPr>
          <a:xfrm>
            <a:off x="17293116" y="565634"/>
            <a:ext cx="397367" cy="28996"/>
            <a:chOff x="0" y="0"/>
            <a:chExt cx="128243" cy="9358"/>
          </a:xfrm>
        </p:grpSpPr>
        <p:sp>
          <p:nvSpPr>
            <p:cNvPr id="3" name="Freeform 3"/>
            <p:cNvSpPr/>
            <p:nvPr/>
          </p:nvSpPr>
          <p:spPr>
            <a:xfrm>
              <a:off x="0" y="0"/>
              <a:ext cx="128243" cy="9358"/>
            </a:xfrm>
            <a:custGeom>
              <a:avLst/>
              <a:gdLst/>
              <a:ahLst/>
              <a:cxnLst/>
              <a:rect l="l" t="t" r="r" b="b"/>
              <a:pathLst>
                <a:path w="128243" h="9358">
                  <a:moveTo>
                    <a:pt x="0" y="0"/>
                  </a:moveTo>
                  <a:lnTo>
                    <a:pt x="128243" y="0"/>
                  </a:lnTo>
                  <a:lnTo>
                    <a:pt x="128243" y="9358"/>
                  </a:lnTo>
                  <a:lnTo>
                    <a:pt x="0" y="9358"/>
                  </a:lnTo>
                  <a:close/>
                </a:path>
              </a:pathLst>
            </a:custGeom>
            <a:solidFill>
              <a:srgbClr val="BDAC7A"/>
            </a:solidFill>
          </p:spPr>
        </p:sp>
        <p:sp>
          <p:nvSpPr>
            <p:cNvPr id="4" name="TextBox 4"/>
            <p:cNvSpPr txBox="1"/>
            <p:nvPr/>
          </p:nvSpPr>
          <p:spPr>
            <a:xfrm>
              <a:off x="0" y="-38100"/>
              <a:ext cx="128243" cy="47458"/>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AutoShape 5"/>
          <p:cNvSpPr/>
          <p:nvPr/>
        </p:nvSpPr>
        <p:spPr>
          <a:xfrm>
            <a:off x="1536093" y="1976166"/>
            <a:ext cx="1203868" cy="0"/>
          </a:xfrm>
          <a:prstGeom prst="line">
            <a:avLst/>
          </a:prstGeom>
          <a:ln w="38100" cap="flat">
            <a:solidFill>
              <a:srgbClr val="BDAC7A"/>
            </a:solidFill>
            <a:prstDash val="solid"/>
            <a:headEnd type="none" w="sm" len="sm"/>
            <a:tailEnd type="none" w="sm" len="sm"/>
          </a:ln>
        </p:spPr>
      </p:sp>
      <p:sp>
        <p:nvSpPr>
          <p:cNvPr id="6" name="Freeform 6"/>
          <p:cNvSpPr/>
          <p:nvPr/>
        </p:nvSpPr>
        <p:spPr>
          <a:xfrm>
            <a:off x="14592950" y="9258300"/>
            <a:ext cx="3241845" cy="759872"/>
          </a:xfrm>
          <a:custGeom>
            <a:avLst/>
            <a:gdLst/>
            <a:ahLst/>
            <a:cxnLst/>
            <a:rect l="l" t="t" r="r" b="b"/>
            <a:pathLst>
              <a:path w="3241845" h="759872">
                <a:moveTo>
                  <a:pt x="0" y="0"/>
                </a:moveTo>
                <a:lnTo>
                  <a:pt x="3241844" y="0"/>
                </a:lnTo>
                <a:lnTo>
                  <a:pt x="3241844" y="759872"/>
                </a:lnTo>
                <a:lnTo>
                  <a:pt x="0" y="759872"/>
                </a:lnTo>
                <a:lnTo>
                  <a:pt x="0" y="0"/>
                </a:lnTo>
                <a:close/>
              </a:path>
            </a:pathLst>
          </a:custGeom>
          <a:blipFill>
            <a:blip r:embed="rId2"/>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3577776687"/>
              </p:ext>
            </p:extLst>
          </p:nvPr>
        </p:nvGraphicFramePr>
        <p:xfrm>
          <a:off x="1371600" y="2396182"/>
          <a:ext cx="14677779" cy="7061200"/>
        </p:xfrm>
        <a:graphic>
          <a:graphicData uri="http://schemas.openxmlformats.org/drawingml/2006/table">
            <a:tbl>
              <a:tblPr/>
              <a:tblGrid>
                <a:gridCol w="3650419">
                  <a:extLst>
                    <a:ext uri="{9D8B030D-6E8A-4147-A177-3AD203B41FA5}">
                      <a16:colId xmlns:a16="http://schemas.microsoft.com/office/drawing/2014/main" val="20000"/>
                    </a:ext>
                  </a:extLst>
                </a:gridCol>
                <a:gridCol w="11027360">
                  <a:extLst>
                    <a:ext uri="{9D8B030D-6E8A-4147-A177-3AD203B41FA5}">
                      <a16:colId xmlns:a16="http://schemas.microsoft.com/office/drawing/2014/main" val="20001"/>
                    </a:ext>
                  </a:extLst>
                </a:gridCol>
              </a:tblGrid>
              <a:tr h="1272886">
                <a:tc>
                  <a:txBody>
                    <a:bodyPr/>
                    <a:lstStyle/>
                    <a:p>
                      <a:pPr algn="just">
                        <a:lnSpc>
                          <a:spcPts val="3359"/>
                        </a:lnSpc>
                        <a:defRPr/>
                      </a:pPr>
                      <a:r>
                        <a:rPr lang="en-US" sz="2800" b="1" dirty="0" smtClean="0">
                          <a:solidFill>
                            <a:srgbClr val="000000"/>
                          </a:solidFill>
                          <a:latin typeface="IBM Plex Sans" panose="020B0503050203000203" pitchFamily="34" charset="0"/>
                        </a:rPr>
                        <a:t>Market</a:t>
                      </a:r>
                      <a:r>
                        <a:rPr lang="en-US" sz="2800" b="1" baseline="0" dirty="0" smtClean="0">
                          <a:solidFill>
                            <a:srgbClr val="000000"/>
                          </a:solidFill>
                          <a:latin typeface="IBM Plex Sans" panose="020B0503050203000203" pitchFamily="34" charset="0"/>
                        </a:rPr>
                        <a:t> volatility and </a:t>
                      </a:r>
                      <a:r>
                        <a:rPr lang="en-US" sz="2800" b="1" dirty="0" smtClean="0">
                          <a:solidFill>
                            <a:srgbClr val="000000"/>
                          </a:solidFill>
                          <a:latin typeface="IBM Plex Sans" panose="020B0503050203000203" pitchFamily="34" charset="0"/>
                        </a:rPr>
                        <a:t>Economic turbulence</a:t>
                      </a:r>
                      <a:endParaRPr lang="en-US" sz="2800" b="1"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879"/>
                        </a:lnSpc>
                        <a:defRPr/>
                      </a:pPr>
                      <a:r>
                        <a:rPr lang="en-US" sz="2800" b="0" i="0" kern="1200" dirty="0" smtClean="0">
                          <a:solidFill>
                            <a:schemeClr val="tx1"/>
                          </a:solidFill>
                          <a:effectLst/>
                          <a:latin typeface="IBM Plex Sans" panose="020B0503050203000203" pitchFamily="34" charset="0"/>
                          <a:ea typeface="+mn-ea"/>
                          <a:cs typeface="+mn-cs"/>
                        </a:rPr>
                        <a:t>The increasing time-sensitive nature of investment has effectively sidelined many trustees from engagement with the investment process, given the limited time set aside for deliberation</a:t>
                      </a:r>
                      <a:endParaRPr lang="en-US" sz="2800"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09674"/>
                  </a:ext>
                </a:extLst>
              </a:tr>
              <a:tr h="1272886">
                <a:tc>
                  <a:txBody>
                    <a:bodyPr/>
                    <a:lstStyle/>
                    <a:p>
                      <a:pPr algn="just">
                        <a:lnSpc>
                          <a:spcPts val="3359"/>
                        </a:lnSpc>
                        <a:defRPr/>
                      </a:pPr>
                      <a:r>
                        <a:rPr lang="en-US" sz="2800" b="1" dirty="0" smtClean="0">
                          <a:solidFill>
                            <a:srgbClr val="000000"/>
                          </a:solidFill>
                          <a:latin typeface="IBM Plex Sans" panose="020B0503050203000203" pitchFamily="34" charset="0"/>
                        </a:rPr>
                        <a:t>Changing</a:t>
                      </a:r>
                      <a:r>
                        <a:rPr lang="en-US" sz="2800" b="1" baseline="0" dirty="0" smtClean="0">
                          <a:solidFill>
                            <a:srgbClr val="000000"/>
                          </a:solidFill>
                          <a:latin typeface="IBM Plex Sans" panose="020B0503050203000203" pitchFamily="34" charset="0"/>
                        </a:rPr>
                        <a:t> risk environment</a:t>
                      </a:r>
                      <a:endParaRPr lang="en-US" sz="2800" b="1"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879"/>
                        </a:lnSpc>
                        <a:defRPr/>
                      </a:pPr>
                      <a:r>
                        <a:rPr lang="en-ZW" sz="2800" kern="1200" dirty="0" smtClean="0">
                          <a:solidFill>
                            <a:schemeClr val="tx1"/>
                          </a:solidFill>
                          <a:effectLst/>
                          <a:latin typeface="IBM Plex Sans" panose="020B0503050203000203" pitchFamily="34" charset="0"/>
                          <a:ea typeface="+mn-ea"/>
                          <a:cs typeface="+mn-cs"/>
                        </a:rPr>
                        <a:t>Public funds face new challenges from market volatility related to computer trading, new types of market, operational and liquidity risks from alternative investments, cybersecurity risks, as well as environmental, social, and governance risks that require a new and expanded framework for managing risk</a:t>
                      </a:r>
                      <a:endParaRPr lang="en-US" sz="3600"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955662"/>
                  </a:ext>
                </a:extLst>
              </a:tr>
              <a:tr h="1272886">
                <a:tc>
                  <a:txBody>
                    <a:bodyPr/>
                    <a:lstStyle/>
                    <a:p>
                      <a:pPr algn="just">
                        <a:lnSpc>
                          <a:spcPts val="3359"/>
                        </a:lnSpc>
                        <a:defRPr/>
                      </a:pPr>
                      <a:r>
                        <a:rPr lang="en-US" sz="2800" b="1" dirty="0" smtClean="0">
                          <a:solidFill>
                            <a:srgbClr val="000000"/>
                          </a:solidFill>
                          <a:latin typeface="IBM Plex Sans" panose="020B0503050203000203" pitchFamily="34" charset="0"/>
                        </a:rPr>
                        <a:t>Regulatory uncertainty</a:t>
                      </a:r>
                      <a:endParaRPr lang="en-US" sz="2800" b="1"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879"/>
                        </a:lnSpc>
                        <a:defRPr/>
                      </a:pPr>
                      <a:r>
                        <a:rPr lang="en-US" sz="2800" dirty="0" smtClean="0">
                          <a:latin typeface="IBM Plex Sans" panose="020B0503050203000203" pitchFamily="34" charset="0"/>
                        </a:rPr>
                        <a:t>The regulatory environment can be complex, and funds may struggle to keep up with changing regulations and compliance requirements.</a:t>
                      </a:r>
                      <a:endParaRPr lang="en-US" sz="2800"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834873"/>
                  </a:ext>
                </a:extLst>
              </a:tr>
              <a:tr h="1272886">
                <a:tc>
                  <a:txBody>
                    <a:bodyPr/>
                    <a:lstStyle/>
                    <a:p>
                      <a:pPr algn="just">
                        <a:lnSpc>
                          <a:spcPts val="3359"/>
                        </a:lnSpc>
                        <a:defRPr/>
                      </a:pPr>
                      <a:r>
                        <a:rPr lang="en-US" sz="2800" b="1" dirty="0" smtClean="0">
                          <a:solidFill>
                            <a:srgbClr val="000000"/>
                          </a:solidFill>
                          <a:latin typeface="IBM Plex Sans" panose="020B0503050203000203" pitchFamily="34" charset="0"/>
                        </a:rPr>
                        <a:t>Governance</a:t>
                      </a:r>
                      <a:r>
                        <a:rPr lang="en-US" sz="2800" b="1" baseline="0" dirty="0" smtClean="0">
                          <a:solidFill>
                            <a:srgbClr val="000000"/>
                          </a:solidFill>
                          <a:latin typeface="IBM Plex Sans" panose="020B0503050203000203" pitchFamily="34" charset="0"/>
                        </a:rPr>
                        <a:t> and succession planning</a:t>
                      </a:r>
                      <a:endParaRPr lang="en-US" sz="2800" b="1"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879"/>
                        </a:lnSpc>
                        <a:spcBef>
                          <a:spcPts val="0"/>
                        </a:spcBef>
                        <a:spcAft>
                          <a:spcPts val="0"/>
                        </a:spcAft>
                        <a:buClrTx/>
                        <a:buSzTx/>
                        <a:buFontTx/>
                        <a:buNone/>
                        <a:tabLst/>
                        <a:defRPr/>
                      </a:pPr>
                      <a:r>
                        <a:rPr lang="en-US" sz="2800" dirty="0" smtClean="0">
                          <a:solidFill>
                            <a:srgbClr val="000000"/>
                          </a:solidFill>
                          <a:latin typeface="IBM Plex Sans" panose="020B0503050203000203" pitchFamily="34" charset="0"/>
                        </a:rPr>
                        <a:t>Lack of Board Diversity and Expertise</a:t>
                      </a:r>
                      <a:r>
                        <a:rPr lang="en-US" sz="2800" dirty="0" smtClean="0">
                          <a:solidFill>
                            <a:schemeClr val="tx1"/>
                          </a:solidFill>
                          <a:latin typeface="IBM Plex Sans" panose="020B0503050203000203" pitchFamily="34" charset="0"/>
                        </a:rPr>
                        <a:t>.</a:t>
                      </a:r>
                      <a:r>
                        <a:rPr lang="en-US" sz="2800" baseline="0" dirty="0" smtClean="0">
                          <a:solidFill>
                            <a:schemeClr val="tx1"/>
                          </a:solidFill>
                          <a:latin typeface="IBM Plex Sans" panose="020B0503050203000203" pitchFamily="34" charset="0"/>
                        </a:rPr>
                        <a:t> </a:t>
                      </a:r>
                      <a:r>
                        <a:rPr lang="en-US" sz="2800" dirty="0" smtClean="0">
                          <a:latin typeface="IBM Plex Sans" panose="020B0503050203000203" pitchFamily="34" charset="0"/>
                        </a:rPr>
                        <a:t>The</a:t>
                      </a:r>
                      <a:r>
                        <a:rPr lang="en-US" sz="2800" baseline="0" dirty="0" smtClean="0">
                          <a:latin typeface="IBM Plex Sans" panose="020B0503050203000203" pitchFamily="34" charset="0"/>
                        </a:rPr>
                        <a:t> COP is a great starting point, but frequent reviews and updates are necessary to ensure relevance</a:t>
                      </a:r>
                      <a:r>
                        <a:rPr lang="en-US" sz="2800" dirty="0" smtClean="0">
                          <a:latin typeface="IBM Plex Sans" panose="020B0503050203000203" pitchFamily="34" charset="0"/>
                        </a:rPr>
                        <a:t>. </a:t>
                      </a:r>
                      <a:endParaRPr lang="en-US" sz="2800" dirty="0">
                        <a:latin typeface="IBM Plex Sans" panose="020B0503050203000203" pitchFamily="34" charset="0"/>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536092" y="933450"/>
            <a:ext cx="13322907" cy="844783"/>
          </a:xfrm>
          <a:prstGeom prst="rect">
            <a:avLst/>
          </a:prstGeom>
        </p:spPr>
        <p:txBody>
          <a:bodyPr wrap="square" lIns="0" tIns="0" rIns="0" bIns="0" rtlCol="0" anchor="t">
            <a:spAutoFit/>
          </a:bodyPr>
          <a:lstStyle/>
          <a:p>
            <a:pPr>
              <a:lnSpc>
                <a:spcPts val="6994"/>
              </a:lnSpc>
              <a:spcBef>
                <a:spcPct val="0"/>
              </a:spcBef>
            </a:pPr>
            <a:r>
              <a:rPr lang="en-US" sz="4996" dirty="0" smtClean="0">
                <a:solidFill>
                  <a:srgbClr val="000000"/>
                </a:solidFill>
                <a:latin typeface="Faktum Test Bold"/>
              </a:rPr>
              <a:t>Key Governance Challenges - Zimbabwe</a:t>
            </a:r>
            <a:endParaRPr lang="en-US" sz="4996" dirty="0">
              <a:solidFill>
                <a:srgbClr val="000000"/>
              </a:solidFill>
              <a:latin typeface="Faktum Test Bold"/>
            </a:endParaRPr>
          </a:p>
        </p:txBody>
      </p:sp>
    </p:spTree>
    <p:extLst>
      <p:ext uri="{BB962C8B-B14F-4D97-AF65-F5344CB8AC3E}">
        <p14:creationId xmlns:p14="http://schemas.microsoft.com/office/powerpoint/2010/main" val="3098110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4526</TotalTime>
  <Words>766</Words>
  <Application>Microsoft Office PowerPoint</Application>
  <PresentationFormat>Custom</PresentationFormat>
  <Paragraphs>94</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Faktum Test</vt:lpstr>
      <vt:lpstr>Arial</vt:lpstr>
      <vt:lpstr>Calibri</vt:lpstr>
      <vt:lpstr>Faktum Test Bold</vt:lpstr>
      <vt:lpstr>IBM Plex Sans</vt:lpstr>
      <vt:lpstr>IBM Plex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Mushoriwa Moyo PPT template</dc:title>
  <cp:lastModifiedBy>Beatrice Moyo</cp:lastModifiedBy>
  <cp:revision>46</cp:revision>
  <dcterms:created xsi:type="dcterms:W3CDTF">2006-08-16T00:00:00Z</dcterms:created>
  <dcterms:modified xsi:type="dcterms:W3CDTF">2024-10-07T11:16:34Z</dcterms:modified>
  <dc:identifier>DAGBbGax2g0</dc:identifier>
</cp:coreProperties>
</file>