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4"/>
  </p:notesMasterIdLst>
  <p:sldIdLst>
    <p:sldId id="257" r:id="rId2"/>
    <p:sldId id="258" r:id="rId3"/>
    <p:sldId id="263" r:id="rId4"/>
    <p:sldId id="260" r:id="rId5"/>
    <p:sldId id="271" r:id="rId6"/>
    <p:sldId id="259" r:id="rId7"/>
    <p:sldId id="270" r:id="rId8"/>
    <p:sldId id="262" r:id="rId9"/>
    <p:sldId id="261" r:id="rId10"/>
    <p:sldId id="264" r:id="rId11"/>
    <p:sldId id="272" r:id="rId12"/>
    <p:sldId id="273" r:id="rId13"/>
    <p:sldId id="274" r:id="rId14"/>
    <p:sldId id="275" r:id="rId15"/>
    <p:sldId id="278" r:id="rId16"/>
    <p:sldId id="276" r:id="rId17"/>
    <p:sldId id="256" r:id="rId18"/>
    <p:sldId id="277" r:id="rId19"/>
    <p:sldId id="279" r:id="rId20"/>
    <p:sldId id="267" r:id="rId21"/>
    <p:sldId id="268"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186E"/>
    <a:srgbClr val="BA1875"/>
    <a:srgbClr val="B468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6"/>
  </p:normalViewPr>
  <p:slideViewPr>
    <p:cSldViewPr snapToGrid="0">
      <p:cViewPr varScale="1">
        <p:scale>
          <a:sx n="121" d="100"/>
          <a:sy n="121" d="100"/>
        </p:scale>
        <p:origin x="74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92C89-AF39-3A48-AB0D-851301E36750}" type="datetimeFigureOut">
              <a:rPr lang="en-US" smtClean="0"/>
              <a:t>10/7/24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9F0DE-F0E9-944B-859D-BAC8C9E10D95}" type="slidenum">
              <a:rPr lang="en-US" smtClean="0"/>
              <a:t>‹#›</a:t>
            </a:fld>
            <a:endParaRPr lang="en-US"/>
          </a:p>
        </p:txBody>
      </p:sp>
    </p:spTree>
    <p:extLst>
      <p:ext uri="{BB962C8B-B14F-4D97-AF65-F5344CB8AC3E}">
        <p14:creationId xmlns:p14="http://schemas.microsoft.com/office/powerpoint/2010/main" val="56383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49F0DE-F0E9-944B-859D-BAC8C9E10D95}" type="slidenum">
              <a:rPr lang="en-US" smtClean="0"/>
              <a:t>21</a:t>
            </a:fld>
            <a:endParaRPr lang="en-US"/>
          </a:p>
        </p:txBody>
      </p:sp>
    </p:spTree>
    <p:extLst>
      <p:ext uri="{BB962C8B-B14F-4D97-AF65-F5344CB8AC3E}">
        <p14:creationId xmlns:p14="http://schemas.microsoft.com/office/powerpoint/2010/main" val="4186770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944665" y="1274474"/>
            <a:ext cx="10311768" cy="4309053"/>
          </a:xfrm>
        </p:spPr>
        <p:txBody>
          <a:bodyPr lIns="0" anchor="ctr">
            <a:noAutofit/>
          </a:bodyPr>
          <a:lstStyle>
            <a:lvl1pPr algn="l">
              <a:lnSpc>
                <a:spcPct val="100000"/>
              </a:lnSpc>
              <a:defRPr sz="7667"/>
            </a:lvl1pPr>
          </a:lstStyle>
          <a:p>
            <a:r>
              <a:rPr lang="en-US" dirty="0"/>
              <a:t>Click to edit Master title style</a:t>
            </a:r>
          </a:p>
        </p:txBody>
      </p:sp>
      <p:sp>
        <p:nvSpPr>
          <p:cNvPr id="3" name="Subtitle 2"/>
          <p:cNvSpPr>
            <a:spLocks noGrp="1"/>
          </p:cNvSpPr>
          <p:nvPr>
            <p:ph type="subTitle" idx="1"/>
          </p:nvPr>
        </p:nvSpPr>
        <p:spPr>
          <a:xfrm>
            <a:off x="944665" y="5885912"/>
            <a:ext cx="4851084" cy="663054"/>
          </a:xfrm>
        </p:spPr>
        <p:txBody>
          <a:bodyPr anchor="b">
            <a:normAutofit/>
          </a:bodyPr>
          <a:lstStyle>
            <a:lvl1pPr marL="0" indent="0" algn="l">
              <a:buNone/>
              <a:defRPr sz="1200" b="1"/>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116906" y="307975"/>
            <a:ext cx="413319" cy="6240991"/>
          </a:xfrm>
        </p:spPr>
        <p:txBody>
          <a:bodyPr/>
          <a:lstStyle>
            <a:lvl1pPr algn="ctr">
              <a:defRPr/>
            </a:lvl1pPr>
          </a:lstStyle>
          <a:p>
            <a:r>
              <a:rPr lang="en-ID" sz="1250" dirty="0"/>
              <a:t>PRESENTATION</a:t>
            </a:r>
            <a:r>
              <a:rPr lang="en-ID" dirty="0"/>
              <a:t> TITLE</a:t>
            </a:r>
          </a:p>
        </p:txBody>
      </p:sp>
      <p:sp>
        <p:nvSpPr>
          <p:cNvPr id="12" name="Text Placeholder 11">
            <a:extLst>
              <a:ext uri="{FF2B5EF4-FFF2-40B4-BE49-F238E27FC236}">
                <a16:creationId xmlns:a16="http://schemas.microsoft.com/office/drawing/2014/main" id="{C6FBC030-7547-D6BF-8EBD-57B72AEB38B7}"/>
              </a:ext>
            </a:extLst>
          </p:cNvPr>
          <p:cNvSpPr>
            <a:spLocks noGrp="1"/>
          </p:cNvSpPr>
          <p:nvPr>
            <p:ph type="body" sz="quarter" idx="12"/>
          </p:nvPr>
        </p:nvSpPr>
        <p:spPr>
          <a:xfrm>
            <a:off x="944665" y="318134"/>
            <a:ext cx="4800600" cy="663054"/>
          </a:xfrm>
        </p:spPr>
        <p:txBody>
          <a:bodyPr anchor="t">
            <a:normAutofit/>
          </a:bodyPr>
          <a:lstStyle>
            <a:lvl1pPr>
              <a:defRPr sz="1200" b="1"/>
            </a:lvl1pPr>
          </a:lstStyle>
          <a:p>
            <a:pPr lvl="0"/>
            <a:r>
              <a:rPr lang="en-US" dirty="0"/>
              <a:t>Click to edit Master text styles</a:t>
            </a:r>
          </a:p>
        </p:txBody>
      </p:sp>
    </p:spTree>
    <p:extLst>
      <p:ext uri="{BB962C8B-B14F-4D97-AF65-F5344CB8AC3E}">
        <p14:creationId xmlns:p14="http://schemas.microsoft.com/office/powerpoint/2010/main" val="152928055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203A-7A48-D43C-FF81-44998ED6C5A3}"/>
              </a:ext>
            </a:extLst>
          </p:cNvPr>
          <p:cNvSpPr>
            <a:spLocks noGrp="1"/>
          </p:cNvSpPr>
          <p:nvPr>
            <p:ph type="title" hasCustomPrompt="1"/>
          </p:nvPr>
        </p:nvSpPr>
        <p:spPr>
          <a:xfrm>
            <a:off x="946149" y="309034"/>
            <a:ext cx="10310284" cy="856379"/>
          </a:xfrm>
        </p:spPr>
        <p:txBody>
          <a:bodyPr anchor="b">
            <a:normAutofit/>
          </a:bodyPr>
          <a:lstStyle>
            <a:lvl1pPr>
              <a:defRPr sz="4400">
                <a:solidFill>
                  <a:srgbClr val="B4186E"/>
                </a:solidFill>
                <a:latin typeface="Segoe UI" panose="020B0502040204020203" pitchFamily="34" charset="0"/>
                <a:cs typeface="Segoe UI" panose="020B0502040204020203" pitchFamily="34" charset="0"/>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5C925881-D985-DB50-2C2A-1DD30375D873}"/>
              </a:ext>
            </a:extLst>
          </p:cNvPr>
          <p:cNvSpPr>
            <a:spLocks noGrp="1"/>
          </p:cNvSpPr>
          <p:nvPr>
            <p:ph type="ftr" sz="quarter" idx="10"/>
          </p:nvPr>
        </p:nvSpPr>
        <p:spPr/>
        <p:txBody>
          <a:bodyPr/>
          <a:lstStyle>
            <a:lvl1pPr>
              <a:defRPr sz="1250">
                <a:latin typeface="Segoe UI" panose="020B0502040204020203" pitchFamily="34" charset="0"/>
                <a:cs typeface="Segoe UI" panose="020B0502040204020203" pitchFamily="34" charset="0"/>
              </a:defRPr>
            </a:lvl1pPr>
          </a:lstStyle>
          <a:p>
            <a:r>
              <a:rPr lang="en-ID"/>
              <a:t>PRESENTATION TITLE</a:t>
            </a:r>
            <a:endParaRPr lang="en-ID" dirty="0"/>
          </a:p>
        </p:txBody>
      </p:sp>
      <p:sp>
        <p:nvSpPr>
          <p:cNvPr id="4" name="Slide Number Placeholder 3">
            <a:extLst>
              <a:ext uri="{FF2B5EF4-FFF2-40B4-BE49-F238E27FC236}">
                <a16:creationId xmlns:a16="http://schemas.microsoft.com/office/drawing/2014/main" id="{CEC8AEAE-CAB2-B08D-FDF5-65D952895D89}"/>
              </a:ext>
            </a:extLst>
          </p:cNvPr>
          <p:cNvSpPr>
            <a:spLocks noGrp="1"/>
          </p:cNvSpPr>
          <p:nvPr>
            <p:ph type="sldNum" sz="quarter" idx="11"/>
          </p:nvPr>
        </p:nvSpPr>
        <p:spPr/>
        <p:txBody>
          <a:bodyPr/>
          <a:lstStyle>
            <a:lvl1pPr>
              <a:defRPr>
                <a:latin typeface="Segoe UI" panose="020B0502040204020203" pitchFamily="34" charset="0"/>
                <a:cs typeface="Segoe UI" panose="020B0502040204020203" pitchFamily="34" charset="0"/>
              </a:defRPr>
            </a:lvl1pPr>
          </a:lstStyle>
          <a:p>
            <a:fld id="{F5342A4C-1D06-4798-B51F-D5804CA03D28}" type="slidenum">
              <a:rPr lang="en-ID" smtClean="0"/>
              <a:pPr/>
              <a:t>‹#›</a:t>
            </a:fld>
            <a:endParaRPr lang="en-ID" dirty="0"/>
          </a:p>
        </p:txBody>
      </p:sp>
      <p:pic>
        <p:nvPicPr>
          <p:cNvPr id="9" name="Picture 8" descr="A picture containing text, font, design, graphics&#10;&#10;Description automatically generated">
            <a:extLst>
              <a:ext uri="{FF2B5EF4-FFF2-40B4-BE49-F238E27FC236}">
                <a16:creationId xmlns:a16="http://schemas.microsoft.com/office/drawing/2014/main" id="{376DD0BD-CA6C-EE3F-2E2D-4633685119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25692" y="6102625"/>
            <a:ext cx="1066308" cy="675861"/>
          </a:xfrm>
          <a:prstGeom prst="rect">
            <a:avLst/>
          </a:prstGeom>
        </p:spPr>
      </p:pic>
    </p:spTree>
    <p:extLst>
      <p:ext uri="{BB962C8B-B14F-4D97-AF65-F5344CB8AC3E}">
        <p14:creationId xmlns:p14="http://schemas.microsoft.com/office/powerpoint/2010/main" val="2261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Sections 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203A-7A48-D43C-FF81-44998ED6C5A3}"/>
              </a:ext>
            </a:extLst>
          </p:cNvPr>
          <p:cNvSpPr>
            <a:spLocks noGrp="1"/>
          </p:cNvSpPr>
          <p:nvPr>
            <p:ph type="title"/>
          </p:nvPr>
        </p:nvSpPr>
        <p:spPr>
          <a:xfrm>
            <a:off x="6096001" y="310284"/>
            <a:ext cx="5139341" cy="2644553"/>
          </a:xfrm>
        </p:spPr>
        <p:txBody>
          <a:bodyPr lIns="72000" anchor="t"/>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5C925881-D985-DB50-2C2A-1DD30375D873}"/>
              </a:ext>
            </a:extLst>
          </p:cNvPr>
          <p:cNvSpPr>
            <a:spLocks noGrp="1"/>
          </p:cNvSpPr>
          <p:nvPr>
            <p:ph type="ftr" sz="quarter" idx="10"/>
          </p:nvPr>
        </p:nvSpPr>
        <p:spPr/>
        <p:txBody>
          <a:bodyPr/>
          <a:lstStyle>
            <a:lvl1pPr>
              <a:defRPr sz="1250"/>
            </a:lvl1pPr>
          </a:lstStyle>
          <a:p>
            <a:r>
              <a:rPr lang="en-ID" dirty="0"/>
              <a:t>PRESENTATION TITLE</a:t>
            </a:r>
          </a:p>
        </p:txBody>
      </p:sp>
      <p:sp>
        <p:nvSpPr>
          <p:cNvPr id="4" name="Slide Number Placeholder 3">
            <a:extLst>
              <a:ext uri="{FF2B5EF4-FFF2-40B4-BE49-F238E27FC236}">
                <a16:creationId xmlns:a16="http://schemas.microsoft.com/office/drawing/2014/main" id="{CEC8AEAE-CAB2-B08D-FDF5-65D952895D89}"/>
              </a:ext>
            </a:extLst>
          </p:cNvPr>
          <p:cNvSpPr>
            <a:spLocks noGrp="1"/>
          </p:cNvSpPr>
          <p:nvPr>
            <p:ph type="sldNum" sz="quarter" idx="11"/>
          </p:nvPr>
        </p:nvSpPr>
        <p:spPr/>
        <p:txBody>
          <a:bodyPr/>
          <a:lstStyle/>
          <a:p>
            <a:fld id="{F5342A4C-1D06-4798-B51F-D5804CA03D28}" type="slidenum">
              <a:rPr lang="en-ID" smtClean="0"/>
              <a:pPr/>
              <a:t>‹#›</a:t>
            </a:fld>
            <a:endParaRPr lang="en-ID" dirty="0"/>
          </a:p>
        </p:txBody>
      </p:sp>
      <p:sp>
        <p:nvSpPr>
          <p:cNvPr id="11" name="Text Placeholder 10">
            <a:extLst>
              <a:ext uri="{FF2B5EF4-FFF2-40B4-BE49-F238E27FC236}">
                <a16:creationId xmlns:a16="http://schemas.microsoft.com/office/drawing/2014/main" id="{B9ED7268-F0F7-7726-1714-4FFFA13C8634}"/>
              </a:ext>
            </a:extLst>
          </p:cNvPr>
          <p:cNvSpPr>
            <a:spLocks noGrp="1"/>
          </p:cNvSpPr>
          <p:nvPr>
            <p:ph type="body" sz="quarter" idx="15"/>
          </p:nvPr>
        </p:nvSpPr>
        <p:spPr>
          <a:xfrm>
            <a:off x="6490447" y="3506233"/>
            <a:ext cx="4755405" cy="3042733"/>
          </a:xfrm>
        </p:spPr>
        <p:txBody>
          <a:bodyPr>
            <a:normAutofit/>
          </a:bodyPr>
          <a:lstStyle>
            <a:lvl1pPr>
              <a:defRPr sz="1400"/>
            </a:lvl1pPr>
            <a:lvl2pPr>
              <a:defRPr sz="933"/>
            </a:lvl2pPr>
            <a:lvl3pPr>
              <a:defRPr sz="800"/>
            </a:lvl3pPr>
            <a:lvl4pPr>
              <a:defRPr sz="733"/>
            </a:lvl4pPr>
            <a:lvl5pPr>
              <a:defRPr sz="733"/>
            </a:lvl5pPr>
          </a:lstStyle>
          <a:p>
            <a:pPr lvl="0"/>
            <a:r>
              <a:rPr lang="en-US" dirty="0"/>
              <a:t>Click to edit Master text styles</a:t>
            </a:r>
          </a:p>
        </p:txBody>
      </p:sp>
      <p:sp>
        <p:nvSpPr>
          <p:cNvPr id="10" name="Text Placeholder 10">
            <a:extLst>
              <a:ext uri="{FF2B5EF4-FFF2-40B4-BE49-F238E27FC236}">
                <a16:creationId xmlns:a16="http://schemas.microsoft.com/office/drawing/2014/main" id="{A2E70DB5-A605-C6D9-FAC7-F284C61688EE}"/>
              </a:ext>
            </a:extLst>
          </p:cNvPr>
          <p:cNvSpPr>
            <a:spLocks noGrp="1"/>
          </p:cNvSpPr>
          <p:nvPr>
            <p:ph type="body" sz="quarter" idx="16"/>
          </p:nvPr>
        </p:nvSpPr>
        <p:spPr>
          <a:xfrm>
            <a:off x="6490447" y="3060205"/>
            <a:ext cx="4765987" cy="340659"/>
          </a:xfrm>
        </p:spPr>
        <p:txBody>
          <a:bodyPr anchor="b">
            <a:noAutofit/>
          </a:bodyPr>
          <a:lstStyle>
            <a:lvl1pPr>
              <a:defRPr sz="1450" b="1"/>
            </a:lvl1pPr>
            <a:lvl2pPr>
              <a:defRPr sz="933" b="1"/>
            </a:lvl2pPr>
            <a:lvl3pPr>
              <a:defRPr sz="800" b="1"/>
            </a:lvl3pPr>
            <a:lvl4pPr>
              <a:defRPr sz="733" b="1"/>
            </a:lvl4pPr>
            <a:lvl5pPr>
              <a:defRPr sz="733" b="1"/>
            </a:lvl5pPr>
          </a:lstStyle>
          <a:p>
            <a:pPr lvl="0"/>
            <a:r>
              <a:rPr lang="en-US" dirty="0"/>
              <a:t>Click to edit Master text styles</a:t>
            </a:r>
          </a:p>
        </p:txBody>
      </p:sp>
      <p:sp>
        <p:nvSpPr>
          <p:cNvPr id="15" name="Picture Placeholder 5">
            <a:extLst>
              <a:ext uri="{FF2B5EF4-FFF2-40B4-BE49-F238E27FC236}">
                <a16:creationId xmlns:a16="http://schemas.microsoft.com/office/drawing/2014/main" id="{8C682A16-D4BD-1B51-F007-ED655339E18C}"/>
              </a:ext>
            </a:extLst>
          </p:cNvPr>
          <p:cNvSpPr>
            <a:spLocks noGrp="1"/>
          </p:cNvSpPr>
          <p:nvPr>
            <p:ph type="pic" sz="quarter" idx="17"/>
          </p:nvPr>
        </p:nvSpPr>
        <p:spPr>
          <a:xfrm>
            <a:off x="946148" y="3581262"/>
            <a:ext cx="5275359" cy="2967704"/>
          </a:xfrm>
        </p:spPr>
        <p:txBody>
          <a:bodyPr/>
          <a:lstStyle/>
          <a:p>
            <a:endParaRPr lang="en-ID"/>
          </a:p>
        </p:txBody>
      </p:sp>
      <p:sp>
        <p:nvSpPr>
          <p:cNvPr id="5" name="Text Placeholder 10">
            <a:extLst>
              <a:ext uri="{FF2B5EF4-FFF2-40B4-BE49-F238E27FC236}">
                <a16:creationId xmlns:a16="http://schemas.microsoft.com/office/drawing/2014/main" id="{F822A1B6-89AF-52C8-D197-329C098240E8}"/>
              </a:ext>
            </a:extLst>
          </p:cNvPr>
          <p:cNvSpPr>
            <a:spLocks noGrp="1"/>
          </p:cNvSpPr>
          <p:nvPr>
            <p:ph type="body" sz="quarter" idx="19"/>
          </p:nvPr>
        </p:nvSpPr>
        <p:spPr>
          <a:xfrm>
            <a:off x="935567" y="756312"/>
            <a:ext cx="4456240" cy="2644553"/>
          </a:xfrm>
        </p:spPr>
        <p:txBody>
          <a:bodyPr>
            <a:normAutofit/>
          </a:bodyPr>
          <a:lstStyle>
            <a:lvl1pPr>
              <a:defRPr sz="1400"/>
            </a:lvl1pPr>
            <a:lvl2pPr>
              <a:defRPr sz="933"/>
            </a:lvl2pPr>
            <a:lvl3pPr>
              <a:defRPr sz="800"/>
            </a:lvl3pPr>
            <a:lvl4pPr>
              <a:defRPr sz="733"/>
            </a:lvl4pPr>
            <a:lvl5pPr>
              <a:defRPr sz="733"/>
            </a:lvl5pPr>
          </a:lstStyle>
          <a:p>
            <a:pPr lvl="0"/>
            <a:r>
              <a:rPr lang="en-US" dirty="0"/>
              <a:t>Click to edit Master text styles</a:t>
            </a:r>
          </a:p>
        </p:txBody>
      </p:sp>
      <p:sp>
        <p:nvSpPr>
          <p:cNvPr id="6" name="Text Placeholder 10">
            <a:extLst>
              <a:ext uri="{FF2B5EF4-FFF2-40B4-BE49-F238E27FC236}">
                <a16:creationId xmlns:a16="http://schemas.microsoft.com/office/drawing/2014/main" id="{6C72FE65-DE48-598F-90D7-439F7295E961}"/>
              </a:ext>
            </a:extLst>
          </p:cNvPr>
          <p:cNvSpPr>
            <a:spLocks noGrp="1"/>
          </p:cNvSpPr>
          <p:nvPr>
            <p:ph type="body" sz="quarter" idx="20"/>
          </p:nvPr>
        </p:nvSpPr>
        <p:spPr>
          <a:xfrm>
            <a:off x="946148" y="309033"/>
            <a:ext cx="4456240" cy="340659"/>
          </a:xfrm>
        </p:spPr>
        <p:txBody>
          <a:bodyPr anchor="b">
            <a:noAutofit/>
          </a:bodyPr>
          <a:lstStyle>
            <a:lvl1pPr>
              <a:defRPr sz="1450" b="1"/>
            </a:lvl1pPr>
            <a:lvl2pPr>
              <a:defRPr sz="933" b="1"/>
            </a:lvl2pPr>
            <a:lvl3pPr>
              <a:defRPr sz="800" b="1"/>
            </a:lvl3pPr>
            <a:lvl4pPr>
              <a:defRPr sz="733" b="1"/>
            </a:lvl4pPr>
            <a:lvl5pPr>
              <a:defRPr sz="733" b="1"/>
            </a:lvl5pPr>
          </a:lstStyle>
          <a:p>
            <a:pPr lvl="0"/>
            <a:r>
              <a:rPr lang="en-US" dirty="0"/>
              <a:t>Click to edit Master text styles</a:t>
            </a:r>
          </a:p>
        </p:txBody>
      </p:sp>
    </p:spTree>
    <p:extLst>
      <p:ext uri="{BB962C8B-B14F-4D97-AF65-F5344CB8AC3E}">
        <p14:creationId xmlns:p14="http://schemas.microsoft.com/office/powerpoint/2010/main" val="32277063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Sections Slid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203A-7A48-D43C-FF81-44998ED6C5A3}"/>
              </a:ext>
            </a:extLst>
          </p:cNvPr>
          <p:cNvSpPr>
            <a:spLocks noGrp="1"/>
          </p:cNvSpPr>
          <p:nvPr>
            <p:ph type="title"/>
          </p:nvPr>
        </p:nvSpPr>
        <p:spPr>
          <a:xfrm>
            <a:off x="935568" y="309034"/>
            <a:ext cx="4296832" cy="1923178"/>
          </a:xfrm>
        </p:spPr>
        <p:txBody>
          <a:bodyPr anchor="t"/>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5C925881-D985-DB50-2C2A-1DD30375D873}"/>
              </a:ext>
            </a:extLst>
          </p:cNvPr>
          <p:cNvSpPr>
            <a:spLocks noGrp="1"/>
          </p:cNvSpPr>
          <p:nvPr>
            <p:ph type="ftr" sz="quarter" idx="10"/>
          </p:nvPr>
        </p:nvSpPr>
        <p:spPr/>
        <p:txBody>
          <a:bodyPr/>
          <a:lstStyle>
            <a:lvl1pPr>
              <a:defRPr sz="1250"/>
            </a:lvl1pPr>
          </a:lstStyle>
          <a:p>
            <a:r>
              <a:rPr lang="en-ID" dirty="0"/>
              <a:t>PRESENTATION TITLE</a:t>
            </a:r>
          </a:p>
        </p:txBody>
      </p:sp>
      <p:sp>
        <p:nvSpPr>
          <p:cNvPr id="4" name="Slide Number Placeholder 3">
            <a:extLst>
              <a:ext uri="{FF2B5EF4-FFF2-40B4-BE49-F238E27FC236}">
                <a16:creationId xmlns:a16="http://schemas.microsoft.com/office/drawing/2014/main" id="{CEC8AEAE-CAB2-B08D-FDF5-65D952895D89}"/>
              </a:ext>
            </a:extLst>
          </p:cNvPr>
          <p:cNvSpPr>
            <a:spLocks noGrp="1"/>
          </p:cNvSpPr>
          <p:nvPr>
            <p:ph type="sldNum" sz="quarter" idx="11"/>
          </p:nvPr>
        </p:nvSpPr>
        <p:spPr/>
        <p:txBody>
          <a:bodyPr/>
          <a:lstStyle/>
          <a:p>
            <a:fld id="{F5342A4C-1D06-4798-B51F-D5804CA03D28}" type="slidenum">
              <a:rPr lang="en-ID" smtClean="0"/>
              <a:pPr/>
              <a:t>‹#›</a:t>
            </a:fld>
            <a:endParaRPr lang="en-ID" dirty="0"/>
          </a:p>
        </p:txBody>
      </p:sp>
      <p:sp>
        <p:nvSpPr>
          <p:cNvPr id="11" name="Text Placeholder 10">
            <a:extLst>
              <a:ext uri="{FF2B5EF4-FFF2-40B4-BE49-F238E27FC236}">
                <a16:creationId xmlns:a16="http://schemas.microsoft.com/office/drawing/2014/main" id="{B9ED7268-F0F7-7726-1714-4FFFA13C8634}"/>
              </a:ext>
            </a:extLst>
          </p:cNvPr>
          <p:cNvSpPr>
            <a:spLocks noGrp="1"/>
          </p:cNvSpPr>
          <p:nvPr>
            <p:ph type="body" sz="quarter" idx="15"/>
          </p:nvPr>
        </p:nvSpPr>
        <p:spPr>
          <a:xfrm>
            <a:off x="935568" y="2877672"/>
            <a:ext cx="4296833" cy="3670945"/>
          </a:xfrm>
        </p:spPr>
        <p:txBody>
          <a:bodyPr>
            <a:normAutofit/>
          </a:bodyPr>
          <a:lstStyle>
            <a:lvl1pPr>
              <a:defRPr sz="1400"/>
            </a:lvl1pPr>
            <a:lvl2pPr>
              <a:defRPr sz="933"/>
            </a:lvl2pPr>
            <a:lvl3pPr>
              <a:defRPr sz="800"/>
            </a:lvl3pPr>
            <a:lvl4pPr>
              <a:defRPr sz="733"/>
            </a:lvl4pPr>
            <a:lvl5pPr>
              <a:defRPr sz="733"/>
            </a:lvl5pPr>
          </a:lstStyle>
          <a:p>
            <a:pPr lvl="0"/>
            <a:r>
              <a:rPr lang="en-US" dirty="0"/>
              <a:t>Click to edit Master text styles</a:t>
            </a:r>
          </a:p>
        </p:txBody>
      </p:sp>
      <p:sp>
        <p:nvSpPr>
          <p:cNvPr id="10" name="Text Placeholder 10">
            <a:extLst>
              <a:ext uri="{FF2B5EF4-FFF2-40B4-BE49-F238E27FC236}">
                <a16:creationId xmlns:a16="http://schemas.microsoft.com/office/drawing/2014/main" id="{A2E70DB5-A605-C6D9-FAC7-F284C61688EE}"/>
              </a:ext>
            </a:extLst>
          </p:cNvPr>
          <p:cNvSpPr>
            <a:spLocks noGrp="1"/>
          </p:cNvSpPr>
          <p:nvPr>
            <p:ph type="body" sz="quarter" idx="16"/>
          </p:nvPr>
        </p:nvSpPr>
        <p:spPr>
          <a:xfrm>
            <a:off x="935567" y="2463439"/>
            <a:ext cx="4296831" cy="340659"/>
          </a:xfrm>
        </p:spPr>
        <p:txBody>
          <a:bodyPr anchor="b">
            <a:noAutofit/>
          </a:bodyPr>
          <a:lstStyle>
            <a:lvl1pPr>
              <a:defRPr sz="1450" b="1"/>
            </a:lvl1pPr>
            <a:lvl2pPr>
              <a:defRPr sz="933" b="1"/>
            </a:lvl2pPr>
            <a:lvl3pPr>
              <a:defRPr sz="800" b="1"/>
            </a:lvl3pPr>
            <a:lvl4pPr>
              <a:defRPr sz="733" b="1"/>
            </a:lvl4pPr>
            <a:lvl5pPr>
              <a:defRPr sz="733" b="1"/>
            </a:lvl5pPr>
          </a:lstStyle>
          <a:p>
            <a:pPr lvl="0"/>
            <a:r>
              <a:rPr lang="en-US" dirty="0"/>
              <a:t>Click to edit Master text styles</a:t>
            </a:r>
          </a:p>
        </p:txBody>
      </p:sp>
      <p:sp>
        <p:nvSpPr>
          <p:cNvPr id="9" name="Picture Placeholder 5">
            <a:extLst>
              <a:ext uri="{FF2B5EF4-FFF2-40B4-BE49-F238E27FC236}">
                <a16:creationId xmlns:a16="http://schemas.microsoft.com/office/drawing/2014/main" id="{6BC48F88-8D43-64A8-F42A-A485AD3D5EB2}"/>
              </a:ext>
            </a:extLst>
          </p:cNvPr>
          <p:cNvSpPr>
            <a:spLocks noGrp="1"/>
          </p:cNvSpPr>
          <p:nvPr>
            <p:ph type="pic" sz="quarter" idx="17"/>
          </p:nvPr>
        </p:nvSpPr>
        <p:spPr>
          <a:xfrm>
            <a:off x="5505139" y="309034"/>
            <a:ext cx="5751293" cy="3235102"/>
          </a:xfrm>
        </p:spPr>
        <p:txBody>
          <a:bodyPr/>
          <a:lstStyle/>
          <a:p>
            <a:endParaRPr lang="en-ID" dirty="0"/>
          </a:p>
        </p:txBody>
      </p:sp>
      <p:sp>
        <p:nvSpPr>
          <p:cNvPr id="5" name="Text Placeholder 10">
            <a:extLst>
              <a:ext uri="{FF2B5EF4-FFF2-40B4-BE49-F238E27FC236}">
                <a16:creationId xmlns:a16="http://schemas.microsoft.com/office/drawing/2014/main" id="{EA192266-09A2-F76A-DFFA-F87DD3F3DB54}"/>
              </a:ext>
            </a:extLst>
          </p:cNvPr>
          <p:cNvSpPr>
            <a:spLocks noGrp="1"/>
          </p:cNvSpPr>
          <p:nvPr>
            <p:ph type="body" sz="quarter" idx="18"/>
          </p:nvPr>
        </p:nvSpPr>
        <p:spPr>
          <a:xfrm>
            <a:off x="6096000" y="4105835"/>
            <a:ext cx="5160000" cy="2442781"/>
          </a:xfrm>
        </p:spPr>
        <p:txBody>
          <a:bodyPr>
            <a:normAutofit/>
          </a:bodyPr>
          <a:lstStyle>
            <a:lvl1pPr>
              <a:defRPr sz="1400"/>
            </a:lvl1pPr>
            <a:lvl2pPr>
              <a:defRPr sz="933"/>
            </a:lvl2pPr>
            <a:lvl3pPr>
              <a:defRPr sz="800"/>
            </a:lvl3pPr>
            <a:lvl4pPr>
              <a:defRPr sz="733"/>
            </a:lvl4pPr>
            <a:lvl5pPr>
              <a:defRPr sz="733"/>
            </a:lvl5pPr>
          </a:lstStyle>
          <a:p>
            <a:pPr lvl="0"/>
            <a:r>
              <a:rPr lang="en-US" dirty="0"/>
              <a:t>Click to edit Master text styles</a:t>
            </a:r>
          </a:p>
        </p:txBody>
      </p:sp>
      <p:sp>
        <p:nvSpPr>
          <p:cNvPr id="6" name="Text Placeholder 10">
            <a:extLst>
              <a:ext uri="{FF2B5EF4-FFF2-40B4-BE49-F238E27FC236}">
                <a16:creationId xmlns:a16="http://schemas.microsoft.com/office/drawing/2014/main" id="{E7AA4F49-2E30-3751-034E-BA069D966A46}"/>
              </a:ext>
            </a:extLst>
          </p:cNvPr>
          <p:cNvSpPr>
            <a:spLocks noGrp="1"/>
          </p:cNvSpPr>
          <p:nvPr>
            <p:ph type="body" sz="quarter" idx="19"/>
          </p:nvPr>
        </p:nvSpPr>
        <p:spPr>
          <a:xfrm>
            <a:off x="6096001" y="3630757"/>
            <a:ext cx="5160000" cy="340659"/>
          </a:xfrm>
        </p:spPr>
        <p:txBody>
          <a:bodyPr anchor="b">
            <a:noAutofit/>
          </a:bodyPr>
          <a:lstStyle>
            <a:lvl1pPr>
              <a:defRPr sz="1450" b="1"/>
            </a:lvl1pPr>
            <a:lvl2pPr>
              <a:defRPr sz="933" b="1"/>
            </a:lvl2pPr>
            <a:lvl3pPr>
              <a:defRPr sz="800" b="1"/>
            </a:lvl3pPr>
            <a:lvl4pPr>
              <a:defRPr sz="733" b="1"/>
            </a:lvl4pPr>
            <a:lvl5pPr>
              <a:defRPr sz="733" b="1"/>
            </a:lvl5pPr>
          </a:lstStyle>
          <a:p>
            <a:pPr lvl="0"/>
            <a:r>
              <a:rPr lang="en-US" dirty="0"/>
              <a:t>Click to edit Master text styles</a:t>
            </a:r>
          </a:p>
        </p:txBody>
      </p:sp>
    </p:spTree>
    <p:extLst>
      <p:ext uri="{BB962C8B-B14F-4D97-AF65-F5344CB8AC3E}">
        <p14:creationId xmlns:p14="http://schemas.microsoft.com/office/powerpoint/2010/main" val="33261538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Sections Slid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203A-7A48-D43C-FF81-44998ED6C5A3}"/>
              </a:ext>
            </a:extLst>
          </p:cNvPr>
          <p:cNvSpPr>
            <a:spLocks noGrp="1"/>
          </p:cNvSpPr>
          <p:nvPr>
            <p:ph type="title"/>
          </p:nvPr>
        </p:nvSpPr>
        <p:spPr>
          <a:xfrm>
            <a:off x="935568" y="309034"/>
            <a:ext cx="4296832" cy="1923178"/>
          </a:xfrm>
        </p:spPr>
        <p:txBody>
          <a:bodyPr anchor="t"/>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5C925881-D985-DB50-2C2A-1DD30375D873}"/>
              </a:ext>
            </a:extLst>
          </p:cNvPr>
          <p:cNvSpPr>
            <a:spLocks noGrp="1"/>
          </p:cNvSpPr>
          <p:nvPr>
            <p:ph type="ftr" sz="quarter" idx="10"/>
          </p:nvPr>
        </p:nvSpPr>
        <p:spPr/>
        <p:txBody>
          <a:bodyPr/>
          <a:lstStyle>
            <a:lvl1pPr>
              <a:defRPr sz="1250"/>
            </a:lvl1pPr>
          </a:lstStyle>
          <a:p>
            <a:r>
              <a:rPr lang="en-ID" dirty="0"/>
              <a:t>PRESENTATION TITLE</a:t>
            </a:r>
          </a:p>
        </p:txBody>
      </p:sp>
      <p:sp>
        <p:nvSpPr>
          <p:cNvPr id="4" name="Slide Number Placeholder 3">
            <a:extLst>
              <a:ext uri="{FF2B5EF4-FFF2-40B4-BE49-F238E27FC236}">
                <a16:creationId xmlns:a16="http://schemas.microsoft.com/office/drawing/2014/main" id="{CEC8AEAE-CAB2-B08D-FDF5-65D952895D89}"/>
              </a:ext>
            </a:extLst>
          </p:cNvPr>
          <p:cNvSpPr>
            <a:spLocks noGrp="1"/>
          </p:cNvSpPr>
          <p:nvPr>
            <p:ph type="sldNum" sz="quarter" idx="11"/>
          </p:nvPr>
        </p:nvSpPr>
        <p:spPr/>
        <p:txBody>
          <a:bodyPr/>
          <a:lstStyle/>
          <a:p>
            <a:fld id="{F5342A4C-1D06-4798-B51F-D5804CA03D28}" type="slidenum">
              <a:rPr lang="en-ID" smtClean="0"/>
              <a:pPr/>
              <a:t>‹#›</a:t>
            </a:fld>
            <a:endParaRPr lang="en-ID" dirty="0"/>
          </a:p>
        </p:txBody>
      </p:sp>
      <p:sp>
        <p:nvSpPr>
          <p:cNvPr id="11" name="Text Placeholder 10">
            <a:extLst>
              <a:ext uri="{FF2B5EF4-FFF2-40B4-BE49-F238E27FC236}">
                <a16:creationId xmlns:a16="http://schemas.microsoft.com/office/drawing/2014/main" id="{B9ED7268-F0F7-7726-1714-4FFFA13C8634}"/>
              </a:ext>
            </a:extLst>
          </p:cNvPr>
          <p:cNvSpPr>
            <a:spLocks noGrp="1"/>
          </p:cNvSpPr>
          <p:nvPr>
            <p:ph type="body" sz="quarter" idx="15"/>
          </p:nvPr>
        </p:nvSpPr>
        <p:spPr>
          <a:xfrm>
            <a:off x="935568" y="2877671"/>
            <a:ext cx="4296833" cy="3671295"/>
          </a:xfrm>
        </p:spPr>
        <p:txBody>
          <a:bodyPr>
            <a:normAutofit/>
          </a:bodyPr>
          <a:lstStyle>
            <a:lvl1pPr>
              <a:defRPr sz="1400"/>
            </a:lvl1pPr>
            <a:lvl2pPr>
              <a:defRPr sz="933"/>
            </a:lvl2pPr>
            <a:lvl3pPr>
              <a:defRPr sz="800"/>
            </a:lvl3pPr>
            <a:lvl4pPr>
              <a:defRPr sz="733"/>
            </a:lvl4pPr>
            <a:lvl5pPr>
              <a:defRPr sz="733"/>
            </a:lvl5pPr>
          </a:lstStyle>
          <a:p>
            <a:pPr lvl="0"/>
            <a:r>
              <a:rPr lang="en-US" dirty="0"/>
              <a:t>Click to edit Master text styles</a:t>
            </a:r>
          </a:p>
        </p:txBody>
      </p:sp>
      <p:sp>
        <p:nvSpPr>
          <p:cNvPr id="10" name="Text Placeholder 10">
            <a:extLst>
              <a:ext uri="{FF2B5EF4-FFF2-40B4-BE49-F238E27FC236}">
                <a16:creationId xmlns:a16="http://schemas.microsoft.com/office/drawing/2014/main" id="{A2E70DB5-A605-C6D9-FAC7-F284C61688EE}"/>
              </a:ext>
            </a:extLst>
          </p:cNvPr>
          <p:cNvSpPr>
            <a:spLocks noGrp="1"/>
          </p:cNvSpPr>
          <p:nvPr>
            <p:ph type="body" sz="quarter" idx="16"/>
          </p:nvPr>
        </p:nvSpPr>
        <p:spPr>
          <a:xfrm>
            <a:off x="6737132" y="309032"/>
            <a:ext cx="4519302" cy="340659"/>
          </a:xfrm>
        </p:spPr>
        <p:txBody>
          <a:bodyPr anchor="b">
            <a:noAutofit/>
          </a:bodyPr>
          <a:lstStyle>
            <a:lvl1pPr>
              <a:defRPr sz="1450" b="1"/>
            </a:lvl1pPr>
            <a:lvl2pPr>
              <a:defRPr sz="933" b="1"/>
            </a:lvl2pPr>
            <a:lvl3pPr>
              <a:defRPr sz="800" b="1"/>
            </a:lvl3pPr>
            <a:lvl4pPr>
              <a:defRPr sz="733" b="1"/>
            </a:lvl4pPr>
            <a:lvl5pPr>
              <a:defRPr sz="733" b="1"/>
            </a:lvl5pPr>
          </a:lstStyle>
          <a:p>
            <a:pPr lvl="0"/>
            <a:r>
              <a:rPr lang="en-US" dirty="0"/>
              <a:t>Click to edit Master text styles</a:t>
            </a:r>
          </a:p>
        </p:txBody>
      </p:sp>
      <p:sp>
        <p:nvSpPr>
          <p:cNvPr id="13" name="Picture Placeholder 5">
            <a:extLst>
              <a:ext uri="{FF2B5EF4-FFF2-40B4-BE49-F238E27FC236}">
                <a16:creationId xmlns:a16="http://schemas.microsoft.com/office/drawing/2014/main" id="{031D4142-D50A-A98A-0841-6E68FBEF0A34}"/>
              </a:ext>
            </a:extLst>
          </p:cNvPr>
          <p:cNvSpPr>
            <a:spLocks noGrp="1"/>
          </p:cNvSpPr>
          <p:nvPr>
            <p:ph type="pic" sz="quarter" idx="13"/>
          </p:nvPr>
        </p:nvSpPr>
        <p:spPr>
          <a:xfrm>
            <a:off x="8544360" y="3836894"/>
            <a:ext cx="2712072" cy="2712072"/>
          </a:xfrm>
        </p:spPr>
        <p:txBody>
          <a:bodyPr/>
          <a:lstStyle/>
          <a:p>
            <a:endParaRPr lang="en-ID"/>
          </a:p>
        </p:txBody>
      </p:sp>
      <p:sp>
        <p:nvSpPr>
          <p:cNvPr id="15" name="Picture Placeholder 5">
            <a:extLst>
              <a:ext uri="{FF2B5EF4-FFF2-40B4-BE49-F238E27FC236}">
                <a16:creationId xmlns:a16="http://schemas.microsoft.com/office/drawing/2014/main" id="{2DB518C0-88B6-2B6B-0286-3B6B690D72FA}"/>
              </a:ext>
            </a:extLst>
          </p:cNvPr>
          <p:cNvSpPr>
            <a:spLocks noGrp="1"/>
          </p:cNvSpPr>
          <p:nvPr>
            <p:ph type="pic" sz="quarter" idx="19"/>
          </p:nvPr>
        </p:nvSpPr>
        <p:spPr>
          <a:xfrm>
            <a:off x="5505139" y="3836894"/>
            <a:ext cx="2712072" cy="2712072"/>
          </a:xfrm>
        </p:spPr>
        <p:txBody>
          <a:bodyPr/>
          <a:lstStyle/>
          <a:p>
            <a:endParaRPr lang="en-ID"/>
          </a:p>
        </p:txBody>
      </p:sp>
      <p:sp>
        <p:nvSpPr>
          <p:cNvPr id="5" name="Text Placeholder 10">
            <a:extLst>
              <a:ext uri="{FF2B5EF4-FFF2-40B4-BE49-F238E27FC236}">
                <a16:creationId xmlns:a16="http://schemas.microsoft.com/office/drawing/2014/main" id="{D0939516-8ED9-756F-F5C5-0B33D1F4F411}"/>
              </a:ext>
            </a:extLst>
          </p:cNvPr>
          <p:cNvSpPr>
            <a:spLocks noGrp="1"/>
          </p:cNvSpPr>
          <p:nvPr>
            <p:ph type="body" sz="quarter" idx="20"/>
          </p:nvPr>
        </p:nvSpPr>
        <p:spPr>
          <a:xfrm>
            <a:off x="6737132" y="716927"/>
            <a:ext cx="4519301" cy="2712073"/>
          </a:xfrm>
        </p:spPr>
        <p:txBody>
          <a:bodyPr>
            <a:normAutofit/>
          </a:bodyPr>
          <a:lstStyle>
            <a:lvl1pPr>
              <a:defRPr sz="1400"/>
            </a:lvl1pPr>
            <a:lvl2pPr>
              <a:defRPr sz="933"/>
            </a:lvl2pPr>
            <a:lvl3pPr>
              <a:defRPr sz="800"/>
            </a:lvl3pPr>
            <a:lvl4pPr>
              <a:defRPr sz="733"/>
            </a:lvl4pPr>
            <a:lvl5pPr>
              <a:defRPr sz="733"/>
            </a:lvl5pPr>
          </a:lstStyle>
          <a:p>
            <a:pPr lvl="0"/>
            <a:r>
              <a:rPr lang="en-US" dirty="0"/>
              <a:t>Click to edit Master text styles</a:t>
            </a:r>
          </a:p>
        </p:txBody>
      </p:sp>
      <p:sp>
        <p:nvSpPr>
          <p:cNvPr id="6" name="Text Placeholder 10">
            <a:extLst>
              <a:ext uri="{FF2B5EF4-FFF2-40B4-BE49-F238E27FC236}">
                <a16:creationId xmlns:a16="http://schemas.microsoft.com/office/drawing/2014/main" id="{F326FD8F-2029-D604-1C55-5136DE0CBC6D}"/>
              </a:ext>
            </a:extLst>
          </p:cNvPr>
          <p:cNvSpPr>
            <a:spLocks noGrp="1"/>
          </p:cNvSpPr>
          <p:nvPr>
            <p:ph type="body" sz="quarter" idx="21"/>
          </p:nvPr>
        </p:nvSpPr>
        <p:spPr>
          <a:xfrm>
            <a:off x="935567" y="2457283"/>
            <a:ext cx="4296831" cy="340659"/>
          </a:xfrm>
        </p:spPr>
        <p:txBody>
          <a:bodyPr anchor="b">
            <a:noAutofit/>
          </a:bodyPr>
          <a:lstStyle>
            <a:lvl1pPr>
              <a:defRPr sz="1450" b="1"/>
            </a:lvl1pPr>
            <a:lvl2pPr>
              <a:defRPr sz="933" b="1"/>
            </a:lvl2pPr>
            <a:lvl3pPr>
              <a:defRPr sz="800" b="1"/>
            </a:lvl3pPr>
            <a:lvl4pPr>
              <a:defRPr sz="733" b="1"/>
            </a:lvl4pPr>
            <a:lvl5pPr>
              <a:defRPr sz="733" b="1"/>
            </a:lvl5pPr>
          </a:lstStyle>
          <a:p>
            <a:pPr lvl="0"/>
            <a:r>
              <a:rPr lang="en-US" dirty="0"/>
              <a:t>Click to edit Master text styles</a:t>
            </a:r>
          </a:p>
        </p:txBody>
      </p:sp>
    </p:spTree>
    <p:extLst>
      <p:ext uri="{BB962C8B-B14F-4D97-AF65-F5344CB8AC3E}">
        <p14:creationId xmlns:p14="http://schemas.microsoft.com/office/powerpoint/2010/main" val="796372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Section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203A-7A48-D43C-FF81-44998ED6C5A3}"/>
              </a:ext>
            </a:extLst>
          </p:cNvPr>
          <p:cNvSpPr>
            <a:spLocks noGrp="1"/>
          </p:cNvSpPr>
          <p:nvPr>
            <p:ph type="title"/>
          </p:nvPr>
        </p:nvSpPr>
        <p:spPr>
          <a:xfrm>
            <a:off x="946149" y="309034"/>
            <a:ext cx="10310284" cy="856379"/>
          </a:xfrm>
        </p:spPr>
        <p:txBody>
          <a:bodyPr anchor="t">
            <a:normAutofit/>
          </a:bodyPr>
          <a:lstStyle>
            <a:lvl1pPr algn="l" defTabSz="914446" rtl="0" eaLnBrk="1" latinLnBrk="0" hangingPunct="1">
              <a:lnSpc>
                <a:spcPct val="90000"/>
              </a:lnSpc>
              <a:spcBef>
                <a:spcPct val="0"/>
              </a:spcBef>
              <a:buNone/>
              <a:defRPr lang="en-US" sz="4400" kern="1200" dirty="0">
                <a:solidFill>
                  <a:schemeClr val="tx1"/>
                </a:solidFill>
                <a:latin typeface="+mj-lt"/>
                <a:ea typeface="+mj-ea"/>
                <a:cs typeface="+mj-cs"/>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5C925881-D985-DB50-2C2A-1DD30375D873}"/>
              </a:ext>
            </a:extLst>
          </p:cNvPr>
          <p:cNvSpPr>
            <a:spLocks noGrp="1"/>
          </p:cNvSpPr>
          <p:nvPr>
            <p:ph type="ftr" sz="quarter" idx="10"/>
          </p:nvPr>
        </p:nvSpPr>
        <p:spPr/>
        <p:txBody>
          <a:bodyPr/>
          <a:lstStyle>
            <a:lvl1pPr>
              <a:defRPr sz="1250"/>
            </a:lvl1pPr>
          </a:lstStyle>
          <a:p>
            <a:r>
              <a:rPr lang="en-ID" dirty="0"/>
              <a:t>PRESENTATION TITLE</a:t>
            </a:r>
          </a:p>
        </p:txBody>
      </p:sp>
      <p:sp>
        <p:nvSpPr>
          <p:cNvPr id="4" name="Slide Number Placeholder 3">
            <a:extLst>
              <a:ext uri="{FF2B5EF4-FFF2-40B4-BE49-F238E27FC236}">
                <a16:creationId xmlns:a16="http://schemas.microsoft.com/office/drawing/2014/main" id="{CEC8AEAE-CAB2-B08D-FDF5-65D952895D89}"/>
              </a:ext>
            </a:extLst>
          </p:cNvPr>
          <p:cNvSpPr>
            <a:spLocks noGrp="1"/>
          </p:cNvSpPr>
          <p:nvPr>
            <p:ph type="sldNum" sz="quarter" idx="11"/>
          </p:nvPr>
        </p:nvSpPr>
        <p:spPr/>
        <p:txBody>
          <a:bodyPr/>
          <a:lstStyle/>
          <a:p>
            <a:fld id="{F5342A4C-1D06-4798-B51F-D5804CA03D28}" type="slidenum">
              <a:rPr lang="en-ID" smtClean="0"/>
              <a:pPr/>
              <a:t>‹#›</a:t>
            </a:fld>
            <a:endParaRPr lang="en-ID" dirty="0"/>
          </a:p>
        </p:txBody>
      </p:sp>
      <p:sp>
        <p:nvSpPr>
          <p:cNvPr id="13" name="Picture Placeholder 5">
            <a:extLst>
              <a:ext uri="{FF2B5EF4-FFF2-40B4-BE49-F238E27FC236}">
                <a16:creationId xmlns:a16="http://schemas.microsoft.com/office/drawing/2014/main" id="{D44254E2-95DF-23C9-F750-5F0C53D4C93B}"/>
              </a:ext>
            </a:extLst>
          </p:cNvPr>
          <p:cNvSpPr>
            <a:spLocks noGrp="1"/>
          </p:cNvSpPr>
          <p:nvPr>
            <p:ph type="pic" sz="quarter" idx="18"/>
          </p:nvPr>
        </p:nvSpPr>
        <p:spPr>
          <a:xfrm>
            <a:off x="4536788" y="1534429"/>
            <a:ext cx="3168651" cy="3168651"/>
          </a:xfrm>
        </p:spPr>
        <p:txBody>
          <a:bodyPr/>
          <a:lstStyle/>
          <a:p>
            <a:endParaRPr lang="en-ID"/>
          </a:p>
        </p:txBody>
      </p:sp>
      <p:sp>
        <p:nvSpPr>
          <p:cNvPr id="5" name="Text Placeholder 10">
            <a:extLst>
              <a:ext uri="{FF2B5EF4-FFF2-40B4-BE49-F238E27FC236}">
                <a16:creationId xmlns:a16="http://schemas.microsoft.com/office/drawing/2014/main" id="{73CC2943-9E44-E0DB-F890-7DC8150AD23B}"/>
              </a:ext>
            </a:extLst>
          </p:cNvPr>
          <p:cNvSpPr>
            <a:spLocks noGrp="1"/>
          </p:cNvSpPr>
          <p:nvPr>
            <p:ph type="body" sz="quarter" idx="19"/>
          </p:nvPr>
        </p:nvSpPr>
        <p:spPr>
          <a:xfrm>
            <a:off x="946149" y="1725038"/>
            <a:ext cx="3168651" cy="2978041"/>
          </a:xfrm>
        </p:spPr>
        <p:txBody>
          <a:bodyPr>
            <a:normAutofit/>
          </a:bodyPr>
          <a:lstStyle>
            <a:lvl1pPr>
              <a:defRPr sz="1400"/>
            </a:lvl1pPr>
            <a:lvl2pPr>
              <a:defRPr sz="933"/>
            </a:lvl2pPr>
            <a:lvl3pPr>
              <a:defRPr sz="800"/>
            </a:lvl3pPr>
            <a:lvl4pPr>
              <a:defRPr sz="733"/>
            </a:lvl4pPr>
            <a:lvl5pPr>
              <a:defRPr sz="733"/>
            </a:lvl5pPr>
          </a:lstStyle>
          <a:p>
            <a:pPr lvl="0"/>
            <a:r>
              <a:rPr lang="en-US" dirty="0"/>
              <a:t>Click to edit Master text styles</a:t>
            </a:r>
          </a:p>
        </p:txBody>
      </p:sp>
      <p:sp>
        <p:nvSpPr>
          <p:cNvPr id="7" name="Text Placeholder 10">
            <a:extLst>
              <a:ext uri="{FF2B5EF4-FFF2-40B4-BE49-F238E27FC236}">
                <a16:creationId xmlns:a16="http://schemas.microsoft.com/office/drawing/2014/main" id="{0D0738FD-B45D-6BBB-C10A-FEBE0C2F45CD}"/>
              </a:ext>
            </a:extLst>
          </p:cNvPr>
          <p:cNvSpPr>
            <a:spLocks noGrp="1"/>
          </p:cNvSpPr>
          <p:nvPr>
            <p:ph type="body" sz="quarter" idx="20"/>
          </p:nvPr>
        </p:nvSpPr>
        <p:spPr>
          <a:xfrm>
            <a:off x="8077201" y="1725038"/>
            <a:ext cx="3168651" cy="2978041"/>
          </a:xfrm>
        </p:spPr>
        <p:txBody>
          <a:bodyPr>
            <a:normAutofit/>
          </a:bodyPr>
          <a:lstStyle>
            <a:lvl1pPr>
              <a:defRPr sz="1400"/>
            </a:lvl1pPr>
            <a:lvl2pPr>
              <a:defRPr sz="933"/>
            </a:lvl2pPr>
            <a:lvl3pPr>
              <a:defRPr sz="800"/>
            </a:lvl3pPr>
            <a:lvl4pPr>
              <a:defRPr sz="733"/>
            </a:lvl4pPr>
            <a:lvl5pPr>
              <a:defRPr sz="733"/>
            </a:lvl5pPr>
          </a:lstStyle>
          <a:p>
            <a:pPr lvl="0"/>
            <a:r>
              <a:rPr lang="en-US" dirty="0"/>
              <a:t>Click to edit Master text styles</a:t>
            </a:r>
          </a:p>
        </p:txBody>
      </p:sp>
      <p:sp>
        <p:nvSpPr>
          <p:cNvPr id="8" name="Text Placeholder 7">
            <a:extLst>
              <a:ext uri="{FF2B5EF4-FFF2-40B4-BE49-F238E27FC236}">
                <a16:creationId xmlns:a16="http://schemas.microsoft.com/office/drawing/2014/main" id="{305F9D6C-F894-DD75-5A90-F0DD42854DD3}"/>
              </a:ext>
            </a:extLst>
          </p:cNvPr>
          <p:cNvSpPr>
            <a:spLocks noGrp="1"/>
          </p:cNvSpPr>
          <p:nvPr>
            <p:ph type="body" sz="quarter" idx="21"/>
          </p:nvPr>
        </p:nvSpPr>
        <p:spPr>
          <a:xfrm>
            <a:off x="946151" y="5262705"/>
            <a:ext cx="10310283" cy="1286261"/>
          </a:xfrm>
        </p:spPr>
        <p:txBody>
          <a:bodyPr>
            <a:normAutofit/>
          </a:bodyPr>
          <a:lstStyle>
            <a:lvl1pPr>
              <a:defRPr sz="1400"/>
            </a:lvl1pPr>
          </a:lstStyle>
          <a:p>
            <a:pPr lvl="0"/>
            <a:r>
              <a:rPr lang="en-US" dirty="0"/>
              <a:t>Click to edit Master text styles</a:t>
            </a:r>
          </a:p>
        </p:txBody>
      </p:sp>
      <p:sp>
        <p:nvSpPr>
          <p:cNvPr id="9" name="Text Placeholder 10">
            <a:extLst>
              <a:ext uri="{FF2B5EF4-FFF2-40B4-BE49-F238E27FC236}">
                <a16:creationId xmlns:a16="http://schemas.microsoft.com/office/drawing/2014/main" id="{06D0AACD-B8BE-FD7F-A367-698EFAFF0DE1}"/>
              </a:ext>
            </a:extLst>
          </p:cNvPr>
          <p:cNvSpPr>
            <a:spLocks noGrp="1"/>
          </p:cNvSpPr>
          <p:nvPr>
            <p:ph type="body" sz="quarter" idx="22"/>
          </p:nvPr>
        </p:nvSpPr>
        <p:spPr>
          <a:xfrm>
            <a:off x="946149" y="1339541"/>
            <a:ext cx="3168651" cy="340659"/>
          </a:xfrm>
        </p:spPr>
        <p:txBody>
          <a:bodyPr anchor="b">
            <a:noAutofit/>
          </a:bodyPr>
          <a:lstStyle>
            <a:lvl1pPr>
              <a:defRPr sz="1450" b="1"/>
            </a:lvl1pPr>
            <a:lvl2pPr>
              <a:defRPr sz="933" b="1"/>
            </a:lvl2pPr>
            <a:lvl3pPr>
              <a:defRPr sz="800" b="1"/>
            </a:lvl3pPr>
            <a:lvl4pPr>
              <a:defRPr sz="733" b="1"/>
            </a:lvl4pPr>
            <a:lvl5pPr>
              <a:defRPr sz="733" b="1"/>
            </a:lvl5pPr>
          </a:lstStyle>
          <a:p>
            <a:pPr lvl="0"/>
            <a:r>
              <a:rPr lang="en-US" dirty="0"/>
              <a:t>Click to edit Master text styles</a:t>
            </a:r>
          </a:p>
        </p:txBody>
      </p:sp>
      <p:sp>
        <p:nvSpPr>
          <p:cNvPr id="10" name="Text Placeholder 10">
            <a:extLst>
              <a:ext uri="{FF2B5EF4-FFF2-40B4-BE49-F238E27FC236}">
                <a16:creationId xmlns:a16="http://schemas.microsoft.com/office/drawing/2014/main" id="{4D4A0852-04D4-2DE3-43EC-2E94017DD264}"/>
              </a:ext>
            </a:extLst>
          </p:cNvPr>
          <p:cNvSpPr>
            <a:spLocks noGrp="1"/>
          </p:cNvSpPr>
          <p:nvPr>
            <p:ph type="body" sz="quarter" idx="23"/>
          </p:nvPr>
        </p:nvSpPr>
        <p:spPr>
          <a:xfrm>
            <a:off x="8077200" y="1339541"/>
            <a:ext cx="3168651" cy="340659"/>
          </a:xfrm>
        </p:spPr>
        <p:txBody>
          <a:bodyPr anchor="b">
            <a:noAutofit/>
          </a:bodyPr>
          <a:lstStyle>
            <a:lvl1pPr>
              <a:defRPr sz="1450" b="1"/>
            </a:lvl1pPr>
            <a:lvl2pPr>
              <a:defRPr sz="933" b="1"/>
            </a:lvl2pPr>
            <a:lvl3pPr>
              <a:defRPr sz="800" b="1"/>
            </a:lvl3pPr>
            <a:lvl4pPr>
              <a:defRPr sz="733" b="1"/>
            </a:lvl4pPr>
            <a:lvl5pPr>
              <a:defRPr sz="733" b="1"/>
            </a:lvl5pPr>
          </a:lstStyle>
          <a:p>
            <a:pPr lvl="0"/>
            <a:r>
              <a:rPr lang="en-US" dirty="0"/>
              <a:t>Click to edit Master text styles</a:t>
            </a:r>
          </a:p>
        </p:txBody>
      </p:sp>
      <p:sp>
        <p:nvSpPr>
          <p:cNvPr id="12" name="Text Placeholder 10">
            <a:extLst>
              <a:ext uri="{FF2B5EF4-FFF2-40B4-BE49-F238E27FC236}">
                <a16:creationId xmlns:a16="http://schemas.microsoft.com/office/drawing/2014/main" id="{73A207FE-1878-7831-1200-77F80A7CDEC5}"/>
              </a:ext>
            </a:extLst>
          </p:cNvPr>
          <p:cNvSpPr>
            <a:spLocks noGrp="1"/>
          </p:cNvSpPr>
          <p:nvPr>
            <p:ph type="body" sz="quarter" idx="24"/>
          </p:nvPr>
        </p:nvSpPr>
        <p:spPr>
          <a:xfrm>
            <a:off x="935567" y="4830414"/>
            <a:ext cx="10310283" cy="340659"/>
          </a:xfrm>
        </p:spPr>
        <p:txBody>
          <a:bodyPr anchor="b">
            <a:noAutofit/>
          </a:bodyPr>
          <a:lstStyle>
            <a:lvl1pPr>
              <a:defRPr sz="1450" b="1"/>
            </a:lvl1pPr>
            <a:lvl2pPr>
              <a:defRPr sz="933" b="1"/>
            </a:lvl2pPr>
            <a:lvl3pPr>
              <a:defRPr sz="800" b="1"/>
            </a:lvl3pPr>
            <a:lvl4pPr>
              <a:defRPr sz="733" b="1"/>
            </a:lvl4pPr>
            <a:lvl5pPr>
              <a:defRPr sz="733" b="1"/>
            </a:lvl5pPr>
          </a:lstStyle>
          <a:p>
            <a:pPr lvl="0"/>
            <a:r>
              <a:rPr lang="en-US" dirty="0"/>
              <a:t>Click to edit Master text styles</a:t>
            </a:r>
          </a:p>
        </p:txBody>
      </p:sp>
    </p:spTree>
    <p:extLst>
      <p:ext uri="{BB962C8B-B14F-4D97-AF65-F5344CB8AC3E}">
        <p14:creationId xmlns:p14="http://schemas.microsoft.com/office/powerpoint/2010/main" val="1842055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harts Slide">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D2F24407-DA77-DCD4-EBEA-0323D4D4C2AE}"/>
              </a:ext>
            </a:extLst>
          </p:cNvPr>
          <p:cNvSpPr>
            <a:spLocks noGrp="1"/>
          </p:cNvSpPr>
          <p:nvPr>
            <p:ph type="sldNum" sz="quarter" idx="10"/>
          </p:nvPr>
        </p:nvSpPr>
        <p:spPr/>
        <p:txBody>
          <a:bodyPr/>
          <a:lstStyle/>
          <a:p>
            <a:fld id="{F5342A4C-1D06-4798-B51F-D5804CA03D28}" type="slidenum">
              <a:rPr lang="en-ID" smtClean="0"/>
              <a:pPr/>
              <a:t>‹#›</a:t>
            </a:fld>
            <a:endParaRPr lang="en-ID" dirty="0"/>
          </a:p>
        </p:txBody>
      </p:sp>
      <p:sp>
        <p:nvSpPr>
          <p:cNvPr id="4" name="Нижний колонтитул 3">
            <a:extLst>
              <a:ext uri="{FF2B5EF4-FFF2-40B4-BE49-F238E27FC236}">
                <a16:creationId xmlns:a16="http://schemas.microsoft.com/office/drawing/2014/main" id="{7E820DD2-3E07-5E7B-0EAC-567564449FA0}"/>
              </a:ext>
            </a:extLst>
          </p:cNvPr>
          <p:cNvSpPr>
            <a:spLocks noGrp="1"/>
          </p:cNvSpPr>
          <p:nvPr>
            <p:ph type="ftr" sz="quarter" idx="11"/>
          </p:nvPr>
        </p:nvSpPr>
        <p:spPr/>
        <p:txBody>
          <a:bodyPr/>
          <a:lstStyle>
            <a:lvl1pPr>
              <a:defRPr sz="1250"/>
            </a:lvl1pPr>
          </a:lstStyle>
          <a:p>
            <a:r>
              <a:rPr lang="en-ID" dirty="0"/>
              <a:t>PRESENTATION TITLE</a:t>
            </a:r>
          </a:p>
        </p:txBody>
      </p:sp>
      <p:sp>
        <p:nvSpPr>
          <p:cNvPr id="5" name="Title 1">
            <a:extLst>
              <a:ext uri="{FF2B5EF4-FFF2-40B4-BE49-F238E27FC236}">
                <a16:creationId xmlns:a16="http://schemas.microsoft.com/office/drawing/2014/main" id="{AC8CF52B-4DF2-0B87-45DE-FD8E2F9A9288}"/>
              </a:ext>
            </a:extLst>
          </p:cNvPr>
          <p:cNvSpPr>
            <a:spLocks noGrp="1"/>
          </p:cNvSpPr>
          <p:nvPr>
            <p:ph type="title"/>
          </p:nvPr>
        </p:nvSpPr>
        <p:spPr>
          <a:xfrm>
            <a:off x="946149" y="309034"/>
            <a:ext cx="10310284" cy="856379"/>
          </a:xfrm>
        </p:spPr>
        <p:txBody>
          <a:bodyPr anchor="t">
            <a:normAutofit/>
          </a:bodyPr>
          <a:lstStyle>
            <a:lvl1pPr algn="l" defTabSz="914446" rtl="0" eaLnBrk="1" latinLnBrk="0" hangingPunct="1">
              <a:lnSpc>
                <a:spcPct val="90000"/>
              </a:lnSpc>
              <a:spcBef>
                <a:spcPct val="0"/>
              </a:spcBef>
              <a:buNone/>
              <a:defRPr lang="en-US" sz="4400" kern="1200" dirty="0">
                <a:solidFill>
                  <a:schemeClr val="tx1"/>
                </a:solidFill>
                <a:latin typeface="+mj-lt"/>
                <a:ea typeface="+mj-ea"/>
                <a:cs typeface="+mj-cs"/>
              </a:defRPr>
            </a:lvl1pPr>
          </a:lstStyle>
          <a:p>
            <a:r>
              <a:rPr lang="en-US" dirty="0"/>
              <a:t>Click to edit Master title style</a:t>
            </a:r>
            <a:endParaRPr lang="en-ID" dirty="0"/>
          </a:p>
        </p:txBody>
      </p:sp>
      <p:sp>
        <p:nvSpPr>
          <p:cNvPr id="2" name="Chart Placeholder 22">
            <a:extLst>
              <a:ext uri="{FF2B5EF4-FFF2-40B4-BE49-F238E27FC236}">
                <a16:creationId xmlns:a16="http://schemas.microsoft.com/office/drawing/2014/main" id="{F0D87691-392F-7ABA-0BE8-F9378C382124}"/>
              </a:ext>
            </a:extLst>
          </p:cNvPr>
          <p:cNvSpPr>
            <a:spLocks noGrp="1"/>
          </p:cNvSpPr>
          <p:nvPr>
            <p:ph type="chart" sz="quarter" idx="26"/>
          </p:nvPr>
        </p:nvSpPr>
        <p:spPr>
          <a:xfrm>
            <a:off x="1929329" y="1712515"/>
            <a:ext cx="2037784" cy="1684283"/>
          </a:xfrm>
        </p:spPr>
        <p:txBody>
          <a:bodyPr/>
          <a:lstStyle/>
          <a:p>
            <a:endParaRPr lang="en-US" dirty="0"/>
          </a:p>
        </p:txBody>
      </p:sp>
      <p:sp>
        <p:nvSpPr>
          <p:cNvPr id="7" name="Chart Placeholder 22">
            <a:extLst>
              <a:ext uri="{FF2B5EF4-FFF2-40B4-BE49-F238E27FC236}">
                <a16:creationId xmlns:a16="http://schemas.microsoft.com/office/drawing/2014/main" id="{E1DC6C76-A96A-B345-8925-C0A31B9BE6A1}"/>
              </a:ext>
            </a:extLst>
          </p:cNvPr>
          <p:cNvSpPr>
            <a:spLocks noGrp="1"/>
          </p:cNvSpPr>
          <p:nvPr>
            <p:ph type="chart" sz="quarter" idx="28"/>
          </p:nvPr>
        </p:nvSpPr>
        <p:spPr>
          <a:xfrm>
            <a:off x="8214815" y="1744717"/>
            <a:ext cx="2037784" cy="1684283"/>
          </a:xfrm>
        </p:spPr>
        <p:txBody>
          <a:bodyPr/>
          <a:lstStyle/>
          <a:p>
            <a:endParaRPr lang="en-US" dirty="0"/>
          </a:p>
        </p:txBody>
      </p:sp>
      <p:sp>
        <p:nvSpPr>
          <p:cNvPr id="11" name="Text Placeholder 10">
            <a:extLst>
              <a:ext uri="{FF2B5EF4-FFF2-40B4-BE49-F238E27FC236}">
                <a16:creationId xmlns:a16="http://schemas.microsoft.com/office/drawing/2014/main" id="{76FE8311-66BA-388F-FC3A-C926E9AB5B95}"/>
              </a:ext>
            </a:extLst>
          </p:cNvPr>
          <p:cNvSpPr>
            <a:spLocks noGrp="1"/>
          </p:cNvSpPr>
          <p:nvPr>
            <p:ph type="body" sz="quarter" idx="29"/>
          </p:nvPr>
        </p:nvSpPr>
        <p:spPr>
          <a:xfrm>
            <a:off x="1738645" y="3527457"/>
            <a:ext cx="2400000" cy="560449"/>
          </a:xfrm>
        </p:spPr>
        <p:txBody>
          <a:bodyPr anchor="b">
            <a:noAutofit/>
          </a:bodyPr>
          <a:lstStyle>
            <a:lvl1pPr algn="ctr">
              <a:defRPr sz="1450" b="1"/>
            </a:lvl1pPr>
            <a:lvl2pPr>
              <a:defRPr sz="933" b="1"/>
            </a:lvl2pPr>
            <a:lvl3pPr>
              <a:defRPr sz="800" b="1"/>
            </a:lvl3pPr>
            <a:lvl4pPr>
              <a:defRPr sz="733" b="1"/>
            </a:lvl4pPr>
            <a:lvl5pPr>
              <a:defRPr sz="733" b="1"/>
            </a:lvl5pPr>
          </a:lstStyle>
          <a:p>
            <a:pPr lvl="0"/>
            <a:r>
              <a:rPr lang="en-US" dirty="0"/>
              <a:t>Click to edit Master text styles</a:t>
            </a:r>
          </a:p>
        </p:txBody>
      </p:sp>
      <p:sp>
        <p:nvSpPr>
          <p:cNvPr id="12" name="Text Placeholder 10">
            <a:extLst>
              <a:ext uri="{FF2B5EF4-FFF2-40B4-BE49-F238E27FC236}">
                <a16:creationId xmlns:a16="http://schemas.microsoft.com/office/drawing/2014/main" id="{AC484342-4478-CC7E-084E-9962D8CF8F10}"/>
              </a:ext>
            </a:extLst>
          </p:cNvPr>
          <p:cNvSpPr>
            <a:spLocks noGrp="1"/>
          </p:cNvSpPr>
          <p:nvPr>
            <p:ph type="body" sz="quarter" idx="30"/>
          </p:nvPr>
        </p:nvSpPr>
        <p:spPr>
          <a:xfrm>
            <a:off x="8033707" y="3539414"/>
            <a:ext cx="2400000" cy="548492"/>
          </a:xfrm>
        </p:spPr>
        <p:txBody>
          <a:bodyPr anchor="b">
            <a:noAutofit/>
          </a:bodyPr>
          <a:lstStyle>
            <a:lvl1pPr algn="ctr">
              <a:defRPr sz="1450" b="1"/>
            </a:lvl1pPr>
            <a:lvl2pPr>
              <a:defRPr sz="933" b="1"/>
            </a:lvl2pPr>
            <a:lvl3pPr>
              <a:defRPr sz="800" b="1"/>
            </a:lvl3pPr>
            <a:lvl4pPr>
              <a:defRPr sz="733" b="1"/>
            </a:lvl4pPr>
            <a:lvl5pPr>
              <a:defRPr sz="733" b="1"/>
            </a:lvl5pPr>
          </a:lstStyle>
          <a:p>
            <a:pPr lvl="0"/>
            <a:r>
              <a:rPr lang="en-US" dirty="0"/>
              <a:t>Click to edit Master text styles</a:t>
            </a:r>
          </a:p>
        </p:txBody>
      </p:sp>
      <p:sp>
        <p:nvSpPr>
          <p:cNvPr id="17" name="Picture Placeholder 16">
            <a:extLst>
              <a:ext uri="{FF2B5EF4-FFF2-40B4-BE49-F238E27FC236}">
                <a16:creationId xmlns:a16="http://schemas.microsoft.com/office/drawing/2014/main" id="{9FD9BC79-41C4-9BE0-D59F-9FFCE6FB41CC}"/>
              </a:ext>
            </a:extLst>
          </p:cNvPr>
          <p:cNvSpPr>
            <a:spLocks noGrp="1"/>
          </p:cNvSpPr>
          <p:nvPr>
            <p:ph type="pic" sz="quarter" idx="33"/>
          </p:nvPr>
        </p:nvSpPr>
        <p:spPr>
          <a:xfrm>
            <a:off x="4886425" y="1744718"/>
            <a:ext cx="2400000" cy="4804249"/>
          </a:xfrm>
        </p:spPr>
        <p:txBody>
          <a:bodyPr/>
          <a:lstStyle/>
          <a:p>
            <a:endParaRPr lang="en-UZ" dirty="0"/>
          </a:p>
        </p:txBody>
      </p:sp>
      <p:sp>
        <p:nvSpPr>
          <p:cNvPr id="20" name="Text Placeholder 19">
            <a:extLst>
              <a:ext uri="{FF2B5EF4-FFF2-40B4-BE49-F238E27FC236}">
                <a16:creationId xmlns:a16="http://schemas.microsoft.com/office/drawing/2014/main" id="{43EDC2E7-CB24-8EAC-223D-1B4B2613B609}"/>
              </a:ext>
            </a:extLst>
          </p:cNvPr>
          <p:cNvSpPr>
            <a:spLocks noGrp="1"/>
          </p:cNvSpPr>
          <p:nvPr>
            <p:ph type="body" sz="quarter" idx="34"/>
          </p:nvPr>
        </p:nvSpPr>
        <p:spPr>
          <a:xfrm>
            <a:off x="1738842" y="4218565"/>
            <a:ext cx="2400300" cy="2312410"/>
          </a:xfrm>
        </p:spPr>
        <p:txBody>
          <a:bodyPr>
            <a:normAutofit/>
          </a:bodyPr>
          <a:lstStyle>
            <a:lvl1pPr algn="ctr">
              <a:defRPr sz="1400"/>
            </a:lvl1pPr>
          </a:lstStyle>
          <a:p>
            <a:pPr lvl="0"/>
            <a:r>
              <a:rPr lang="en-US" dirty="0"/>
              <a:t>Click to edit Master text styles</a:t>
            </a:r>
          </a:p>
        </p:txBody>
      </p:sp>
      <p:sp>
        <p:nvSpPr>
          <p:cNvPr id="21" name="Text Placeholder 19">
            <a:extLst>
              <a:ext uri="{FF2B5EF4-FFF2-40B4-BE49-F238E27FC236}">
                <a16:creationId xmlns:a16="http://schemas.microsoft.com/office/drawing/2014/main" id="{470FBDAC-ECEB-CCDF-3A8B-44094B68A31C}"/>
              </a:ext>
            </a:extLst>
          </p:cNvPr>
          <p:cNvSpPr>
            <a:spLocks noGrp="1"/>
          </p:cNvSpPr>
          <p:nvPr>
            <p:ph type="body" sz="quarter" idx="35"/>
          </p:nvPr>
        </p:nvSpPr>
        <p:spPr>
          <a:xfrm>
            <a:off x="8033707" y="4218565"/>
            <a:ext cx="2400300" cy="2312409"/>
          </a:xfrm>
        </p:spPr>
        <p:txBody>
          <a:bodyPr>
            <a:normAutofit/>
          </a:bodyPr>
          <a:lstStyle>
            <a:lvl1pPr algn="ctr">
              <a:defRPr sz="1400"/>
            </a:lvl1pPr>
          </a:lstStyle>
          <a:p>
            <a:pPr lvl="0"/>
            <a:r>
              <a:rPr lang="en-US" dirty="0"/>
              <a:t>Click to edit Master text styles</a:t>
            </a:r>
          </a:p>
        </p:txBody>
      </p:sp>
    </p:spTree>
    <p:extLst>
      <p:ext uri="{BB962C8B-B14F-4D97-AF65-F5344CB8AC3E}">
        <p14:creationId xmlns:p14="http://schemas.microsoft.com/office/powerpoint/2010/main" val="1787822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harts Slide">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D2F24407-DA77-DCD4-EBEA-0323D4D4C2AE}"/>
              </a:ext>
            </a:extLst>
          </p:cNvPr>
          <p:cNvSpPr>
            <a:spLocks noGrp="1"/>
          </p:cNvSpPr>
          <p:nvPr>
            <p:ph type="sldNum" sz="quarter" idx="10"/>
          </p:nvPr>
        </p:nvSpPr>
        <p:spPr/>
        <p:txBody>
          <a:bodyPr/>
          <a:lstStyle/>
          <a:p>
            <a:fld id="{F5342A4C-1D06-4798-B51F-D5804CA03D28}" type="slidenum">
              <a:rPr lang="en-ID" smtClean="0"/>
              <a:pPr/>
              <a:t>‹#›</a:t>
            </a:fld>
            <a:endParaRPr lang="en-ID" dirty="0"/>
          </a:p>
        </p:txBody>
      </p:sp>
      <p:sp>
        <p:nvSpPr>
          <p:cNvPr id="4" name="Нижний колонтитул 3">
            <a:extLst>
              <a:ext uri="{FF2B5EF4-FFF2-40B4-BE49-F238E27FC236}">
                <a16:creationId xmlns:a16="http://schemas.microsoft.com/office/drawing/2014/main" id="{7E820DD2-3E07-5E7B-0EAC-567564449FA0}"/>
              </a:ext>
            </a:extLst>
          </p:cNvPr>
          <p:cNvSpPr>
            <a:spLocks noGrp="1"/>
          </p:cNvSpPr>
          <p:nvPr>
            <p:ph type="ftr" sz="quarter" idx="11"/>
          </p:nvPr>
        </p:nvSpPr>
        <p:spPr/>
        <p:txBody>
          <a:bodyPr/>
          <a:lstStyle>
            <a:lvl1pPr>
              <a:defRPr sz="1250"/>
            </a:lvl1pPr>
          </a:lstStyle>
          <a:p>
            <a:r>
              <a:rPr lang="en-ID" dirty="0"/>
              <a:t>PRESENTATION TITLE</a:t>
            </a:r>
          </a:p>
        </p:txBody>
      </p:sp>
      <p:sp>
        <p:nvSpPr>
          <p:cNvPr id="5" name="Title 1">
            <a:extLst>
              <a:ext uri="{FF2B5EF4-FFF2-40B4-BE49-F238E27FC236}">
                <a16:creationId xmlns:a16="http://schemas.microsoft.com/office/drawing/2014/main" id="{AC8CF52B-4DF2-0B87-45DE-FD8E2F9A9288}"/>
              </a:ext>
            </a:extLst>
          </p:cNvPr>
          <p:cNvSpPr>
            <a:spLocks noGrp="1"/>
          </p:cNvSpPr>
          <p:nvPr>
            <p:ph type="title"/>
          </p:nvPr>
        </p:nvSpPr>
        <p:spPr>
          <a:xfrm>
            <a:off x="946149" y="309034"/>
            <a:ext cx="10310284" cy="856379"/>
          </a:xfrm>
        </p:spPr>
        <p:txBody>
          <a:bodyPr anchor="t">
            <a:normAutofit/>
          </a:bodyPr>
          <a:lstStyle>
            <a:lvl1pPr algn="l" defTabSz="914446" rtl="0" eaLnBrk="1" latinLnBrk="0" hangingPunct="1">
              <a:lnSpc>
                <a:spcPct val="90000"/>
              </a:lnSpc>
              <a:spcBef>
                <a:spcPct val="0"/>
              </a:spcBef>
              <a:buNone/>
              <a:defRPr lang="en-US" sz="4400" kern="1200" dirty="0">
                <a:solidFill>
                  <a:schemeClr val="tx1"/>
                </a:solidFill>
                <a:latin typeface="+mj-lt"/>
                <a:ea typeface="+mj-ea"/>
                <a:cs typeface="+mj-cs"/>
              </a:defRPr>
            </a:lvl1pPr>
          </a:lstStyle>
          <a:p>
            <a:r>
              <a:rPr lang="en-US" dirty="0"/>
              <a:t>Click to edit Master title style</a:t>
            </a:r>
            <a:endParaRPr lang="en-ID" dirty="0"/>
          </a:p>
        </p:txBody>
      </p:sp>
      <p:sp>
        <p:nvSpPr>
          <p:cNvPr id="2" name="Chart Placeholder 22">
            <a:extLst>
              <a:ext uri="{FF2B5EF4-FFF2-40B4-BE49-F238E27FC236}">
                <a16:creationId xmlns:a16="http://schemas.microsoft.com/office/drawing/2014/main" id="{F0D87691-392F-7ABA-0BE8-F9378C382124}"/>
              </a:ext>
            </a:extLst>
          </p:cNvPr>
          <p:cNvSpPr>
            <a:spLocks noGrp="1"/>
          </p:cNvSpPr>
          <p:nvPr>
            <p:ph type="chart" sz="quarter" idx="26"/>
          </p:nvPr>
        </p:nvSpPr>
        <p:spPr>
          <a:xfrm>
            <a:off x="1593849" y="1744717"/>
            <a:ext cx="2037784" cy="1684283"/>
          </a:xfrm>
        </p:spPr>
        <p:txBody>
          <a:bodyPr/>
          <a:lstStyle/>
          <a:p>
            <a:endParaRPr lang="en-US"/>
          </a:p>
        </p:txBody>
      </p:sp>
      <p:sp>
        <p:nvSpPr>
          <p:cNvPr id="6" name="Chart Placeholder 22">
            <a:extLst>
              <a:ext uri="{FF2B5EF4-FFF2-40B4-BE49-F238E27FC236}">
                <a16:creationId xmlns:a16="http://schemas.microsoft.com/office/drawing/2014/main" id="{49A9AF80-EC52-374F-DDC7-B0CE1CC0BBBA}"/>
              </a:ext>
            </a:extLst>
          </p:cNvPr>
          <p:cNvSpPr>
            <a:spLocks noGrp="1"/>
          </p:cNvSpPr>
          <p:nvPr>
            <p:ph type="chart" sz="quarter" idx="27"/>
          </p:nvPr>
        </p:nvSpPr>
        <p:spPr>
          <a:xfrm>
            <a:off x="5077108" y="1744717"/>
            <a:ext cx="2037784" cy="1684283"/>
          </a:xfrm>
        </p:spPr>
        <p:txBody>
          <a:bodyPr/>
          <a:lstStyle/>
          <a:p>
            <a:endParaRPr lang="en-US"/>
          </a:p>
        </p:txBody>
      </p:sp>
      <p:sp>
        <p:nvSpPr>
          <p:cNvPr id="7" name="Chart Placeholder 22">
            <a:extLst>
              <a:ext uri="{FF2B5EF4-FFF2-40B4-BE49-F238E27FC236}">
                <a16:creationId xmlns:a16="http://schemas.microsoft.com/office/drawing/2014/main" id="{E1DC6C76-A96A-B345-8925-C0A31B9BE6A1}"/>
              </a:ext>
            </a:extLst>
          </p:cNvPr>
          <p:cNvSpPr>
            <a:spLocks noGrp="1"/>
          </p:cNvSpPr>
          <p:nvPr>
            <p:ph type="chart" sz="quarter" idx="28"/>
          </p:nvPr>
        </p:nvSpPr>
        <p:spPr>
          <a:xfrm>
            <a:off x="8587103" y="1744717"/>
            <a:ext cx="2037784" cy="1684283"/>
          </a:xfrm>
        </p:spPr>
        <p:txBody>
          <a:bodyPr/>
          <a:lstStyle/>
          <a:p>
            <a:endParaRPr lang="en-US"/>
          </a:p>
        </p:txBody>
      </p:sp>
      <p:sp>
        <p:nvSpPr>
          <p:cNvPr id="9" name="Text Placeholder 10">
            <a:extLst>
              <a:ext uri="{FF2B5EF4-FFF2-40B4-BE49-F238E27FC236}">
                <a16:creationId xmlns:a16="http://schemas.microsoft.com/office/drawing/2014/main" id="{BE2030D7-0D43-0B27-9C9E-5DC298F10014}"/>
              </a:ext>
            </a:extLst>
          </p:cNvPr>
          <p:cNvSpPr>
            <a:spLocks noGrp="1"/>
          </p:cNvSpPr>
          <p:nvPr>
            <p:ph type="body" sz="quarter" idx="19"/>
          </p:nvPr>
        </p:nvSpPr>
        <p:spPr>
          <a:xfrm>
            <a:off x="1412741" y="4168431"/>
            <a:ext cx="2400000" cy="2366680"/>
          </a:xfrm>
        </p:spPr>
        <p:txBody>
          <a:bodyPr>
            <a:normAutofit/>
          </a:bodyPr>
          <a:lstStyle>
            <a:lvl1pPr algn="ctr">
              <a:defRPr sz="1400"/>
            </a:lvl1pPr>
            <a:lvl2pPr>
              <a:defRPr sz="933"/>
            </a:lvl2pPr>
            <a:lvl3pPr>
              <a:defRPr sz="800"/>
            </a:lvl3pPr>
            <a:lvl4pPr>
              <a:defRPr sz="733"/>
            </a:lvl4pPr>
            <a:lvl5pPr>
              <a:defRPr sz="733"/>
            </a:lvl5pPr>
          </a:lstStyle>
          <a:p>
            <a:pPr lvl="0"/>
            <a:r>
              <a:rPr lang="en-US" dirty="0"/>
              <a:t>Click to edit Master text styles</a:t>
            </a:r>
          </a:p>
        </p:txBody>
      </p:sp>
      <p:sp>
        <p:nvSpPr>
          <p:cNvPr id="10" name="Text Placeholder 10">
            <a:extLst>
              <a:ext uri="{FF2B5EF4-FFF2-40B4-BE49-F238E27FC236}">
                <a16:creationId xmlns:a16="http://schemas.microsoft.com/office/drawing/2014/main" id="{E7C3AC4C-0728-EA70-0208-48DA92F8E25B}"/>
              </a:ext>
            </a:extLst>
          </p:cNvPr>
          <p:cNvSpPr>
            <a:spLocks noGrp="1"/>
          </p:cNvSpPr>
          <p:nvPr>
            <p:ph type="body" sz="quarter" idx="16"/>
          </p:nvPr>
        </p:nvSpPr>
        <p:spPr>
          <a:xfrm>
            <a:off x="4909368" y="3527458"/>
            <a:ext cx="2400000" cy="542517"/>
          </a:xfrm>
        </p:spPr>
        <p:txBody>
          <a:bodyPr anchor="b">
            <a:noAutofit/>
          </a:bodyPr>
          <a:lstStyle>
            <a:lvl1pPr algn="ctr">
              <a:defRPr sz="1450" b="1"/>
            </a:lvl1pPr>
            <a:lvl2pPr>
              <a:defRPr sz="933" b="1"/>
            </a:lvl2pPr>
            <a:lvl3pPr>
              <a:defRPr sz="800" b="1"/>
            </a:lvl3pPr>
            <a:lvl4pPr>
              <a:defRPr sz="733" b="1"/>
            </a:lvl4pPr>
            <a:lvl5pPr>
              <a:defRPr sz="733" b="1"/>
            </a:lvl5pPr>
          </a:lstStyle>
          <a:p>
            <a:pPr lvl="0"/>
            <a:r>
              <a:rPr lang="en-US" dirty="0"/>
              <a:t>Click to edit Master text styles</a:t>
            </a:r>
          </a:p>
        </p:txBody>
      </p:sp>
      <p:sp>
        <p:nvSpPr>
          <p:cNvPr id="11" name="Text Placeholder 10">
            <a:extLst>
              <a:ext uri="{FF2B5EF4-FFF2-40B4-BE49-F238E27FC236}">
                <a16:creationId xmlns:a16="http://schemas.microsoft.com/office/drawing/2014/main" id="{76FE8311-66BA-388F-FC3A-C926E9AB5B95}"/>
              </a:ext>
            </a:extLst>
          </p:cNvPr>
          <p:cNvSpPr>
            <a:spLocks noGrp="1"/>
          </p:cNvSpPr>
          <p:nvPr>
            <p:ph type="body" sz="quarter" idx="29"/>
          </p:nvPr>
        </p:nvSpPr>
        <p:spPr>
          <a:xfrm>
            <a:off x="1402607" y="3527456"/>
            <a:ext cx="2400000" cy="542519"/>
          </a:xfrm>
        </p:spPr>
        <p:txBody>
          <a:bodyPr anchor="b">
            <a:noAutofit/>
          </a:bodyPr>
          <a:lstStyle>
            <a:lvl1pPr algn="ctr">
              <a:defRPr sz="1450" b="1"/>
            </a:lvl1pPr>
            <a:lvl2pPr>
              <a:defRPr sz="933" b="1"/>
            </a:lvl2pPr>
            <a:lvl3pPr>
              <a:defRPr sz="800" b="1"/>
            </a:lvl3pPr>
            <a:lvl4pPr>
              <a:defRPr sz="733" b="1"/>
            </a:lvl4pPr>
            <a:lvl5pPr>
              <a:defRPr sz="733" b="1"/>
            </a:lvl5pPr>
          </a:lstStyle>
          <a:p>
            <a:pPr lvl="0"/>
            <a:r>
              <a:rPr lang="en-US" dirty="0"/>
              <a:t>Click to edit Master text styles</a:t>
            </a:r>
          </a:p>
        </p:txBody>
      </p:sp>
      <p:sp>
        <p:nvSpPr>
          <p:cNvPr id="12" name="Text Placeholder 10">
            <a:extLst>
              <a:ext uri="{FF2B5EF4-FFF2-40B4-BE49-F238E27FC236}">
                <a16:creationId xmlns:a16="http://schemas.microsoft.com/office/drawing/2014/main" id="{AC484342-4478-CC7E-084E-9962D8CF8F10}"/>
              </a:ext>
            </a:extLst>
          </p:cNvPr>
          <p:cNvSpPr>
            <a:spLocks noGrp="1"/>
          </p:cNvSpPr>
          <p:nvPr>
            <p:ph type="body" sz="quarter" idx="30"/>
          </p:nvPr>
        </p:nvSpPr>
        <p:spPr>
          <a:xfrm>
            <a:off x="8405995" y="3527458"/>
            <a:ext cx="2400000" cy="542517"/>
          </a:xfrm>
        </p:spPr>
        <p:txBody>
          <a:bodyPr anchor="b">
            <a:noAutofit/>
          </a:bodyPr>
          <a:lstStyle>
            <a:lvl1pPr algn="ctr">
              <a:defRPr sz="1450" b="1"/>
            </a:lvl1pPr>
            <a:lvl2pPr>
              <a:defRPr sz="933" b="1"/>
            </a:lvl2pPr>
            <a:lvl3pPr>
              <a:defRPr sz="800" b="1"/>
            </a:lvl3pPr>
            <a:lvl4pPr>
              <a:defRPr sz="733" b="1"/>
            </a:lvl4pPr>
            <a:lvl5pPr>
              <a:defRPr sz="733" b="1"/>
            </a:lvl5pPr>
          </a:lstStyle>
          <a:p>
            <a:pPr lvl="0"/>
            <a:r>
              <a:rPr lang="en-US" dirty="0"/>
              <a:t>Click to edit Master text styles</a:t>
            </a:r>
          </a:p>
        </p:txBody>
      </p:sp>
      <p:sp>
        <p:nvSpPr>
          <p:cNvPr id="13" name="Text Placeholder 10">
            <a:extLst>
              <a:ext uri="{FF2B5EF4-FFF2-40B4-BE49-F238E27FC236}">
                <a16:creationId xmlns:a16="http://schemas.microsoft.com/office/drawing/2014/main" id="{5C32913F-F483-F3E6-F746-A61E2C57FA2E}"/>
              </a:ext>
            </a:extLst>
          </p:cNvPr>
          <p:cNvSpPr>
            <a:spLocks noGrp="1"/>
          </p:cNvSpPr>
          <p:nvPr>
            <p:ph type="body" sz="quarter" idx="31"/>
          </p:nvPr>
        </p:nvSpPr>
        <p:spPr>
          <a:xfrm>
            <a:off x="4909368" y="4168431"/>
            <a:ext cx="2400000" cy="2366680"/>
          </a:xfrm>
        </p:spPr>
        <p:txBody>
          <a:bodyPr>
            <a:normAutofit/>
          </a:bodyPr>
          <a:lstStyle>
            <a:lvl1pPr algn="ctr">
              <a:defRPr sz="1400"/>
            </a:lvl1pPr>
            <a:lvl2pPr>
              <a:defRPr sz="933"/>
            </a:lvl2pPr>
            <a:lvl3pPr>
              <a:defRPr sz="800"/>
            </a:lvl3pPr>
            <a:lvl4pPr>
              <a:defRPr sz="733"/>
            </a:lvl4pPr>
            <a:lvl5pPr>
              <a:defRPr sz="733"/>
            </a:lvl5pPr>
          </a:lstStyle>
          <a:p>
            <a:pPr lvl="0"/>
            <a:r>
              <a:rPr lang="en-US" dirty="0"/>
              <a:t>Click to edit Master text styles</a:t>
            </a:r>
          </a:p>
        </p:txBody>
      </p:sp>
      <p:sp>
        <p:nvSpPr>
          <p:cNvPr id="14" name="Text Placeholder 10">
            <a:extLst>
              <a:ext uri="{FF2B5EF4-FFF2-40B4-BE49-F238E27FC236}">
                <a16:creationId xmlns:a16="http://schemas.microsoft.com/office/drawing/2014/main" id="{B26C2D3C-6E1C-7667-EDD6-191FD1AE7CCC}"/>
              </a:ext>
            </a:extLst>
          </p:cNvPr>
          <p:cNvSpPr>
            <a:spLocks noGrp="1"/>
          </p:cNvSpPr>
          <p:nvPr>
            <p:ph type="body" sz="quarter" idx="32"/>
          </p:nvPr>
        </p:nvSpPr>
        <p:spPr>
          <a:xfrm>
            <a:off x="8405995" y="4166045"/>
            <a:ext cx="2400000" cy="2366680"/>
          </a:xfrm>
        </p:spPr>
        <p:txBody>
          <a:bodyPr>
            <a:normAutofit/>
          </a:bodyPr>
          <a:lstStyle>
            <a:lvl1pPr algn="ctr">
              <a:defRPr sz="1400"/>
            </a:lvl1pPr>
            <a:lvl2pPr>
              <a:defRPr sz="933"/>
            </a:lvl2pPr>
            <a:lvl3pPr>
              <a:defRPr sz="800"/>
            </a:lvl3pPr>
            <a:lvl4pPr>
              <a:defRPr sz="733"/>
            </a:lvl4pPr>
            <a:lvl5pPr>
              <a:defRPr sz="733"/>
            </a:lvl5pPr>
          </a:lstStyle>
          <a:p>
            <a:pPr lvl="0"/>
            <a:r>
              <a:rPr lang="en-US" dirty="0"/>
              <a:t>Click to edit Master text styles</a:t>
            </a:r>
          </a:p>
        </p:txBody>
      </p:sp>
      <p:cxnSp>
        <p:nvCxnSpPr>
          <p:cNvPr id="15" name="Straight Connector 14">
            <a:extLst>
              <a:ext uri="{FF2B5EF4-FFF2-40B4-BE49-F238E27FC236}">
                <a16:creationId xmlns:a16="http://schemas.microsoft.com/office/drawing/2014/main" id="{BD58BF99-7DC6-E011-5CBD-837985A74F7B}"/>
              </a:ext>
            </a:extLst>
          </p:cNvPr>
          <p:cNvCxnSpPr>
            <a:cxnSpLocks/>
          </p:cNvCxnSpPr>
          <p:nvPr userDrawn="1"/>
        </p:nvCxnSpPr>
        <p:spPr>
          <a:xfrm>
            <a:off x="4344000" y="2700716"/>
            <a:ext cx="0" cy="34831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8242C9C-6BCF-1837-3EA9-334358B05E78}"/>
              </a:ext>
            </a:extLst>
          </p:cNvPr>
          <p:cNvCxnSpPr>
            <a:cxnSpLocks/>
          </p:cNvCxnSpPr>
          <p:nvPr userDrawn="1"/>
        </p:nvCxnSpPr>
        <p:spPr>
          <a:xfrm>
            <a:off x="7848000" y="2700000"/>
            <a:ext cx="0" cy="34831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973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harts Slide">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D2F24407-DA77-DCD4-EBEA-0323D4D4C2AE}"/>
              </a:ext>
            </a:extLst>
          </p:cNvPr>
          <p:cNvSpPr>
            <a:spLocks noGrp="1"/>
          </p:cNvSpPr>
          <p:nvPr>
            <p:ph type="sldNum" sz="quarter" idx="10"/>
          </p:nvPr>
        </p:nvSpPr>
        <p:spPr/>
        <p:txBody>
          <a:bodyPr/>
          <a:lstStyle/>
          <a:p>
            <a:fld id="{F5342A4C-1D06-4798-B51F-D5804CA03D28}" type="slidenum">
              <a:rPr lang="en-ID" smtClean="0"/>
              <a:pPr/>
              <a:t>‹#›</a:t>
            </a:fld>
            <a:endParaRPr lang="en-ID" dirty="0"/>
          </a:p>
        </p:txBody>
      </p:sp>
      <p:sp>
        <p:nvSpPr>
          <p:cNvPr id="4" name="Нижний колонтитул 3">
            <a:extLst>
              <a:ext uri="{FF2B5EF4-FFF2-40B4-BE49-F238E27FC236}">
                <a16:creationId xmlns:a16="http://schemas.microsoft.com/office/drawing/2014/main" id="{7E820DD2-3E07-5E7B-0EAC-567564449FA0}"/>
              </a:ext>
            </a:extLst>
          </p:cNvPr>
          <p:cNvSpPr>
            <a:spLocks noGrp="1"/>
          </p:cNvSpPr>
          <p:nvPr>
            <p:ph type="ftr" sz="quarter" idx="11"/>
          </p:nvPr>
        </p:nvSpPr>
        <p:spPr/>
        <p:txBody>
          <a:bodyPr/>
          <a:lstStyle/>
          <a:p>
            <a:r>
              <a:rPr lang="en-ID"/>
              <a:t>PRESENTATION TITLE</a:t>
            </a:r>
            <a:endParaRPr lang="en-ID" dirty="0"/>
          </a:p>
        </p:txBody>
      </p:sp>
      <p:sp>
        <p:nvSpPr>
          <p:cNvPr id="5" name="Title 1">
            <a:extLst>
              <a:ext uri="{FF2B5EF4-FFF2-40B4-BE49-F238E27FC236}">
                <a16:creationId xmlns:a16="http://schemas.microsoft.com/office/drawing/2014/main" id="{AC8CF52B-4DF2-0B87-45DE-FD8E2F9A9288}"/>
              </a:ext>
            </a:extLst>
          </p:cNvPr>
          <p:cNvSpPr>
            <a:spLocks noGrp="1"/>
          </p:cNvSpPr>
          <p:nvPr>
            <p:ph type="title"/>
          </p:nvPr>
        </p:nvSpPr>
        <p:spPr>
          <a:xfrm>
            <a:off x="946149" y="309034"/>
            <a:ext cx="10310284" cy="856379"/>
          </a:xfrm>
        </p:spPr>
        <p:txBody>
          <a:bodyPr anchor="t">
            <a:normAutofit/>
          </a:bodyPr>
          <a:lstStyle>
            <a:lvl1pPr algn="l" defTabSz="914446" rtl="0" eaLnBrk="1" latinLnBrk="0" hangingPunct="1">
              <a:lnSpc>
                <a:spcPct val="90000"/>
              </a:lnSpc>
              <a:spcBef>
                <a:spcPct val="0"/>
              </a:spcBef>
              <a:buNone/>
              <a:defRPr lang="en-US" sz="4400" kern="1200" dirty="0">
                <a:solidFill>
                  <a:schemeClr val="tx1"/>
                </a:solidFill>
                <a:latin typeface="+mj-lt"/>
                <a:ea typeface="+mj-ea"/>
                <a:cs typeface="+mj-cs"/>
              </a:defRPr>
            </a:lvl1pPr>
          </a:lstStyle>
          <a:p>
            <a:r>
              <a:rPr lang="en-US" dirty="0"/>
              <a:t>Click to edit Master title style</a:t>
            </a:r>
            <a:endParaRPr lang="en-ID" dirty="0"/>
          </a:p>
        </p:txBody>
      </p:sp>
      <p:sp>
        <p:nvSpPr>
          <p:cNvPr id="2" name="Chart Placeholder 22">
            <a:extLst>
              <a:ext uri="{FF2B5EF4-FFF2-40B4-BE49-F238E27FC236}">
                <a16:creationId xmlns:a16="http://schemas.microsoft.com/office/drawing/2014/main" id="{F0D87691-392F-7ABA-0BE8-F9378C382124}"/>
              </a:ext>
            </a:extLst>
          </p:cNvPr>
          <p:cNvSpPr>
            <a:spLocks noGrp="1"/>
          </p:cNvSpPr>
          <p:nvPr>
            <p:ph type="chart" sz="quarter" idx="26"/>
          </p:nvPr>
        </p:nvSpPr>
        <p:spPr>
          <a:xfrm>
            <a:off x="1073507" y="1744717"/>
            <a:ext cx="2037784" cy="1684283"/>
          </a:xfrm>
        </p:spPr>
        <p:txBody>
          <a:bodyPr/>
          <a:lstStyle/>
          <a:p>
            <a:endParaRPr lang="en-US" dirty="0"/>
          </a:p>
        </p:txBody>
      </p:sp>
      <p:sp>
        <p:nvSpPr>
          <p:cNvPr id="6" name="Chart Placeholder 22">
            <a:extLst>
              <a:ext uri="{FF2B5EF4-FFF2-40B4-BE49-F238E27FC236}">
                <a16:creationId xmlns:a16="http://schemas.microsoft.com/office/drawing/2014/main" id="{49A9AF80-EC52-374F-DDC7-B0CE1CC0BBBA}"/>
              </a:ext>
            </a:extLst>
          </p:cNvPr>
          <p:cNvSpPr>
            <a:spLocks noGrp="1"/>
          </p:cNvSpPr>
          <p:nvPr>
            <p:ph type="chart" sz="quarter" idx="27"/>
          </p:nvPr>
        </p:nvSpPr>
        <p:spPr>
          <a:xfrm>
            <a:off x="3786005" y="1750165"/>
            <a:ext cx="2037784" cy="1684283"/>
          </a:xfrm>
        </p:spPr>
        <p:txBody>
          <a:bodyPr/>
          <a:lstStyle/>
          <a:p>
            <a:endParaRPr lang="en-US" dirty="0"/>
          </a:p>
        </p:txBody>
      </p:sp>
      <p:sp>
        <p:nvSpPr>
          <p:cNvPr id="7" name="Chart Placeholder 22">
            <a:extLst>
              <a:ext uri="{FF2B5EF4-FFF2-40B4-BE49-F238E27FC236}">
                <a16:creationId xmlns:a16="http://schemas.microsoft.com/office/drawing/2014/main" id="{E1DC6C76-A96A-B345-8925-C0A31B9BE6A1}"/>
              </a:ext>
            </a:extLst>
          </p:cNvPr>
          <p:cNvSpPr>
            <a:spLocks noGrp="1"/>
          </p:cNvSpPr>
          <p:nvPr>
            <p:ph type="chart" sz="quarter" idx="28"/>
          </p:nvPr>
        </p:nvSpPr>
        <p:spPr>
          <a:xfrm>
            <a:off x="6429413" y="1750165"/>
            <a:ext cx="2037784" cy="1684283"/>
          </a:xfrm>
        </p:spPr>
        <p:txBody>
          <a:bodyPr/>
          <a:lstStyle/>
          <a:p>
            <a:endParaRPr lang="en-US" dirty="0"/>
          </a:p>
        </p:txBody>
      </p:sp>
      <p:sp>
        <p:nvSpPr>
          <p:cNvPr id="9" name="Text Placeholder 10">
            <a:extLst>
              <a:ext uri="{FF2B5EF4-FFF2-40B4-BE49-F238E27FC236}">
                <a16:creationId xmlns:a16="http://schemas.microsoft.com/office/drawing/2014/main" id="{BE2030D7-0D43-0B27-9C9E-5DC298F10014}"/>
              </a:ext>
            </a:extLst>
          </p:cNvPr>
          <p:cNvSpPr>
            <a:spLocks noGrp="1"/>
          </p:cNvSpPr>
          <p:nvPr>
            <p:ph type="body" sz="quarter" idx="19"/>
          </p:nvPr>
        </p:nvSpPr>
        <p:spPr>
          <a:xfrm>
            <a:off x="946149" y="4269635"/>
            <a:ext cx="2280000" cy="2280922"/>
          </a:xfrm>
        </p:spPr>
        <p:txBody>
          <a:bodyPr>
            <a:normAutofit/>
          </a:bodyPr>
          <a:lstStyle>
            <a:lvl1pPr algn="ctr">
              <a:defRPr sz="1400"/>
            </a:lvl1pPr>
            <a:lvl2pPr>
              <a:defRPr sz="933"/>
            </a:lvl2pPr>
            <a:lvl3pPr>
              <a:defRPr sz="800"/>
            </a:lvl3pPr>
            <a:lvl4pPr>
              <a:defRPr sz="733"/>
            </a:lvl4pPr>
            <a:lvl5pPr>
              <a:defRPr sz="733"/>
            </a:lvl5pPr>
          </a:lstStyle>
          <a:p>
            <a:pPr lvl="0"/>
            <a:r>
              <a:rPr lang="en-US" dirty="0"/>
              <a:t>Click to edit Master text styles</a:t>
            </a:r>
          </a:p>
        </p:txBody>
      </p:sp>
      <p:sp>
        <p:nvSpPr>
          <p:cNvPr id="10" name="Text Placeholder 10">
            <a:extLst>
              <a:ext uri="{FF2B5EF4-FFF2-40B4-BE49-F238E27FC236}">
                <a16:creationId xmlns:a16="http://schemas.microsoft.com/office/drawing/2014/main" id="{E7C3AC4C-0728-EA70-0208-48DA92F8E25B}"/>
              </a:ext>
            </a:extLst>
          </p:cNvPr>
          <p:cNvSpPr>
            <a:spLocks noGrp="1"/>
          </p:cNvSpPr>
          <p:nvPr>
            <p:ph type="body" sz="quarter" idx="16"/>
          </p:nvPr>
        </p:nvSpPr>
        <p:spPr>
          <a:xfrm>
            <a:off x="3668624" y="3552657"/>
            <a:ext cx="2280000" cy="593320"/>
          </a:xfrm>
        </p:spPr>
        <p:txBody>
          <a:bodyPr vert="horz" lIns="91440" tIns="45720" rIns="91440" bIns="45720" rtlCol="0" anchor="b">
            <a:noAutofit/>
          </a:bodyPr>
          <a:lstStyle>
            <a:lvl1pPr>
              <a:defRPr lang="en-US" sz="1450" b="1" dirty="0"/>
            </a:lvl1pPr>
          </a:lstStyle>
          <a:p>
            <a:pPr lvl="0" algn="ctr"/>
            <a:r>
              <a:rPr lang="en-US" dirty="0"/>
              <a:t>Click to edit Master text styles</a:t>
            </a:r>
          </a:p>
        </p:txBody>
      </p:sp>
      <p:sp>
        <p:nvSpPr>
          <p:cNvPr id="11" name="Text Placeholder 10">
            <a:extLst>
              <a:ext uri="{FF2B5EF4-FFF2-40B4-BE49-F238E27FC236}">
                <a16:creationId xmlns:a16="http://schemas.microsoft.com/office/drawing/2014/main" id="{76FE8311-66BA-388F-FC3A-C926E9AB5B95}"/>
              </a:ext>
            </a:extLst>
          </p:cNvPr>
          <p:cNvSpPr>
            <a:spLocks noGrp="1"/>
          </p:cNvSpPr>
          <p:nvPr>
            <p:ph type="body" sz="quarter" idx="29"/>
          </p:nvPr>
        </p:nvSpPr>
        <p:spPr>
          <a:xfrm>
            <a:off x="955083" y="3552658"/>
            <a:ext cx="2280000" cy="593319"/>
          </a:xfrm>
        </p:spPr>
        <p:txBody>
          <a:bodyPr anchor="b">
            <a:noAutofit/>
          </a:bodyPr>
          <a:lstStyle>
            <a:lvl1pPr algn="ctr">
              <a:defRPr sz="1450" b="1"/>
            </a:lvl1pPr>
            <a:lvl2pPr>
              <a:defRPr sz="933" b="1"/>
            </a:lvl2pPr>
            <a:lvl3pPr>
              <a:defRPr sz="800" b="1"/>
            </a:lvl3pPr>
            <a:lvl4pPr>
              <a:defRPr sz="733" b="1"/>
            </a:lvl4pPr>
            <a:lvl5pPr>
              <a:defRPr sz="733" b="1"/>
            </a:lvl5pPr>
          </a:lstStyle>
          <a:p>
            <a:pPr lvl="0"/>
            <a:r>
              <a:rPr lang="en-US" dirty="0"/>
              <a:t>Click to edit Master text styles</a:t>
            </a:r>
          </a:p>
        </p:txBody>
      </p:sp>
      <p:sp>
        <p:nvSpPr>
          <p:cNvPr id="12" name="Text Placeholder 10">
            <a:extLst>
              <a:ext uri="{FF2B5EF4-FFF2-40B4-BE49-F238E27FC236}">
                <a16:creationId xmlns:a16="http://schemas.microsoft.com/office/drawing/2014/main" id="{AC484342-4478-CC7E-084E-9962D8CF8F10}"/>
              </a:ext>
            </a:extLst>
          </p:cNvPr>
          <p:cNvSpPr>
            <a:spLocks noGrp="1"/>
          </p:cNvSpPr>
          <p:nvPr>
            <p:ph type="body" sz="quarter" idx="30"/>
          </p:nvPr>
        </p:nvSpPr>
        <p:spPr>
          <a:xfrm>
            <a:off x="8976433" y="3533950"/>
            <a:ext cx="2280000" cy="612027"/>
          </a:xfrm>
        </p:spPr>
        <p:txBody>
          <a:bodyPr vert="horz" lIns="91440" tIns="45720" rIns="91440" bIns="45720" rtlCol="0" anchor="b">
            <a:noAutofit/>
          </a:bodyPr>
          <a:lstStyle>
            <a:lvl1pPr>
              <a:defRPr lang="en-US" sz="1450" b="1" dirty="0"/>
            </a:lvl1pPr>
          </a:lstStyle>
          <a:p>
            <a:pPr lvl="0" algn="ctr"/>
            <a:r>
              <a:rPr lang="en-US" dirty="0"/>
              <a:t>Click to edit Master text styles</a:t>
            </a:r>
          </a:p>
        </p:txBody>
      </p:sp>
      <p:sp>
        <p:nvSpPr>
          <p:cNvPr id="13" name="Text Placeholder 10">
            <a:extLst>
              <a:ext uri="{FF2B5EF4-FFF2-40B4-BE49-F238E27FC236}">
                <a16:creationId xmlns:a16="http://schemas.microsoft.com/office/drawing/2014/main" id="{5C32913F-F483-F3E6-F746-A61E2C57FA2E}"/>
              </a:ext>
            </a:extLst>
          </p:cNvPr>
          <p:cNvSpPr>
            <a:spLocks noGrp="1"/>
          </p:cNvSpPr>
          <p:nvPr>
            <p:ph type="body" sz="quarter" idx="31"/>
          </p:nvPr>
        </p:nvSpPr>
        <p:spPr>
          <a:xfrm>
            <a:off x="3657180" y="4264186"/>
            <a:ext cx="2280000" cy="2284780"/>
          </a:xfrm>
        </p:spPr>
        <p:txBody>
          <a:bodyPr>
            <a:normAutofit/>
          </a:bodyPr>
          <a:lstStyle>
            <a:lvl1pPr algn="ctr">
              <a:defRPr sz="1400"/>
            </a:lvl1pPr>
            <a:lvl2pPr>
              <a:defRPr sz="933"/>
            </a:lvl2pPr>
            <a:lvl3pPr>
              <a:defRPr sz="800"/>
            </a:lvl3pPr>
            <a:lvl4pPr>
              <a:defRPr sz="733"/>
            </a:lvl4pPr>
            <a:lvl5pPr>
              <a:defRPr sz="733"/>
            </a:lvl5pPr>
          </a:lstStyle>
          <a:p>
            <a:pPr lvl="0"/>
            <a:r>
              <a:rPr lang="en-US" dirty="0"/>
              <a:t>Click to edit Master text styles</a:t>
            </a:r>
          </a:p>
        </p:txBody>
      </p:sp>
      <p:sp>
        <p:nvSpPr>
          <p:cNvPr id="14" name="Text Placeholder 10">
            <a:extLst>
              <a:ext uri="{FF2B5EF4-FFF2-40B4-BE49-F238E27FC236}">
                <a16:creationId xmlns:a16="http://schemas.microsoft.com/office/drawing/2014/main" id="{B26C2D3C-6E1C-7667-EDD6-191FD1AE7CCC}"/>
              </a:ext>
            </a:extLst>
          </p:cNvPr>
          <p:cNvSpPr>
            <a:spLocks noGrp="1"/>
          </p:cNvSpPr>
          <p:nvPr>
            <p:ph type="body" sz="quarter" idx="32"/>
          </p:nvPr>
        </p:nvSpPr>
        <p:spPr>
          <a:xfrm>
            <a:off x="6311445" y="4261197"/>
            <a:ext cx="2280000" cy="2284780"/>
          </a:xfrm>
        </p:spPr>
        <p:txBody>
          <a:bodyPr>
            <a:normAutofit/>
          </a:bodyPr>
          <a:lstStyle>
            <a:lvl1pPr algn="ctr">
              <a:defRPr sz="1400"/>
            </a:lvl1pPr>
            <a:lvl2pPr>
              <a:defRPr sz="933"/>
            </a:lvl2pPr>
            <a:lvl3pPr>
              <a:defRPr sz="800"/>
            </a:lvl3pPr>
            <a:lvl4pPr>
              <a:defRPr sz="733"/>
            </a:lvl4pPr>
            <a:lvl5pPr>
              <a:defRPr sz="733"/>
            </a:lvl5pPr>
          </a:lstStyle>
          <a:p>
            <a:pPr lvl="0"/>
            <a:r>
              <a:rPr lang="en-US" dirty="0"/>
              <a:t>Click to edit Master text styles</a:t>
            </a:r>
          </a:p>
        </p:txBody>
      </p:sp>
      <p:sp>
        <p:nvSpPr>
          <p:cNvPr id="8" name="Chart Placeholder 22">
            <a:extLst>
              <a:ext uri="{FF2B5EF4-FFF2-40B4-BE49-F238E27FC236}">
                <a16:creationId xmlns:a16="http://schemas.microsoft.com/office/drawing/2014/main" id="{CF347009-0E55-741D-6D7C-6B43E4CE86BC}"/>
              </a:ext>
            </a:extLst>
          </p:cNvPr>
          <p:cNvSpPr>
            <a:spLocks noGrp="1"/>
          </p:cNvSpPr>
          <p:nvPr>
            <p:ph type="chart" sz="quarter" idx="33"/>
          </p:nvPr>
        </p:nvSpPr>
        <p:spPr>
          <a:xfrm>
            <a:off x="9097541" y="1744903"/>
            <a:ext cx="2037784" cy="1684283"/>
          </a:xfrm>
        </p:spPr>
        <p:txBody>
          <a:bodyPr/>
          <a:lstStyle/>
          <a:p>
            <a:endParaRPr lang="en-US" dirty="0"/>
          </a:p>
        </p:txBody>
      </p:sp>
      <p:sp>
        <p:nvSpPr>
          <p:cNvPr id="15" name="Text Placeholder 10">
            <a:extLst>
              <a:ext uri="{FF2B5EF4-FFF2-40B4-BE49-F238E27FC236}">
                <a16:creationId xmlns:a16="http://schemas.microsoft.com/office/drawing/2014/main" id="{EC55C3F7-B22C-152D-7615-CD7BC6E42C74}"/>
              </a:ext>
            </a:extLst>
          </p:cNvPr>
          <p:cNvSpPr>
            <a:spLocks noGrp="1"/>
          </p:cNvSpPr>
          <p:nvPr>
            <p:ph type="body" sz="quarter" idx="34"/>
          </p:nvPr>
        </p:nvSpPr>
        <p:spPr>
          <a:xfrm>
            <a:off x="6311445" y="3552657"/>
            <a:ext cx="2280000" cy="593320"/>
          </a:xfrm>
        </p:spPr>
        <p:txBody>
          <a:bodyPr vert="horz" lIns="91440" tIns="45720" rIns="91440" bIns="45720" rtlCol="0" anchor="b">
            <a:noAutofit/>
          </a:bodyPr>
          <a:lstStyle>
            <a:lvl1pPr>
              <a:defRPr lang="en-US" sz="1450" b="1" dirty="0"/>
            </a:lvl1pPr>
          </a:lstStyle>
          <a:p>
            <a:pPr lvl="0" algn="ctr"/>
            <a:r>
              <a:rPr lang="en-US" dirty="0"/>
              <a:t>Click to edit Master text styles</a:t>
            </a:r>
          </a:p>
        </p:txBody>
      </p:sp>
      <p:sp>
        <p:nvSpPr>
          <p:cNvPr id="16" name="Text Placeholder 10">
            <a:extLst>
              <a:ext uri="{FF2B5EF4-FFF2-40B4-BE49-F238E27FC236}">
                <a16:creationId xmlns:a16="http://schemas.microsoft.com/office/drawing/2014/main" id="{3439DAC3-92C8-8924-2239-98C1B1438EE5}"/>
              </a:ext>
            </a:extLst>
          </p:cNvPr>
          <p:cNvSpPr>
            <a:spLocks noGrp="1"/>
          </p:cNvSpPr>
          <p:nvPr>
            <p:ph type="body" sz="quarter" idx="35"/>
          </p:nvPr>
        </p:nvSpPr>
        <p:spPr>
          <a:xfrm>
            <a:off x="8965710" y="4261197"/>
            <a:ext cx="2280000" cy="2289360"/>
          </a:xfrm>
        </p:spPr>
        <p:txBody>
          <a:bodyPr>
            <a:normAutofit/>
          </a:bodyPr>
          <a:lstStyle>
            <a:lvl1pPr algn="ctr">
              <a:defRPr sz="1400"/>
            </a:lvl1pPr>
            <a:lvl2pPr>
              <a:defRPr sz="933"/>
            </a:lvl2pPr>
            <a:lvl3pPr>
              <a:defRPr sz="800"/>
            </a:lvl3pPr>
            <a:lvl4pPr>
              <a:defRPr sz="733"/>
            </a:lvl4pPr>
            <a:lvl5pPr>
              <a:defRPr sz="733"/>
            </a:lvl5pPr>
          </a:lstStyle>
          <a:p>
            <a:pPr lvl="0"/>
            <a:r>
              <a:rPr lang="en-US" dirty="0"/>
              <a:t>Click to edit Master text styles</a:t>
            </a:r>
          </a:p>
        </p:txBody>
      </p:sp>
      <p:cxnSp>
        <p:nvCxnSpPr>
          <p:cNvPr id="17" name="Straight Connector 16">
            <a:extLst>
              <a:ext uri="{FF2B5EF4-FFF2-40B4-BE49-F238E27FC236}">
                <a16:creationId xmlns:a16="http://schemas.microsoft.com/office/drawing/2014/main" id="{36D06B9C-93EB-45B0-4511-666F107C217D}"/>
              </a:ext>
            </a:extLst>
          </p:cNvPr>
          <p:cNvCxnSpPr>
            <a:cxnSpLocks/>
          </p:cNvCxnSpPr>
          <p:nvPr userDrawn="1"/>
        </p:nvCxnSpPr>
        <p:spPr>
          <a:xfrm>
            <a:off x="3418957" y="2700716"/>
            <a:ext cx="0" cy="34831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F0D90E4-170C-EC86-93CF-D40E387BEA18}"/>
              </a:ext>
            </a:extLst>
          </p:cNvPr>
          <p:cNvCxnSpPr>
            <a:cxnSpLocks/>
          </p:cNvCxnSpPr>
          <p:nvPr userDrawn="1"/>
        </p:nvCxnSpPr>
        <p:spPr>
          <a:xfrm>
            <a:off x="6096000" y="2642478"/>
            <a:ext cx="0" cy="34831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F88ACC9-D567-7389-1AB6-A63C551744DF}"/>
              </a:ext>
            </a:extLst>
          </p:cNvPr>
          <p:cNvCxnSpPr>
            <a:cxnSpLocks/>
          </p:cNvCxnSpPr>
          <p:nvPr userDrawn="1"/>
        </p:nvCxnSpPr>
        <p:spPr>
          <a:xfrm>
            <a:off x="8772000" y="2700716"/>
            <a:ext cx="0" cy="34831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92852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D2F24407-DA77-DCD4-EBEA-0323D4D4C2AE}"/>
              </a:ext>
            </a:extLst>
          </p:cNvPr>
          <p:cNvSpPr>
            <a:spLocks noGrp="1"/>
          </p:cNvSpPr>
          <p:nvPr>
            <p:ph type="sldNum" sz="quarter" idx="10"/>
          </p:nvPr>
        </p:nvSpPr>
        <p:spPr/>
        <p:txBody>
          <a:bodyPr/>
          <a:lstStyle/>
          <a:p>
            <a:fld id="{F5342A4C-1D06-4798-B51F-D5804CA03D28}" type="slidenum">
              <a:rPr lang="en-ID" smtClean="0"/>
              <a:pPr/>
              <a:t>‹#›</a:t>
            </a:fld>
            <a:endParaRPr lang="en-ID" dirty="0"/>
          </a:p>
        </p:txBody>
      </p:sp>
      <p:sp>
        <p:nvSpPr>
          <p:cNvPr id="4" name="Нижний колонтитул 3">
            <a:extLst>
              <a:ext uri="{FF2B5EF4-FFF2-40B4-BE49-F238E27FC236}">
                <a16:creationId xmlns:a16="http://schemas.microsoft.com/office/drawing/2014/main" id="{7E820DD2-3E07-5E7B-0EAC-567564449FA0}"/>
              </a:ext>
            </a:extLst>
          </p:cNvPr>
          <p:cNvSpPr>
            <a:spLocks noGrp="1"/>
          </p:cNvSpPr>
          <p:nvPr>
            <p:ph type="ftr" sz="quarter" idx="11"/>
          </p:nvPr>
        </p:nvSpPr>
        <p:spPr/>
        <p:txBody>
          <a:bodyPr/>
          <a:lstStyle>
            <a:lvl1pPr>
              <a:defRPr sz="1250"/>
            </a:lvl1pPr>
          </a:lstStyle>
          <a:p>
            <a:r>
              <a:rPr lang="en-ID" dirty="0"/>
              <a:t>PRESENTATION TITLE</a:t>
            </a:r>
          </a:p>
        </p:txBody>
      </p:sp>
      <p:sp>
        <p:nvSpPr>
          <p:cNvPr id="5" name="Title 1">
            <a:extLst>
              <a:ext uri="{FF2B5EF4-FFF2-40B4-BE49-F238E27FC236}">
                <a16:creationId xmlns:a16="http://schemas.microsoft.com/office/drawing/2014/main" id="{AC8CF52B-4DF2-0B87-45DE-FD8E2F9A9288}"/>
              </a:ext>
            </a:extLst>
          </p:cNvPr>
          <p:cNvSpPr>
            <a:spLocks noGrp="1"/>
          </p:cNvSpPr>
          <p:nvPr>
            <p:ph type="title"/>
          </p:nvPr>
        </p:nvSpPr>
        <p:spPr>
          <a:xfrm>
            <a:off x="946149" y="309034"/>
            <a:ext cx="10310284" cy="856379"/>
          </a:xfrm>
        </p:spPr>
        <p:txBody>
          <a:bodyPr anchor="t">
            <a:normAutofit/>
          </a:bodyPr>
          <a:lstStyle>
            <a:lvl1pPr algn="l" defTabSz="914446" rtl="0" eaLnBrk="1" latinLnBrk="0" hangingPunct="1">
              <a:lnSpc>
                <a:spcPct val="90000"/>
              </a:lnSpc>
              <a:spcBef>
                <a:spcPct val="0"/>
              </a:spcBef>
              <a:buNone/>
              <a:defRPr lang="en-US" sz="4400" kern="1200" dirty="0">
                <a:solidFill>
                  <a:schemeClr val="tx1"/>
                </a:solidFill>
                <a:latin typeface="+mj-lt"/>
                <a:ea typeface="+mj-ea"/>
                <a:cs typeface="+mj-cs"/>
              </a:defRPr>
            </a:lvl1pPr>
          </a:lstStyle>
          <a:p>
            <a:r>
              <a:rPr lang="en-US" dirty="0"/>
              <a:t>Click to edit Master title style</a:t>
            </a:r>
            <a:endParaRPr lang="en-ID" dirty="0"/>
          </a:p>
        </p:txBody>
      </p:sp>
      <p:sp>
        <p:nvSpPr>
          <p:cNvPr id="6" name="Table Placeholder 5">
            <a:extLst>
              <a:ext uri="{FF2B5EF4-FFF2-40B4-BE49-F238E27FC236}">
                <a16:creationId xmlns:a16="http://schemas.microsoft.com/office/drawing/2014/main" id="{1E0F643C-E288-FB3D-08C0-C3EDD923C9A7}"/>
              </a:ext>
            </a:extLst>
          </p:cNvPr>
          <p:cNvSpPr>
            <a:spLocks noGrp="1"/>
          </p:cNvSpPr>
          <p:nvPr>
            <p:ph type="tbl" sz="quarter" idx="12"/>
          </p:nvPr>
        </p:nvSpPr>
        <p:spPr>
          <a:xfrm>
            <a:off x="1692093" y="1975946"/>
            <a:ext cx="8807815" cy="4573021"/>
          </a:xfrm>
        </p:spPr>
        <p:txBody>
          <a:bodyPr/>
          <a:lstStyle/>
          <a:p>
            <a:endParaRPr lang="en-UZ" dirty="0"/>
          </a:p>
        </p:txBody>
      </p:sp>
      <p:sp>
        <p:nvSpPr>
          <p:cNvPr id="7" name="Text Placeholder 10">
            <a:extLst>
              <a:ext uri="{FF2B5EF4-FFF2-40B4-BE49-F238E27FC236}">
                <a16:creationId xmlns:a16="http://schemas.microsoft.com/office/drawing/2014/main" id="{41269A83-EB5A-F97F-787A-A683F270325D}"/>
              </a:ext>
            </a:extLst>
          </p:cNvPr>
          <p:cNvSpPr>
            <a:spLocks noGrp="1"/>
          </p:cNvSpPr>
          <p:nvPr>
            <p:ph type="body" sz="quarter" idx="24"/>
          </p:nvPr>
        </p:nvSpPr>
        <p:spPr>
          <a:xfrm>
            <a:off x="1692093" y="1400349"/>
            <a:ext cx="8807815" cy="340659"/>
          </a:xfrm>
        </p:spPr>
        <p:txBody>
          <a:bodyPr anchor="b">
            <a:noAutofit/>
          </a:bodyPr>
          <a:lstStyle>
            <a:lvl1pPr>
              <a:defRPr sz="1450" b="1"/>
            </a:lvl1pPr>
            <a:lvl2pPr>
              <a:defRPr sz="933" b="1"/>
            </a:lvl2pPr>
            <a:lvl3pPr>
              <a:defRPr sz="800" b="1"/>
            </a:lvl3pPr>
            <a:lvl4pPr>
              <a:defRPr sz="733" b="1"/>
            </a:lvl4pPr>
            <a:lvl5pPr>
              <a:defRPr sz="733" b="1"/>
            </a:lvl5pPr>
          </a:lstStyle>
          <a:p>
            <a:pPr lvl="0"/>
            <a:r>
              <a:rPr lang="en-US" dirty="0"/>
              <a:t>Click to edit Master text styles</a:t>
            </a:r>
          </a:p>
        </p:txBody>
      </p:sp>
    </p:spTree>
    <p:extLst>
      <p:ext uri="{BB962C8B-B14F-4D97-AF65-F5344CB8AC3E}">
        <p14:creationId xmlns:p14="http://schemas.microsoft.com/office/powerpoint/2010/main" val="3710813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D2F24407-DA77-DCD4-EBEA-0323D4D4C2AE}"/>
              </a:ext>
            </a:extLst>
          </p:cNvPr>
          <p:cNvSpPr>
            <a:spLocks noGrp="1"/>
          </p:cNvSpPr>
          <p:nvPr>
            <p:ph type="sldNum" sz="quarter" idx="10"/>
          </p:nvPr>
        </p:nvSpPr>
        <p:spPr/>
        <p:txBody>
          <a:bodyPr/>
          <a:lstStyle/>
          <a:p>
            <a:fld id="{F5342A4C-1D06-4798-B51F-D5804CA03D28}" type="slidenum">
              <a:rPr lang="en-ID" smtClean="0"/>
              <a:pPr/>
              <a:t>‹#›</a:t>
            </a:fld>
            <a:endParaRPr lang="en-ID" dirty="0"/>
          </a:p>
        </p:txBody>
      </p:sp>
      <p:sp>
        <p:nvSpPr>
          <p:cNvPr id="4" name="Нижний колонтитул 3">
            <a:extLst>
              <a:ext uri="{FF2B5EF4-FFF2-40B4-BE49-F238E27FC236}">
                <a16:creationId xmlns:a16="http://schemas.microsoft.com/office/drawing/2014/main" id="{7E820DD2-3E07-5E7B-0EAC-567564449FA0}"/>
              </a:ext>
            </a:extLst>
          </p:cNvPr>
          <p:cNvSpPr>
            <a:spLocks noGrp="1"/>
          </p:cNvSpPr>
          <p:nvPr>
            <p:ph type="ftr" sz="quarter" idx="11"/>
          </p:nvPr>
        </p:nvSpPr>
        <p:spPr/>
        <p:txBody>
          <a:bodyPr/>
          <a:lstStyle>
            <a:lvl1pPr>
              <a:defRPr sz="1250"/>
            </a:lvl1pPr>
          </a:lstStyle>
          <a:p>
            <a:r>
              <a:rPr lang="en-ID" dirty="0"/>
              <a:t>PRESENTATION TITLE</a:t>
            </a:r>
          </a:p>
        </p:txBody>
      </p:sp>
      <p:sp>
        <p:nvSpPr>
          <p:cNvPr id="5" name="Title 1">
            <a:extLst>
              <a:ext uri="{FF2B5EF4-FFF2-40B4-BE49-F238E27FC236}">
                <a16:creationId xmlns:a16="http://schemas.microsoft.com/office/drawing/2014/main" id="{AC8CF52B-4DF2-0B87-45DE-FD8E2F9A9288}"/>
              </a:ext>
            </a:extLst>
          </p:cNvPr>
          <p:cNvSpPr>
            <a:spLocks noGrp="1"/>
          </p:cNvSpPr>
          <p:nvPr>
            <p:ph type="title"/>
          </p:nvPr>
        </p:nvSpPr>
        <p:spPr>
          <a:xfrm>
            <a:off x="946149" y="309034"/>
            <a:ext cx="10310284" cy="856379"/>
          </a:xfrm>
        </p:spPr>
        <p:txBody>
          <a:bodyPr anchor="t">
            <a:normAutofit/>
          </a:bodyPr>
          <a:lstStyle>
            <a:lvl1pPr algn="l" defTabSz="914446" rtl="0" eaLnBrk="1" latinLnBrk="0" hangingPunct="1">
              <a:lnSpc>
                <a:spcPct val="90000"/>
              </a:lnSpc>
              <a:spcBef>
                <a:spcPct val="0"/>
              </a:spcBef>
              <a:buNone/>
              <a:defRPr lang="en-US" sz="4400" kern="1200" dirty="0">
                <a:solidFill>
                  <a:schemeClr val="tx1"/>
                </a:solidFill>
                <a:latin typeface="+mj-lt"/>
                <a:ea typeface="+mj-ea"/>
                <a:cs typeface="+mj-cs"/>
              </a:defRPr>
            </a:lvl1pPr>
          </a:lstStyle>
          <a:p>
            <a:r>
              <a:rPr lang="en-US" dirty="0"/>
              <a:t>Click to edit Master title style</a:t>
            </a:r>
            <a:endParaRPr lang="en-ID" dirty="0"/>
          </a:p>
        </p:txBody>
      </p:sp>
    </p:spTree>
    <p:extLst>
      <p:ext uri="{BB962C8B-B14F-4D97-AF65-F5344CB8AC3E}">
        <p14:creationId xmlns:p14="http://schemas.microsoft.com/office/powerpoint/2010/main" val="3074690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Secti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9E1E4-6C1F-758F-BEF0-0134C1C5E20A}"/>
              </a:ext>
            </a:extLst>
          </p:cNvPr>
          <p:cNvSpPr>
            <a:spLocks noGrp="1"/>
          </p:cNvSpPr>
          <p:nvPr>
            <p:ph type="title"/>
          </p:nvPr>
        </p:nvSpPr>
        <p:spPr>
          <a:xfrm>
            <a:off x="935567" y="3622530"/>
            <a:ext cx="4616483" cy="2926437"/>
          </a:xfrm>
        </p:spPr>
        <p:txBody>
          <a:bodyPr anchor="t"/>
          <a:lstStyle>
            <a:lvl1pPr algn="r">
              <a:defRPr/>
            </a:lvl1pPr>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F1E08730-27F8-74B4-137A-0A801396D98C}"/>
              </a:ext>
            </a:extLst>
          </p:cNvPr>
          <p:cNvSpPr>
            <a:spLocks noGrp="1"/>
          </p:cNvSpPr>
          <p:nvPr>
            <p:ph type="ftr" sz="quarter" idx="10"/>
          </p:nvPr>
        </p:nvSpPr>
        <p:spPr/>
        <p:txBody>
          <a:bodyPr/>
          <a:lstStyle>
            <a:lvl1pPr>
              <a:defRPr sz="1250"/>
            </a:lvl1pPr>
          </a:lstStyle>
          <a:p>
            <a:r>
              <a:rPr lang="en-ID" dirty="0"/>
              <a:t>PRESENTATION TITLE</a:t>
            </a:r>
          </a:p>
        </p:txBody>
      </p:sp>
      <p:sp>
        <p:nvSpPr>
          <p:cNvPr id="4" name="Slide Number Placeholder 3">
            <a:extLst>
              <a:ext uri="{FF2B5EF4-FFF2-40B4-BE49-F238E27FC236}">
                <a16:creationId xmlns:a16="http://schemas.microsoft.com/office/drawing/2014/main" id="{5F4717E1-F45F-0CDC-39E6-BA8AE85ED751}"/>
              </a:ext>
            </a:extLst>
          </p:cNvPr>
          <p:cNvSpPr>
            <a:spLocks noGrp="1"/>
          </p:cNvSpPr>
          <p:nvPr>
            <p:ph type="sldNum" sz="quarter" idx="11"/>
          </p:nvPr>
        </p:nvSpPr>
        <p:spPr/>
        <p:txBody>
          <a:bodyPr/>
          <a:lstStyle/>
          <a:p>
            <a:fld id="{F5342A4C-1D06-4798-B51F-D5804CA03D28}" type="slidenum">
              <a:rPr lang="en-ID" smtClean="0"/>
              <a:pPr/>
              <a:t>‹#›</a:t>
            </a:fld>
            <a:endParaRPr lang="en-ID" dirty="0"/>
          </a:p>
        </p:txBody>
      </p:sp>
      <p:sp>
        <p:nvSpPr>
          <p:cNvPr id="6" name="Text Placeholder 5">
            <a:extLst>
              <a:ext uri="{FF2B5EF4-FFF2-40B4-BE49-F238E27FC236}">
                <a16:creationId xmlns:a16="http://schemas.microsoft.com/office/drawing/2014/main" id="{1D054644-5513-C5F4-8051-722E9B763BAD}"/>
              </a:ext>
            </a:extLst>
          </p:cNvPr>
          <p:cNvSpPr>
            <a:spLocks noGrp="1"/>
          </p:cNvSpPr>
          <p:nvPr>
            <p:ph type="body" sz="quarter" idx="12"/>
          </p:nvPr>
        </p:nvSpPr>
        <p:spPr>
          <a:xfrm>
            <a:off x="6852745" y="3587459"/>
            <a:ext cx="4403689" cy="2926437"/>
          </a:xfrm>
        </p:spPr>
        <p:txBody>
          <a:bodyPr>
            <a:normAutofit/>
          </a:bodyPr>
          <a:lstStyle>
            <a:lvl1pPr algn="l">
              <a:defRPr sz="1400"/>
            </a:lvl1pPr>
            <a:lvl2pPr algn="l">
              <a:defRPr/>
            </a:lvl2pPr>
            <a:lvl3pPr algn="l">
              <a:defRPr/>
            </a:lvl3pPr>
            <a:lvl4pPr algn="l">
              <a:defRPr/>
            </a:lvl4pPr>
            <a:lvl5pPr algn="l">
              <a:defRPr/>
            </a:lvl5pPr>
          </a:lstStyle>
          <a:p>
            <a:pPr lvl="0"/>
            <a:r>
              <a:rPr lang="en-US" dirty="0"/>
              <a:t>Click to edit Master text styles</a:t>
            </a:r>
          </a:p>
        </p:txBody>
      </p:sp>
      <p:sp>
        <p:nvSpPr>
          <p:cNvPr id="9" name="Picture Placeholder 8">
            <a:extLst>
              <a:ext uri="{FF2B5EF4-FFF2-40B4-BE49-F238E27FC236}">
                <a16:creationId xmlns:a16="http://schemas.microsoft.com/office/drawing/2014/main" id="{4638B48B-4E0B-22FB-A5B3-AFD56904D2A2}"/>
              </a:ext>
            </a:extLst>
          </p:cNvPr>
          <p:cNvSpPr>
            <a:spLocks noGrp="1"/>
          </p:cNvSpPr>
          <p:nvPr>
            <p:ph type="pic" sz="quarter" idx="13"/>
          </p:nvPr>
        </p:nvSpPr>
        <p:spPr>
          <a:xfrm>
            <a:off x="3816000" y="1269000"/>
            <a:ext cx="2280000" cy="2160000"/>
          </a:xfrm>
        </p:spPr>
        <p:txBody>
          <a:bodyPr/>
          <a:lstStyle/>
          <a:p>
            <a:endParaRPr lang="en-ID" dirty="0"/>
          </a:p>
        </p:txBody>
      </p:sp>
      <p:sp>
        <p:nvSpPr>
          <p:cNvPr id="10" name="Text Placeholder 6">
            <a:extLst>
              <a:ext uri="{FF2B5EF4-FFF2-40B4-BE49-F238E27FC236}">
                <a16:creationId xmlns:a16="http://schemas.microsoft.com/office/drawing/2014/main" id="{B4543DB4-26F8-6491-ED15-59F17614DB61}"/>
              </a:ext>
            </a:extLst>
          </p:cNvPr>
          <p:cNvSpPr>
            <a:spLocks noGrp="1"/>
          </p:cNvSpPr>
          <p:nvPr>
            <p:ph type="body" sz="quarter" idx="14"/>
          </p:nvPr>
        </p:nvSpPr>
        <p:spPr>
          <a:xfrm>
            <a:off x="6852745" y="2949000"/>
            <a:ext cx="4403689" cy="480000"/>
          </a:xfrm>
        </p:spPr>
        <p:txBody>
          <a:bodyPr anchor="b">
            <a:normAutofit/>
          </a:bodyPr>
          <a:lstStyle>
            <a:lvl1pPr algn="l">
              <a:defRPr sz="1450" b="1"/>
            </a:lvl1pPr>
          </a:lstStyle>
          <a:p>
            <a:pPr lvl="0"/>
            <a:r>
              <a:rPr lang="en-US" dirty="0"/>
              <a:t>Click to edit Master text styles</a:t>
            </a:r>
          </a:p>
        </p:txBody>
      </p:sp>
    </p:spTree>
    <p:extLst>
      <p:ext uri="{BB962C8B-B14F-4D97-AF65-F5344CB8AC3E}">
        <p14:creationId xmlns:p14="http://schemas.microsoft.com/office/powerpoint/2010/main" val="17849460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D2F24407-DA77-DCD4-EBEA-0323D4D4C2AE}"/>
              </a:ext>
            </a:extLst>
          </p:cNvPr>
          <p:cNvSpPr>
            <a:spLocks noGrp="1"/>
          </p:cNvSpPr>
          <p:nvPr>
            <p:ph type="sldNum" sz="quarter" idx="10"/>
          </p:nvPr>
        </p:nvSpPr>
        <p:spPr/>
        <p:txBody>
          <a:bodyPr/>
          <a:lstStyle/>
          <a:p>
            <a:fld id="{F5342A4C-1D06-4798-B51F-D5804CA03D28}" type="slidenum">
              <a:rPr lang="en-ID" smtClean="0"/>
              <a:pPr/>
              <a:t>‹#›</a:t>
            </a:fld>
            <a:endParaRPr lang="en-ID" dirty="0"/>
          </a:p>
        </p:txBody>
      </p:sp>
      <p:sp>
        <p:nvSpPr>
          <p:cNvPr id="4" name="Нижний колонтитул 3">
            <a:extLst>
              <a:ext uri="{FF2B5EF4-FFF2-40B4-BE49-F238E27FC236}">
                <a16:creationId xmlns:a16="http://schemas.microsoft.com/office/drawing/2014/main" id="{7E820DD2-3E07-5E7B-0EAC-567564449FA0}"/>
              </a:ext>
            </a:extLst>
          </p:cNvPr>
          <p:cNvSpPr>
            <a:spLocks noGrp="1"/>
          </p:cNvSpPr>
          <p:nvPr>
            <p:ph type="ftr" sz="quarter" idx="11"/>
          </p:nvPr>
        </p:nvSpPr>
        <p:spPr/>
        <p:txBody>
          <a:bodyPr/>
          <a:lstStyle>
            <a:lvl1pPr>
              <a:defRPr sz="1250"/>
            </a:lvl1pPr>
          </a:lstStyle>
          <a:p>
            <a:r>
              <a:rPr lang="en-ID" dirty="0"/>
              <a:t>PRESENTATION TITLE</a:t>
            </a:r>
          </a:p>
        </p:txBody>
      </p:sp>
    </p:spTree>
    <p:extLst>
      <p:ext uri="{BB962C8B-B14F-4D97-AF65-F5344CB8AC3E}">
        <p14:creationId xmlns:p14="http://schemas.microsoft.com/office/powerpoint/2010/main" val="10625736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944665" y="1274474"/>
            <a:ext cx="10311768" cy="4309053"/>
          </a:xfrm>
        </p:spPr>
        <p:txBody>
          <a:bodyPr lIns="0" anchor="ctr">
            <a:noAutofit/>
          </a:bodyPr>
          <a:lstStyle>
            <a:lvl1pPr algn="l">
              <a:lnSpc>
                <a:spcPct val="100000"/>
              </a:lnSpc>
              <a:defRPr sz="7667"/>
            </a:lvl1pPr>
          </a:lstStyle>
          <a:p>
            <a:r>
              <a:rPr lang="en-US" dirty="0"/>
              <a:t>Click to edit Master title style</a:t>
            </a:r>
          </a:p>
        </p:txBody>
      </p:sp>
      <p:sp>
        <p:nvSpPr>
          <p:cNvPr id="3" name="Subtitle 2"/>
          <p:cNvSpPr>
            <a:spLocks noGrp="1"/>
          </p:cNvSpPr>
          <p:nvPr>
            <p:ph type="subTitle" idx="1"/>
          </p:nvPr>
        </p:nvSpPr>
        <p:spPr>
          <a:xfrm>
            <a:off x="944665" y="5885912"/>
            <a:ext cx="4851084" cy="663054"/>
          </a:xfrm>
        </p:spPr>
        <p:txBody>
          <a:bodyPr anchor="b">
            <a:normAutofit/>
          </a:bodyPr>
          <a:lstStyle>
            <a:lvl1pPr marL="0" indent="0" algn="l">
              <a:buNone/>
              <a:defRPr sz="1200" b="1"/>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116906" y="307975"/>
            <a:ext cx="413319" cy="6240991"/>
          </a:xfrm>
        </p:spPr>
        <p:txBody>
          <a:bodyPr/>
          <a:lstStyle>
            <a:lvl1pPr algn="ctr">
              <a:defRPr sz="1250"/>
            </a:lvl1pPr>
          </a:lstStyle>
          <a:p>
            <a:r>
              <a:rPr lang="en-ID" dirty="0"/>
              <a:t>PRESENTATION TITLE</a:t>
            </a:r>
          </a:p>
        </p:txBody>
      </p:sp>
      <p:sp>
        <p:nvSpPr>
          <p:cNvPr id="12" name="Text Placeholder 11">
            <a:extLst>
              <a:ext uri="{FF2B5EF4-FFF2-40B4-BE49-F238E27FC236}">
                <a16:creationId xmlns:a16="http://schemas.microsoft.com/office/drawing/2014/main" id="{C6FBC030-7547-D6BF-8EBD-57B72AEB38B7}"/>
              </a:ext>
            </a:extLst>
          </p:cNvPr>
          <p:cNvSpPr>
            <a:spLocks noGrp="1"/>
          </p:cNvSpPr>
          <p:nvPr>
            <p:ph type="body" sz="quarter" idx="12"/>
          </p:nvPr>
        </p:nvSpPr>
        <p:spPr>
          <a:xfrm>
            <a:off x="944665" y="318134"/>
            <a:ext cx="4800600" cy="663054"/>
          </a:xfrm>
        </p:spPr>
        <p:txBody>
          <a:bodyPr anchor="t">
            <a:normAutofit/>
          </a:bodyPr>
          <a:lstStyle>
            <a:lvl1pPr>
              <a:defRPr sz="1200" b="1"/>
            </a:lvl1pPr>
          </a:lstStyle>
          <a:p>
            <a:pPr lvl="0"/>
            <a:r>
              <a:rPr lang="en-US" dirty="0"/>
              <a:t>Click to edit Master text styles</a:t>
            </a:r>
          </a:p>
        </p:txBody>
      </p:sp>
    </p:spTree>
    <p:extLst>
      <p:ext uri="{BB962C8B-B14F-4D97-AF65-F5344CB8AC3E}">
        <p14:creationId xmlns:p14="http://schemas.microsoft.com/office/powerpoint/2010/main" val="256071070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
        <p:nvSpPr>
          <p:cNvPr id="25" name="Slide Number Placeholder 0"/>
          <p:cNvSpPr>
            <a:spLocks noGrp="1"/>
          </p:cNvSpPr>
          <p:nvPr>
            <p:ph type="sldNum" sz="quarter" idx="4294967295"/>
          </p:nvPr>
        </p:nvSpPr>
        <p:spPr>
          <a:xfrm>
            <a:off x="0" y="0"/>
            <a:ext cx="1066667" cy="400000"/>
          </a:xfrm>
          <a:prstGeom prst="rect">
            <a:avLst/>
          </a:prstGeom>
          <a:extLst>
            <a:ext uri="{C572A759-6A51-4108-AA02-DFA0A04FC94B}">
              <ma14:wrappingTextBoxFlag xmlns="" xmlns:ma14="http://schemas.microsoft.com/office/mac/drawingml/2011/main" val="0"/>
            </a:ext>
          </a:extLst>
        </p:spPr>
        <p:txBody>
          <a:bodyPr/>
          <a:lstStyle>
            <a:lvl1pPr/>
          </a:lstStyle>
          <a:p>
            <a:pPr algn="l"/>
            <a:fld id="{F7021451-1387-4CA6-816F-3879F97B5CBC}" type="slidenum">
              <a:rPr lang="en-US" b="0"/>
              <a:t>‹#›</a:t>
            </a:fld>
            <a:endParaRPr lang="en-US"/>
          </a:p>
        </p:txBody>
      </p:sp>
    </p:spTree>
    <p:extLst>
      <p:ext uri="{BB962C8B-B14F-4D97-AF65-F5344CB8AC3E}">
        <p14:creationId xmlns:p14="http://schemas.microsoft.com/office/powerpoint/2010/main" val="2783353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Section 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203A-7A48-D43C-FF81-44998ED6C5A3}"/>
              </a:ext>
            </a:extLst>
          </p:cNvPr>
          <p:cNvSpPr>
            <a:spLocks noGrp="1"/>
          </p:cNvSpPr>
          <p:nvPr>
            <p:ph type="title" hasCustomPrompt="1"/>
          </p:nvPr>
        </p:nvSpPr>
        <p:spPr>
          <a:xfrm>
            <a:off x="946149" y="309034"/>
            <a:ext cx="10310284" cy="856379"/>
          </a:xfrm>
        </p:spPr>
        <p:txBody>
          <a:bodyPr anchor="b"/>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5C925881-D985-DB50-2C2A-1DD30375D873}"/>
              </a:ext>
            </a:extLst>
          </p:cNvPr>
          <p:cNvSpPr>
            <a:spLocks noGrp="1"/>
          </p:cNvSpPr>
          <p:nvPr>
            <p:ph type="ftr" sz="quarter" idx="10"/>
          </p:nvPr>
        </p:nvSpPr>
        <p:spPr>
          <a:xfrm>
            <a:off x="110841" y="309033"/>
            <a:ext cx="413319" cy="3119967"/>
          </a:xfrm>
        </p:spPr>
        <p:txBody>
          <a:bodyPr/>
          <a:lstStyle>
            <a:lvl1pPr>
              <a:defRPr sz="1250"/>
            </a:lvl1pPr>
          </a:lstStyle>
          <a:p>
            <a:r>
              <a:rPr lang="en-ID" dirty="0"/>
              <a:t>PRESENTATION TITLE</a:t>
            </a:r>
          </a:p>
        </p:txBody>
      </p:sp>
      <p:sp>
        <p:nvSpPr>
          <p:cNvPr id="4" name="Slide Number Placeholder 3">
            <a:extLst>
              <a:ext uri="{FF2B5EF4-FFF2-40B4-BE49-F238E27FC236}">
                <a16:creationId xmlns:a16="http://schemas.microsoft.com/office/drawing/2014/main" id="{CEC8AEAE-CAB2-B08D-FDF5-65D952895D89}"/>
              </a:ext>
            </a:extLst>
          </p:cNvPr>
          <p:cNvSpPr>
            <a:spLocks noGrp="1"/>
          </p:cNvSpPr>
          <p:nvPr>
            <p:ph type="sldNum" sz="quarter" idx="11"/>
          </p:nvPr>
        </p:nvSpPr>
        <p:spPr/>
        <p:txBody>
          <a:bodyPr/>
          <a:lstStyle/>
          <a:p>
            <a:fld id="{F5342A4C-1D06-4798-B51F-D5804CA03D28}" type="slidenum">
              <a:rPr lang="en-ID" smtClean="0"/>
              <a:pPr/>
              <a:t>‹#›</a:t>
            </a:fld>
            <a:endParaRPr lang="en-ID" dirty="0"/>
          </a:p>
        </p:txBody>
      </p:sp>
      <p:sp>
        <p:nvSpPr>
          <p:cNvPr id="6" name="Picture Placeholder 5">
            <a:extLst>
              <a:ext uri="{FF2B5EF4-FFF2-40B4-BE49-F238E27FC236}">
                <a16:creationId xmlns:a16="http://schemas.microsoft.com/office/drawing/2014/main" id="{B983C41E-9E62-2649-ECE4-9DA270EF6269}"/>
              </a:ext>
            </a:extLst>
          </p:cNvPr>
          <p:cNvSpPr>
            <a:spLocks noGrp="1"/>
          </p:cNvSpPr>
          <p:nvPr>
            <p:ph type="pic" sz="quarter" idx="12"/>
          </p:nvPr>
        </p:nvSpPr>
        <p:spPr>
          <a:xfrm>
            <a:off x="5907616" y="1524000"/>
            <a:ext cx="5348818" cy="5024966"/>
          </a:xfrm>
        </p:spPr>
        <p:txBody>
          <a:bodyPr/>
          <a:lstStyle/>
          <a:p>
            <a:endParaRPr lang="en-ID"/>
          </a:p>
        </p:txBody>
      </p:sp>
      <p:sp>
        <p:nvSpPr>
          <p:cNvPr id="7" name="Rectangle: Rounded Corners 4">
            <a:extLst>
              <a:ext uri="{FF2B5EF4-FFF2-40B4-BE49-F238E27FC236}">
                <a16:creationId xmlns:a16="http://schemas.microsoft.com/office/drawing/2014/main" id="{036ACB76-52A5-FEBE-516E-F8296B4D8AFE}"/>
              </a:ext>
            </a:extLst>
          </p:cNvPr>
          <p:cNvSpPr/>
          <p:nvPr userDrawn="1"/>
        </p:nvSpPr>
        <p:spPr>
          <a:xfrm>
            <a:off x="987811" y="1387813"/>
            <a:ext cx="4665132" cy="5161153"/>
          </a:xfrm>
          <a:prstGeom prst="roundRect">
            <a:avLst>
              <a:gd name="adj" fmla="val 2692"/>
            </a:avLst>
          </a:prstGeom>
          <a:solidFill>
            <a:schemeClr val="bg1"/>
          </a:solidFill>
          <a:ln>
            <a:solidFill>
              <a:schemeClr val="bg2">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200" dirty="0"/>
          </a:p>
        </p:txBody>
      </p:sp>
      <p:sp>
        <p:nvSpPr>
          <p:cNvPr id="11" name="Text Placeholder 10">
            <a:extLst>
              <a:ext uri="{FF2B5EF4-FFF2-40B4-BE49-F238E27FC236}">
                <a16:creationId xmlns:a16="http://schemas.microsoft.com/office/drawing/2014/main" id="{B9ED7268-F0F7-7726-1714-4FFFA13C8634}"/>
              </a:ext>
            </a:extLst>
          </p:cNvPr>
          <p:cNvSpPr>
            <a:spLocks noGrp="1"/>
          </p:cNvSpPr>
          <p:nvPr>
            <p:ph type="body" sz="quarter" idx="15"/>
          </p:nvPr>
        </p:nvSpPr>
        <p:spPr>
          <a:xfrm>
            <a:off x="1142711" y="1970242"/>
            <a:ext cx="4250844" cy="4578724"/>
          </a:xfrm>
        </p:spPr>
        <p:txBody>
          <a:bodyPr>
            <a:normAutofit/>
          </a:bodyPr>
          <a:lstStyle>
            <a:lvl1pPr>
              <a:defRPr sz="1400"/>
            </a:lvl1pPr>
            <a:lvl2pPr>
              <a:defRPr sz="933"/>
            </a:lvl2pPr>
            <a:lvl3pPr>
              <a:defRPr sz="800"/>
            </a:lvl3pPr>
            <a:lvl4pPr>
              <a:defRPr sz="733"/>
            </a:lvl4pPr>
            <a:lvl5pPr>
              <a:defRPr sz="733"/>
            </a:lvl5pPr>
          </a:lstStyle>
          <a:p>
            <a:pPr lvl="0"/>
            <a:r>
              <a:rPr lang="en-US" dirty="0"/>
              <a:t>Click to edit Master text styles</a:t>
            </a:r>
          </a:p>
        </p:txBody>
      </p:sp>
      <p:sp>
        <p:nvSpPr>
          <p:cNvPr id="9" name="Text Placeholder 8">
            <a:extLst>
              <a:ext uri="{FF2B5EF4-FFF2-40B4-BE49-F238E27FC236}">
                <a16:creationId xmlns:a16="http://schemas.microsoft.com/office/drawing/2014/main" id="{40463940-7795-D0D0-0A75-972A6A2ED5A7}"/>
              </a:ext>
            </a:extLst>
          </p:cNvPr>
          <p:cNvSpPr>
            <a:spLocks noGrp="1"/>
          </p:cNvSpPr>
          <p:nvPr>
            <p:ph type="body" sz="quarter" idx="16"/>
          </p:nvPr>
        </p:nvSpPr>
        <p:spPr>
          <a:xfrm>
            <a:off x="1143000" y="1524000"/>
            <a:ext cx="4250267" cy="343711"/>
          </a:xfrm>
        </p:spPr>
        <p:txBody>
          <a:bodyPr anchor="b">
            <a:noAutofit/>
          </a:bodyPr>
          <a:lstStyle>
            <a:lvl1pPr>
              <a:defRPr sz="1450" b="1"/>
            </a:lvl1pPr>
          </a:lstStyle>
          <a:p>
            <a:pPr lvl="0"/>
            <a:r>
              <a:rPr lang="en-US" dirty="0"/>
              <a:t>Click to edit Master text styles</a:t>
            </a:r>
          </a:p>
        </p:txBody>
      </p:sp>
    </p:spTree>
    <p:extLst>
      <p:ext uri="{BB962C8B-B14F-4D97-AF65-F5344CB8AC3E}">
        <p14:creationId xmlns:p14="http://schemas.microsoft.com/office/powerpoint/2010/main" val="1455742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Section Slid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203A-7A48-D43C-FF81-44998ED6C5A3}"/>
              </a:ext>
            </a:extLst>
          </p:cNvPr>
          <p:cNvSpPr>
            <a:spLocks noGrp="1"/>
          </p:cNvSpPr>
          <p:nvPr>
            <p:ph type="title" hasCustomPrompt="1"/>
          </p:nvPr>
        </p:nvSpPr>
        <p:spPr>
          <a:xfrm>
            <a:off x="946149" y="309034"/>
            <a:ext cx="10310284" cy="856379"/>
          </a:xfrm>
        </p:spPr>
        <p:txBody>
          <a:bodyPr anchor="b"/>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5C925881-D985-DB50-2C2A-1DD30375D873}"/>
              </a:ext>
            </a:extLst>
          </p:cNvPr>
          <p:cNvSpPr>
            <a:spLocks noGrp="1"/>
          </p:cNvSpPr>
          <p:nvPr>
            <p:ph type="ftr" sz="quarter" idx="10"/>
          </p:nvPr>
        </p:nvSpPr>
        <p:spPr/>
        <p:txBody>
          <a:bodyPr/>
          <a:lstStyle>
            <a:lvl1pPr>
              <a:defRPr sz="1250"/>
            </a:lvl1pPr>
          </a:lstStyle>
          <a:p>
            <a:r>
              <a:rPr lang="en-ID" dirty="0"/>
              <a:t>PRESENTATION TITLE</a:t>
            </a:r>
          </a:p>
        </p:txBody>
      </p:sp>
      <p:sp>
        <p:nvSpPr>
          <p:cNvPr id="4" name="Slide Number Placeholder 3">
            <a:extLst>
              <a:ext uri="{FF2B5EF4-FFF2-40B4-BE49-F238E27FC236}">
                <a16:creationId xmlns:a16="http://schemas.microsoft.com/office/drawing/2014/main" id="{CEC8AEAE-CAB2-B08D-FDF5-65D952895D89}"/>
              </a:ext>
            </a:extLst>
          </p:cNvPr>
          <p:cNvSpPr>
            <a:spLocks noGrp="1"/>
          </p:cNvSpPr>
          <p:nvPr>
            <p:ph type="sldNum" sz="quarter" idx="11"/>
          </p:nvPr>
        </p:nvSpPr>
        <p:spPr/>
        <p:txBody>
          <a:bodyPr/>
          <a:lstStyle/>
          <a:p>
            <a:fld id="{F5342A4C-1D06-4798-B51F-D5804CA03D28}" type="slidenum">
              <a:rPr lang="en-ID" smtClean="0"/>
              <a:pPr/>
              <a:t>‹#›</a:t>
            </a:fld>
            <a:endParaRPr lang="en-ID" dirty="0"/>
          </a:p>
        </p:txBody>
      </p:sp>
      <p:sp>
        <p:nvSpPr>
          <p:cNvPr id="6" name="Picture Placeholder 5">
            <a:extLst>
              <a:ext uri="{FF2B5EF4-FFF2-40B4-BE49-F238E27FC236}">
                <a16:creationId xmlns:a16="http://schemas.microsoft.com/office/drawing/2014/main" id="{B983C41E-9E62-2649-ECE4-9DA270EF6269}"/>
              </a:ext>
            </a:extLst>
          </p:cNvPr>
          <p:cNvSpPr>
            <a:spLocks noGrp="1"/>
          </p:cNvSpPr>
          <p:nvPr>
            <p:ph type="pic" sz="quarter" idx="12"/>
          </p:nvPr>
        </p:nvSpPr>
        <p:spPr>
          <a:xfrm>
            <a:off x="946149" y="1534429"/>
            <a:ext cx="3168651" cy="2979205"/>
          </a:xfrm>
        </p:spPr>
        <p:txBody>
          <a:bodyPr/>
          <a:lstStyle/>
          <a:p>
            <a:endParaRPr lang="en-ID"/>
          </a:p>
        </p:txBody>
      </p:sp>
      <p:sp>
        <p:nvSpPr>
          <p:cNvPr id="11" name="Text Placeholder 10">
            <a:extLst>
              <a:ext uri="{FF2B5EF4-FFF2-40B4-BE49-F238E27FC236}">
                <a16:creationId xmlns:a16="http://schemas.microsoft.com/office/drawing/2014/main" id="{B9ED7268-F0F7-7726-1714-4FFFA13C8634}"/>
              </a:ext>
            </a:extLst>
          </p:cNvPr>
          <p:cNvSpPr>
            <a:spLocks noGrp="1"/>
          </p:cNvSpPr>
          <p:nvPr>
            <p:ph type="body" sz="quarter" idx="15"/>
          </p:nvPr>
        </p:nvSpPr>
        <p:spPr>
          <a:xfrm>
            <a:off x="946150" y="5188086"/>
            <a:ext cx="10310283" cy="1360881"/>
          </a:xfrm>
        </p:spPr>
        <p:txBody>
          <a:bodyPr>
            <a:normAutofit/>
          </a:bodyPr>
          <a:lstStyle>
            <a:lvl1pPr>
              <a:defRPr sz="1400"/>
            </a:lvl1pPr>
            <a:lvl2pPr>
              <a:defRPr sz="933"/>
            </a:lvl2pPr>
            <a:lvl3pPr>
              <a:defRPr sz="800"/>
            </a:lvl3pPr>
            <a:lvl4pPr>
              <a:defRPr sz="733"/>
            </a:lvl4pPr>
            <a:lvl5pPr>
              <a:defRPr sz="733"/>
            </a:lvl5pPr>
          </a:lstStyle>
          <a:p>
            <a:pPr lvl="0"/>
            <a:r>
              <a:rPr lang="en-US" dirty="0"/>
              <a:t>Click to edit Master text styles</a:t>
            </a:r>
          </a:p>
        </p:txBody>
      </p:sp>
      <p:sp>
        <p:nvSpPr>
          <p:cNvPr id="10" name="Picture Placeholder 5">
            <a:extLst>
              <a:ext uri="{FF2B5EF4-FFF2-40B4-BE49-F238E27FC236}">
                <a16:creationId xmlns:a16="http://schemas.microsoft.com/office/drawing/2014/main" id="{D91BA770-EC25-E052-2C59-507568B87CE0}"/>
              </a:ext>
            </a:extLst>
          </p:cNvPr>
          <p:cNvSpPr>
            <a:spLocks noGrp="1"/>
          </p:cNvSpPr>
          <p:nvPr>
            <p:ph type="pic" sz="quarter" idx="17"/>
          </p:nvPr>
        </p:nvSpPr>
        <p:spPr>
          <a:xfrm>
            <a:off x="8087783" y="1534429"/>
            <a:ext cx="3168651" cy="2979205"/>
          </a:xfrm>
        </p:spPr>
        <p:txBody>
          <a:bodyPr/>
          <a:lstStyle/>
          <a:p>
            <a:endParaRPr lang="en-ID"/>
          </a:p>
        </p:txBody>
      </p:sp>
      <p:sp>
        <p:nvSpPr>
          <p:cNvPr id="13" name="Picture Placeholder 5">
            <a:extLst>
              <a:ext uri="{FF2B5EF4-FFF2-40B4-BE49-F238E27FC236}">
                <a16:creationId xmlns:a16="http://schemas.microsoft.com/office/drawing/2014/main" id="{D44254E2-95DF-23C9-F750-5F0C53D4C93B}"/>
              </a:ext>
            </a:extLst>
          </p:cNvPr>
          <p:cNvSpPr>
            <a:spLocks noGrp="1"/>
          </p:cNvSpPr>
          <p:nvPr>
            <p:ph type="pic" sz="quarter" idx="18"/>
          </p:nvPr>
        </p:nvSpPr>
        <p:spPr>
          <a:xfrm>
            <a:off x="4516966" y="1534429"/>
            <a:ext cx="3168651" cy="2979205"/>
          </a:xfrm>
        </p:spPr>
        <p:txBody>
          <a:bodyPr/>
          <a:lstStyle/>
          <a:p>
            <a:endParaRPr lang="en-ID"/>
          </a:p>
        </p:txBody>
      </p:sp>
      <p:sp>
        <p:nvSpPr>
          <p:cNvPr id="7" name="Text Placeholder 6">
            <a:extLst>
              <a:ext uri="{FF2B5EF4-FFF2-40B4-BE49-F238E27FC236}">
                <a16:creationId xmlns:a16="http://schemas.microsoft.com/office/drawing/2014/main" id="{454CB532-C6BB-6CC4-1CC3-D1E21D8C4E65}"/>
              </a:ext>
            </a:extLst>
          </p:cNvPr>
          <p:cNvSpPr>
            <a:spLocks noGrp="1"/>
          </p:cNvSpPr>
          <p:nvPr>
            <p:ph type="body" sz="quarter" idx="19"/>
          </p:nvPr>
        </p:nvSpPr>
        <p:spPr>
          <a:xfrm>
            <a:off x="935567" y="4708525"/>
            <a:ext cx="10320867" cy="350308"/>
          </a:xfrm>
        </p:spPr>
        <p:txBody>
          <a:bodyPr anchor="b">
            <a:noAutofit/>
          </a:bodyPr>
          <a:lstStyle>
            <a:lvl1pPr>
              <a:defRPr sz="1450" b="1"/>
            </a:lvl1pPr>
          </a:lstStyle>
          <a:p>
            <a:pPr lvl="0"/>
            <a:r>
              <a:rPr lang="en-US" dirty="0"/>
              <a:t>Click to edit Master text styles</a:t>
            </a:r>
          </a:p>
        </p:txBody>
      </p:sp>
    </p:spTree>
    <p:extLst>
      <p:ext uri="{BB962C8B-B14F-4D97-AF65-F5344CB8AC3E}">
        <p14:creationId xmlns:p14="http://schemas.microsoft.com/office/powerpoint/2010/main" val="356712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Section Slid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203A-7A48-D43C-FF81-44998ED6C5A3}"/>
              </a:ext>
            </a:extLst>
          </p:cNvPr>
          <p:cNvSpPr>
            <a:spLocks noGrp="1"/>
          </p:cNvSpPr>
          <p:nvPr>
            <p:ph type="title"/>
          </p:nvPr>
        </p:nvSpPr>
        <p:spPr>
          <a:xfrm>
            <a:off x="6096001" y="309034"/>
            <a:ext cx="5149851" cy="2560291"/>
          </a:xfrm>
        </p:spPr>
        <p:txBody>
          <a:bodyPr lIns="72000" anchor="t"/>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5C925881-D985-DB50-2C2A-1DD30375D873}"/>
              </a:ext>
            </a:extLst>
          </p:cNvPr>
          <p:cNvSpPr>
            <a:spLocks noGrp="1"/>
          </p:cNvSpPr>
          <p:nvPr>
            <p:ph type="ftr" sz="quarter" idx="10"/>
          </p:nvPr>
        </p:nvSpPr>
        <p:spPr/>
        <p:txBody>
          <a:bodyPr/>
          <a:lstStyle>
            <a:lvl1pPr>
              <a:defRPr sz="1250"/>
            </a:lvl1pPr>
          </a:lstStyle>
          <a:p>
            <a:r>
              <a:rPr lang="en-ID" dirty="0"/>
              <a:t>PRESENTATION TITLE</a:t>
            </a:r>
          </a:p>
        </p:txBody>
      </p:sp>
      <p:sp>
        <p:nvSpPr>
          <p:cNvPr id="4" name="Slide Number Placeholder 3">
            <a:extLst>
              <a:ext uri="{FF2B5EF4-FFF2-40B4-BE49-F238E27FC236}">
                <a16:creationId xmlns:a16="http://schemas.microsoft.com/office/drawing/2014/main" id="{CEC8AEAE-CAB2-B08D-FDF5-65D952895D89}"/>
              </a:ext>
            </a:extLst>
          </p:cNvPr>
          <p:cNvSpPr>
            <a:spLocks noGrp="1"/>
          </p:cNvSpPr>
          <p:nvPr>
            <p:ph type="sldNum" sz="quarter" idx="11"/>
          </p:nvPr>
        </p:nvSpPr>
        <p:spPr/>
        <p:txBody>
          <a:bodyPr/>
          <a:lstStyle/>
          <a:p>
            <a:fld id="{F5342A4C-1D06-4798-B51F-D5804CA03D28}" type="slidenum">
              <a:rPr lang="en-ID" smtClean="0"/>
              <a:pPr/>
              <a:t>‹#›</a:t>
            </a:fld>
            <a:endParaRPr lang="en-ID" dirty="0"/>
          </a:p>
        </p:txBody>
      </p:sp>
      <p:sp>
        <p:nvSpPr>
          <p:cNvPr id="6" name="Picture Placeholder 5">
            <a:extLst>
              <a:ext uri="{FF2B5EF4-FFF2-40B4-BE49-F238E27FC236}">
                <a16:creationId xmlns:a16="http://schemas.microsoft.com/office/drawing/2014/main" id="{B983C41E-9E62-2649-ECE4-9DA270EF6269}"/>
              </a:ext>
            </a:extLst>
          </p:cNvPr>
          <p:cNvSpPr>
            <a:spLocks noGrp="1"/>
          </p:cNvSpPr>
          <p:nvPr>
            <p:ph type="pic" sz="quarter" idx="12"/>
          </p:nvPr>
        </p:nvSpPr>
        <p:spPr>
          <a:xfrm>
            <a:off x="946148" y="309033"/>
            <a:ext cx="5059061" cy="2967704"/>
          </a:xfrm>
        </p:spPr>
        <p:txBody>
          <a:bodyPr/>
          <a:lstStyle/>
          <a:p>
            <a:endParaRPr lang="en-ID"/>
          </a:p>
        </p:txBody>
      </p:sp>
      <p:sp>
        <p:nvSpPr>
          <p:cNvPr id="11" name="Text Placeholder 10">
            <a:extLst>
              <a:ext uri="{FF2B5EF4-FFF2-40B4-BE49-F238E27FC236}">
                <a16:creationId xmlns:a16="http://schemas.microsoft.com/office/drawing/2014/main" id="{B9ED7268-F0F7-7726-1714-4FFFA13C8634}"/>
              </a:ext>
            </a:extLst>
          </p:cNvPr>
          <p:cNvSpPr>
            <a:spLocks noGrp="1"/>
          </p:cNvSpPr>
          <p:nvPr>
            <p:ph type="body" sz="quarter" idx="15"/>
          </p:nvPr>
        </p:nvSpPr>
        <p:spPr>
          <a:xfrm>
            <a:off x="6490447" y="3506233"/>
            <a:ext cx="4755405" cy="3042733"/>
          </a:xfrm>
        </p:spPr>
        <p:txBody>
          <a:bodyPr>
            <a:normAutofit/>
          </a:bodyPr>
          <a:lstStyle>
            <a:lvl1pPr>
              <a:defRPr sz="1400"/>
            </a:lvl1pPr>
            <a:lvl2pPr>
              <a:defRPr sz="933"/>
            </a:lvl2pPr>
            <a:lvl3pPr>
              <a:defRPr sz="800"/>
            </a:lvl3pPr>
            <a:lvl4pPr>
              <a:defRPr sz="733"/>
            </a:lvl4pPr>
            <a:lvl5pPr>
              <a:defRPr sz="733"/>
            </a:lvl5pPr>
          </a:lstStyle>
          <a:p>
            <a:pPr lvl="0"/>
            <a:r>
              <a:rPr lang="en-US" dirty="0"/>
              <a:t>Click to edit Master text styles</a:t>
            </a:r>
          </a:p>
        </p:txBody>
      </p:sp>
      <p:sp>
        <p:nvSpPr>
          <p:cNvPr id="10" name="Text Placeholder 10">
            <a:extLst>
              <a:ext uri="{FF2B5EF4-FFF2-40B4-BE49-F238E27FC236}">
                <a16:creationId xmlns:a16="http://schemas.microsoft.com/office/drawing/2014/main" id="{A2E70DB5-A605-C6D9-FAC7-F284C61688EE}"/>
              </a:ext>
            </a:extLst>
          </p:cNvPr>
          <p:cNvSpPr>
            <a:spLocks noGrp="1"/>
          </p:cNvSpPr>
          <p:nvPr>
            <p:ph type="body" sz="quarter" idx="16"/>
          </p:nvPr>
        </p:nvSpPr>
        <p:spPr>
          <a:xfrm>
            <a:off x="6490447" y="3060206"/>
            <a:ext cx="4765987" cy="340659"/>
          </a:xfrm>
        </p:spPr>
        <p:txBody>
          <a:bodyPr anchor="b">
            <a:noAutofit/>
          </a:bodyPr>
          <a:lstStyle>
            <a:lvl1pPr>
              <a:defRPr sz="1450" b="1"/>
            </a:lvl1pPr>
            <a:lvl2pPr>
              <a:defRPr sz="933" b="1"/>
            </a:lvl2pPr>
            <a:lvl3pPr>
              <a:defRPr sz="800" b="1"/>
            </a:lvl3pPr>
            <a:lvl4pPr>
              <a:defRPr sz="733" b="1"/>
            </a:lvl4pPr>
            <a:lvl5pPr>
              <a:defRPr sz="733" b="1"/>
            </a:lvl5pPr>
          </a:lstStyle>
          <a:p>
            <a:pPr lvl="0"/>
            <a:r>
              <a:rPr lang="en-US" dirty="0"/>
              <a:t>Click to edit Master text styles</a:t>
            </a:r>
          </a:p>
        </p:txBody>
      </p:sp>
      <p:sp>
        <p:nvSpPr>
          <p:cNvPr id="15" name="Picture Placeholder 5">
            <a:extLst>
              <a:ext uri="{FF2B5EF4-FFF2-40B4-BE49-F238E27FC236}">
                <a16:creationId xmlns:a16="http://schemas.microsoft.com/office/drawing/2014/main" id="{8C682A16-D4BD-1B51-F007-ED655339E18C}"/>
              </a:ext>
            </a:extLst>
          </p:cNvPr>
          <p:cNvSpPr>
            <a:spLocks noGrp="1"/>
          </p:cNvSpPr>
          <p:nvPr>
            <p:ph type="pic" sz="quarter" idx="17"/>
          </p:nvPr>
        </p:nvSpPr>
        <p:spPr>
          <a:xfrm>
            <a:off x="946148" y="3581262"/>
            <a:ext cx="5149852" cy="2967704"/>
          </a:xfrm>
        </p:spPr>
        <p:txBody>
          <a:bodyPr/>
          <a:lstStyle/>
          <a:p>
            <a:endParaRPr lang="en-ID" dirty="0"/>
          </a:p>
        </p:txBody>
      </p:sp>
    </p:spTree>
    <p:extLst>
      <p:ext uri="{BB962C8B-B14F-4D97-AF65-F5344CB8AC3E}">
        <p14:creationId xmlns:p14="http://schemas.microsoft.com/office/powerpoint/2010/main" val="2833775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Section Slid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203A-7A48-D43C-FF81-44998ED6C5A3}"/>
              </a:ext>
            </a:extLst>
          </p:cNvPr>
          <p:cNvSpPr>
            <a:spLocks noGrp="1"/>
          </p:cNvSpPr>
          <p:nvPr>
            <p:ph type="title"/>
          </p:nvPr>
        </p:nvSpPr>
        <p:spPr>
          <a:xfrm>
            <a:off x="6096000" y="309034"/>
            <a:ext cx="5160433" cy="1923178"/>
          </a:xfrm>
        </p:spPr>
        <p:txBody>
          <a:bodyPr anchor="t"/>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5C925881-D985-DB50-2C2A-1DD30375D873}"/>
              </a:ext>
            </a:extLst>
          </p:cNvPr>
          <p:cNvSpPr>
            <a:spLocks noGrp="1"/>
          </p:cNvSpPr>
          <p:nvPr>
            <p:ph type="ftr" sz="quarter" idx="10"/>
          </p:nvPr>
        </p:nvSpPr>
        <p:spPr/>
        <p:txBody>
          <a:bodyPr/>
          <a:lstStyle>
            <a:lvl1pPr>
              <a:defRPr sz="1250"/>
            </a:lvl1pPr>
          </a:lstStyle>
          <a:p>
            <a:r>
              <a:rPr lang="en-ID" dirty="0"/>
              <a:t>PRESENTATION TITLE</a:t>
            </a:r>
          </a:p>
        </p:txBody>
      </p:sp>
      <p:sp>
        <p:nvSpPr>
          <p:cNvPr id="4" name="Slide Number Placeholder 3">
            <a:extLst>
              <a:ext uri="{FF2B5EF4-FFF2-40B4-BE49-F238E27FC236}">
                <a16:creationId xmlns:a16="http://schemas.microsoft.com/office/drawing/2014/main" id="{CEC8AEAE-CAB2-B08D-FDF5-65D952895D89}"/>
              </a:ext>
            </a:extLst>
          </p:cNvPr>
          <p:cNvSpPr>
            <a:spLocks noGrp="1"/>
          </p:cNvSpPr>
          <p:nvPr>
            <p:ph type="sldNum" sz="quarter" idx="11"/>
          </p:nvPr>
        </p:nvSpPr>
        <p:spPr/>
        <p:txBody>
          <a:bodyPr/>
          <a:lstStyle/>
          <a:p>
            <a:fld id="{F5342A4C-1D06-4798-B51F-D5804CA03D28}" type="slidenum">
              <a:rPr lang="en-ID" smtClean="0"/>
              <a:pPr/>
              <a:t>‹#›</a:t>
            </a:fld>
            <a:endParaRPr lang="en-ID" dirty="0"/>
          </a:p>
        </p:txBody>
      </p:sp>
      <p:sp>
        <p:nvSpPr>
          <p:cNvPr id="6" name="Picture Placeholder 5">
            <a:extLst>
              <a:ext uri="{FF2B5EF4-FFF2-40B4-BE49-F238E27FC236}">
                <a16:creationId xmlns:a16="http://schemas.microsoft.com/office/drawing/2014/main" id="{B983C41E-9E62-2649-ECE4-9DA270EF6269}"/>
              </a:ext>
            </a:extLst>
          </p:cNvPr>
          <p:cNvSpPr>
            <a:spLocks noGrp="1"/>
          </p:cNvSpPr>
          <p:nvPr>
            <p:ph type="pic" sz="quarter" idx="12"/>
          </p:nvPr>
        </p:nvSpPr>
        <p:spPr>
          <a:xfrm>
            <a:off x="935567" y="309034"/>
            <a:ext cx="4666447" cy="6239933"/>
          </a:xfrm>
        </p:spPr>
        <p:txBody>
          <a:bodyPr/>
          <a:lstStyle/>
          <a:p>
            <a:endParaRPr lang="en-ID" dirty="0"/>
          </a:p>
        </p:txBody>
      </p:sp>
      <p:sp>
        <p:nvSpPr>
          <p:cNvPr id="11" name="Text Placeholder 10">
            <a:extLst>
              <a:ext uri="{FF2B5EF4-FFF2-40B4-BE49-F238E27FC236}">
                <a16:creationId xmlns:a16="http://schemas.microsoft.com/office/drawing/2014/main" id="{B9ED7268-F0F7-7726-1714-4FFFA13C8634}"/>
              </a:ext>
            </a:extLst>
          </p:cNvPr>
          <p:cNvSpPr>
            <a:spLocks noGrp="1"/>
          </p:cNvSpPr>
          <p:nvPr>
            <p:ph type="body" sz="quarter" idx="15"/>
          </p:nvPr>
        </p:nvSpPr>
        <p:spPr>
          <a:xfrm>
            <a:off x="6096000" y="2877671"/>
            <a:ext cx="5160433" cy="3671296"/>
          </a:xfrm>
        </p:spPr>
        <p:txBody>
          <a:bodyPr>
            <a:normAutofit/>
          </a:bodyPr>
          <a:lstStyle>
            <a:lvl1pPr>
              <a:defRPr sz="1400"/>
            </a:lvl1pPr>
            <a:lvl2pPr>
              <a:defRPr sz="933"/>
            </a:lvl2pPr>
            <a:lvl3pPr>
              <a:defRPr sz="800"/>
            </a:lvl3pPr>
            <a:lvl4pPr>
              <a:defRPr sz="733"/>
            </a:lvl4pPr>
            <a:lvl5pPr>
              <a:defRPr sz="733"/>
            </a:lvl5pPr>
          </a:lstStyle>
          <a:p>
            <a:pPr lvl="0"/>
            <a:r>
              <a:rPr lang="en-US" dirty="0"/>
              <a:t>Click to edit Master text styles</a:t>
            </a:r>
          </a:p>
        </p:txBody>
      </p:sp>
      <p:sp>
        <p:nvSpPr>
          <p:cNvPr id="10" name="Text Placeholder 10">
            <a:extLst>
              <a:ext uri="{FF2B5EF4-FFF2-40B4-BE49-F238E27FC236}">
                <a16:creationId xmlns:a16="http://schemas.microsoft.com/office/drawing/2014/main" id="{A2E70DB5-A605-C6D9-FAC7-F284C61688EE}"/>
              </a:ext>
            </a:extLst>
          </p:cNvPr>
          <p:cNvSpPr>
            <a:spLocks noGrp="1"/>
          </p:cNvSpPr>
          <p:nvPr>
            <p:ph type="body" sz="quarter" idx="16"/>
          </p:nvPr>
        </p:nvSpPr>
        <p:spPr>
          <a:xfrm>
            <a:off x="6096000" y="2384611"/>
            <a:ext cx="5160432" cy="340659"/>
          </a:xfrm>
        </p:spPr>
        <p:txBody>
          <a:bodyPr anchor="b">
            <a:noAutofit/>
          </a:bodyPr>
          <a:lstStyle>
            <a:lvl1pPr>
              <a:defRPr sz="1450" b="1"/>
            </a:lvl1pPr>
            <a:lvl2pPr>
              <a:defRPr sz="933" b="1"/>
            </a:lvl2pPr>
            <a:lvl3pPr>
              <a:defRPr sz="800" b="1"/>
            </a:lvl3pPr>
            <a:lvl4pPr>
              <a:defRPr sz="733" b="1"/>
            </a:lvl4pPr>
            <a:lvl5pPr>
              <a:defRPr sz="733" b="1"/>
            </a:lvl5pPr>
          </a:lstStyle>
          <a:p>
            <a:pPr lvl="0"/>
            <a:r>
              <a:rPr lang="en-US" dirty="0"/>
              <a:t>Click to edit Master text styles</a:t>
            </a:r>
          </a:p>
        </p:txBody>
      </p:sp>
    </p:spTree>
    <p:extLst>
      <p:ext uri="{BB962C8B-B14F-4D97-AF65-F5344CB8AC3E}">
        <p14:creationId xmlns:p14="http://schemas.microsoft.com/office/powerpoint/2010/main" val="158902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Section Slid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203A-7A48-D43C-FF81-44998ED6C5A3}"/>
              </a:ext>
            </a:extLst>
          </p:cNvPr>
          <p:cNvSpPr>
            <a:spLocks noGrp="1"/>
          </p:cNvSpPr>
          <p:nvPr>
            <p:ph type="title"/>
          </p:nvPr>
        </p:nvSpPr>
        <p:spPr>
          <a:xfrm>
            <a:off x="935568" y="309034"/>
            <a:ext cx="4296832" cy="1923178"/>
          </a:xfrm>
        </p:spPr>
        <p:txBody>
          <a:bodyPr anchor="t"/>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5C925881-D985-DB50-2C2A-1DD30375D873}"/>
              </a:ext>
            </a:extLst>
          </p:cNvPr>
          <p:cNvSpPr>
            <a:spLocks noGrp="1"/>
          </p:cNvSpPr>
          <p:nvPr>
            <p:ph type="ftr" sz="quarter" idx="10"/>
          </p:nvPr>
        </p:nvSpPr>
        <p:spPr/>
        <p:txBody>
          <a:bodyPr/>
          <a:lstStyle>
            <a:lvl1pPr>
              <a:defRPr sz="1250"/>
            </a:lvl1pPr>
          </a:lstStyle>
          <a:p>
            <a:r>
              <a:rPr lang="en-ID" dirty="0"/>
              <a:t>PRESENTATION TITLE</a:t>
            </a:r>
          </a:p>
        </p:txBody>
      </p:sp>
      <p:sp>
        <p:nvSpPr>
          <p:cNvPr id="4" name="Slide Number Placeholder 3">
            <a:extLst>
              <a:ext uri="{FF2B5EF4-FFF2-40B4-BE49-F238E27FC236}">
                <a16:creationId xmlns:a16="http://schemas.microsoft.com/office/drawing/2014/main" id="{CEC8AEAE-CAB2-B08D-FDF5-65D952895D89}"/>
              </a:ext>
            </a:extLst>
          </p:cNvPr>
          <p:cNvSpPr>
            <a:spLocks noGrp="1"/>
          </p:cNvSpPr>
          <p:nvPr>
            <p:ph type="sldNum" sz="quarter" idx="11"/>
          </p:nvPr>
        </p:nvSpPr>
        <p:spPr/>
        <p:txBody>
          <a:bodyPr/>
          <a:lstStyle/>
          <a:p>
            <a:fld id="{F5342A4C-1D06-4798-B51F-D5804CA03D28}" type="slidenum">
              <a:rPr lang="en-ID" smtClean="0"/>
              <a:pPr/>
              <a:t>‹#›</a:t>
            </a:fld>
            <a:endParaRPr lang="en-ID" dirty="0"/>
          </a:p>
        </p:txBody>
      </p:sp>
      <p:sp>
        <p:nvSpPr>
          <p:cNvPr id="11" name="Text Placeholder 10">
            <a:extLst>
              <a:ext uri="{FF2B5EF4-FFF2-40B4-BE49-F238E27FC236}">
                <a16:creationId xmlns:a16="http://schemas.microsoft.com/office/drawing/2014/main" id="{B9ED7268-F0F7-7726-1714-4FFFA13C8634}"/>
              </a:ext>
            </a:extLst>
          </p:cNvPr>
          <p:cNvSpPr>
            <a:spLocks noGrp="1"/>
          </p:cNvSpPr>
          <p:nvPr>
            <p:ph type="body" sz="quarter" idx="15"/>
          </p:nvPr>
        </p:nvSpPr>
        <p:spPr>
          <a:xfrm>
            <a:off x="935568" y="2911366"/>
            <a:ext cx="4296833" cy="3637601"/>
          </a:xfrm>
        </p:spPr>
        <p:txBody>
          <a:bodyPr>
            <a:normAutofit/>
          </a:bodyPr>
          <a:lstStyle>
            <a:lvl1pPr>
              <a:defRPr sz="1400"/>
            </a:lvl1pPr>
            <a:lvl2pPr>
              <a:defRPr sz="933"/>
            </a:lvl2pPr>
            <a:lvl3pPr>
              <a:defRPr sz="800"/>
            </a:lvl3pPr>
            <a:lvl4pPr>
              <a:defRPr sz="733"/>
            </a:lvl4pPr>
            <a:lvl5pPr>
              <a:defRPr sz="733"/>
            </a:lvl5pPr>
          </a:lstStyle>
          <a:p>
            <a:pPr lvl="0"/>
            <a:r>
              <a:rPr lang="en-US" dirty="0"/>
              <a:t>Click to edit Master text styles</a:t>
            </a:r>
          </a:p>
        </p:txBody>
      </p:sp>
      <p:sp>
        <p:nvSpPr>
          <p:cNvPr id="10" name="Text Placeholder 10">
            <a:extLst>
              <a:ext uri="{FF2B5EF4-FFF2-40B4-BE49-F238E27FC236}">
                <a16:creationId xmlns:a16="http://schemas.microsoft.com/office/drawing/2014/main" id="{A2E70DB5-A605-C6D9-FAC7-F284C61688EE}"/>
              </a:ext>
            </a:extLst>
          </p:cNvPr>
          <p:cNvSpPr>
            <a:spLocks noGrp="1"/>
          </p:cNvSpPr>
          <p:nvPr>
            <p:ph type="body" sz="quarter" idx="16"/>
          </p:nvPr>
        </p:nvSpPr>
        <p:spPr>
          <a:xfrm>
            <a:off x="935567" y="2493734"/>
            <a:ext cx="4296831" cy="340659"/>
          </a:xfrm>
        </p:spPr>
        <p:txBody>
          <a:bodyPr anchor="b">
            <a:noAutofit/>
          </a:bodyPr>
          <a:lstStyle>
            <a:lvl1pPr>
              <a:defRPr sz="1450" b="1"/>
            </a:lvl1pPr>
            <a:lvl2pPr>
              <a:defRPr sz="933" b="1"/>
            </a:lvl2pPr>
            <a:lvl3pPr>
              <a:defRPr sz="800" b="1"/>
            </a:lvl3pPr>
            <a:lvl4pPr>
              <a:defRPr sz="733" b="1"/>
            </a:lvl4pPr>
            <a:lvl5pPr>
              <a:defRPr sz="733" b="1"/>
            </a:lvl5pPr>
          </a:lstStyle>
          <a:p>
            <a:pPr lvl="0"/>
            <a:r>
              <a:rPr lang="en-US" dirty="0"/>
              <a:t>Click to edit Master text styles</a:t>
            </a:r>
          </a:p>
        </p:txBody>
      </p:sp>
      <p:sp>
        <p:nvSpPr>
          <p:cNvPr id="9" name="Picture Placeholder 5">
            <a:extLst>
              <a:ext uri="{FF2B5EF4-FFF2-40B4-BE49-F238E27FC236}">
                <a16:creationId xmlns:a16="http://schemas.microsoft.com/office/drawing/2014/main" id="{6BC48F88-8D43-64A8-F42A-A485AD3D5EB2}"/>
              </a:ext>
            </a:extLst>
          </p:cNvPr>
          <p:cNvSpPr>
            <a:spLocks noGrp="1"/>
          </p:cNvSpPr>
          <p:nvPr>
            <p:ph type="pic" sz="quarter" idx="17"/>
          </p:nvPr>
        </p:nvSpPr>
        <p:spPr>
          <a:xfrm>
            <a:off x="5505139" y="309034"/>
            <a:ext cx="5751293" cy="3119967"/>
          </a:xfrm>
        </p:spPr>
        <p:txBody>
          <a:bodyPr/>
          <a:lstStyle/>
          <a:p>
            <a:endParaRPr lang="en-ID" dirty="0"/>
          </a:p>
        </p:txBody>
      </p:sp>
      <p:sp>
        <p:nvSpPr>
          <p:cNvPr id="15" name="Picture Placeholder 5">
            <a:extLst>
              <a:ext uri="{FF2B5EF4-FFF2-40B4-BE49-F238E27FC236}">
                <a16:creationId xmlns:a16="http://schemas.microsoft.com/office/drawing/2014/main" id="{2DB518C0-88B6-2B6B-0286-3B6B690D72FA}"/>
              </a:ext>
            </a:extLst>
          </p:cNvPr>
          <p:cNvSpPr>
            <a:spLocks noGrp="1"/>
          </p:cNvSpPr>
          <p:nvPr>
            <p:ph type="pic" sz="quarter" idx="19"/>
          </p:nvPr>
        </p:nvSpPr>
        <p:spPr>
          <a:xfrm>
            <a:off x="5505139" y="3647367"/>
            <a:ext cx="2712072" cy="2901600"/>
          </a:xfrm>
        </p:spPr>
        <p:txBody>
          <a:bodyPr/>
          <a:lstStyle/>
          <a:p>
            <a:endParaRPr lang="en-ID" dirty="0"/>
          </a:p>
        </p:txBody>
      </p:sp>
      <p:sp>
        <p:nvSpPr>
          <p:cNvPr id="5" name="Picture Placeholder 5">
            <a:extLst>
              <a:ext uri="{FF2B5EF4-FFF2-40B4-BE49-F238E27FC236}">
                <a16:creationId xmlns:a16="http://schemas.microsoft.com/office/drawing/2014/main" id="{6B3DA3C3-F2B0-9F57-D226-9AE48F2D4313}"/>
              </a:ext>
            </a:extLst>
          </p:cNvPr>
          <p:cNvSpPr>
            <a:spLocks noGrp="1"/>
          </p:cNvSpPr>
          <p:nvPr>
            <p:ph type="pic" sz="quarter" idx="20"/>
          </p:nvPr>
        </p:nvSpPr>
        <p:spPr>
          <a:xfrm>
            <a:off x="8544360" y="3647367"/>
            <a:ext cx="2712072" cy="2901600"/>
          </a:xfrm>
        </p:spPr>
        <p:txBody>
          <a:bodyPr/>
          <a:lstStyle/>
          <a:p>
            <a:endParaRPr lang="en-ID"/>
          </a:p>
        </p:txBody>
      </p:sp>
    </p:spTree>
    <p:extLst>
      <p:ext uri="{BB962C8B-B14F-4D97-AF65-F5344CB8AC3E}">
        <p14:creationId xmlns:p14="http://schemas.microsoft.com/office/powerpoint/2010/main" val="213765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Section Slide(7)">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C925881-D985-DB50-2C2A-1DD30375D873}"/>
              </a:ext>
            </a:extLst>
          </p:cNvPr>
          <p:cNvSpPr>
            <a:spLocks noGrp="1"/>
          </p:cNvSpPr>
          <p:nvPr>
            <p:ph type="ftr" sz="quarter" idx="10"/>
          </p:nvPr>
        </p:nvSpPr>
        <p:spPr/>
        <p:txBody>
          <a:bodyPr/>
          <a:lstStyle>
            <a:lvl1pPr>
              <a:defRPr sz="1250"/>
            </a:lvl1pPr>
          </a:lstStyle>
          <a:p>
            <a:r>
              <a:rPr lang="en-ID" dirty="0"/>
              <a:t>PRESENTATION TITLE</a:t>
            </a:r>
          </a:p>
        </p:txBody>
      </p:sp>
      <p:sp>
        <p:nvSpPr>
          <p:cNvPr id="4" name="Slide Number Placeholder 3">
            <a:extLst>
              <a:ext uri="{FF2B5EF4-FFF2-40B4-BE49-F238E27FC236}">
                <a16:creationId xmlns:a16="http://schemas.microsoft.com/office/drawing/2014/main" id="{CEC8AEAE-CAB2-B08D-FDF5-65D952895D89}"/>
              </a:ext>
            </a:extLst>
          </p:cNvPr>
          <p:cNvSpPr>
            <a:spLocks noGrp="1"/>
          </p:cNvSpPr>
          <p:nvPr>
            <p:ph type="sldNum" sz="quarter" idx="11"/>
          </p:nvPr>
        </p:nvSpPr>
        <p:spPr/>
        <p:txBody>
          <a:bodyPr/>
          <a:lstStyle/>
          <a:p>
            <a:fld id="{F5342A4C-1D06-4798-B51F-D5804CA03D28}" type="slidenum">
              <a:rPr lang="en-ID" smtClean="0"/>
              <a:pPr/>
              <a:t>‹#›</a:t>
            </a:fld>
            <a:endParaRPr lang="en-ID" dirty="0"/>
          </a:p>
        </p:txBody>
      </p:sp>
      <p:sp>
        <p:nvSpPr>
          <p:cNvPr id="9" name="Picture Placeholder 5">
            <a:extLst>
              <a:ext uri="{FF2B5EF4-FFF2-40B4-BE49-F238E27FC236}">
                <a16:creationId xmlns:a16="http://schemas.microsoft.com/office/drawing/2014/main" id="{6BC48F88-8D43-64A8-F42A-A485AD3D5EB2}"/>
              </a:ext>
            </a:extLst>
          </p:cNvPr>
          <p:cNvSpPr>
            <a:spLocks noGrp="1"/>
          </p:cNvSpPr>
          <p:nvPr>
            <p:ph type="pic" sz="quarter" idx="17"/>
          </p:nvPr>
        </p:nvSpPr>
        <p:spPr>
          <a:xfrm>
            <a:off x="935567" y="309033"/>
            <a:ext cx="10320867" cy="2905063"/>
          </a:xfrm>
        </p:spPr>
        <p:txBody>
          <a:bodyPr/>
          <a:lstStyle/>
          <a:p>
            <a:endParaRPr lang="en-ID" dirty="0"/>
          </a:p>
        </p:txBody>
      </p:sp>
      <p:sp>
        <p:nvSpPr>
          <p:cNvPr id="11" name="Title 1">
            <a:extLst>
              <a:ext uri="{FF2B5EF4-FFF2-40B4-BE49-F238E27FC236}">
                <a16:creationId xmlns:a16="http://schemas.microsoft.com/office/drawing/2014/main" id="{4854DD50-444B-9D88-39F7-81FC54FA3210}"/>
              </a:ext>
            </a:extLst>
          </p:cNvPr>
          <p:cNvSpPr>
            <a:spLocks noGrp="1"/>
          </p:cNvSpPr>
          <p:nvPr>
            <p:ph type="title"/>
          </p:nvPr>
        </p:nvSpPr>
        <p:spPr>
          <a:xfrm>
            <a:off x="935567" y="3433483"/>
            <a:ext cx="10320867" cy="766731"/>
          </a:xfrm>
        </p:spPr>
        <p:txBody>
          <a:bodyPr anchor="t"/>
          <a:lstStyle/>
          <a:p>
            <a:r>
              <a:rPr lang="en-US" dirty="0"/>
              <a:t>Click to edit Master title style</a:t>
            </a:r>
            <a:endParaRPr lang="en-ID" dirty="0"/>
          </a:p>
        </p:txBody>
      </p:sp>
      <p:sp>
        <p:nvSpPr>
          <p:cNvPr id="13" name="Text Placeholder 10">
            <a:extLst>
              <a:ext uri="{FF2B5EF4-FFF2-40B4-BE49-F238E27FC236}">
                <a16:creationId xmlns:a16="http://schemas.microsoft.com/office/drawing/2014/main" id="{16309A00-0506-47CA-3E59-D8B851225715}"/>
              </a:ext>
            </a:extLst>
          </p:cNvPr>
          <p:cNvSpPr>
            <a:spLocks noGrp="1"/>
          </p:cNvSpPr>
          <p:nvPr>
            <p:ph type="body" sz="quarter" idx="15"/>
          </p:nvPr>
        </p:nvSpPr>
        <p:spPr>
          <a:xfrm>
            <a:off x="935567" y="4867836"/>
            <a:ext cx="10320867" cy="1681131"/>
          </a:xfrm>
        </p:spPr>
        <p:txBody>
          <a:bodyPr>
            <a:normAutofit/>
          </a:bodyPr>
          <a:lstStyle>
            <a:lvl1pPr>
              <a:defRPr sz="1400"/>
            </a:lvl1pPr>
            <a:lvl2pPr>
              <a:defRPr sz="933"/>
            </a:lvl2pPr>
            <a:lvl3pPr>
              <a:defRPr sz="800"/>
            </a:lvl3pPr>
            <a:lvl4pPr>
              <a:defRPr sz="733"/>
            </a:lvl4pPr>
            <a:lvl5pPr>
              <a:defRPr sz="733"/>
            </a:lvl5pPr>
          </a:lstStyle>
          <a:p>
            <a:pPr lvl="0"/>
            <a:r>
              <a:rPr lang="en-US" dirty="0"/>
              <a:t>Click to edit Master text styles</a:t>
            </a:r>
          </a:p>
        </p:txBody>
      </p:sp>
      <p:sp>
        <p:nvSpPr>
          <p:cNvPr id="17" name="Text Placeholder 10">
            <a:extLst>
              <a:ext uri="{FF2B5EF4-FFF2-40B4-BE49-F238E27FC236}">
                <a16:creationId xmlns:a16="http://schemas.microsoft.com/office/drawing/2014/main" id="{C8F78082-CAA6-773A-0FBC-201F6D53E84C}"/>
              </a:ext>
            </a:extLst>
          </p:cNvPr>
          <p:cNvSpPr>
            <a:spLocks noGrp="1"/>
          </p:cNvSpPr>
          <p:nvPr>
            <p:ph type="body" sz="quarter" idx="16"/>
          </p:nvPr>
        </p:nvSpPr>
        <p:spPr>
          <a:xfrm>
            <a:off x="935567" y="4419600"/>
            <a:ext cx="10320867" cy="340659"/>
          </a:xfrm>
        </p:spPr>
        <p:txBody>
          <a:bodyPr anchor="b">
            <a:noAutofit/>
          </a:bodyPr>
          <a:lstStyle>
            <a:lvl1pPr>
              <a:defRPr sz="1450" b="1"/>
            </a:lvl1pPr>
            <a:lvl2pPr>
              <a:defRPr sz="933" b="1"/>
            </a:lvl2pPr>
            <a:lvl3pPr>
              <a:defRPr sz="800" b="1"/>
            </a:lvl3pPr>
            <a:lvl4pPr>
              <a:defRPr sz="733" b="1"/>
            </a:lvl4pPr>
            <a:lvl5pPr>
              <a:defRPr sz="733" b="1"/>
            </a:lvl5pPr>
          </a:lstStyle>
          <a:p>
            <a:pPr lvl="0"/>
            <a:r>
              <a:rPr lang="en-US" dirty="0"/>
              <a:t>Click to edit Master text styles</a:t>
            </a:r>
          </a:p>
        </p:txBody>
      </p:sp>
    </p:spTree>
    <p:extLst>
      <p:ext uri="{BB962C8B-B14F-4D97-AF65-F5344CB8AC3E}">
        <p14:creationId xmlns:p14="http://schemas.microsoft.com/office/powerpoint/2010/main" val="55304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e Section Slid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BFEF5-5A2D-826B-D61A-DDFCC748CA28}"/>
              </a:ext>
            </a:extLst>
          </p:cNvPr>
          <p:cNvSpPr>
            <a:spLocks noGrp="1"/>
          </p:cNvSpPr>
          <p:nvPr>
            <p:ph type="title"/>
          </p:nvPr>
        </p:nvSpPr>
        <p:spPr>
          <a:xfrm>
            <a:off x="946149" y="309034"/>
            <a:ext cx="10308000" cy="859200"/>
          </a:xfrm>
        </p:spPr>
        <p:txBody>
          <a:bodyPr anchor="t"/>
          <a:lstStyle/>
          <a:p>
            <a:r>
              <a:rPr lang="en-US" dirty="0"/>
              <a:t>Click to edit Master title style</a:t>
            </a:r>
            <a:endParaRPr lang="en-ID" dirty="0"/>
          </a:p>
        </p:txBody>
      </p:sp>
      <p:sp>
        <p:nvSpPr>
          <p:cNvPr id="3" name="Footer Placeholder 2">
            <a:extLst>
              <a:ext uri="{FF2B5EF4-FFF2-40B4-BE49-F238E27FC236}">
                <a16:creationId xmlns:a16="http://schemas.microsoft.com/office/drawing/2014/main" id="{2FD54168-C670-B102-70D9-209BBF27F9E3}"/>
              </a:ext>
            </a:extLst>
          </p:cNvPr>
          <p:cNvSpPr>
            <a:spLocks noGrp="1"/>
          </p:cNvSpPr>
          <p:nvPr>
            <p:ph type="ftr" sz="quarter" idx="10"/>
          </p:nvPr>
        </p:nvSpPr>
        <p:spPr/>
        <p:txBody>
          <a:bodyPr/>
          <a:lstStyle>
            <a:lvl1pPr>
              <a:defRPr sz="1250"/>
            </a:lvl1pPr>
          </a:lstStyle>
          <a:p>
            <a:r>
              <a:rPr lang="en-ID" dirty="0"/>
              <a:t>PRESENTATION TITLE</a:t>
            </a:r>
          </a:p>
        </p:txBody>
      </p:sp>
      <p:sp>
        <p:nvSpPr>
          <p:cNvPr id="4" name="Slide Number Placeholder 3">
            <a:extLst>
              <a:ext uri="{FF2B5EF4-FFF2-40B4-BE49-F238E27FC236}">
                <a16:creationId xmlns:a16="http://schemas.microsoft.com/office/drawing/2014/main" id="{0A1E5A35-45E6-A151-7A6F-C8CFB39AE640}"/>
              </a:ext>
            </a:extLst>
          </p:cNvPr>
          <p:cNvSpPr>
            <a:spLocks noGrp="1"/>
          </p:cNvSpPr>
          <p:nvPr>
            <p:ph type="sldNum" sz="quarter" idx="11"/>
          </p:nvPr>
        </p:nvSpPr>
        <p:spPr/>
        <p:txBody>
          <a:bodyPr/>
          <a:lstStyle/>
          <a:p>
            <a:fld id="{F5342A4C-1D06-4798-B51F-D5804CA03D28}" type="slidenum">
              <a:rPr lang="en-ID" smtClean="0"/>
              <a:pPr/>
              <a:t>‹#›</a:t>
            </a:fld>
            <a:endParaRPr lang="en-ID" dirty="0"/>
          </a:p>
        </p:txBody>
      </p:sp>
      <p:sp>
        <p:nvSpPr>
          <p:cNvPr id="5" name="Picture Placeholder 5">
            <a:extLst>
              <a:ext uri="{FF2B5EF4-FFF2-40B4-BE49-F238E27FC236}">
                <a16:creationId xmlns:a16="http://schemas.microsoft.com/office/drawing/2014/main" id="{1351D61F-63AA-89E8-6518-7ACE022722B3}"/>
              </a:ext>
            </a:extLst>
          </p:cNvPr>
          <p:cNvSpPr>
            <a:spLocks noGrp="1"/>
          </p:cNvSpPr>
          <p:nvPr>
            <p:ph type="pic" sz="quarter" idx="17"/>
          </p:nvPr>
        </p:nvSpPr>
        <p:spPr>
          <a:xfrm>
            <a:off x="948433" y="3573518"/>
            <a:ext cx="10308000" cy="2975449"/>
          </a:xfrm>
        </p:spPr>
        <p:txBody>
          <a:bodyPr/>
          <a:lstStyle/>
          <a:p>
            <a:endParaRPr lang="en-ID" dirty="0"/>
          </a:p>
        </p:txBody>
      </p:sp>
      <p:sp>
        <p:nvSpPr>
          <p:cNvPr id="6" name="Text Placeholder 10">
            <a:extLst>
              <a:ext uri="{FF2B5EF4-FFF2-40B4-BE49-F238E27FC236}">
                <a16:creationId xmlns:a16="http://schemas.microsoft.com/office/drawing/2014/main" id="{8C1BA054-3952-CDA3-9D89-933F800FB102}"/>
              </a:ext>
            </a:extLst>
          </p:cNvPr>
          <p:cNvSpPr>
            <a:spLocks noGrp="1"/>
          </p:cNvSpPr>
          <p:nvPr>
            <p:ph type="body" sz="quarter" idx="15"/>
          </p:nvPr>
        </p:nvSpPr>
        <p:spPr>
          <a:xfrm>
            <a:off x="946149" y="1911225"/>
            <a:ext cx="10310284" cy="1517775"/>
          </a:xfrm>
        </p:spPr>
        <p:txBody>
          <a:bodyPr>
            <a:normAutofit/>
          </a:bodyPr>
          <a:lstStyle>
            <a:lvl1pPr>
              <a:defRPr sz="1400"/>
            </a:lvl1pPr>
            <a:lvl2pPr>
              <a:defRPr sz="933"/>
            </a:lvl2pPr>
            <a:lvl3pPr>
              <a:defRPr sz="800"/>
            </a:lvl3pPr>
            <a:lvl4pPr>
              <a:defRPr sz="733"/>
            </a:lvl4pPr>
            <a:lvl5pPr>
              <a:defRPr sz="733"/>
            </a:lvl5pPr>
          </a:lstStyle>
          <a:p>
            <a:pPr lvl="0"/>
            <a:r>
              <a:rPr lang="en-US" dirty="0"/>
              <a:t>Click to edit Master text styles</a:t>
            </a:r>
          </a:p>
        </p:txBody>
      </p:sp>
      <p:sp>
        <p:nvSpPr>
          <p:cNvPr id="7" name="Text Placeholder 10">
            <a:extLst>
              <a:ext uri="{FF2B5EF4-FFF2-40B4-BE49-F238E27FC236}">
                <a16:creationId xmlns:a16="http://schemas.microsoft.com/office/drawing/2014/main" id="{5802F3D3-268D-28AC-3B6A-BCE1B432EE17}"/>
              </a:ext>
            </a:extLst>
          </p:cNvPr>
          <p:cNvSpPr>
            <a:spLocks noGrp="1"/>
          </p:cNvSpPr>
          <p:nvPr>
            <p:ph type="body" sz="quarter" idx="16"/>
          </p:nvPr>
        </p:nvSpPr>
        <p:spPr>
          <a:xfrm>
            <a:off x="946149" y="1426049"/>
            <a:ext cx="10308000" cy="340659"/>
          </a:xfrm>
        </p:spPr>
        <p:txBody>
          <a:bodyPr anchor="b">
            <a:noAutofit/>
          </a:bodyPr>
          <a:lstStyle>
            <a:lvl1pPr>
              <a:defRPr sz="1450" b="1"/>
            </a:lvl1pPr>
            <a:lvl2pPr>
              <a:defRPr sz="933" b="1"/>
            </a:lvl2pPr>
            <a:lvl3pPr>
              <a:defRPr sz="800" b="1"/>
            </a:lvl3pPr>
            <a:lvl4pPr>
              <a:defRPr sz="733" b="1"/>
            </a:lvl4pPr>
            <a:lvl5pPr>
              <a:defRPr sz="733" b="1"/>
            </a:lvl5pPr>
          </a:lstStyle>
          <a:p>
            <a:pPr lvl="0"/>
            <a:r>
              <a:rPr lang="en-US" dirty="0"/>
              <a:t>Click to edit Master text styles</a:t>
            </a:r>
          </a:p>
        </p:txBody>
      </p:sp>
    </p:spTree>
    <p:extLst>
      <p:ext uri="{BB962C8B-B14F-4D97-AF65-F5344CB8AC3E}">
        <p14:creationId xmlns:p14="http://schemas.microsoft.com/office/powerpoint/2010/main" val="3572809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6150" y="309034"/>
            <a:ext cx="10316477" cy="138165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35567" y="1825626"/>
            <a:ext cx="10320867" cy="472334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Freeform: Shape 26">
            <a:extLst>
              <a:ext uri="{FF2B5EF4-FFF2-40B4-BE49-F238E27FC236}">
                <a16:creationId xmlns:a16="http://schemas.microsoft.com/office/drawing/2014/main" id="{72E2DED4-AC97-59C1-4563-8FE8C48783CD}"/>
              </a:ext>
            </a:extLst>
          </p:cNvPr>
          <p:cNvSpPr/>
          <p:nvPr/>
        </p:nvSpPr>
        <p:spPr>
          <a:xfrm>
            <a:off x="0" y="0"/>
            <a:ext cx="635000" cy="6858000"/>
          </a:xfrm>
          <a:custGeom>
            <a:avLst/>
            <a:gdLst>
              <a:gd name="connsiteX0" fmla="*/ 0 w 952500"/>
              <a:gd name="connsiteY0" fmla="*/ 0 h 10287000"/>
              <a:gd name="connsiteX1" fmla="*/ 952500 w 952500"/>
              <a:gd name="connsiteY1" fmla="*/ 0 h 10287000"/>
              <a:gd name="connsiteX2" fmla="*/ 952500 w 952500"/>
              <a:gd name="connsiteY2" fmla="*/ 10287000 h 10287000"/>
              <a:gd name="connsiteX3" fmla="*/ 0 w 952500"/>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52500" h="10287000">
                <a:moveTo>
                  <a:pt x="0" y="0"/>
                </a:moveTo>
                <a:lnTo>
                  <a:pt x="952500" y="0"/>
                </a:lnTo>
                <a:lnTo>
                  <a:pt x="952500" y="10287000"/>
                </a:lnTo>
                <a:lnTo>
                  <a:pt x="0" y="10287000"/>
                </a:lnTo>
                <a:close/>
              </a:path>
            </a:pathLst>
          </a:custGeom>
          <a:solidFill>
            <a:srgbClr val="FFFFFF"/>
          </a:solidFill>
          <a:ln w="9525" cap="flat">
            <a:noFill/>
            <a:prstDash val="solid"/>
            <a:miter/>
          </a:ln>
        </p:spPr>
        <p:txBody>
          <a:bodyPr rtlCol="0" anchor="ctr"/>
          <a:lstStyle/>
          <a:p>
            <a:endParaRPr lang="en-ID" sz="1200"/>
          </a:p>
        </p:txBody>
      </p:sp>
      <p:sp>
        <p:nvSpPr>
          <p:cNvPr id="28" name="Freeform: Shape 27">
            <a:extLst>
              <a:ext uri="{FF2B5EF4-FFF2-40B4-BE49-F238E27FC236}">
                <a16:creationId xmlns:a16="http://schemas.microsoft.com/office/drawing/2014/main" id="{09C32838-03BA-A3E4-8A58-3457020075FA}"/>
              </a:ext>
            </a:extLst>
          </p:cNvPr>
          <p:cNvSpPr/>
          <p:nvPr/>
        </p:nvSpPr>
        <p:spPr>
          <a:xfrm>
            <a:off x="635000" y="0"/>
            <a:ext cx="6350" cy="6858000"/>
          </a:xfrm>
          <a:custGeom>
            <a:avLst/>
            <a:gdLst>
              <a:gd name="connsiteX0" fmla="*/ 0 w 9525"/>
              <a:gd name="connsiteY0" fmla="*/ 0 h 10287000"/>
              <a:gd name="connsiteX1" fmla="*/ 0 w 9525"/>
              <a:gd name="connsiteY1" fmla="*/ 10287000 h 10287000"/>
            </a:gdLst>
            <a:ahLst/>
            <a:cxnLst>
              <a:cxn ang="0">
                <a:pos x="connsiteX0" y="connsiteY0"/>
              </a:cxn>
              <a:cxn ang="0">
                <a:pos x="connsiteX1" y="connsiteY1"/>
              </a:cxn>
            </a:cxnLst>
            <a:rect l="l" t="t" r="r" b="b"/>
            <a:pathLst>
              <a:path w="9525" h="10287000">
                <a:moveTo>
                  <a:pt x="0" y="0"/>
                </a:moveTo>
                <a:lnTo>
                  <a:pt x="0" y="10287000"/>
                </a:lnTo>
              </a:path>
            </a:pathLst>
          </a:custGeom>
          <a:noFill/>
          <a:ln w="19050" cap="flat">
            <a:solidFill>
              <a:schemeClr val="tx1">
                <a:lumMod val="50000"/>
                <a:lumOff val="50000"/>
              </a:schemeClr>
            </a:solidFill>
            <a:prstDash val="solid"/>
            <a:miter/>
          </a:ln>
        </p:spPr>
        <p:txBody>
          <a:bodyPr rtlCol="0" anchor="ctr"/>
          <a:lstStyle/>
          <a:p>
            <a:endParaRPr lang="en-ID" sz="1200"/>
          </a:p>
        </p:txBody>
      </p:sp>
      <p:sp>
        <p:nvSpPr>
          <p:cNvPr id="6" name="Slide Number Placeholder 5"/>
          <p:cNvSpPr>
            <a:spLocks noGrp="1"/>
          </p:cNvSpPr>
          <p:nvPr userDrawn="1">
            <p:ph type="sldNum" sz="quarter" idx="4"/>
          </p:nvPr>
        </p:nvSpPr>
        <p:spPr>
          <a:xfrm>
            <a:off x="1" y="6183842"/>
            <a:ext cx="628649" cy="365125"/>
          </a:xfrm>
          <a:prstGeom prst="rect">
            <a:avLst/>
          </a:prstGeom>
        </p:spPr>
        <p:txBody>
          <a:bodyPr vert="horz" lIns="91440" tIns="45720" rIns="91440" bIns="45720" rtlCol="0" anchor="ctr"/>
          <a:lstStyle>
            <a:lvl1pPr algn="ctr">
              <a:defRPr sz="1210">
                <a:solidFill>
                  <a:schemeClr val="tx1"/>
                </a:solidFill>
                <a:latin typeface="Montserrat Bold" pitchFamily="2" charset="0"/>
              </a:defRPr>
            </a:lvl1pPr>
          </a:lstStyle>
          <a:p>
            <a:fld id="{F5342A4C-1D06-4798-B51F-D5804CA03D28}" type="slidenum">
              <a:rPr lang="en-ID" smtClean="0"/>
              <a:pPr/>
              <a:t>‹#›</a:t>
            </a:fld>
            <a:endParaRPr lang="en-ID" dirty="0"/>
          </a:p>
        </p:txBody>
      </p:sp>
      <p:sp>
        <p:nvSpPr>
          <p:cNvPr id="5" name="Footer Placeholder 4"/>
          <p:cNvSpPr>
            <a:spLocks noGrp="1"/>
          </p:cNvSpPr>
          <p:nvPr userDrawn="1">
            <p:ph type="ftr" sz="quarter" idx="3"/>
          </p:nvPr>
        </p:nvSpPr>
        <p:spPr>
          <a:xfrm>
            <a:off x="110841" y="309034"/>
            <a:ext cx="413319" cy="3121025"/>
          </a:xfrm>
          <a:prstGeom prst="rect">
            <a:avLst/>
          </a:prstGeom>
        </p:spPr>
        <p:txBody>
          <a:bodyPr vert="vert270" lIns="91440" tIns="45720" rIns="91440" bIns="45720" rtlCol="0" anchor="ctr"/>
          <a:lstStyle>
            <a:lvl1pPr algn="r">
              <a:defRPr sz="1200">
                <a:solidFill>
                  <a:schemeClr val="tx1"/>
                </a:solidFill>
                <a:latin typeface="Montserrat Bold" pitchFamily="2" charset="0"/>
              </a:defRPr>
            </a:lvl1pPr>
          </a:lstStyle>
          <a:p>
            <a:r>
              <a:rPr lang="en-ID" dirty="0"/>
              <a:t>PRESENTATION TITLE</a:t>
            </a:r>
          </a:p>
        </p:txBody>
      </p:sp>
    </p:spTree>
    <p:extLst>
      <p:ext uri="{BB962C8B-B14F-4D97-AF65-F5344CB8AC3E}">
        <p14:creationId xmlns:p14="http://schemas.microsoft.com/office/powerpoint/2010/main" val="23582689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60" r:id="rId21"/>
    <p:sldLayoutId id="2147483682" r:id="rId22"/>
  </p:sldLayoutIdLst>
  <p:hf hdr="0" dt="0"/>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360018" rtl="0" eaLnBrk="1" latinLnBrk="0" hangingPunct="1">
        <a:lnSpc>
          <a:spcPct val="130000"/>
        </a:lnSpc>
        <a:spcBef>
          <a:spcPts val="0"/>
        </a:spcBef>
        <a:buFont typeface="Arial" panose="020B0604020202020204" pitchFamily="34" charset="0"/>
        <a:buNone/>
        <a:defRPr sz="1200" kern="1200">
          <a:solidFill>
            <a:schemeClr val="tx1"/>
          </a:solidFill>
          <a:latin typeface="+mn-lt"/>
          <a:ea typeface="+mn-ea"/>
          <a:cs typeface="+mn-cs"/>
        </a:defRPr>
      </a:lvl1pPr>
      <a:lvl2pPr marL="457223" indent="0" algn="l" defTabSz="360018" rtl="0" eaLnBrk="1" latinLnBrk="0" hangingPunct="1">
        <a:lnSpc>
          <a:spcPct val="130000"/>
        </a:lnSpc>
        <a:spcBef>
          <a:spcPts val="0"/>
        </a:spcBef>
        <a:buFont typeface="Arial" panose="020B0604020202020204" pitchFamily="34" charset="0"/>
        <a:buNone/>
        <a:defRPr sz="933" kern="1200">
          <a:solidFill>
            <a:schemeClr val="tx1"/>
          </a:solidFill>
          <a:latin typeface="+mn-lt"/>
          <a:ea typeface="+mn-ea"/>
          <a:cs typeface="+mn-cs"/>
        </a:defRPr>
      </a:lvl2pPr>
      <a:lvl3pPr marL="914446" indent="0" algn="l" defTabSz="360018" rtl="0" eaLnBrk="1" latinLnBrk="0" hangingPunct="1">
        <a:lnSpc>
          <a:spcPct val="130000"/>
        </a:lnSpc>
        <a:spcBef>
          <a:spcPts val="0"/>
        </a:spcBef>
        <a:buFont typeface="Arial" panose="020B0604020202020204" pitchFamily="34" charset="0"/>
        <a:buNone/>
        <a:defRPr sz="800" kern="1200">
          <a:solidFill>
            <a:schemeClr val="tx1"/>
          </a:solidFill>
          <a:latin typeface="+mn-lt"/>
          <a:ea typeface="+mn-ea"/>
          <a:cs typeface="+mn-cs"/>
        </a:defRPr>
      </a:lvl3pPr>
      <a:lvl4pPr marL="1371669" indent="0" algn="l" defTabSz="360018" rtl="0" eaLnBrk="1" latinLnBrk="0" hangingPunct="1">
        <a:lnSpc>
          <a:spcPct val="130000"/>
        </a:lnSpc>
        <a:spcBef>
          <a:spcPts val="0"/>
        </a:spcBef>
        <a:buFont typeface="Arial" panose="020B0604020202020204" pitchFamily="34" charset="0"/>
        <a:buNone/>
        <a:defRPr sz="733" kern="1200">
          <a:solidFill>
            <a:schemeClr val="tx1"/>
          </a:solidFill>
          <a:latin typeface="+mn-lt"/>
          <a:ea typeface="+mn-ea"/>
          <a:cs typeface="+mn-cs"/>
        </a:defRPr>
      </a:lvl4pPr>
      <a:lvl5pPr marL="1828891" indent="0" algn="l" defTabSz="360018" rtl="0" eaLnBrk="1" latinLnBrk="0" hangingPunct="1">
        <a:lnSpc>
          <a:spcPct val="130000"/>
        </a:lnSpc>
        <a:spcBef>
          <a:spcPts val="0"/>
        </a:spcBef>
        <a:buFont typeface="Arial" panose="020B0604020202020204" pitchFamily="34" charset="0"/>
        <a:buNone/>
        <a:defRPr sz="733"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p15:clr>
            <a:srgbClr val="F26B43"/>
          </p15:clr>
        </p15:guide>
        <p15:guide id="2" pos="5760">
          <p15:clr>
            <a:srgbClr val="F26B43"/>
          </p15:clr>
        </p15:guide>
        <p15:guide id="4" orient="horz" pos="292">
          <p15:clr>
            <a:srgbClr val="F26B43"/>
          </p15:clr>
        </p15:guide>
        <p15:guide id="5" orient="horz" pos="6188">
          <p15:clr>
            <a:srgbClr val="F26B43"/>
          </p15:clr>
        </p15:guide>
        <p15:guide id="6" pos="884">
          <p15:clr>
            <a:srgbClr val="F26B43"/>
          </p15:clr>
        </p15:guide>
        <p15:guide id="7" pos="106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21.jp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008C1-0F0A-919E-C526-186F291A5DE1}"/>
              </a:ext>
            </a:extLst>
          </p:cNvPr>
          <p:cNvSpPr>
            <a:spLocks noGrp="1"/>
          </p:cNvSpPr>
          <p:nvPr>
            <p:ph type="ctrTitle"/>
          </p:nvPr>
        </p:nvSpPr>
        <p:spPr>
          <a:xfrm>
            <a:off x="944665" y="1274475"/>
            <a:ext cx="10311768" cy="2154526"/>
          </a:xfrm>
        </p:spPr>
        <p:txBody>
          <a:bodyPr/>
          <a:lstStyle/>
          <a:p>
            <a:pPr algn="ctr"/>
            <a:r>
              <a:rPr lang="en-ID" sz="5774" dirty="0">
                <a:latin typeface="Segoe UI Variable Display" pitchFamily="2" charset="0"/>
              </a:rPr>
              <a:t>Advanced Strategies for Pension Fund Management in High-Inflating Economies</a:t>
            </a:r>
          </a:p>
        </p:txBody>
      </p:sp>
      <p:sp>
        <p:nvSpPr>
          <p:cNvPr id="3" name="Subtitle 2">
            <a:extLst>
              <a:ext uri="{FF2B5EF4-FFF2-40B4-BE49-F238E27FC236}">
                <a16:creationId xmlns:a16="http://schemas.microsoft.com/office/drawing/2014/main" id="{52A6418B-E49B-465F-09CD-2347EEAB67C1}"/>
              </a:ext>
            </a:extLst>
          </p:cNvPr>
          <p:cNvSpPr>
            <a:spLocks noGrp="1"/>
          </p:cNvSpPr>
          <p:nvPr>
            <p:ph type="subTitle" idx="1"/>
          </p:nvPr>
        </p:nvSpPr>
        <p:spPr/>
        <p:txBody>
          <a:bodyPr/>
          <a:lstStyle/>
          <a:p>
            <a:r>
              <a:rPr lang="en-ID"/>
              <a:t>October 2024</a:t>
            </a:r>
            <a:endParaRPr lang="en-ID" dirty="0"/>
          </a:p>
        </p:txBody>
      </p:sp>
      <p:sp>
        <p:nvSpPr>
          <p:cNvPr id="4" name="Footer Placeholder 3">
            <a:extLst>
              <a:ext uri="{FF2B5EF4-FFF2-40B4-BE49-F238E27FC236}">
                <a16:creationId xmlns:a16="http://schemas.microsoft.com/office/drawing/2014/main" id="{D8E02E11-B3AA-7554-48C9-523774D9AA0E}"/>
              </a:ext>
            </a:extLst>
          </p:cNvPr>
          <p:cNvSpPr>
            <a:spLocks noGrp="1"/>
          </p:cNvSpPr>
          <p:nvPr>
            <p:ph type="ftr" sz="quarter" idx="11"/>
          </p:nvPr>
        </p:nvSpPr>
        <p:spPr/>
        <p:txBody>
          <a:bodyPr/>
          <a:lstStyle/>
          <a:p>
            <a:r>
              <a:rPr lang="en-ID" dirty="0"/>
              <a:t>SOPHISTICATED APPROACHES TO PENSION FUND MANAGEMENT AMID HIGH INFLATION</a:t>
            </a:r>
          </a:p>
        </p:txBody>
      </p:sp>
      <p:sp>
        <p:nvSpPr>
          <p:cNvPr id="5" name="Text Placeholder 4">
            <a:extLst>
              <a:ext uri="{FF2B5EF4-FFF2-40B4-BE49-F238E27FC236}">
                <a16:creationId xmlns:a16="http://schemas.microsoft.com/office/drawing/2014/main" id="{5C9194AB-E552-9351-5F4B-C638CD80D166}"/>
              </a:ext>
            </a:extLst>
          </p:cNvPr>
          <p:cNvSpPr>
            <a:spLocks noGrp="1"/>
          </p:cNvSpPr>
          <p:nvPr>
            <p:ph type="body" sz="quarter" idx="12"/>
          </p:nvPr>
        </p:nvSpPr>
        <p:spPr/>
        <p:txBody>
          <a:bodyPr/>
          <a:lstStyle/>
          <a:p>
            <a:pPr marL="0" indent="0">
              <a:buNone/>
            </a:pPr>
            <a:r>
              <a:rPr lang="en-ID"/>
              <a:t>Presented by Bevin Ngara</a:t>
            </a:r>
            <a:endParaRPr lang="en-ID" dirty="0"/>
          </a:p>
        </p:txBody>
      </p:sp>
      <p:sp>
        <p:nvSpPr>
          <p:cNvPr id="6" name="TextBox 5">
            <a:extLst>
              <a:ext uri="{FF2B5EF4-FFF2-40B4-BE49-F238E27FC236}">
                <a16:creationId xmlns:a16="http://schemas.microsoft.com/office/drawing/2014/main" id="{697343CD-5C2A-B2D1-3258-E7EF793B6275}"/>
              </a:ext>
            </a:extLst>
          </p:cNvPr>
          <p:cNvSpPr txBox="1"/>
          <p:nvPr/>
        </p:nvSpPr>
        <p:spPr>
          <a:xfrm>
            <a:off x="2914917" y="4131626"/>
            <a:ext cx="7176139" cy="369332"/>
          </a:xfrm>
          <a:prstGeom prst="rect">
            <a:avLst/>
          </a:prstGeom>
          <a:noFill/>
        </p:spPr>
        <p:txBody>
          <a:bodyPr wrap="square" rtlCol="0">
            <a:spAutoFit/>
          </a:bodyPr>
          <a:lstStyle/>
          <a:p>
            <a:r>
              <a:rPr lang="en-US" b="1" dirty="0">
                <a:solidFill>
                  <a:srgbClr val="B4186E"/>
                </a:solidFill>
              </a:rPr>
              <a:t>The Case for Alternative Credit Investments in Zimbabwe</a:t>
            </a:r>
          </a:p>
        </p:txBody>
      </p:sp>
      <p:pic>
        <p:nvPicPr>
          <p:cNvPr id="7" name="Picture 6" descr="A picture containing text, font, design, graphics&#10;&#10;Description automatically generated">
            <a:extLst>
              <a:ext uri="{FF2B5EF4-FFF2-40B4-BE49-F238E27FC236}">
                <a16:creationId xmlns:a16="http://schemas.microsoft.com/office/drawing/2014/main" id="{C0DD228B-5EBA-1334-BE28-1B5AC5F679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8537" y="5814200"/>
            <a:ext cx="1423540" cy="902286"/>
          </a:xfrm>
          <a:prstGeom prst="rect">
            <a:avLst/>
          </a:prstGeom>
        </p:spPr>
      </p:pic>
      <p:pic>
        <p:nvPicPr>
          <p:cNvPr id="8" name="Picture 7">
            <a:extLst>
              <a:ext uri="{FF2B5EF4-FFF2-40B4-BE49-F238E27FC236}">
                <a16:creationId xmlns:a16="http://schemas.microsoft.com/office/drawing/2014/main" id="{5A4D0B5E-1BB2-4D05-4C8A-8ACE277D77C7}"/>
              </a:ext>
            </a:extLst>
          </p:cNvPr>
          <p:cNvPicPr>
            <a:picLocks noChangeAspect="1"/>
          </p:cNvPicPr>
          <p:nvPr/>
        </p:nvPicPr>
        <p:blipFill>
          <a:blip r:embed="rId3"/>
          <a:stretch>
            <a:fillRect/>
          </a:stretch>
        </p:blipFill>
        <p:spPr>
          <a:xfrm>
            <a:off x="5283200" y="4591839"/>
            <a:ext cx="1625600" cy="1625600"/>
          </a:xfrm>
          <a:prstGeom prst="rect">
            <a:avLst/>
          </a:prstGeom>
        </p:spPr>
      </p:pic>
    </p:spTree>
    <p:extLst>
      <p:ext uri="{BB962C8B-B14F-4D97-AF65-F5344CB8AC3E}">
        <p14:creationId xmlns:p14="http://schemas.microsoft.com/office/powerpoint/2010/main" val="1356807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771C-5905-E816-ED4A-B7CF19D3BEE5}"/>
              </a:ext>
            </a:extLst>
          </p:cNvPr>
          <p:cNvSpPr>
            <a:spLocks noGrp="1"/>
          </p:cNvSpPr>
          <p:nvPr>
            <p:ph type="title"/>
          </p:nvPr>
        </p:nvSpPr>
        <p:spPr/>
        <p:txBody>
          <a:bodyPr/>
          <a:lstStyle/>
          <a:p>
            <a:r>
              <a:rPr lang="en-US">
                <a:latin typeface="Segoe UI" panose="020B0502040204020203" pitchFamily="34" charset="0"/>
                <a:cs typeface="Segoe UI" panose="020B0502040204020203" pitchFamily="34" charset="0"/>
              </a:rPr>
              <a:t>Alternative Credit Overview</a:t>
            </a:r>
            <a:endParaRPr lang="en-US" dirty="0">
              <a:latin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DD697844-6AC9-0BCE-B5C6-EC071600598D}"/>
              </a:ext>
            </a:extLst>
          </p:cNvPr>
          <p:cNvSpPr>
            <a:spLocks noGrp="1"/>
          </p:cNvSpPr>
          <p:nvPr>
            <p:ph type="ftr" sz="quarter" idx="10"/>
          </p:nvPr>
        </p:nvSpPr>
        <p:spPr/>
        <p:txBody>
          <a:bodyPr/>
          <a:lstStyle/>
          <a:p>
            <a:r>
              <a:rPr lang="en-ID" dirty="0">
                <a:latin typeface="Segoe UI" panose="020B0502040204020203" pitchFamily="34" charset="0"/>
                <a:cs typeface="Segoe UI" panose="020B0502040204020203" pitchFamily="34" charset="0"/>
              </a:rPr>
              <a:t>INNOVATIVE PENSION FUND STRATEGIES IN HIGH INFLATION</a:t>
            </a:r>
          </a:p>
        </p:txBody>
      </p:sp>
      <p:sp>
        <p:nvSpPr>
          <p:cNvPr id="4" name="Slide Number Placeholder 3">
            <a:extLst>
              <a:ext uri="{FF2B5EF4-FFF2-40B4-BE49-F238E27FC236}">
                <a16:creationId xmlns:a16="http://schemas.microsoft.com/office/drawing/2014/main" id="{847202C1-BE76-B18F-A3DD-5AA0918BCA2C}"/>
              </a:ext>
            </a:extLst>
          </p:cNvPr>
          <p:cNvSpPr>
            <a:spLocks noGrp="1"/>
          </p:cNvSpPr>
          <p:nvPr>
            <p:ph type="sldNum" sz="quarter" idx="11"/>
          </p:nvPr>
        </p:nvSpPr>
        <p:spPr/>
        <p:txBody>
          <a:bodyPr/>
          <a:lstStyle/>
          <a:p>
            <a:r>
              <a:rPr lang="en-ID">
                <a:latin typeface="Segoe UI" panose="020B0502040204020203" pitchFamily="34" charset="0"/>
                <a:cs typeface="Segoe UI" panose="020B0502040204020203" pitchFamily="34" charset="0"/>
              </a:rPr>
              <a:t>10</a:t>
            </a:r>
            <a:endParaRPr lang="en-ID" dirty="0">
              <a:latin typeface="Segoe UI" panose="020B0502040204020203" pitchFamily="34" charset="0"/>
              <a:cs typeface="Segoe UI" panose="020B0502040204020203" pitchFamily="34" charset="0"/>
            </a:endParaRPr>
          </a:p>
        </p:txBody>
      </p:sp>
      <p:sp>
        <p:nvSpPr>
          <p:cNvPr id="5" name="Text Placeholder 4">
            <a:extLst>
              <a:ext uri="{FF2B5EF4-FFF2-40B4-BE49-F238E27FC236}">
                <a16:creationId xmlns:a16="http://schemas.microsoft.com/office/drawing/2014/main" id="{A845B66D-67D8-20B6-E87F-027FD11A4ED9}"/>
              </a:ext>
            </a:extLst>
          </p:cNvPr>
          <p:cNvSpPr>
            <a:spLocks noGrp="1"/>
          </p:cNvSpPr>
          <p:nvPr>
            <p:ph type="body" sz="quarter" idx="4294967295"/>
          </p:nvPr>
        </p:nvSpPr>
        <p:spPr>
          <a:xfrm>
            <a:off x="6780893" y="2043225"/>
            <a:ext cx="5008336" cy="1693861"/>
          </a:xfrm>
        </p:spPr>
        <p:txBody>
          <a:bodyPr>
            <a:normAutofit/>
          </a:bodyPr>
          <a:lstStyle/>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Gained prominence post-GFC as bank credit declined. </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Defined by its exclusion from traditional public fixed income and money market transactions, it encompasses non-traditional funding avenues.</a:t>
            </a:r>
          </a:p>
        </p:txBody>
      </p:sp>
      <p:sp>
        <p:nvSpPr>
          <p:cNvPr id="6" name="Text Placeholder 5">
            <a:extLst>
              <a:ext uri="{FF2B5EF4-FFF2-40B4-BE49-F238E27FC236}">
                <a16:creationId xmlns:a16="http://schemas.microsoft.com/office/drawing/2014/main" id="{96E90864-56B3-22EB-F9E8-703077F2F17A}"/>
              </a:ext>
            </a:extLst>
          </p:cNvPr>
          <p:cNvSpPr>
            <a:spLocks noGrp="1"/>
          </p:cNvSpPr>
          <p:nvPr>
            <p:ph type="body" sz="quarter" idx="4294967295"/>
          </p:nvPr>
        </p:nvSpPr>
        <p:spPr>
          <a:xfrm>
            <a:off x="6995318" y="1505858"/>
            <a:ext cx="4297363" cy="339725"/>
          </a:xfrm>
        </p:spPr>
        <p:txBody>
          <a:bodyPr>
            <a:noAutofit/>
          </a:bodyPr>
          <a:lstStyle/>
          <a:p>
            <a:r>
              <a:rPr lang="en-US" sz="1800" b="1" dirty="0">
                <a:latin typeface="Segoe UI" panose="020B0502040204020203" pitchFamily="34" charset="0"/>
                <a:cs typeface="Segoe UI" panose="020B0502040204020203" pitchFamily="34" charset="0"/>
              </a:rPr>
              <a:t>Introduction</a:t>
            </a:r>
          </a:p>
        </p:txBody>
      </p:sp>
      <p:pic>
        <p:nvPicPr>
          <p:cNvPr id="10" name="Picture Placeholder 9">
            <a:extLst>
              <a:ext uri="{FF2B5EF4-FFF2-40B4-BE49-F238E27FC236}">
                <a16:creationId xmlns:a16="http://schemas.microsoft.com/office/drawing/2014/main" id="{120FB16A-29DB-5A82-8F03-6C072025BDE8}"/>
              </a:ext>
            </a:extLst>
          </p:cNvPr>
          <p:cNvPicPr>
            <a:picLocks noGrp="1" noChangeAspect="1"/>
          </p:cNvPicPr>
          <p:nvPr>
            <p:ph type="pic" sz="quarter" idx="4294967295"/>
          </p:nvPr>
        </p:nvPicPr>
        <p:blipFill>
          <a:blip r:embed="rId2"/>
          <a:srcRect t="10499" b="10499"/>
          <a:stretch>
            <a:fillRect/>
          </a:stretch>
        </p:blipFill>
        <p:spPr>
          <a:xfrm>
            <a:off x="1650772" y="1321935"/>
            <a:ext cx="4989513" cy="2806688"/>
          </a:xfrm>
        </p:spPr>
      </p:pic>
      <p:sp>
        <p:nvSpPr>
          <p:cNvPr id="8" name="Text Placeholder 7">
            <a:extLst>
              <a:ext uri="{FF2B5EF4-FFF2-40B4-BE49-F238E27FC236}">
                <a16:creationId xmlns:a16="http://schemas.microsoft.com/office/drawing/2014/main" id="{92702986-CFA8-05F9-8248-645E37408C07}"/>
              </a:ext>
            </a:extLst>
          </p:cNvPr>
          <p:cNvSpPr>
            <a:spLocks noGrp="1"/>
          </p:cNvSpPr>
          <p:nvPr>
            <p:ph type="body" sz="quarter" idx="4294967295"/>
          </p:nvPr>
        </p:nvSpPr>
        <p:spPr>
          <a:xfrm>
            <a:off x="1557111" y="4856391"/>
            <a:ext cx="9415689" cy="1522638"/>
          </a:xfrm>
        </p:spPr>
        <p:txBody>
          <a:bodyPr>
            <a:normAutofit/>
          </a:bodyPr>
          <a:lstStyle/>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The uniqueness of these deals, combined with high illiquidity, long timelines, and substantial due diligence costs, makes them unsuitable for retail investors. </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Additionally, some pension fund trustees may lack the sophistication to effectively analyze the associated risks and rewards.</a:t>
            </a:r>
          </a:p>
        </p:txBody>
      </p:sp>
      <p:sp>
        <p:nvSpPr>
          <p:cNvPr id="9" name="Text Placeholder 8">
            <a:extLst>
              <a:ext uri="{FF2B5EF4-FFF2-40B4-BE49-F238E27FC236}">
                <a16:creationId xmlns:a16="http://schemas.microsoft.com/office/drawing/2014/main" id="{5C850A69-2D20-2EF5-1C04-0C9673E607DB}"/>
              </a:ext>
            </a:extLst>
          </p:cNvPr>
          <p:cNvSpPr>
            <a:spLocks noGrp="1"/>
          </p:cNvSpPr>
          <p:nvPr>
            <p:ph type="body" sz="quarter" idx="4294967295"/>
          </p:nvPr>
        </p:nvSpPr>
        <p:spPr>
          <a:xfrm>
            <a:off x="1644196" y="4479698"/>
            <a:ext cx="5159375" cy="341312"/>
          </a:xfrm>
        </p:spPr>
        <p:txBody>
          <a:bodyPr>
            <a:noAutofit/>
          </a:bodyPr>
          <a:lstStyle/>
          <a:p>
            <a:r>
              <a:rPr lang="en-US" sz="1800" b="1" dirty="0">
                <a:latin typeface="Segoe UI" panose="020B0502040204020203" pitchFamily="34" charset="0"/>
                <a:cs typeface="Segoe UI" panose="020B0502040204020203" pitchFamily="34" charset="0"/>
              </a:rPr>
              <a:t>Concerns</a:t>
            </a:r>
          </a:p>
        </p:txBody>
      </p:sp>
    </p:spTree>
    <p:extLst>
      <p:ext uri="{BB962C8B-B14F-4D97-AF65-F5344CB8AC3E}">
        <p14:creationId xmlns:p14="http://schemas.microsoft.com/office/powerpoint/2010/main" val="732818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771C-5905-E816-ED4A-B7CF19D3BEE5}"/>
              </a:ext>
            </a:extLst>
          </p:cNvPr>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Investment Strategies</a:t>
            </a:r>
          </a:p>
        </p:txBody>
      </p:sp>
      <p:sp>
        <p:nvSpPr>
          <p:cNvPr id="3" name="Footer Placeholder 2">
            <a:extLst>
              <a:ext uri="{FF2B5EF4-FFF2-40B4-BE49-F238E27FC236}">
                <a16:creationId xmlns:a16="http://schemas.microsoft.com/office/drawing/2014/main" id="{DD697844-6AC9-0BCE-B5C6-EC071600598D}"/>
              </a:ext>
            </a:extLst>
          </p:cNvPr>
          <p:cNvSpPr>
            <a:spLocks noGrp="1"/>
          </p:cNvSpPr>
          <p:nvPr>
            <p:ph type="ftr" sz="quarter" idx="10"/>
          </p:nvPr>
        </p:nvSpPr>
        <p:spPr/>
        <p:txBody>
          <a:bodyPr/>
          <a:lstStyle/>
          <a:p>
            <a:r>
              <a:rPr lang="en-ID" dirty="0">
                <a:latin typeface="Segoe UI" panose="020B0502040204020203" pitchFamily="34" charset="0"/>
                <a:cs typeface="Segoe UI" panose="020B0502040204020203" pitchFamily="34" charset="0"/>
              </a:rPr>
              <a:t>INNOVATIVE STRATEGIES FOR PENSION FUND PORTFOLIO MANAGEMENT IN HIGH INFLATION ENVIRONMENT</a:t>
            </a:r>
          </a:p>
        </p:txBody>
      </p:sp>
      <p:sp>
        <p:nvSpPr>
          <p:cNvPr id="4" name="Slide Number Placeholder 3">
            <a:extLst>
              <a:ext uri="{FF2B5EF4-FFF2-40B4-BE49-F238E27FC236}">
                <a16:creationId xmlns:a16="http://schemas.microsoft.com/office/drawing/2014/main" id="{847202C1-BE76-B18F-A3DD-5AA0918BCA2C}"/>
              </a:ext>
            </a:extLst>
          </p:cNvPr>
          <p:cNvSpPr>
            <a:spLocks noGrp="1"/>
          </p:cNvSpPr>
          <p:nvPr>
            <p:ph type="sldNum" sz="quarter" idx="11"/>
          </p:nvPr>
        </p:nvSpPr>
        <p:spPr/>
        <p:txBody>
          <a:bodyPr/>
          <a:lstStyle/>
          <a:p>
            <a:fld id="{F5342A4C-1D06-4798-B51F-D5804CA03D28}" type="slidenum">
              <a:rPr lang="en-ID" smtClean="0">
                <a:latin typeface="Segoe UI" panose="020B0502040204020203" pitchFamily="34" charset="0"/>
                <a:cs typeface="Segoe UI" panose="020B0502040204020203" pitchFamily="34" charset="0"/>
              </a:rPr>
              <a:pPr/>
              <a:t>11</a:t>
            </a:fld>
            <a:endParaRPr lang="en-ID" dirty="0">
              <a:latin typeface="Segoe UI" panose="020B0502040204020203" pitchFamily="34" charset="0"/>
              <a:cs typeface="Segoe UI" panose="020B0502040204020203" pitchFamily="34" charset="0"/>
            </a:endParaRPr>
          </a:p>
        </p:txBody>
      </p:sp>
      <p:sp>
        <p:nvSpPr>
          <p:cNvPr id="5" name="Text Placeholder 4">
            <a:extLst>
              <a:ext uri="{FF2B5EF4-FFF2-40B4-BE49-F238E27FC236}">
                <a16:creationId xmlns:a16="http://schemas.microsoft.com/office/drawing/2014/main" id="{A845B66D-67D8-20B6-E87F-027FD11A4ED9}"/>
              </a:ext>
            </a:extLst>
          </p:cNvPr>
          <p:cNvSpPr>
            <a:spLocks noGrp="1"/>
          </p:cNvSpPr>
          <p:nvPr>
            <p:ph type="body" sz="quarter" idx="4294967295"/>
          </p:nvPr>
        </p:nvSpPr>
        <p:spPr>
          <a:xfrm>
            <a:off x="1327150" y="1679349"/>
            <a:ext cx="4297363" cy="1228725"/>
          </a:xfrm>
        </p:spPr>
        <p:txBody>
          <a:bodyPr>
            <a:noAutofit/>
          </a:bodyPr>
          <a:lstStyle/>
          <a:p>
            <a:pPr marL="171450" indent="-171450">
              <a:buFont typeface="Arial" panose="020B0604020202020204" pitchFamily="34" charset="0"/>
              <a:buChar char="•"/>
            </a:pPr>
            <a:r>
              <a:rPr lang="en-US" sz="1600" dirty="0">
                <a:latin typeface="Segoe UI" panose="020B0502040204020203" pitchFamily="34" charset="0"/>
                <a:cs typeface="Segoe UI" panose="020B0502040204020203" pitchFamily="34" charset="0"/>
              </a:rPr>
              <a:t>Alternative Credit transactions often exhibit idiosyncratic risk, making these investments less sensitive to broader macro economic risks</a:t>
            </a:r>
          </a:p>
        </p:txBody>
      </p:sp>
      <p:sp>
        <p:nvSpPr>
          <p:cNvPr id="6" name="Text Placeholder 5">
            <a:extLst>
              <a:ext uri="{FF2B5EF4-FFF2-40B4-BE49-F238E27FC236}">
                <a16:creationId xmlns:a16="http://schemas.microsoft.com/office/drawing/2014/main" id="{96E90864-56B3-22EB-F9E8-703077F2F17A}"/>
              </a:ext>
            </a:extLst>
          </p:cNvPr>
          <p:cNvSpPr>
            <a:spLocks noGrp="1"/>
          </p:cNvSpPr>
          <p:nvPr>
            <p:ph type="body" sz="quarter" idx="4294967295"/>
          </p:nvPr>
        </p:nvSpPr>
        <p:spPr>
          <a:xfrm>
            <a:off x="1403350" y="1277484"/>
            <a:ext cx="4297363" cy="339725"/>
          </a:xfrm>
        </p:spPr>
        <p:txBody>
          <a:bodyPr>
            <a:noAutofit/>
          </a:bodyPr>
          <a:lstStyle/>
          <a:p>
            <a:r>
              <a:rPr lang="en-US" sz="1800" b="1" dirty="0">
                <a:latin typeface="Segoe UI" panose="020B0502040204020203" pitchFamily="34" charset="0"/>
                <a:cs typeface="Segoe UI" panose="020B0502040204020203" pitchFamily="34" charset="0"/>
              </a:rPr>
              <a:t>Bespoke nature</a:t>
            </a:r>
          </a:p>
        </p:txBody>
      </p:sp>
      <p:pic>
        <p:nvPicPr>
          <p:cNvPr id="10" name="Picture Placeholder 9">
            <a:extLst>
              <a:ext uri="{FF2B5EF4-FFF2-40B4-BE49-F238E27FC236}">
                <a16:creationId xmlns:a16="http://schemas.microsoft.com/office/drawing/2014/main" id="{120FB16A-29DB-5A82-8F03-6C072025BDE8}"/>
              </a:ext>
            </a:extLst>
          </p:cNvPr>
          <p:cNvPicPr>
            <a:picLocks noGrp="1" noChangeAspect="1"/>
          </p:cNvPicPr>
          <p:nvPr>
            <p:ph type="pic" sz="quarter" idx="4294967295"/>
          </p:nvPr>
        </p:nvPicPr>
        <p:blipFill>
          <a:blip r:embed="rId2"/>
          <a:srcRect t="10499" b="10499"/>
          <a:stretch>
            <a:fillRect/>
          </a:stretch>
        </p:blipFill>
        <p:spPr>
          <a:xfrm>
            <a:off x="6734402" y="951820"/>
            <a:ext cx="4401683" cy="2476023"/>
          </a:xfrm>
        </p:spPr>
      </p:pic>
      <p:sp>
        <p:nvSpPr>
          <p:cNvPr id="8" name="Text Placeholder 7">
            <a:extLst>
              <a:ext uri="{FF2B5EF4-FFF2-40B4-BE49-F238E27FC236}">
                <a16:creationId xmlns:a16="http://schemas.microsoft.com/office/drawing/2014/main" id="{92702986-CFA8-05F9-8248-645E37408C07}"/>
              </a:ext>
            </a:extLst>
          </p:cNvPr>
          <p:cNvSpPr>
            <a:spLocks noGrp="1"/>
          </p:cNvSpPr>
          <p:nvPr>
            <p:ph type="body" sz="quarter" idx="4294967295"/>
          </p:nvPr>
        </p:nvSpPr>
        <p:spPr>
          <a:xfrm>
            <a:off x="6908233" y="3922712"/>
            <a:ext cx="5022510" cy="2441575"/>
          </a:xfrm>
        </p:spPr>
        <p:txBody>
          <a:bodyPr>
            <a:noAutofit/>
          </a:bodyPr>
          <a:lstStyle/>
          <a:p>
            <a:pPr marL="285750" indent="-285750">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Direct Lending</a:t>
            </a:r>
          </a:p>
          <a:p>
            <a:pPr marL="285750" indent="-285750">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Trade Finance</a:t>
            </a:r>
          </a:p>
          <a:p>
            <a:pPr marL="285750" indent="-285750">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Real Estate Loans (Case expanded)</a:t>
            </a:r>
          </a:p>
          <a:p>
            <a:pPr marL="285750" indent="-285750">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Infrastructure Debt</a:t>
            </a:r>
          </a:p>
          <a:p>
            <a:pPr marL="285750" indent="-285750">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Venture Debt</a:t>
            </a:r>
          </a:p>
          <a:p>
            <a:pPr marL="285750" indent="-285750">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Consumer Loans (Microfinance linked Loans)</a:t>
            </a:r>
          </a:p>
          <a:p>
            <a:pPr marL="285750" indent="-285750">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Collateralised Loan Obligations</a:t>
            </a:r>
          </a:p>
          <a:p>
            <a:endParaRPr lang="en-US" sz="1600" dirty="0">
              <a:latin typeface="Segoe UI" panose="020B0502040204020203" pitchFamily="34" charset="0"/>
              <a:cs typeface="Segoe UI" panose="020B0502040204020203" pitchFamily="34" charset="0"/>
            </a:endParaRPr>
          </a:p>
          <a:p>
            <a:endParaRPr lang="en-US" sz="1600" dirty="0">
              <a:latin typeface="Segoe UI" panose="020B0502040204020203" pitchFamily="34" charset="0"/>
              <a:cs typeface="Segoe UI" panose="020B0502040204020203" pitchFamily="34" charset="0"/>
            </a:endParaRPr>
          </a:p>
        </p:txBody>
      </p:sp>
      <p:sp>
        <p:nvSpPr>
          <p:cNvPr id="9" name="Text Placeholder 8">
            <a:extLst>
              <a:ext uri="{FF2B5EF4-FFF2-40B4-BE49-F238E27FC236}">
                <a16:creationId xmlns:a16="http://schemas.microsoft.com/office/drawing/2014/main" id="{5C850A69-2D20-2EF5-1C04-0C9673E607DB}"/>
              </a:ext>
            </a:extLst>
          </p:cNvPr>
          <p:cNvSpPr>
            <a:spLocks noGrp="1"/>
          </p:cNvSpPr>
          <p:nvPr>
            <p:ph type="body" sz="quarter" idx="4294967295"/>
          </p:nvPr>
        </p:nvSpPr>
        <p:spPr>
          <a:xfrm>
            <a:off x="6838723" y="3587070"/>
            <a:ext cx="4297362" cy="341312"/>
          </a:xfrm>
        </p:spPr>
        <p:txBody>
          <a:bodyPr>
            <a:noAutofit/>
          </a:bodyPr>
          <a:lstStyle/>
          <a:p>
            <a:r>
              <a:rPr lang="en-US" sz="1600" b="1" dirty="0">
                <a:latin typeface="Segoe UI" panose="020B0502040204020203" pitchFamily="34" charset="0"/>
                <a:cs typeface="Segoe UI" panose="020B0502040204020203" pitchFamily="34" charset="0"/>
              </a:rPr>
              <a:t>Sub asset Classes</a:t>
            </a:r>
          </a:p>
        </p:txBody>
      </p:sp>
      <p:sp>
        <p:nvSpPr>
          <p:cNvPr id="7" name="Text Placeholder 4">
            <a:extLst>
              <a:ext uri="{FF2B5EF4-FFF2-40B4-BE49-F238E27FC236}">
                <a16:creationId xmlns:a16="http://schemas.microsoft.com/office/drawing/2014/main" id="{02B1ED43-99CC-E7B8-2BD7-60BFF98AD5DB}"/>
              </a:ext>
            </a:extLst>
          </p:cNvPr>
          <p:cNvSpPr txBox="1">
            <a:spLocks/>
          </p:cNvSpPr>
          <p:nvPr/>
        </p:nvSpPr>
        <p:spPr>
          <a:xfrm>
            <a:off x="1316265" y="4045965"/>
            <a:ext cx="5040993" cy="1228163"/>
          </a:xfrm>
          <a:prstGeom prst="rect">
            <a:avLst/>
          </a:prstGeom>
        </p:spPr>
        <p:txBody>
          <a:bodyPr vert="horz" lIns="91440" tIns="45720" rIns="91440" bIns="45720" rtlCol="0">
            <a:noAutofit/>
          </a:bodyPr>
          <a:lstStyle>
            <a:lvl1pPr marL="0" indent="0" algn="l" defTabSz="360018"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457223" indent="0" algn="l" defTabSz="360018" rtl="0" eaLnBrk="1" latinLnBrk="0" hangingPunct="1">
              <a:lnSpc>
                <a:spcPct val="130000"/>
              </a:lnSpc>
              <a:spcBef>
                <a:spcPts val="0"/>
              </a:spcBef>
              <a:buFont typeface="Arial" panose="020B0604020202020204" pitchFamily="34" charset="0"/>
              <a:buNone/>
              <a:defRPr sz="933" kern="1200">
                <a:solidFill>
                  <a:schemeClr val="tx1"/>
                </a:solidFill>
                <a:latin typeface="+mn-lt"/>
                <a:ea typeface="+mn-ea"/>
                <a:cs typeface="+mn-cs"/>
              </a:defRPr>
            </a:lvl2pPr>
            <a:lvl3pPr marL="914446" indent="0" algn="l" defTabSz="360018" rtl="0" eaLnBrk="1" latinLnBrk="0" hangingPunct="1">
              <a:lnSpc>
                <a:spcPct val="130000"/>
              </a:lnSpc>
              <a:spcBef>
                <a:spcPts val="0"/>
              </a:spcBef>
              <a:buFont typeface="Arial" panose="020B0604020202020204" pitchFamily="34" charset="0"/>
              <a:buNone/>
              <a:defRPr sz="800" kern="1200">
                <a:solidFill>
                  <a:schemeClr val="tx1"/>
                </a:solidFill>
                <a:latin typeface="+mn-lt"/>
                <a:ea typeface="+mn-ea"/>
                <a:cs typeface="+mn-cs"/>
              </a:defRPr>
            </a:lvl3pPr>
            <a:lvl4pPr marL="1371669" indent="0" algn="l" defTabSz="360018" rtl="0" eaLnBrk="1" latinLnBrk="0" hangingPunct="1">
              <a:lnSpc>
                <a:spcPct val="130000"/>
              </a:lnSpc>
              <a:spcBef>
                <a:spcPts val="0"/>
              </a:spcBef>
              <a:buFont typeface="Arial" panose="020B0604020202020204" pitchFamily="34" charset="0"/>
              <a:buNone/>
              <a:defRPr sz="733" kern="1200">
                <a:solidFill>
                  <a:schemeClr val="tx1"/>
                </a:solidFill>
                <a:latin typeface="+mn-lt"/>
                <a:ea typeface="+mn-ea"/>
                <a:cs typeface="+mn-cs"/>
              </a:defRPr>
            </a:lvl4pPr>
            <a:lvl5pPr marL="1828891" indent="0" algn="l" defTabSz="360018" rtl="0" eaLnBrk="1" latinLnBrk="0" hangingPunct="1">
              <a:lnSpc>
                <a:spcPct val="130000"/>
              </a:lnSpc>
              <a:spcBef>
                <a:spcPts val="0"/>
              </a:spcBef>
              <a:buFont typeface="Arial" panose="020B0604020202020204" pitchFamily="34" charset="0"/>
              <a:buNone/>
              <a:defRPr sz="733"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Longer horizon makes them potentially ideal investments in a retirement portfolio.</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Some transactions with adjustable yields are well suited for liability matching.</a:t>
            </a:r>
          </a:p>
        </p:txBody>
      </p:sp>
      <p:sp>
        <p:nvSpPr>
          <p:cNvPr id="11" name="Text Placeholder 5">
            <a:extLst>
              <a:ext uri="{FF2B5EF4-FFF2-40B4-BE49-F238E27FC236}">
                <a16:creationId xmlns:a16="http://schemas.microsoft.com/office/drawing/2014/main" id="{A113148E-ADE8-25FC-B590-8B635C46CF21}"/>
              </a:ext>
            </a:extLst>
          </p:cNvPr>
          <p:cNvSpPr txBox="1">
            <a:spLocks/>
          </p:cNvSpPr>
          <p:nvPr/>
        </p:nvSpPr>
        <p:spPr>
          <a:xfrm>
            <a:off x="1403350" y="3697509"/>
            <a:ext cx="4296831" cy="340659"/>
          </a:xfrm>
          <a:prstGeom prst="rect">
            <a:avLst/>
          </a:prstGeom>
        </p:spPr>
        <p:txBody>
          <a:bodyPr vert="horz" lIns="91440" tIns="45720" rIns="91440" bIns="45720" rtlCol="0" anchor="b">
            <a:noAutofit/>
          </a:bodyPr>
          <a:lstStyle>
            <a:lvl1pPr marL="0" indent="0" algn="l" defTabSz="360018" rtl="0" eaLnBrk="1" latinLnBrk="0" hangingPunct="1">
              <a:lnSpc>
                <a:spcPct val="130000"/>
              </a:lnSpc>
              <a:spcBef>
                <a:spcPts val="0"/>
              </a:spcBef>
              <a:buFont typeface="Arial" panose="020B0604020202020204" pitchFamily="34" charset="0"/>
              <a:buNone/>
              <a:defRPr sz="1450" b="1" kern="1200">
                <a:solidFill>
                  <a:schemeClr val="tx1"/>
                </a:solidFill>
                <a:latin typeface="+mn-lt"/>
                <a:ea typeface="+mn-ea"/>
                <a:cs typeface="+mn-cs"/>
              </a:defRPr>
            </a:lvl1pPr>
            <a:lvl2pPr marL="457223" indent="0" algn="l" defTabSz="360018" rtl="0" eaLnBrk="1" latinLnBrk="0" hangingPunct="1">
              <a:lnSpc>
                <a:spcPct val="130000"/>
              </a:lnSpc>
              <a:spcBef>
                <a:spcPts val="0"/>
              </a:spcBef>
              <a:buFont typeface="Arial" panose="020B0604020202020204" pitchFamily="34" charset="0"/>
              <a:buNone/>
              <a:defRPr sz="933" b="1" kern="1200">
                <a:solidFill>
                  <a:schemeClr val="tx1"/>
                </a:solidFill>
                <a:latin typeface="+mn-lt"/>
                <a:ea typeface="+mn-ea"/>
                <a:cs typeface="+mn-cs"/>
              </a:defRPr>
            </a:lvl2pPr>
            <a:lvl3pPr marL="914446" indent="0" algn="l" defTabSz="360018" rtl="0" eaLnBrk="1" latinLnBrk="0" hangingPunct="1">
              <a:lnSpc>
                <a:spcPct val="130000"/>
              </a:lnSpc>
              <a:spcBef>
                <a:spcPts val="0"/>
              </a:spcBef>
              <a:buFont typeface="Arial" panose="020B0604020202020204" pitchFamily="34" charset="0"/>
              <a:buNone/>
              <a:defRPr sz="800" b="1" kern="1200">
                <a:solidFill>
                  <a:schemeClr val="tx1"/>
                </a:solidFill>
                <a:latin typeface="+mn-lt"/>
                <a:ea typeface="+mn-ea"/>
                <a:cs typeface="+mn-cs"/>
              </a:defRPr>
            </a:lvl3pPr>
            <a:lvl4pPr marL="1371669" indent="0" algn="l" defTabSz="360018" rtl="0" eaLnBrk="1" latinLnBrk="0" hangingPunct="1">
              <a:lnSpc>
                <a:spcPct val="130000"/>
              </a:lnSpc>
              <a:spcBef>
                <a:spcPts val="0"/>
              </a:spcBef>
              <a:buFont typeface="Arial" panose="020B0604020202020204" pitchFamily="34" charset="0"/>
              <a:buNone/>
              <a:defRPr sz="733" b="1" kern="1200">
                <a:solidFill>
                  <a:schemeClr val="tx1"/>
                </a:solidFill>
                <a:latin typeface="+mn-lt"/>
                <a:ea typeface="+mn-ea"/>
                <a:cs typeface="+mn-cs"/>
              </a:defRPr>
            </a:lvl4pPr>
            <a:lvl5pPr marL="1828891" indent="0" algn="l" defTabSz="360018" rtl="0" eaLnBrk="1" latinLnBrk="0" hangingPunct="1">
              <a:lnSpc>
                <a:spcPct val="130000"/>
              </a:lnSpc>
              <a:spcBef>
                <a:spcPts val="0"/>
              </a:spcBef>
              <a:buFont typeface="Arial" panose="020B0604020202020204" pitchFamily="34" charset="0"/>
              <a:buNone/>
              <a:defRPr sz="733" b="1"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Segoe UI" panose="020B0502040204020203" pitchFamily="34" charset="0"/>
                <a:cs typeface="Segoe UI" panose="020B0502040204020203" pitchFamily="34" charset="0"/>
              </a:rPr>
              <a:t>Long term horizon – Liability Matching</a:t>
            </a:r>
          </a:p>
        </p:txBody>
      </p:sp>
    </p:spTree>
    <p:extLst>
      <p:ext uri="{BB962C8B-B14F-4D97-AF65-F5344CB8AC3E}">
        <p14:creationId xmlns:p14="http://schemas.microsoft.com/office/powerpoint/2010/main" val="2014673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60498BC-33D2-2DBA-3ACD-24E005CC9856}"/>
              </a:ext>
            </a:extLst>
          </p:cNvPr>
          <p:cNvSpPr>
            <a:spLocks noGrp="1"/>
          </p:cNvSpPr>
          <p:nvPr>
            <p:ph type="ftr" sz="quarter" idx="10"/>
          </p:nvPr>
        </p:nvSpPr>
        <p:spPr>
          <a:xfrm>
            <a:off x="110841" y="309034"/>
            <a:ext cx="346359" cy="3740452"/>
          </a:xfrm>
        </p:spPr>
        <p:txBody>
          <a:bodyPr/>
          <a:lstStyle/>
          <a:p>
            <a:r>
              <a:rPr lang="en-US" spc="-50" dirty="0">
                <a:latin typeface="Segoe UI" panose="020B0502040204020203" pitchFamily="34" charset="0"/>
                <a:cs typeface="Segoe UI" panose="020B0502040204020203" pitchFamily="34" charset="0"/>
              </a:rPr>
              <a:t>ALTERNATIVE</a:t>
            </a:r>
            <a:r>
              <a:rPr lang="en-US" spc="-35" dirty="0">
                <a:latin typeface="Segoe UI" panose="020B0502040204020203" pitchFamily="34" charset="0"/>
                <a:cs typeface="Segoe UI" panose="020B0502040204020203" pitchFamily="34" charset="0"/>
              </a:rPr>
              <a:t> </a:t>
            </a:r>
            <a:r>
              <a:rPr lang="en-US" spc="-40" dirty="0">
                <a:latin typeface="Segoe UI" panose="020B0502040204020203" pitchFamily="34" charset="0"/>
                <a:cs typeface="Segoe UI" panose="020B0502040204020203" pitchFamily="34" charset="0"/>
              </a:rPr>
              <a:t>CREDIT</a:t>
            </a:r>
            <a:endParaRPr lang="en-US"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8A0787E-E6D8-D4C8-8F83-E2D62B8C34D5}"/>
              </a:ext>
            </a:extLst>
          </p:cNvPr>
          <p:cNvSpPr>
            <a:spLocks noGrp="1"/>
          </p:cNvSpPr>
          <p:nvPr>
            <p:ph type="sldNum" sz="quarter" idx="11"/>
          </p:nvPr>
        </p:nvSpPr>
        <p:spPr/>
        <p:txBody>
          <a:bodyPr/>
          <a:lstStyle/>
          <a:p>
            <a:fld id="{F5342A4C-1D06-4798-B51F-D5804CA03D28}" type="slidenum">
              <a:rPr lang="en-ID" smtClean="0"/>
              <a:pPr/>
              <a:t>12</a:t>
            </a:fld>
            <a:endParaRPr lang="en-ID" dirty="0"/>
          </a:p>
        </p:txBody>
      </p:sp>
      <p:sp>
        <p:nvSpPr>
          <p:cNvPr id="10" name="object 12">
            <a:extLst>
              <a:ext uri="{FF2B5EF4-FFF2-40B4-BE49-F238E27FC236}">
                <a16:creationId xmlns:a16="http://schemas.microsoft.com/office/drawing/2014/main" id="{2A8B4ABD-14DE-A891-8222-725D6C3AEAC1}"/>
              </a:ext>
            </a:extLst>
          </p:cNvPr>
          <p:cNvSpPr txBox="1"/>
          <p:nvPr/>
        </p:nvSpPr>
        <p:spPr>
          <a:xfrm>
            <a:off x="673100" y="95496"/>
            <a:ext cx="6032500" cy="289823"/>
          </a:xfrm>
          <a:prstGeom prst="rect">
            <a:avLst/>
          </a:prstGeom>
        </p:spPr>
        <p:txBody>
          <a:bodyPr vert="horz" wrap="square" lIns="0" tIns="12700" rIns="0" bIns="0" rtlCol="0">
            <a:spAutoFit/>
          </a:bodyPr>
          <a:lstStyle/>
          <a:p>
            <a:pPr marL="12700">
              <a:lnSpc>
                <a:spcPct val="100000"/>
              </a:lnSpc>
              <a:spcBef>
                <a:spcPts val="100"/>
              </a:spcBef>
            </a:pPr>
            <a:r>
              <a:rPr b="1" spc="-50" dirty="0">
                <a:latin typeface="Segoe UI" panose="020B0502040204020203" pitchFamily="34" charset="0"/>
                <a:cs typeface="Segoe UI" panose="020B0502040204020203" pitchFamily="34" charset="0"/>
              </a:rPr>
              <a:t>Exhibit</a:t>
            </a:r>
            <a:r>
              <a:rPr b="1" spc="-40" dirty="0">
                <a:latin typeface="Segoe UI" panose="020B0502040204020203" pitchFamily="34" charset="0"/>
                <a:cs typeface="Segoe UI" panose="020B0502040204020203" pitchFamily="34" charset="0"/>
              </a:rPr>
              <a:t> </a:t>
            </a:r>
            <a:r>
              <a:rPr b="1" spc="-70" dirty="0">
                <a:latin typeface="Segoe UI" panose="020B0502040204020203" pitchFamily="34" charset="0"/>
                <a:cs typeface="Segoe UI" panose="020B0502040204020203" pitchFamily="34" charset="0"/>
              </a:rPr>
              <a:t>1.</a:t>
            </a:r>
            <a:r>
              <a:rPr b="1" spc="-105" dirty="0">
                <a:latin typeface="Segoe UI" panose="020B0502040204020203" pitchFamily="34" charset="0"/>
                <a:cs typeface="Segoe UI" panose="020B0502040204020203" pitchFamily="34" charset="0"/>
              </a:rPr>
              <a:t> </a:t>
            </a:r>
            <a:r>
              <a:rPr b="1" spc="-45" dirty="0">
                <a:latin typeface="Segoe UI" panose="020B0502040204020203" pitchFamily="34" charset="0"/>
                <a:cs typeface="Segoe UI" panose="020B0502040204020203" pitchFamily="34" charset="0"/>
              </a:rPr>
              <a:t>Characteristics</a:t>
            </a:r>
            <a:r>
              <a:rPr b="1" spc="-35" dirty="0">
                <a:latin typeface="Segoe UI" panose="020B0502040204020203" pitchFamily="34" charset="0"/>
                <a:cs typeface="Segoe UI" panose="020B0502040204020203" pitchFamily="34" charset="0"/>
              </a:rPr>
              <a:t> </a:t>
            </a:r>
            <a:r>
              <a:rPr b="1" dirty="0">
                <a:latin typeface="Segoe UI" panose="020B0502040204020203" pitchFamily="34" charset="0"/>
                <a:cs typeface="Segoe UI" panose="020B0502040204020203" pitchFamily="34" charset="0"/>
              </a:rPr>
              <a:t>of</a:t>
            </a:r>
            <a:r>
              <a:rPr b="1" spc="-40" dirty="0">
                <a:latin typeface="Segoe UI" panose="020B0502040204020203" pitchFamily="34" charset="0"/>
                <a:cs typeface="Segoe UI" panose="020B0502040204020203" pitchFamily="34" charset="0"/>
              </a:rPr>
              <a:t> </a:t>
            </a:r>
            <a:r>
              <a:rPr b="1" spc="-50" dirty="0">
                <a:latin typeface="Segoe UI" panose="020B0502040204020203" pitchFamily="34" charset="0"/>
                <a:cs typeface="Segoe UI" panose="020B0502040204020203" pitchFamily="34" charset="0"/>
              </a:rPr>
              <a:t>Alternative</a:t>
            </a:r>
            <a:r>
              <a:rPr b="1" spc="-35" dirty="0">
                <a:latin typeface="Segoe UI" panose="020B0502040204020203" pitchFamily="34" charset="0"/>
                <a:cs typeface="Segoe UI" panose="020B0502040204020203" pitchFamily="34" charset="0"/>
              </a:rPr>
              <a:t> </a:t>
            </a:r>
            <a:r>
              <a:rPr b="1" spc="-40" dirty="0">
                <a:latin typeface="Segoe UI" panose="020B0502040204020203" pitchFamily="34" charset="0"/>
                <a:cs typeface="Segoe UI" panose="020B0502040204020203" pitchFamily="34" charset="0"/>
              </a:rPr>
              <a:t>Credit</a:t>
            </a:r>
            <a:endParaRPr b="1" dirty="0">
              <a:latin typeface="Segoe UI" panose="020B0502040204020203" pitchFamily="34" charset="0"/>
              <a:cs typeface="Segoe UI" panose="020B0502040204020203" pitchFamily="34" charset="0"/>
            </a:endParaRPr>
          </a:p>
        </p:txBody>
      </p:sp>
      <p:graphicFrame>
        <p:nvGraphicFramePr>
          <p:cNvPr id="11" name="object 13">
            <a:extLst>
              <a:ext uri="{FF2B5EF4-FFF2-40B4-BE49-F238E27FC236}">
                <a16:creationId xmlns:a16="http://schemas.microsoft.com/office/drawing/2014/main" id="{5FD9D6A6-0D04-BB82-7076-9F3E9B03002F}"/>
              </a:ext>
            </a:extLst>
          </p:cNvPr>
          <p:cNvGraphicFramePr>
            <a:graphicFrameLocks noGrp="1"/>
          </p:cNvGraphicFramePr>
          <p:nvPr>
            <p:extLst>
              <p:ext uri="{D42A27DB-BD31-4B8C-83A1-F6EECF244321}">
                <p14:modId xmlns:p14="http://schemas.microsoft.com/office/powerpoint/2010/main" val="1297739405"/>
              </p:ext>
            </p:extLst>
          </p:nvPr>
        </p:nvGraphicFramePr>
        <p:xfrm>
          <a:off x="685800" y="463550"/>
          <a:ext cx="11070768" cy="5599795"/>
        </p:xfrm>
        <a:graphic>
          <a:graphicData uri="http://schemas.openxmlformats.org/drawingml/2006/table">
            <a:tbl>
              <a:tblPr firstRow="1" bandRow="1">
                <a:tableStyleId>{2D5ABB26-0587-4C30-8999-92F81FD0307C}</a:tableStyleId>
              </a:tblPr>
              <a:tblGrid>
                <a:gridCol w="2545288">
                  <a:extLst>
                    <a:ext uri="{9D8B030D-6E8A-4147-A177-3AD203B41FA5}">
                      <a16:colId xmlns:a16="http://schemas.microsoft.com/office/drawing/2014/main" val="20000"/>
                    </a:ext>
                  </a:extLst>
                </a:gridCol>
                <a:gridCol w="1260289">
                  <a:extLst>
                    <a:ext uri="{9D8B030D-6E8A-4147-A177-3AD203B41FA5}">
                      <a16:colId xmlns:a16="http://schemas.microsoft.com/office/drawing/2014/main" val="20001"/>
                    </a:ext>
                  </a:extLst>
                </a:gridCol>
                <a:gridCol w="1408557">
                  <a:extLst>
                    <a:ext uri="{9D8B030D-6E8A-4147-A177-3AD203B41FA5}">
                      <a16:colId xmlns:a16="http://schemas.microsoft.com/office/drawing/2014/main" val="20002"/>
                    </a:ext>
                  </a:extLst>
                </a:gridCol>
                <a:gridCol w="1235576">
                  <a:extLst>
                    <a:ext uri="{9D8B030D-6E8A-4147-A177-3AD203B41FA5}">
                      <a16:colId xmlns:a16="http://schemas.microsoft.com/office/drawing/2014/main" val="20003"/>
                    </a:ext>
                  </a:extLst>
                </a:gridCol>
                <a:gridCol w="2322884">
                  <a:extLst>
                    <a:ext uri="{9D8B030D-6E8A-4147-A177-3AD203B41FA5}">
                      <a16:colId xmlns:a16="http://schemas.microsoft.com/office/drawing/2014/main" val="20004"/>
                    </a:ext>
                  </a:extLst>
                </a:gridCol>
                <a:gridCol w="1260289">
                  <a:extLst>
                    <a:ext uri="{9D8B030D-6E8A-4147-A177-3AD203B41FA5}">
                      <a16:colId xmlns:a16="http://schemas.microsoft.com/office/drawing/2014/main" val="20005"/>
                    </a:ext>
                  </a:extLst>
                </a:gridCol>
                <a:gridCol w="1037885">
                  <a:extLst>
                    <a:ext uri="{9D8B030D-6E8A-4147-A177-3AD203B41FA5}">
                      <a16:colId xmlns:a16="http://schemas.microsoft.com/office/drawing/2014/main" val="20006"/>
                    </a:ext>
                  </a:extLst>
                </a:gridCol>
              </a:tblGrid>
              <a:tr h="1179467">
                <a:tc>
                  <a:txBody>
                    <a:bodyPr/>
                    <a:lstStyle/>
                    <a:p>
                      <a:pPr>
                        <a:lnSpc>
                          <a:spcPct val="100000"/>
                        </a:lnSpc>
                      </a:pPr>
                      <a:endParaRPr sz="1400" dirty="0">
                        <a:latin typeface="Segoe UI" panose="020B0502040204020203" pitchFamily="34" charset="0"/>
                        <a:cs typeface="Segoe UI" panose="020B0502040204020203" pitchFamily="34" charset="0"/>
                      </a:endParaRPr>
                    </a:p>
                  </a:txBody>
                  <a:tcPr marL="0" marR="0" marT="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1C9AD6"/>
                    </a:solidFill>
                  </a:tcPr>
                </a:tc>
                <a:tc>
                  <a:txBody>
                    <a:bodyPr/>
                    <a:lstStyle/>
                    <a:p>
                      <a:pPr marL="66675" marR="59055" algn="ctr">
                        <a:lnSpc>
                          <a:spcPct val="100000"/>
                        </a:lnSpc>
                        <a:spcBef>
                          <a:spcPts val="350"/>
                        </a:spcBef>
                      </a:pPr>
                      <a:r>
                        <a:rPr sz="1400" b="1" spc="-60" dirty="0">
                          <a:solidFill>
                            <a:srgbClr val="FFFFFF"/>
                          </a:solidFill>
                          <a:latin typeface="Segoe UI" panose="020B0502040204020203" pitchFamily="34" charset="0"/>
                          <a:cs typeface="Segoe UI" panose="020B0502040204020203" pitchFamily="34" charset="0"/>
                        </a:rPr>
                        <a:t>Expected Valuation </a:t>
                      </a:r>
                      <a:r>
                        <a:rPr sz="1400" b="1" spc="-45" dirty="0">
                          <a:solidFill>
                            <a:srgbClr val="FFFFFF"/>
                          </a:solidFill>
                          <a:latin typeface="Segoe UI" panose="020B0502040204020203" pitchFamily="34" charset="0"/>
                          <a:cs typeface="Segoe UI" panose="020B0502040204020203" pitchFamily="34" charset="0"/>
                        </a:rPr>
                        <a:t>Impact</a:t>
                      </a:r>
                      <a:r>
                        <a:rPr sz="1400" b="1" spc="-40" dirty="0">
                          <a:solidFill>
                            <a:srgbClr val="FFFFFF"/>
                          </a:solidFill>
                          <a:latin typeface="Segoe UI" panose="020B0502040204020203" pitchFamily="34" charset="0"/>
                          <a:cs typeface="Segoe UI" panose="020B0502040204020203" pitchFamily="34" charset="0"/>
                        </a:rPr>
                        <a:t> </a:t>
                      </a:r>
                      <a:r>
                        <a:rPr sz="1400" b="1" spc="-70" dirty="0">
                          <a:solidFill>
                            <a:srgbClr val="FFFFFF"/>
                          </a:solidFill>
                          <a:latin typeface="Segoe UI" panose="020B0502040204020203" pitchFamily="34" charset="0"/>
                          <a:cs typeface="Segoe UI" panose="020B0502040204020203" pitchFamily="34" charset="0"/>
                        </a:rPr>
                        <a:t>of </a:t>
                      </a:r>
                      <a:r>
                        <a:rPr sz="1400" b="1" spc="-10" dirty="0">
                          <a:solidFill>
                            <a:srgbClr val="FFFFFF"/>
                          </a:solidFill>
                          <a:latin typeface="Segoe UI" panose="020B0502040204020203" pitchFamily="34" charset="0"/>
                          <a:cs typeface="Segoe UI" panose="020B0502040204020203" pitchFamily="34" charset="0"/>
                        </a:rPr>
                        <a:t>Interest Rates</a:t>
                      </a:r>
                      <a:endParaRPr sz="1400" dirty="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1C9AD6"/>
                    </a:solidFill>
                  </a:tcPr>
                </a:tc>
                <a:tc>
                  <a:txBody>
                    <a:bodyPr/>
                    <a:lstStyle/>
                    <a:p>
                      <a:pPr>
                        <a:lnSpc>
                          <a:spcPct val="100000"/>
                        </a:lnSpc>
                        <a:spcBef>
                          <a:spcPts val="400"/>
                        </a:spcBef>
                      </a:pPr>
                      <a:endParaRPr sz="1400" dirty="0">
                        <a:latin typeface="Segoe UI" panose="020B0502040204020203" pitchFamily="34" charset="0"/>
                        <a:cs typeface="Segoe UI" panose="020B0502040204020203" pitchFamily="34" charset="0"/>
                      </a:endParaRPr>
                    </a:p>
                    <a:p>
                      <a:pPr marL="63500" marR="52705" indent="46990">
                        <a:lnSpc>
                          <a:spcPct val="100000"/>
                        </a:lnSpc>
                      </a:pPr>
                      <a:r>
                        <a:rPr sz="1400" b="1" spc="-20" dirty="0">
                          <a:solidFill>
                            <a:srgbClr val="FFFFFF"/>
                          </a:solidFill>
                          <a:latin typeface="Segoe UI" panose="020B0502040204020203" pitchFamily="34" charset="0"/>
                          <a:cs typeface="Segoe UI" panose="020B0502040204020203" pitchFamily="34" charset="0"/>
                        </a:rPr>
                        <a:t>Expected </a:t>
                      </a:r>
                      <a:r>
                        <a:rPr sz="1400" b="1" spc="-65" dirty="0">
                          <a:solidFill>
                            <a:srgbClr val="FFFFFF"/>
                          </a:solidFill>
                          <a:latin typeface="Segoe UI" panose="020B0502040204020203" pitchFamily="34" charset="0"/>
                          <a:cs typeface="Segoe UI" panose="020B0502040204020203" pitchFamily="34" charset="0"/>
                        </a:rPr>
                        <a:t>Correlation </a:t>
                      </a:r>
                      <a:r>
                        <a:rPr sz="1400" b="1" spc="-35" dirty="0">
                          <a:solidFill>
                            <a:srgbClr val="FFFFFF"/>
                          </a:solidFill>
                          <a:latin typeface="Segoe UI" panose="020B0502040204020203" pitchFamily="34" charset="0"/>
                          <a:cs typeface="Segoe UI" panose="020B0502040204020203" pitchFamily="34" charset="0"/>
                        </a:rPr>
                        <a:t>with</a:t>
                      </a:r>
                      <a:r>
                        <a:rPr sz="1400" b="1" spc="-85" dirty="0">
                          <a:solidFill>
                            <a:srgbClr val="FFFFFF"/>
                          </a:solidFill>
                          <a:latin typeface="Segoe UI" panose="020B0502040204020203" pitchFamily="34" charset="0"/>
                          <a:cs typeface="Segoe UI" panose="020B0502040204020203" pitchFamily="34" charset="0"/>
                        </a:rPr>
                        <a:t> </a:t>
                      </a:r>
                      <a:r>
                        <a:rPr sz="1400" b="1" spc="-75" dirty="0">
                          <a:solidFill>
                            <a:srgbClr val="FFFFFF"/>
                          </a:solidFill>
                          <a:latin typeface="Segoe UI" panose="020B0502040204020203" pitchFamily="34" charset="0"/>
                          <a:cs typeface="Segoe UI" panose="020B0502040204020203" pitchFamily="34" charset="0"/>
                        </a:rPr>
                        <a:t>Equity</a:t>
                      </a:r>
                      <a:r>
                        <a:rPr sz="1400" b="1" spc="-45" dirty="0">
                          <a:solidFill>
                            <a:srgbClr val="FFFFFF"/>
                          </a:solidFill>
                          <a:latin typeface="Segoe UI" panose="020B0502040204020203" pitchFamily="34" charset="0"/>
                          <a:cs typeface="Segoe UI" panose="020B0502040204020203" pitchFamily="34" charset="0"/>
                        </a:rPr>
                        <a:t> Valuations</a:t>
                      </a:r>
                      <a:endParaRPr sz="1400" dirty="0">
                        <a:latin typeface="Segoe UI" panose="020B0502040204020203" pitchFamily="34" charset="0"/>
                        <a:cs typeface="Segoe UI" panose="020B0502040204020203" pitchFamily="34" charset="0"/>
                      </a:endParaRPr>
                    </a:p>
                  </a:txBody>
                  <a:tcPr marL="0" marR="0" marT="5080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1C9AD6"/>
                    </a:solidFill>
                  </a:tcPr>
                </a:tc>
                <a:tc>
                  <a:txBody>
                    <a:bodyPr/>
                    <a:lstStyle/>
                    <a:p>
                      <a:pPr marL="64769" marR="57150" algn="ctr">
                        <a:lnSpc>
                          <a:spcPct val="100000"/>
                        </a:lnSpc>
                        <a:spcBef>
                          <a:spcPts val="350"/>
                        </a:spcBef>
                      </a:pPr>
                      <a:r>
                        <a:rPr sz="1400" b="1" spc="-70" dirty="0">
                          <a:solidFill>
                            <a:srgbClr val="FFFFFF"/>
                          </a:solidFill>
                          <a:latin typeface="Segoe UI" panose="020B0502040204020203" pitchFamily="34" charset="0"/>
                          <a:cs typeface="Segoe UI" panose="020B0502040204020203" pitchFamily="34" charset="0"/>
                        </a:rPr>
                        <a:t>Expected Valuation </a:t>
                      </a:r>
                      <a:r>
                        <a:rPr sz="1400" b="1" spc="-10" dirty="0">
                          <a:solidFill>
                            <a:srgbClr val="FFFFFF"/>
                          </a:solidFill>
                          <a:latin typeface="Segoe UI" panose="020B0502040204020203" pitchFamily="34" charset="0"/>
                          <a:cs typeface="Segoe UI" panose="020B0502040204020203" pitchFamily="34" charset="0"/>
                        </a:rPr>
                        <a:t>Impact </a:t>
                      </a:r>
                      <a:r>
                        <a:rPr sz="1400" b="1" spc="-55" dirty="0">
                          <a:solidFill>
                            <a:srgbClr val="FFFFFF"/>
                          </a:solidFill>
                          <a:latin typeface="Segoe UI" panose="020B0502040204020203" pitchFamily="34" charset="0"/>
                          <a:cs typeface="Segoe UI" panose="020B0502040204020203" pitchFamily="34" charset="0"/>
                        </a:rPr>
                        <a:t>of</a:t>
                      </a:r>
                      <a:r>
                        <a:rPr sz="1400" b="1" spc="-45" dirty="0">
                          <a:solidFill>
                            <a:srgbClr val="FFFFFF"/>
                          </a:solidFill>
                          <a:latin typeface="Segoe UI" panose="020B0502040204020203" pitchFamily="34" charset="0"/>
                          <a:cs typeface="Segoe UI" panose="020B0502040204020203" pitchFamily="34" charset="0"/>
                        </a:rPr>
                        <a:t> </a:t>
                      </a:r>
                      <a:r>
                        <a:rPr sz="1400" b="1" spc="-10" dirty="0">
                          <a:solidFill>
                            <a:srgbClr val="FFFFFF"/>
                          </a:solidFill>
                          <a:latin typeface="Segoe UI" panose="020B0502040204020203" pitchFamily="34" charset="0"/>
                          <a:cs typeface="Segoe UI" panose="020B0502040204020203" pitchFamily="34" charset="0"/>
                        </a:rPr>
                        <a:t>Credit Spreads</a:t>
                      </a:r>
                      <a:endParaRPr sz="1400" dirty="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1C9AD6"/>
                    </a:solidFill>
                  </a:tcPr>
                </a:tc>
                <a:tc>
                  <a:txBody>
                    <a:bodyPr/>
                    <a:lstStyle/>
                    <a:p>
                      <a:pPr marL="63500" marR="55244" indent="-635" algn="ctr">
                        <a:lnSpc>
                          <a:spcPct val="100000"/>
                        </a:lnSpc>
                        <a:spcBef>
                          <a:spcPts val="350"/>
                        </a:spcBef>
                      </a:pPr>
                      <a:r>
                        <a:rPr sz="1400" b="1" spc="-10" dirty="0">
                          <a:solidFill>
                            <a:srgbClr val="FFFFFF"/>
                          </a:solidFill>
                          <a:latin typeface="Segoe UI" panose="020B0502040204020203" pitchFamily="34" charset="0"/>
                          <a:cs typeface="Segoe UI" panose="020B0502040204020203" pitchFamily="34" charset="0"/>
                        </a:rPr>
                        <a:t>Theoretical </a:t>
                      </a:r>
                      <a:r>
                        <a:rPr sz="1400" b="1" spc="-45" dirty="0">
                          <a:solidFill>
                            <a:srgbClr val="FFFFFF"/>
                          </a:solidFill>
                          <a:latin typeface="Segoe UI" panose="020B0502040204020203" pitchFamily="34" charset="0"/>
                          <a:cs typeface="Segoe UI" panose="020B0502040204020203" pitchFamily="34" charset="0"/>
                        </a:rPr>
                        <a:t>Inflation</a:t>
                      </a:r>
                      <a:r>
                        <a:rPr sz="1400" b="1" spc="5" dirty="0">
                          <a:solidFill>
                            <a:srgbClr val="FFFFFF"/>
                          </a:solidFill>
                          <a:latin typeface="Segoe UI" panose="020B0502040204020203" pitchFamily="34" charset="0"/>
                          <a:cs typeface="Segoe UI" panose="020B0502040204020203" pitchFamily="34" charset="0"/>
                        </a:rPr>
                        <a:t> </a:t>
                      </a:r>
                      <a:r>
                        <a:rPr sz="1400" b="1" spc="-40" dirty="0">
                          <a:solidFill>
                            <a:srgbClr val="FFFFFF"/>
                          </a:solidFill>
                          <a:latin typeface="Segoe UI" panose="020B0502040204020203" pitchFamily="34" charset="0"/>
                          <a:cs typeface="Segoe UI" panose="020B0502040204020203" pitchFamily="34" charset="0"/>
                        </a:rPr>
                        <a:t>Protection </a:t>
                      </a:r>
                      <a:r>
                        <a:rPr sz="1400" b="1" spc="-50" dirty="0">
                          <a:solidFill>
                            <a:srgbClr val="FFFFFF"/>
                          </a:solidFill>
                          <a:latin typeface="Segoe UI" panose="020B0502040204020203" pitchFamily="34" charset="0"/>
                          <a:cs typeface="Segoe UI" panose="020B0502040204020203" pitchFamily="34" charset="0"/>
                        </a:rPr>
                        <a:t>(e.g.,</a:t>
                      </a:r>
                      <a:r>
                        <a:rPr sz="1400" b="1" spc="-20" dirty="0">
                          <a:solidFill>
                            <a:srgbClr val="FFFFFF"/>
                          </a:solidFill>
                          <a:latin typeface="Segoe UI" panose="020B0502040204020203" pitchFamily="34" charset="0"/>
                          <a:cs typeface="Segoe UI" panose="020B0502040204020203" pitchFamily="34" charset="0"/>
                        </a:rPr>
                        <a:t> </a:t>
                      </a:r>
                      <a:r>
                        <a:rPr sz="1400" b="1" spc="-65" dirty="0">
                          <a:solidFill>
                            <a:srgbClr val="FFFFFF"/>
                          </a:solidFill>
                          <a:latin typeface="Segoe UI" panose="020B0502040204020203" pitchFamily="34" charset="0"/>
                          <a:cs typeface="Segoe UI" panose="020B0502040204020203" pitchFamily="34" charset="0"/>
                        </a:rPr>
                        <a:t>Floating</a:t>
                      </a:r>
                      <a:r>
                        <a:rPr sz="1400" b="1" spc="-15" dirty="0">
                          <a:solidFill>
                            <a:srgbClr val="FFFFFF"/>
                          </a:solidFill>
                          <a:latin typeface="Segoe UI" panose="020B0502040204020203" pitchFamily="34" charset="0"/>
                          <a:cs typeface="Segoe UI" panose="020B0502040204020203" pitchFamily="34" charset="0"/>
                        </a:rPr>
                        <a:t> </a:t>
                      </a:r>
                      <a:r>
                        <a:rPr sz="1400" b="1" spc="-20" dirty="0">
                          <a:solidFill>
                            <a:srgbClr val="FFFFFF"/>
                          </a:solidFill>
                          <a:latin typeface="Segoe UI" panose="020B0502040204020203" pitchFamily="34" charset="0"/>
                          <a:cs typeface="Segoe UI" panose="020B0502040204020203" pitchFamily="34" charset="0"/>
                        </a:rPr>
                        <a:t>Rate </a:t>
                      </a:r>
                      <a:r>
                        <a:rPr sz="1400" b="1" spc="-135" dirty="0">
                          <a:solidFill>
                            <a:srgbClr val="FFFFFF"/>
                          </a:solidFill>
                          <a:latin typeface="Segoe UI" panose="020B0502040204020203" pitchFamily="34" charset="0"/>
                          <a:cs typeface="Segoe UI" panose="020B0502040204020203" pitchFamily="34" charset="0"/>
                        </a:rPr>
                        <a:t>Or</a:t>
                      </a:r>
                      <a:r>
                        <a:rPr sz="1400" b="1" spc="-80" dirty="0">
                          <a:solidFill>
                            <a:srgbClr val="FFFFFF"/>
                          </a:solidFill>
                          <a:latin typeface="Segoe UI" panose="020B0502040204020203" pitchFamily="34" charset="0"/>
                          <a:cs typeface="Segoe UI" panose="020B0502040204020203" pitchFamily="34" charset="0"/>
                        </a:rPr>
                        <a:t> Other </a:t>
                      </a:r>
                      <a:r>
                        <a:rPr sz="1400" b="1" spc="-90" dirty="0">
                          <a:solidFill>
                            <a:srgbClr val="FFFFFF"/>
                          </a:solidFill>
                          <a:latin typeface="Segoe UI" panose="020B0502040204020203" pitchFamily="34" charset="0"/>
                          <a:cs typeface="Segoe UI" panose="020B0502040204020203" pitchFamily="34" charset="0"/>
                        </a:rPr>
                        <a:t>Component</a:t>
                      </a:r>
                      <a:r>
                        <a:rPr sz="1400" b="1" spc="-55" dirty="0">
                          <a:solidFill>
                            <a:srgbClr val="FFFFFF"/>
                          </a:solidFill>
                          <a:latin typeface="Segoe UI" panose="020B0502040204020203" pitchFamily="34" charset="0"/>
                          <a:cs typeface="Segoe UI" panose="020B0502040204020203" pitchFamily="34" charset="0"/>
                        </a:rPr>
                        <a:t> of</a:t>
                      </a:r>
                      <a:r>
                        <a:rPr sz="1400" b="1" spc="-35" dirty="0">
                          <a:solidFill>
                            <a:srgbClr val="FFFFFF"/>
                          </a:solidFill>
                          <a:latin typeface="Segoe UI" panose="020B0502040204020203" pitchFamily="34" charset="0"/>
                          <a:cs typeface="Segoe UI" panose="020B0502040204020203" pitchFamily="34" charset="0"/>
                        </a:rPr>
                        <a:t> </a:t>
                      </a:r>
                      <a:r>
                        <a:rPr sz="1400" b="1" spc="-10" dirty="0">
                          <a:solidFill>
                            <a:srgbClr val="FFFFFF"/>
                          </a:solidFill>
                          <a:latin typeface="Segoe UI" panose="020B0502040204020203" pitchFamily="34" charset="0"/>
                          <a:cs typeface="Segoe UI" panose="020B0502040204020203" pitchFamily="34" charset="0"/>
                        </a:rPr>
                        <a:t>Return)</a:t>
                      </a:r>
                      <a:endParaRPr sz="1400" dirty="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1C9AD6"/>
                    </a:solidFill>
                  </a:tcPr>
                </a:tc>
                <a:tc>
                  <a:txBody>
                    <a:bodyPr/>
                    <a:lstStyle/>
                    <a:p>
                      <a:pPr marL="67945" marR="60325" algn="ctr">
                        <a:lnSpc>
                          <a:spcPct val="100000"/>
                        </a:lnSpc>
                        <a:spcBef>
                          <a:spcPts val="350"/>
                        </a:spcBef>
                      </a:pPr>
                      <a:r>
                        <a:rPr sz="1400" b="1" spc="-20" dirty="0">
                          <a:solidFill>
                            <a:srgbClr val="FFFFFF"/>
                          </a:solidFill>
                          <a:latin typeface="Segoe UI" panose="020B0502040204020203" pitchFamily="34" charset="0"/>
                          <a:cs typeface="Segoe UI" panose="020B0502040204020203" pitchFamily="34" charset="0"/>
                        </a:rPr>
                        <a:t>Term </a:t>
                      </a:r>
                      <a:r>
                        <a:rPr sz="1400" b="1" spc="-10" dirty="0">
                          <a:solidFill>
                            <a:srgbClr val="FFFFFF"/>
                          </a:solidFill>
                          <a:latin typeface="Segoe UI" panose="020B0502040204020203" pitchFamily="34" charset="0"/>
                          <a:cs typeface="Segoe UI" panose="020B0502040204020203" pitchFamily="34" charset="0"/>
                        </a:rPr>
                        <a:t>(Typical </a:t>
                      </a:r>
                      <a:r>
                        <a:rPr sz="1400" b="1" spc="-20" dirty="0">
                          <a:solidFill>
                            <a:srgbClr val="FFFFFF"/>
                          </a:solidFill>
                          <a:latin typeface="Segoe UI" panose="020B0502040204020203" pitchFamily="34" charset="0"/>
                          <a:cs typeface="Segoe UI" panose="020B0502040204020203" pitchFamily="34" charset="0"/>
                        </a:rPr>
                        <a:t>Fund </a:t>
                      </a:r>
                      <a:r>
                        <a:rPr sz="1400" b="1" spc="-55" dirty="0">
                          <a:solidFill>
                            <a:srgbClr val="FFFFFF"/>
                          </a:solidFill>
                          <a:latin typeface="Segoe UI" panose="020B0502040204020203" pitchFamily="34" charset="0"/>
                          <a:cs typeface="Segoe UI" panose="020B0502040204020203" pitchFamily="34" charset="0"/>
                        </a:rPr>
                        <a:t>Structure </a:t>
                      </a:r>
                      <a:r>
                        <a:rPr sz="1400" b="1" spc="-100" dirty="0">
                          <a:solidFill>
                            <a:srgbClr val="FFFFFF"/>
                          </a:solidFill>
                          <a:latin typeface="Segoe UI" panose="020B0502040204020203" pitchFamily="34" charset="0"/>
                          <a:cs typeface="Segoe UI" panose="020B0502040204020203" pitchFamily="34" charset="0"/>
                        </a:rPr>
                        <a:t>Lock-</a:t>
                      </a:r>
                      <a:r>
                        <a:rPr sz="1400" b="1" spc="-25" dirty="0">
                          <a:solidFill>
                            <a:srgbClr val="FFFFFF"/>
                          </a:solidFill>
                          <a:latin typeface="Segoe UI" panose="020B0502040204020203" pitchFamily="34" charset="0"/>
                          <a:cs typeface="Segoe UI" panose="020B0502040204020203" pitchFamily="34" charset="0"/>
                        </a:rPr>
                        <a:t>In)</a:t>
                      </a:r>
                      <a:endParaRPr sz="1400" dirty="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1C9AD6"/>
                    </a:solidFill>
                  </a:tcPr>
                </a:tc>
                <a:tc>
                  <a:txBody>
                    <a:bodyPr/>
                    <a:lstStyle/>
                    <a:p>
                      <a:pPr>
                        <a:lnSpc>
                          <a:spcPct val="100000"/>
                        </a:lnSpc>
                      </a:pPr>
                      <a:endParaRPr sz="1400" dirty="0">
                        <a:latin typeface="Segoe UI" panose="020B0502040204020203" pitchFamily="34" charset="0"/>
                        <a:cs typeface="Segoe UI" panose="020B0502040204020203" pitchFamily="34" charset="0"/>
                      </a:endParaRPr>
                    </a:p>
                    <a:p>
                      <a:pPr>
                        <a:lnSpc>
                          <a:spcPct val="100000"/>
                        </a:lnSpc>
                        <a:spcBef>
                          <a:spcPts val="450"/>
                        </a:spcBef>
                      </a:pPr>
                      <a:endParaRPr sz="1400" dirty="0">
                        <a:latin typeface="Segoe UI" panose="020B0502040204020203" pitchFamily="34" charset="0"/>
                        <a:cs typeface="Segoe UI" panose="020B0502040204020203" pitchFamily="34" charset="0"/>
                      </a:endParaRPr>
                    </a:p>
                    <a:p>
                      <a:pPr marL="132715" marR="59690" indent="-66040">
                        <a:lnSpc>
                          <a:spcPct val="100000"/>
                        </a:lnSpc>
                      </a:pPr>
                      <a:r>
                        <a:rPr sz="1400" b="1" spc="-80" dirty="0">
                          <a:solidFill>
                            <a:srgbClr val="FFFFFF"/>
                          </a:solidFill>
                          <a:latin typeface="Segoe UI" panose="020B0502040204020203" pitchFamily="34" charset="0"/>
                          <a:cs typeface="Segoe UI" panose="020B0502040204020203" pitchFamily="34" charset="0"/>
                        </a:rPr>
                        <a:t>Current</a:t>
                      </a:r>
                      <a:r>
                        <a:rPr sz="1400" b="1" spc="-20" dirty="0">
                          <a:solidFill>
                            <a:srgbClr val="FFFFFF"/>
                          </a:solidFill>
                          <a:latin typeface="Segoe UI" panose="020B0502040204020203" pitchFamily="34" charset="0"/>
                          <a:cs typeface="Segoe UI" panose="020B0502040204020203" pitchFamily="34" charset="0"/>
                        </a:rPr>
                        <a:t> Cash Yield</a:t>
                      </a:r>
                      <a:endParaRPr sz="1400" dirty="0">
                        <a:latin typeface="Segoe UI" panose="020B0502040204020203" pitchFamily="34" charset="0"/>
                        <a:cs typeface="Segoe UI" panose="020B0502040204020203" pitchFamily="34" charset="0"/>
                      </a:endParaRPr>
                    </a:p>
                  </a:txBody>
                  <a:tcPr marL="0" marR="0" marT="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1C9AD6"/>
                    </a:solidFill>
                  </a:tcPr>
                </a:tc>
                <a:extLst>
                  <a:ext uri="{0D108BD9-81ED-4DB2-BD59-A6C34878D82A}">
                    <a16:rowId xmlns:a16="http://schemas.microsoft.com/office/drawing/2014/main" val="10000"/>
                  </a:ext>
                </a:extLst>
              </a:tr>
              <a:tr h="335453">
                <a:tc>
                  <a:txBody>
                    <a:bodyPr/>
                    <a:lstStyle/>
                    <a:p>
                      <a:pPr marL="63500">
                        <a:lnSpc>
                          <a:spcPct val="100000"/>
                        </a:lnSpc>
                        <a:spcBef>
                          <a:spcPts val="350"/>
                        </a:spcBef>
                      </a:pPr>
                      <a:r>
                        <a:rPr sz="1400" spc="-80" dirty="0">
                          <a:latin typeface="Segoe UI" panose="020B0502040204020203" pitchFamily="34" charset="0"/>
                          <a:cs typeface="Segoe UI" panose="020B0502040204020203" pitchFamily="34" charset="0"/>
                        </a:rPr>
                        <a:t>Real</a:t>
                      </a:r>
                      <a:r>
                        <a:rPr sz="1400" spc="-45" dirty="0">
                          <a:latin typeface="Segoe UI" panose="020B0502040204020203" pitchFamily="34" charset="0"/>
                          <a:cs typeface="Segoe UI" panose="020B0502040204020203" pitchFamily="34" charset="0"/>
                        </a:rPr>
                        <a:t> </a:t>
                      </a:r>
                      <a:r>
                        <a:rPr sz="1400" spc="-10" dirty="0">
                          <a:latin typeface="Segoe UI" panose="020B0502040204020203" pitchFamily="34" charset="0"/>
                          <a:cs typeface="Segoe UI" panose="020B0502040204020203" pitchFamily="34" charset="0"/>
                        </a:rPr>
                        <a:t>estate</a:t>
                      </a:r>
                      <a:r>
                        <a:rPr sz="1400" spc="-40" dirty="0">
                          <a:latin typeface="Segoe UI" panose="020B0502040204020203" pitchFamily="34" charset="0"/>
                          <a:cs typeface="Segoe UI" panose="020B0502040204020203" pitchFamily="34" charset="0"/>
                        </a:rPr>
                        <a:t> </a:t>
                      </a:r>
                      <a:r>
                        <a:rPr sz="1400" spc="-25" dirty="0">
                          <a:latin typeface="Segoe UI" panose="020B0502040204020203" pitchFamily="34" charset="0"/>
                          <a:cs typeface="Segoe UI" panose="020B0502040204020203" pitchFamily="34" charset="0"/>
                        </a:rPr>
                        <a:t>debt:</a:t>
                      </a:r>
                      <a:r>
                        <a:rPr sz="1400" spc="-45" dirty="0">
                          <a:latin typeface="Segoe UI" panose="020B0502040204020203" pitchFamily="34" charset="0"/>
                          <a:cs typeface="Segoe UI" panose="020B0502040204020203" pitchFamily="34" charset="0"/>
                        </a:rPr>
                        <a:t> </a:t>
                      </a:r>
                      <a:r>
                        <a:rPr sz="1400" spc="-20" dirty="0">
                          <a:latin typeface="Segoe UI" panose="020B0502040204020203" pitchFamily="34" charset="0"/>
                          <a:cs typeface="Segoe UI" panose="020B0502040204020203" pitchFamily="34" charset="0"/>
                        </a:rPr>
                        <a:t>core</a:t>
                      </a:r>
                      <a:endParaRPr sz="1400" dirty="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cap="flat" cmpd="sng" algn="ctr">
                      <a:solidFill>
                        <a:srgbClr val="B1B4B6"/>
                      </a:solidFill>
                      <a:prstDash val="solid"/>
                      <a:round/>
                      <a:headEnd type="none" w="med" len="med"/>
                      <a:tailEnd type="none" w="med" len="med"/>
                    </a:lnR>
                    <a:lnT w="3175" cap="flat" cmpd="sng" algn="ctr">
                      <a:solidFill>
                        <a:srgbClr val="B1B4B6"/>
                      </a:solidFill>
                      <a:prstDash val="solid"/>
                      <a:round/>
                      <a:headEnd type="none" w="med" len="med"/>
                      <a:tailEnd type="none" w="med" len="med"/>
                    </a:lnT>
                    <a:lnB w="3175">
                      <a:solidFill>
                        <a:srgbClr val="B1B4B6"/>
                      </a:solidFill>
                      <a:prstDash val="solid"/>
                    </a:lnB>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Low</a:t>
                      </a:r>
                      <a:endParaRPr sz="1400">
                        <a:latin typeface="Segoe UI" panose="020B0502040204020203" pitchFamily="34" charset="0"/>
                        <a:cs typeface="Segoe UI" panose="020B0502040204020203" pitchFamily="34" charset="0"/>
                      </a:endParaRPr>
                    </a:p>
                  </a:txBody>
                  <a:tcPr marL="0" marR="0" marT="44450" marB="0">
                    <a:lnL w="3175" cap="flat" cmpd="sng" algn="ctr">
                      <a:solidFill>
                        <a:srgbClr val="B1B4B6"/>
                      </a:solidFill>
                      <a:prstDash val="solid"/>
                      <a:round/>
                      <a:headEnd type="none" w="med" len="med"/>
                      <a:tailEnd type="none" w="med" len="med"/>
                    </a:lnL>
                    <a:lnR w="3175" cap="flat" cmpd="sng" algn="ctr">
                      <a:solidFill>
                        <a:srgbClr val="B1B4B6"/>
                      </a:solidFill>
                      <a:prstDash val="solid"/>
                      <a:round/>
                      <a:headEnd type="none" w="med" len="med"/>
                      <a:tailEnd type="none" w="med" len="med"/>
                    </a:lnR>
                    <a:lnT w="3175" cap="flat" cmpd="sng" algn="ctr">
                      <a:solidFill>
                        <a:srgbClr val="B1B4B6"/>
                      </a:solidFill>
                      <a:prstDash val="solid"/>
                      <a:round/>
                      <a:headEnd type="none" w="med" len="med"/>
                      <a:tailEnd type="none" w="med" len="med"/>
                    </a:lnT>
                    <a:lnB w="3175">
                      <a:solidFill>
                        <a:srgbClr val="B1B4B6"/>
                      </a:solidFill>
                      <a:prstDash val="solid"/>
                    </a:lnB>
                    <a:solidFill>
                      <a:srgbClr val="C6DFAD"/>
                    </a:solidFill>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Low</a:t>
                      </a:r>
                      <a:endParaRPr sz="1400">
                        <a:latin typeface="Segoe UI" panose="020B0502040204020203" pitchFamily="34" charset="0"/>
                        <a:cs typeface="Segoe UI" panose="020B0502040204020203" pitchFamily="34" charset="0"/>
                      </a:endParaRPr>
                    </a:p>
                  </a:txBody>
                  <a:tcPr marL="0" marR="0" marT="44450" marB="0">
                    <a:lnL w="3175" cap="flat" cmpd="sng" algn="ctr">
                      <a:solidFill>
                        <a:srgbClr val="B1B4B6"/>
                      </a:solidFill>
                      <a:prstDash val="solid"/>
                      <a:round/>
                      <a:headEnd type="none" w="med" len="med"/>
                      <a:tailEnd type="none" w="med" len="med"/>
                    </a:lnL>
                    <a:lnR w="3175" cap="flat" cmpd="sng" algn="ctr">
                      <a:solidFill>
                        <a:srgbClr val="B1B4B6"/>
                      </a:solidFill>
                      <a:prstDash val="solid"/>
                      <a:round/>
                      <a:headEnd type="none" w="med" len="med"/>
                      <a:tailEnd type="none" w="med" len="med"/>
                    </a:lnR>
                    <a:lnT w="3175" cap="flat" cmpd="sng" algn="ctr">
                      <a:solidFill>
                        <a:srgbClr val="B1B4B6"/>
                      </a:solidFill>
                      <a:prstDash val="solid"/>
                      <a:round/>
                      <a:headEnd type="none" w="med" len="med"/>
                      <a:tailEnd type="none" w="med" len="med"/>
                    </a:lnT>
                    <a:lnB w="3175">
                      <a:solidFill>
                        <a:srgbClr val="B1B4B6"/>
                      </a:solidFill>
                      <a:prstDash val="solid"/>
                    </a:lnB>
                    <a:solidFill>
                      <a:srgbClr val="C6DFAD"/>
                    </a:solidFill>
                  </a:tcPr>
                </a:tc>
                <a:tc>
                  <a:txBody>
                    <a:bodyPr/>
                    <a:lstStyle/>
                    <a:p>
                      <a:pPr algn="ctr">
                        <a:lnSpc>
                          <a:spcPct val="100000"/>
                        </a:lnSpc>
                        <a:spcBef>
                          <a:spcPts val="350"/>
                        </a:spcBef>
                      </a:pPr>
                      <a:r>
                        <a:rPr sz="1400" spc="-10" dirty="0">
                          <a:latin typeface="Segoe UI" panose="020B0502040204020203" pitchFamily="34" charset="0"/>
                          <a:cs typeface="Segoe UI" panose="020B0502040204020203" pitchFamily="34" charset="0"/>
                        </a:rPr>
                        <a:t>Medium</a:t>
                      </a:r>
                      <a:endParaRPr sz="1400">
                        <a:latin typeface="Segoe UI" panose="020B0502040204020203" pitchFamily="34" charset="0"/>
                        <a:cs typeface="Segoe UI" panose="020B0502040204020203" pitchFamily="34" charset="0"/>
                      </a:endParaRPr>
                    </a:p>
                  </a:txBody>
                  <a:tcPr marL="0" marR="0" marT="44450" marB="0">
                    <a:lnL w="3175" cap="flat" cmpd="sng" algn="ctr">
                      <a:solidFill>
                        <a:srgbClr val="B1B4B6"/>
                      </a:solidFill>
                      <a:prstDash val="solid"/>
                      <a:round/>
                      <a:headEnd type="none" w="med" len="med"/>
                      <a:tailEnd type="none" w="med" len="med"/>
                    </a:lnL>
                    <a:lnR w="3175" cap="flat" cmpd="sng" algn="ctr">
                      <a:solidFill>
                        <a:srgbClr val="B1B4B6"/>
                      </a:solidFill>
                      <a:prstDash val="solid"/>
                      <a:round/>
                      <a:headEnd type="none" w="med" len="med"/>
                      <a:tailEnd type="none" w="med" len="med"/>
                    </a:lnR>
                    <a:lnT w="3175" cap="flat" cmpd="sng" algn="ctr">
                      <a:solidFill>
                        <a:srgbClr val="B1B4B6"/>
                      </a:solidFill>
                      <a:prstDash val="solid"/>
                      <a:round/>
                      <a:headEnd type="none" w="med" len="med"/>
                      <a:tailEnd type="none" w="med" len="med"/>
                    </a:lnT>
                    <a:lnB w="3175">
                      <a:solidFill>
                        <a:srgbClr val="B1B4B6"/>
                      </a:solidFill>
                      <a:prstDash val="solid"/>
                    </a:lnB>
                    <a:solidFill>
                      <a:srgbClr val="FFD6A1"/>
                    </a:solidFill>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Yes</a:t>
                      </a:r>
                      <a:endParaRPr sz="1400">
                        <a:latin typeface="Segoe UI" panose="020B0502040204020203" pitchFamily="34" charset="0"/>
                        <a:cs typeface="Segoe UI" panose="020B0502040204020203" pitchFamily="34" charset="0"/>
                      </a:endParaRPr>
                    </a:p>
                  </a:txBody>
                  <a:tcPr marL="0" marR="0" marT="44450" marB="0">
                    <a:lnL w="3175" cap="flat" cmpd="sng" algn="ctr">
                      <a:solidFill>
                        <a:srgbClr val="B1B4B6"/>
                      </a:solidFill>
                      <a:prstDash val="solid"/>
                      <a:round/>
                      <a:headEnd type="none" w="med" len="med"/>
                      <a:tailEnd type="none" w="med" len="med"/>
                    </a:lnL>
                    <a:lnR w="3175" cap="flat" cmpd="sng" algn="ctr">
                      <a:solidFill>
                        <a:srgbClr val="B1B4B6"/>
                      </a:solidFill>
                      <a:prstDash val="solid"/>
                      <a:round/>
                      <a:headEnd type="none" w="med" len="med"/>
                      <a:tailEnd type="none" w="med" len="med"/>
                    </a:lnR>
                    <a:lnT w="3175" cap="flat" cmpd="sng" algn="ctr">
                      <a:solidFill>
                        <a:srgbClr val="B1B4B6"/>
                      </a:solidFill>
                      <a:prstDash val="solid"/>
                      <a:round/>
                      <a:headEnd type="none" w="med" len="med"/>
                      <a:tailEnd type="none" w="med" len="med"/>
                    </a:lnT>
                    <a:lnB w="3175">
                      <a:solidFill>
                        <a:srgbClr val="B1B4B6"/>
                      </a:solidFill>
                      <a:prstDash val="solid"/>
                    </a:lnB>
                    <a:solidFill>
                      <a:srgbClr val="C6DFAD"/>
                    </a:solidFill>
                  </a:tcPr>
                </a:tc>
                <a:tc>
                  <a:txBody>
                    <a:bodyPr/>
                    <a:lstStyle/>
                    <a:p>
                      <a:pPr algn="ctr">
                        <a:lnSpc>
                          <a:spcPct val="100000"/>
                        </a:lnSpc>
                        <a:spcBef>
                          <a:spcPts val="375"/>
                        </a:spcBef>
                      </a:pPr>
                      <a:r>
                        <a:rPr lang="en-US" sz="1400" spc="-20" dirty="0">
                          <a:latin typeface="Segoe UI" panose="020B0502040204020203" pitchFamily="34" charset="0"/>
                          <a:cs typeface="Segoe UI" panose="020B0502040204020203" pitchFamily="34" charset="0"/>
                        </a:rPr>
                        <a:t>+</a:t>
                      </a:r>
                      <a:r>
                        <a:rPr sz="1400" spc="-20" dirty="0">
                          <a:latin typeface="Segoe UI" panose="020B0502040204020203" pitchFamily="34" charset="0"/>
                          <a:cs typeface="Segoe UI" panose="020B0502040204020203" pitchFamily="34" charset="0"/>
                        </a:rPr>
                        <a:t>5yr</a:t>
                      </a:r>
                      <a:r>
                        <a:rPr lang="en-US" sz="1400" spc="-20" dirty="0">
                          <a:latin typeface="Segoe UI" panose="020B0502040204020203" pitchFamily="34" charset="0"/>
                          <a:cs typeface="Segoe UI" panose="020B0502040204020203" pitchFamily="34" charset="0"/>
                        </a:rPr>
                        <a:t>+</a:t>
                      </a:r>
                      <a:endParaRPr sz="1400" dirty="0">
                        <a:latin typeface="Segoe UI" panose="020B0502040204020203" pitchFamily="34" charset="0"/>
                        <a:cs typeface="Segoe UI" panose="020B0502040204020203" pitchFamily="34" charset="0"/>
                      </a:endParaRPr>
                    </a:p>
                  </a:txBody>
                  <a:tcPr marL="0" marR="0" marT="47625" marB="0">
                    <a:lnL w="3175" cap="flat" cmpd="sng" algn="ctr">
                      <a:solidFill>
                        <a:srgbClr val="B1B4B6"/>
                      </a:solidFill>
                      <a:prstDash val="solid"/>
                      <a:round/>
                      <a:headEnd type="none" w="med" len="med"/>
                      <a:tailEnd type="none" w="med" len="med"/>
                    </a:lnL>
                    <a:lnR w="3175" cap="flat" cmpd="sng" algn="ctr">
                      <a:solidFill>
                        <a:srgbClr val="B1B4B6"/>
                      </a:solidFill>
                      <a:prstDash val="solid"/>
                      <a:round/>
                      <a:headEnd type="none" w="med" len="med"/>
                      <a:tailEnd type="none" w="med" len="med"/>
                    </a:lnR>
                    <a:lnT w="3175" cap="flat" cmpd="sng" algn="ctr">
                      <a:solidFill>
                        <a:srgbClr val="B1B4B6"/>
                      </a:solidFill>
                      <a:prstDash val="solid"/>
                      <a:round/>
                      <a:headEnd type="none" w="med" len="med"/>
                      <a:tailEnd type="none" w="med" len="med"/>
                    </a:lnT>
                    <a:lnB w="3175">
                      <a:solidFill>
                        <a:srgbClr val="B1B4B6"/>
                      </a:solidFill>
                      <a:prstDash val="solid"/>
                    </a:lnB>
                    <a:solidFill>
                      <a:srgbClr val="D9A090"/>
                    </a:solidFill>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Yes</a:t>
                      </a:r>
                      <a:endParaRPr sz="1400" dirty="0">
                        <a:latin typeface="Segoe UI" panose="020B0502040204020203" pitchFamily="34" charset="0"/>
                        <a:cs typeface="Segoe UI" panose="020B0502040204020203" pitchFamily="34" charset="0"/>
                      </a:endParaRPr>
                    </a:p>
                  </a:txBody>
                  <a:tcPr marL="0" marR="0" marT="44450" marB="0">
                    <a:lnL w="3175" cap="flat" cmpd="sng" algn="ctr">
                      <a:solidFill>
                        <a:srgbClr val="B1B4B6"/>
                      </a:solidFill>
                      <a:prstDash val="solid"/>
                      <a:round/>
                      <a:headEnd type="none" w="med" len="med"/>
                      <a:tailEnd type="none" w="med" len="med"/>
                    </a:lnL>
                    <a:lnR w="3175">
                      <a:solidFill>
                        <a:srgbClr val="B1B4B6"/>
                      </a:solidFill>
                      <a:prstDash val="solid"/>
                    </a:lnR>
                    <a:lnT w="3175" cap="flat" cmpd="sng" algn="ctr">
                      <a:solidFill>
                        <a:srgbClr val="B1B4B6"/>
                      </a:solidFill>
                      <a:prstDash val="solid"/>
                      <a:round/>
                      <a:headEnd type="none" w="med" len="med"/>
                      <a:tailEnd type="none" w="med" len="med"/>
                    </a:lnT>
                    <a:lnB w="3175">
                      <a:solidFill>
                        <a:srgbClr val="B1B4B6"/>
                      </a:solidFill>
                      <a:prstDash val="solid"/>
                    </a:lnB>
                    <a:solidFill>
                      <a:srgbClr val="C6DFAD"/>
                    </a:solidFill>
                  </a:tcPr>
                </a:tc>
                <a:extLst>
                  <a:ext uri="{0D108BD9-81ED-4DB2-BD59-A6C34878D82A}">
                    <a16:rowId xmlns:a16="http://schemas.microsoft.com/office/drawing/2014/main" val="10004"/>
                  </a:ext>
                </a:extLst>
              </a:tr>
              <a:tr h="738844">
                <a:tc>
                  <a:txBody>
                    <a:bodyPr/>
                    <a:lstStyle/>
                    <a:p>
                      <a:pPr marL="63500" marR="352425">
                        <a:lnSpc>
                          <a:spcPct val="100000"/>
                        </a:lnSpc>
                        <a:spcBef>
                          <a:spcPts val="350"/>
                        </a:spcBef>
                      </a:pPr>
                      <a:r>
                        <a:rPr sz="1400" spc="-80" dirty="0">
                          <a:latin typeface="Segoe UI" panose="020B0502040204020203" pitchFamily="34" charset="0"/>
                          <a:cs typeface="Segoe UI" panose="020B0502040204020203" pitchFamily="34" charset="0"/>
                        </a:rPr>
                        <a:t>Real</a:t>
                      </a:r>
                      <a:r>
                        <a:rPr sz="1400" spc="-50" dirty="0">
                          <a:latin typeface="Segoe UI" panose="020B0502040204020203" pitchFamily="34" charset="0"/>
                          <a:cs typeface="Segoe UI" panose="020B0502040204020203" pitchFamily="34" charset="0"/>
                        </a:rPr>
                        <a:t> </a:t>
                      </a:r>
                      <a:r>
                        <a:rPr sz="1400" spc="-10" dirty="0">
                          <a:latin typeface="Segoe UI" panose="020B0502040204020203" pitchFamily="34" charset="0"/>
                          <a:cs typeface="Segoe UI" panose="020B0502040204020203" pitchFamily="34" charset="0"/>
                        </a:rPr>
                        <a:t>estate</a:t>
                      </a:r>
                      <a:r>
                        <a:rPr sz="1400" spc="-50" dirty="0">
                          <a:latin typeface="Segoe UI" panose="020B0502040204020203" pitchFamily="34" charset="0"/>
                          <a:cs typeface="Segoe UI" panose="020B0502040204020203" pitchFamily="34" charset="0"/>
                        </a:rPr>
                        <a:t> </a:t>
                      </a:r>
                      <a:r>
                        <a:rPr sz="1400" spc="-25" dirty="0">
                          <a:latin typeface="Segoe UI" panose="020B0502040204020203" pitchFamily="34" charset="0"/>
                          <a:cs typeface="Segoe UI" panose="020B0502040204020203" pitchFamily="34" charset="0"/>
                        </a:rPr>
                        <a:t>debt: </a:t>
                      </a:r>
                      <a:r>
                        <a:rPr sz="1400" spc="-20" dirty="0">
                          <a:latin typeface="Segoe UI" panose="020B0502040204020203" pitchFamily="34" charset="0"/>
                          <a:cs typeface="Segoe UI" panose="020B0502040204020203" pitchFamily="34" charset="0"/>
                        </a:rPr>
                        <a:t>transitional</a:t>
                      </a:r>
                      <a:r>
                        <a:rPr sz="1400" dirty="0">
                          <a:latin typeface="Segoe UI" panose="020B0502040204020203" pitchFamily="34" charset="0"/>
                          <a:cs typeface="Segoe UI" panose="020B0502040204020203" pitchFamily="34" charset="0"/>
                        </a:rPr>
                        <a:t> </a:t>
                      </a:r>
                      <a:r>
                        <a:rPr sz="1400" spc="-25" dirty="0">
                          <a:latin typeface="Segoe UI" panose="020B0502040204020203" pitchFamily="34" charset="0"/>
                          <a:cs typeface="Segoe UI" panose="020B0502040204020203" pitchFamily="34" charset="0"/>
                        </a:rPr>
                        <a:t>and </a:t>
                      </a:r>
                      <a:r>
                        <a:rPr sz="1400" spc="-35" dirty="0">
                          <a:latin typeface="Segoe UI" panose="020B0502040204020203" pitchFamily="34" charset="0"/>
                          <a:cs typeface="Segoe UI" panose="020B0502040204020203" pitchFamily="34" charset="0"/>
                        </a:rPr>
                        <a:t>value-</a:t>
                      </a:r>
                      <a:r>
                        <a:rPr sz="1400" spc="-25" dirty="0">
                          <a:latin typeface="Segoe UI" panose="020B0502040204020203" pitchFamily="34" charset="0"/>
                          <a:cs typeface="Segoe UI" panose="020B0502040204020203" pitchFamily="34" charset="0"/>
                        </a:rPr>
                        <a:t>add</a:t>
                      </a:r>
                      <a:endParaRPr sz="140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F6F9FD"/>
                    </a:solidFill>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Low</a:t>
                      </a:r>
                      <a:endParaRPr sz="140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C6DFAD"/>
                    </a:solidFill>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Low</a:t>
                      </a:r>
                      <a:endParaRPr sz="140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C6DFAD"/>
                    </a:solidFill>
                  </a:tcPr>
                </a:tc>
                <a:tc>
                  <a:txBody>
                    <a:bodyPr/>
                    <a:lstStyle/>
                    <a:p>
                      <a:pPr algn="ctr">
                        <a:lnSpc>
                          <a:spcPct val="100000"/>
                        </a:lnSpc>
                        <a:spcBef>
                          <a:spcPts val="350"/>
                        </a:spcBef>
                      </a:pPr>
                      <a:r>
                        <a:rPr sz="1400" spc="-10" dirty="0">
                          <a:latin typeface="Segoe UI" panose="020B0502040204020203" pitchFamily="34" charset="0"/>
                          <a:cs typeface="Segoe UI" panose="020B0502040204020203" pitchFamily="34" charset="0"/>
                        </a:rPr>
                        <a:t>Medium</a:t>
                      </a:r>
                      <a:endParaRPr sz="140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FFD6A1"/>
                    </a:solidFill>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Yes</a:t>
                      </a:r>
                      <a:endParaRPr sz="140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C6DFAD"/>
                    </a:solidFill>
                  </a:tcPr>
                </a:tc>
                <a:tc>
                  <a:txBody>
                    <a:bodyPr/>
                    <a:lstStyle/>
                    <a:p>
                      <a:pPr algn="ctr">
                        <a:lnSpc>
                          <a:spcPct val="100000"/>
                        </a:lnSpc>
                        <a:spcBef>
                          <a:spcPts val="375"/>
                        </a:spcBef>
                      </a:pPr>
                      <a:r>
                        <a:rPr lang="en-US" sz="1400" spc="-20" dirty="0">
                          <a:latin typeface="Segoe UI" panose="020B0502040204020203" pitchFamily="34" charset="0"/>
                          <a:cs typeface="Segoe UI" panose="020B0502040204020203" pitchFamily="34" charset="0"/>
                        </a:rPr>
                        <a:t>+</a:t>
                      </a:r>
                      <a:r>
                        <a:rPr sz="1400" spc="-20" dirty="0">
                          <a:latin typeface="Segoe UI" panose="020B0502040204020203" pitchFamily="34" charset="0"/>
                          <a:cs typeface="Segoe UI" panose="020B0502040204020203" pitchFamily="34" charset="0"/>
                        </a:rPr>
                        <a:t>5yr</a:t>
                      </a:r>
                      <a:endParaRPr sz="1400" dirty="0">
                        <a:latin typeface="Segoe UI" panose="020B0502040204020203" pitchFamily="34" charset="0"/>
                        <a:cs typeface="Segoe UI" panose="020B0502040204020203" pitchFamily="34" charset="0"/>
                      </a:endParaRPr>
                    </a:p>
                  </a:txBody>
                  <a:tcPr marL="0" marR="0" marT="47625"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D9A090"/>
                    </a:solidFill>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Yes</a:t>
                      </a:r>
                      <a:endParaRPr sz="1400" dirty="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C6DFAD"/>
                    </a:solidFill>
                  </a:tcPr>
                </a:tc>
                <a:extLst>
                  <a:ext uri="{0D108BD9-81ED-4DB2-BD59-A6C34878D82A}">
                    <a16:rowId xmlns:a16="http://schemas.microsoft.com/office/drawing/2014/main" val="10005"/>
                  </a:ext>
                </a:extLst>
              </a:tr>
              <a:tr h="535025">
                <a:tc>
                  <a:txBody>
                    <a:bodyPr/>
                    <a:lstStyle/>
                    <a:p>
                      <a:pPr marL="63500" marR="352425">
                        <a:lnSpc>
                          <a:spcPct val="100000"/>
                        </a:lnSpc>
                        <a:spcBef>
                          <a:spcPts val="350"/>
                        </a:spcBef>
                      </a:pPr>
                      <a:r>
                        <a:rPr sz="1400" spc="-80" dirty="0">
                          <a:latin typeface="Segoe UI" panose="020B0502040204020203" pitchFamily="34" charset="0"/>
                          <a:cs typeface="Segoe UI" panose="020B0502040204020203" pitchFamily="34" charset="0"/>
                        </a:rPr>
                        <a:t>Real</a:t>
                      </a:r>
                      <a:r>
                        <a:rPr sz="1400" spc="-50" dirty="0">
                          <a:latin typeface="Segoe UI" panose="020B0502040204020203" pitchFamily="34" charset="0"/>
                          <a:cs typeface="Segoe UI" panose="020B0502040204020203" pitchFamily="34" charset="0"/>
                        </a:rPr>
                        <a:t> </a:t>
                      </a:r>
                      <a:r>
                        <a:rPr sz="1400" spc="-10" dirty="0">
                          <a:latin typeface="Segoe UI" panose="020B0502040204020203" pitchFamily="34" charset="0"/>
                          <a:cs typeface="Segoe UI" panose="020B0502040204020203" pitchFamily="34" charset="0"/>
                        </a:rPr>
                        <a:t>estate</a:t>
                      </a:r>
                      <a:r>
                        <a:rPr sz="1400" spc="-50" dirty="0">
                          <a:latin typeface="Segoe UI" panose="020B0502040204020203" pitchFamily="34" charset="0"/>
                          <a:cs typeface="Segoe UI" panose="020B0502040204020203" pitchFamily="34" charset="0"/>
                        </a:rPr>
                        <a:t> </a:t>
                      </a:r>
                      <a:r>
                        <a:rPr sz="1400" spc="-25" dirty="0">
                          <a:latin typeface="Segoe UI" panose="020B0502040204020203" pitchFamily="34" charset="0"/>
                          <a:cs typeface="Segoe UI" panose="020B0502040204020203" pitchFamily="34" charset="0"/>
                        </a:rPr>
                        <a:t>debt: </a:t>
                      </a:r>
                      <a:r>
                        <a:rPr sz="1400" spc="-10" dirty="0">
                          <a:latin typeface="Segoe UI" panose="020B0502040204020203" pitchFamily="34" charset="0"/>
                          <a:cs typeface="Segoe UI" panose="020B0502040204020203" pitchFamily="34" charset="0"/>
                        </a:rPr>
                        <a:t>mezzanine</a:t>
                      </a:r>
                      <a:endParaRPr sz="1400" dirty="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Low</a:t>
                      </a:r>
                      <a:endParaRPr sz="1400" dirty="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C6DFAD"/>
                    </a:solidFill>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Low</a:t>
                      </a:r>
                      <a:endParaRPr sz="1400" dirty="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C6DFAD"/>
                    </a:solidFill>
                  </a:tcPr>
                </a:tc>
                <a:tc>
                  <a:txBody>
                    <a:bodyPr/>
                    <a:lstStyle/>
                    <a:p>
                      <a:pPr algn="ctr">
                        <a:lnSpc>
                          <a:spcPct val="100000"/>
                        </a:lnSpc>
                        <a:spcBef>
                          <a:spcPts val="350"/>
                        </a:spcBef>
                      </a:pPr>
                      <a:r>
                        <a:rPr sz="1400" spc="-10" dirty="0">
                          <a:latin typeface="Segoe UI" panose="020B0502040204020203" pitchFamily="34" charset="0"/>
                          <a:cs typeface="Segoe UI" panose="020B0502040204020203" pitchFamily="34" charset="0"/>
                        </a:rPr>
                        <a:t>Medium</a:t>
                      </a:r>
                      <a:endParaRPr sz="1400" dirty="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FFD6A1"/>
                    </a:solidFill>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Yes</a:t>
                      </a:r>
                      <a:endParaRPr sz="1400" dirty="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C6DFAD"/>
                    </a:solidFill>
                  </a:tcPr>
                </a:tc>
                <a:tc>
                  <a:txBody>
                    <a:bodyPr/>
                    <a:lstStyle/>
                    <a:p>
                      <a:pPr algn="ctr">
                        <a:lnSpc>
                          <a:spcPct val="100000"/>
                        </a:lnSpc>
                        <a:spcBef>
                          <a:spcPts val="375"/>
                        </a:spcBef>
                      </a:pPr>
                      <a:r>
                        <a:rPr lang="en-US" sz="1400" spc="-20" dirty="0">
                          <a:latin typeface="Segoe UI" panose="020B0502040204020203" pitchFamily="34" charset="0"/>
                          <a:cs typeface="Segoe UI" panose="020B0502040204020203" pitchFamily="34" charset="0"/>
                        </a:rPr>
                        <a:t>+</a:t>
                      </a:r>
                      <a:r>
                        <a:rPr sz="1400" spc="-20" dirty="0">
                          <a:latin typeface="Segoe UI" panose="020B0502040204020203" pitchFamily="34" charset="0"/>
                          <a:cs typeface="Segoe UI" panose="020B0502040204020203" pitchFamily="34" charset="0"/>
                        </a:rPr>
                        <a:t>5yr</a:t>
                      </a:r>
                      <a:endParaRPr sz="1400" dirty="0">
                        <a:latin typeface="Segoe UI" panose="020B0502040204020203" pitchFamily="34" charset="0"/>
                        <a:cs typeface="Segoe UI" panose="020B0502040204020203" pitchFamily="34" charset="0"/>
                      </a:endParaRPr>
                    </a:p>
                  </a:txBody>
                  <a:tcPr marL="0" marR="0" marT="47625"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D9A090"/>
                    </a:solidFill>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Yes</a:t>
                      </a:r>
                      <a:endParaRPr sz="1400" dirty="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C6DFAD"/>
                    </a:solidFill>
                  </a:tcPr>
                </a:tc>
                <a:extLst>
                  <a:ext uri="{0D108BD9-81ED-4DB2-BD59-A6C34878D82A}">
                    <a16:rowId xmlns:a16="http://schemas.microsoft.com/office/drawing/2014/main" val="10006"/>
                  </a:ext>
                </a:extLst>
              </a:tr>
              <a:tr h="535025">
                <a:tc>
                  <a:txBody>
                    <a:bodyPr/>
                    <a:lstStyle/>
                    <a:p>
                      <a:pPr marL="63500" marR="352425">
                        <a:lnSpc>
                          <a:spcPct val="100000"/>
                        </a:lnSpc>
                        <a:spcBef>
                          <a:spcPts val="350"/>
                        </a:spcBef>
                      </a:pPr>
                      <a:r>
                        <a:rPr sz="1400" spc="-80" dirty="0">
                          <a:latin typeface="Segoe UI" panose="020B0502040204020203" pitchFamily="34" charset="0"/>
                          <a:cs typeface="Segoe UI" panose="020B0502040204020203" pitchFamily="34" charset="0"/>
                        </a:rPr>
                        <a:t>Real</a:t>
                      </a:r>
                      <a:r>
                        <a:rPr sz="1400" spc="-50" dirty="0">
                          <a:latin typeface="Segoe UI" panose="020B0502040204020203" pitchFamily="34" charset="0"/>
                          <a:cs typeface="Segoe UI" panose="020B0502040204020203" pitchFamily="34" charset="0"/>
                        </a:rPr>
                        <a:t> </a:t>
                      </a:r>
                      <a:r>
                        <a:rPr sz="1400" spc="-10" dirty="0">
                          <a:latin typeface="Segoe UI" panose="020B0502040204020203" pitchFamily="34" charset="0"/>
                          <a:cs typeface="Segoe UI" panose="020B0502040204020203" pitchFamily="34" charset="0"/>
                        </a:rPr>
                        <a:t>estate</a:t>
                      </a:r>
                      <a:r>
                        <a:rPr sz="1400" spc="-50" dirty="0">
                          <a:latin typeface="Segoe UI" panose="020B0502040204020203" pitchFamily="34" charset="0"/>
                          <a:cs typeface="Segoe UI" panose="020B0502040204020203" pitchFamily="34" charset="0"/>
                        </a:rPr>
                        <a:t> </a:t>
                      </a:r>
                      <a:r>
                        <a:rPr sz="1400" spc="-25" dirty="0">
                          <a:latin typeface="Segoe UI" panose="020B0502040204020203" pitchFamily="34" charset="0"/>
                          <a:cs typeface="Segoe UI" panose="020B0502040204020203" pitchFamily="34" charset="0"/>
                        </a:rPr>
                        <a:t>debt: </a:t>
                      </a:r>
                      <a:r>
                        <a:rPr sz="1400" spc="-10" dirty="0">
                          <a:latin typeface="Segoe UI" panose="020B0502040204020203" pitchFamily="34" charset="0"/>
                          <a:cs typeface="Segoe UI" panose="020B0502040204020203" pitchFamily="34" charset="0"/>
                        </a:rPr>
                        <a:t>niche</a:t>
                      </a:r>
                      <a:endParaRPr sz="140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cap="flat" cmpd="sng" algn="ctr">
                      <a:solidFill>
                        <a:srgbClr val="B1B4B6"/>
                      </a:solidFill>
                      <a:prstDash val="solid"/>
                      <a:round/>
                      <a:headEnd type="none" w="med" len="med"/>
                      <a:tailEnd type="none" w="med" len="med"/>
                    </a:lnR>
                    <a:lnT w="3175" cap="flat" cmpd="sng" algn="ctr">
                      <a:solidFill>
                        <a:srgbClr val="B1B4B6"/>
                      </a:solidFill>
                      <a:prstDash val="solid"/>
                      <a:round/>
                      <a:headEnd type="none" w="med" len="med"/>
                      <a:tailEnd type="none" w="med" len="med"/>
                    </a:lnT>
                    <a:lnB w="3175">
                      <a:solidFill>
                        <a:srgbClr val="B1B4B6"/>
                      </a:solidFill>
                      <a:prstDash val="solid"/>
                    </a:lnB>
                    <a:solidFill>
                      <a:srgbClr val="F6F9FD"/>
                    </a:solidFill>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Low</a:t>
                      </a:r>
                      <a:endParaRPr sz="1400">
                        <a:latin typeface="Segoe UI" panose="020B0502040204020203" pitchFamily="34" charset="0"/>
                        <a:cs typeface="Segoe UI" panose="020B0502040204020203" pitchFamily="34" charset="0"/>
                      </a:endParaRPr>
                    </a:p>
                  </a:txBody>
                  <a:tcPr marL="0" marR="0" marT="44450" marB="0">
                    <a:lnL w="3175" cap="flat" cmpd="sng" algn="ctr">
                      <a:solidFill>
                        <a:srgbClr val="B1B4B6"/>
                      </a:solidFill>
                      <a:prstDash val="solid"/>
                      <a:round/>
                      <a:headEnd type="none" w="med" len="med"/>
                      <a:tailEnd type="none" w="med" len="med"/>
                    </a:lnL>
                    <a:lnR w="3175" cap="flat" cmpd="sng" algn="ctr">
                      <a:solidFill>
                        <a:srgbClr val="B1B4B6"/>
                      </a:solidFill>
                      <a:prstDash val="solid"/>
                      <a:round/>
                      <a:headEnd type="none" w="med" len="med"/>
                      <a:tailEnd type="none" w="med" len="med"/>
                    </a:lnR>
                    <a:lnT w="3175" cap="flat" cmpd="sng" algn="ctr">
                      <a:solidFill>
                        <a:srgbClr val="B1B4B6"/>
                      </a:solidFill>
                      <a:prstDash val="solid"/>
                      <a:round/>
                      <a:headEnd type="none" w="med" len="med"/>
                      <a:tailEnd type="none" w="med" len="med"/>
                    </a:lnT>
                    <a:lnB w="3175">
                      <a:solidFill>
                        <a:srgbClr val="B1B4B6"/>
                      </a:solidFill>
                      <a:prstDash val="solid"/>
                    </a:lnB>
                    <a:solidFill>
                      <a:srgbClr val="C6DFAD"/>
                    </a:solidFill>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Low</a:t>
                      </a:r>
                      <a:endParaRPr sz="1400">
                        <a:latin typeface="Segoe UI" panose="020B0502040204020203" pitchFamily="34" charset="0"/>
                        <a:cs typeface="Segoe UI" panose="020B0502040204020203" pitchFamily="34" charset="0"/>
                      </a:endParaRPr>
                    </a:p>
                  </a:txBody>
                  <a:tcPr marL="0" marR="0" marT="44450" marB="0">
                    <a:lnL w="3175" cap="flat" cmpd="sng" algn="ctr">
                      <a:solidFill>
                        <a:srgbClr val="B1B4B6"/>
                      </a:solidFill>
                      <a:prstDash val="solid"/>
                      <a:round/>
                      <a:headEnd type="none" w="med" len="med"/>
                      <a:tailEnd type="none" w="med" len="med"/>
                    </a:lnL>
                    <a:lnR w="3175" cap="flat" cmpd="sng" algn="ctr">
                      <a:solidFill>
                        <a:srgbClr val="B1B4B6"/>
                      </a:solidFill>
                      <a:prstDash val="solid"/>
                      <a:round/>
                      <a:headEnd type="none" w="med" len="med"/>
                      <a:tailEnd type="none" w="med" len="med"/>
                    </a:lnR>
                    <a:lnT w="3175" cap="flat" cmpd="sng" algn="ctr">
                      <a:solidFill>
                        <a:srgbClr val="B1B4B6"/>
                      </a:solidFill>
                      <a:prstDash val="solid"/>
                      <a:round/>
                      <a:headEnd type="none" w="med" len="med"/>
                      <a:tailEnd type="none" w="med" len="med"/>
                    </a:lnT>
                    <a:lnB w="3175">
                      <a:solidFill>
                        <a:srgbClr val="B1B4B6"/>
                      </a:solidFill>
                      <a:prstDash val="solid"/>
                    </a:lnB>
                    <a:solidFill>
                      <a:srgbClr val="C6DFAD"/>
                    </a:solidFill>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Low</a:t>
                      </a:r>
                      <a:endParaRPr sz="1400">
                        <a:latin typeface="Segoe UI" panose="020B0502040204020203" pitchFamily="34" charset="0"/>
                        <a:cs typeface="Segoe UI" panose="020B0502040204020203" pitchFamily="34" charset="0"/>
                      </a:endParaRPr>
                    </a:p>
                  </a:txBody>
                  <a:tcPr marL="0" marR="0" marT="44450" marB="0">
                    <a:lnL w="3175" cap="flat" cmpd="sng" algn="ctr">
                      <a:solidFill>
                        <a:srgbClr val="B1B4B6"/>
                      </a:solidFill>
                      <a:prstDash val="solid"/>
                      <a:round/>
                      <a:headEnd type="none" w="med" len="med"/>
                      <a:tailEnd type="none" w="med" len="med"/>
                    </a:lnL>
                    <a:lnR w="3175" cap="flat" cmpd="sng" algn="ctr">
                      <a:solidFill>
                        <a:srgbClr val="B1B4B6"/>
                      </a:solidFill>
                      <a:prstDash val="solid"/>
                      <a:round/>
                      <a:headEnd type="none" w="med" len="med"/>
                      <a:tailEnd type="none" w="med" len="med"/>
                    </a:lnR>
                    <a:lnT w="3175" cap="flat" cmpd="sng" algn="ctr">
                      <a:solidFill>
                        <a:srgbClr val="B1B4B6"/>
                      </a:solidFill>
                      <a:prstDash val="solid"/>
                      <a:round/>
                      <a:headEnd type="none" w="med" len="med"/>
                      <a:tailEnd type="none" w="med" len="med"/>
                    </a:lnT>
                    <a:lnB w="3175">
                      <a:solidFill>
                        <a:srgbClr val="B1B4B6"/>
                      </a:solidFill>
                      <a:prstDash val="solid"/>
                    </a:lnB>
                    <a:solidFill>
                      <a:srgbClr val="C6DFAD"/>
                    </a:solidFill>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Yes</a:t>
                      </a:r>
                      <a:endParaRPr sz="1400">
                        <a:latin typeface="Segoe UI" panose="020B0502040204020203" pitchFamily="34" charset="0"/>
                        <a:cs typeface="Segoe UI" panose="020B0502040204020203" pitchFamily="34" charset="0"/>
                      </a:endParaRPr>
                    </a:p>
                  </a:txBody>
                  <a:tcPr marL="0" marR="0" marT="44450" marB="0">
                    <a:lnL w="3175" cap="flat" cmpd="sng" algn="ctr">
                      <a:solidFill>
                        <a:srgbClr val="B1B4B6"/>
                      </a:solidFill>
                      <a:prstDash val="solid"/>
                      <a:round/>
                      <a:headEnd type="none" w="med" len="med"/>
                      <a:tailEnd type="none" w="med" len="med"/>
                    </a:lnL>
                    <a:lnR w="3175" cap="flat" cmpd="sng" algn="ctr">
                      <a:solidFill>
                        <a:srgbClr val="B1B4B6"/>
                      </a:solidFill>
                      <a:prstDash val="solid"/>
                      <a:round/>
                      <a:headEnd type="none" w="med" len="med"/>
                      <a:tailEnd type="none" w="med" len="med"/>
                    </a:lnR>
                    <a:lnT w="3175" cap="flat" cmpd="sng" algn="ctr">
                      <a:solidFill>
                        <a:srgbClr val="B1B4B6"/>
                      </a:solidFill>
                      <a:prstDash val="solid"/>
                      <a:round/>
                      <a:headEnd type="none" w="med" len="med"/>
                      <a:tailEnd type="none" w="med" len="med"/>
                    </a:lnT>
                    <a:lnB w="3175">
                      <a:solidFill>
                        <a:srgbClr val="B1B4B6"/>
                      </a:solidFill>
                      <a:prstDash val="solid"/>
                    </a:lnB>
                    <a:solidFill>
                      <a:srgbClr val="C6DFAD"/>
                    </a:solidFill>
                  </a:tcPr>
                </a:tc>
                <a:tc>
                  <a:txBody>
                    <a:bodyPr/>
                    <a:lstStyle/>
                    <a:p>
                      <a:pPr algn="ctr">
                        <a:lnSpc>
                          <a:spcPct val="100000"/>
                        </a:lnSpc>
                        <a:spcBef>
                          <a:spcPts val="375"/>
                        </a:spcBef>
                      </a:pPr>
                      <a:r>
                        <a:rPr lang="en-US" sz="1400" spc="-20" dirty="0">
                          <a:latin typeface="Segoe UI" panose="020B0502040204020203" pitchFamily="34" charset="0"/>
                          <a:cs typeface="Segoe UI" panose="020B0502040204020203" pitchFamily="34" charset="0"/>
                        </a:rPr>
                        <a:t>+</a:t>
                      </a:r>
                      <a:r>
                        <a:rPr sz="1400" spc="-20" dirty="0">
                          <a:latin typeface="Segoe UI" panose="020B0502040204020203" pitchFamily="34" charset="0"/>
                          <a:cs typeface="Segoe UI" panose="020B0502040204020203" pitchFamily="34" charset="0"/>
                        </a:rPr>
                        <a:t>5yr</a:t>
                      </a:r>
                      <a:endParaRPr sz="1400" dirty="0">
                        <a:latin typeface="Segoe UI" panose="020B0502040204020203" pitchFamily="34" charset="0"/>
                        <a:cs typeface="Segoe UI" panose="020B0502040204020203" pitchFamily="34" charset="0"/>
                      </a:endParaRPr>
                    </a:p>
                  </a:txBody>
                  <a:tcPr marL="0" marR="0" marT="47625" marB="0">
                    <a:lnL w="3175" cap="flat" cmpd="sng" algn="ctr">
                      <a:solidFill>
                        <a:srgbClr val="B1B4B6"/>
                      </a:solidFill>
                      <a:prstDash val="solid"/>
                      <a:round/>
                      <a:headEnd type="none" w="med" len="med"/>
                      <a:tailEnd type="none" w="med" len="med"/>
                    </a:lnL>
                    <a:lnR w="3175" cap="flat" cmpd="sng" algn="ctr">
                      <a:solidFill>
                        <a:srgbClr val="B1B4B6"/>
                      </a:solidFill>
                      <a:prstDash val="solid"/>
                      <a:round/>
                      <a:headEnd type="none" w="med" len="med"/>
                      <a:tailEnd type="none" w="med" len="med"/>
                    </a:lnR>
                    <a:lnT w="3175" cap="flat" cmpd="sng" algn="ctr">
                      <a:solidFill>
                        <a:srgbClr val="B1B4B6"/>
                      </a:solidFill>
                      <a:prstDash val="solid"/>
                      <a:round/>
                      <a:headEnd type="none" w="med" len="med"/>
                      <a:tailEnd type="none" w="med" len="med"/>
                    </a:lnT>
                    <a:lnB w="3175">
                      <a:solidFill>
                        <a:srgbClr val="B1B4B6"/>
                      </a:solidFill>
                      <a:prstDash val="solid"/>
                    </a:lnB>
                    <a:solidFill>
                      <a:srgbClr val="D9A090"/>
                    </a:solidFill>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Yes</a:t>
                      </a:r>
                      <a:endParaRPr sz="1400" dirty="0">
                        <a:latin typeface="Segoe UI" panose="020B0502040204020203" pitchFamily="34" charset="0"/>
                        <a:cs typeface="Segoe UI" panose="020B0502040204020203" pitchFamily="34" charset="0"/>
                      </a:endParaRPr>
                    </a:p>
                  </a:txBody>
                  <a:tcPr marL="0" marR="0" marT="44450" marB="0">
                    <a:lnL w="3175" cap="flat" cmpd="sng" algn="ctr">
                      <a:solidFill>
                        <a:srgbClr val="B1B4B6"/>
                      </a:solidFill>
                      <a:prstDash val="solid"/>
                      <a:round/>
                      <a:headEnd type="none" w="med" len="med"/>
                      <a:tailEnd type="none" w="med" len="med"/>
                    </a:lnL>
                    <a:lnR w="3175">
                      <a:solidFill>
                        <a:srgbClr val="B1B4B6"/>
                      </a:solidFill>
                      <a:prstDash val="solid"/>
                    </a:lnR>
                    <a:lnT w="3175" cap="flat" cmpd="sng" algn="ctr">
                      <a:solidFill>
                        <a:srgbClr val="B1B4B6"/>
                      </a:solidFill>
                      <a:prstDash val="solid"/>
                      <a:round/>
                      <a:headEnd type="none" w="med" len="med"/>
                      <a:tailEnd type="none" w="med" len="med"/>
                    </a:lnT>
                    <a:lnB w="3175">
                      <a:solidFill>
                        <a:srgbClr val="B1B4B6"/>
                      </a:solidFill>
                      <a:prstDash val="solid"/>
                    </a:lnB>
                    <a:solidFill>
                      <a:srgbClr val="C6DFAD"/>
                    </a:solidFill>
                  </a:tcPr>
                </a:tc>
                <a:extLst>
                  <a:ext uri="{0D108BD9-81ED-4DB2-BD59-A6C34878D82A}">
                    <a16:rowId xmlns:a16="http://schemas.microsoft.com/office/drawing/2014/main" val="10007"/>
                  </a:ext>
                </a:extLst>
              </a:tr>
              <a:tr h="535025">
                <a:tc>
                  <a:txBody>
                    <a:bodyPr/>
                    <a:lstStyle/>
                    <a:p>
                      <a:pPr marL="63500" marR="93345">
                        <a:lnSpc>
                          <a:spcPct val="100000"/>
                        </a:lnSpc>
                        <a:spcBef>
                          <a:spcPts val="350"/>
                        </a:spcBef>
                      </a:pPr>
                      <a:r>
                        <a:rPr sz="1400" spc="-80" dirty="0">
                          <a:latin typeface="Segoe UI" panose="020B0502040204020203" pitchFamily="34" charset="0"/>
                          <a:cs typeface="Segoe UI" panose="020B0502040204020203" pitchFamily="34" charset="0"/>
                        </a:rPr>
                        <a:t>Trade</a:t>
                      </a:r>
                      <a:r>
                        <a:rPr sz="1400" spc="-40" dirty="0">
                          <a:latin typeface="Segoe UI" panose="020B0502040204020203" pitchFamily="34" charset="0"/>
                          <a:cs typeface="Segoe UI" panose="020B0502040204020203" pitchFamily="34" charset="0"/>
                        </a:rPr>
                        <a:t> </a:t>
                      </a:r>
                      <a:r>
                        <a:rPr sz="1400" spc="-35" dirty="0">
                          <a:latin typeface="Segoe UI" panose="020B0502040204020203" pitchFamily="34" charset="0"/>
                          <a:cs typeface="Segoe UI" panose="020B0502040204020203" pitchFamily="34" charset="0"/>
                        </a:rPr>
                        <a:t>and receivables </a:t>
                      </a:r>
                      <a:r>
                        <a:rPr sz="1400" spc="-10" dirty="0">
                          <a:latin typeface="Segoe UI" panose="020B0502040204020203" pitchFamily="34" charset="0"/>
                          <a:cs typeface="Segoe UI" panose="020B0502040204020203" pitchFamily="34" charset="0"/>
                        </a:rPr>
                        <a:t>finance</a:t>
                      </a:r>
                      <a:endParaRPr sz="140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Low</a:t>
                      </a:r>
                      <a:endParaRPr sz="140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C6DFAD"/>
                    </a:solidFill>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Low</a:t>
                      </a:r>
                      <a:endParaRPr sz="1400" dirty="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C6DFAD"/>
                    </a:solidFill>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Low</a:t>
                      </a:r>
                      <a:endParaRPr sz="1400" dirty="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C6DFAD"/>
                    </a:solidFill>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Yes</a:t>
                      </a:r>
                      <a:endParaRPr sz="140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C6DFAD"/>
                    </a:solidFill>
                  </a:tcPr>
                </a:tc>
                <a:tc>
                  <a:txBody>
                    <a:bodyPr/>
                    <a:lstStyle/>
                    <a:p>
                      <a:pPr algn="ctr">
                        <a:lnSpc>
                          <a:spcPct val="100000"/>
                        </a:lnSpc>
                        <a:spcBef>
                          <a:spcPts val="375"/>
                        </a:spcBef>
                      </a:pPr>
                      <a:r>
                        <a:rPr lang="en-US" sz="1400" spc="-20" dirty="0">
                          <a:latin typeface="Segoe UI" panose="020B0502040204020203" pitchFamily="34" charset="0"/>
                          <a:cs typeface="Segoe UI" panose="020B0502040204020203" pitchFamily="34" charset="0"/>
                        </a:rPr>
                        <a:t>+</a:t>
                      </a:r>
                      <a:r>
                        <a:rPr sz="1400" spc="-20" dirty="0">
                          <a:latin typeface="Segoe UI" panose="020B0502040204020203" pitchFamily="34" charset="0"/>
                          <a:cs typeface="Segoe UI" panose="020B0502040204020203" pitchFamily="34" charset="0"/>
                        </a:rPr>
                        <a:t>1yr</a:t>
                      </a:r>
                      <a:endParaRPr sz="1400" dirty="0">
                        <a:latin typeface="Segoe UI" panose="020B0502040204020203" pitchFamily="34" charset="0"/>
                        <a:cs typeface="Segoe UI" panose="020B0502040204020203" pitchFamily="34" charset="0"/>
                      </a:endParaRPr>
                    </a:p>
                  </a:txBody>
                  <a:tcPr marL="0" marR="0" marT="47625"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D9A090"/>
                    </a:solidFill>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Yes</a:t>
                      </a:r>
                      <a:endParaRPr sz="140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C6DFAD"/>
                    </a:solidFill>
                  </a:tcPr>
                </a:tc>
                <a:extLst>
                  <a:ext uri="{0D108BD9-81ED-4DB2-BD59-A6C34878D82A}">
                    <a16:rowId xmlns:a16="http://schemas.microsoft.com/office/drawing/2014/main" val="10008"/>
                  </a:ext>
                </a:extLst>
              </a:tr>
              <a:tr h="335453">
                <a:tc>
                  <a:txBody>
                    <a:bodyPr/>
                    <a:lstStyle/>
                    <a:p>
                      <a:pPr marL="63500">
                        <a:lnSpc>
                          <a:spcPct val="100000"/>
                        </a:lnSpc>
                        <a:spcBef>
                          <a:spcPts val="350"/>
                        </a:spcBef>
                      </a:pPr>
                      <a:r>
                        <a:rPr sz="1400" spc="-35" dirty="0">
                          <a:latin typeface="Segoe UI" panose="020B0502040204020203" pitchFamily="34" charset="0"/>
                          <a:cs typeface="Segoe UI" panose="020B0502040204020203" pitchFamily="34" charset="0"/>
                        </a:rPr>
                        <a:t>Asset</a:t>
                      </a:r>
                      <a:r>
                        <a:rPr sz="1400" spc="-25" dirty="0">
                          <a:latin typeface="Segoe UI" panose="020B0502040204020203" pitchFamily="34" charset="0"/>
                          <a:cs typeface="Segoe UI" panose="020B0502040204020203" pitchFamily="34" charset="0"/>
                        </a:rPr>
                        <a:t> </a:t>
                      </a:r>
                      <a:r>
                        <a:rPr sz="1400" spc="-10" dirty="0">
                          <a:latin typeface="Segoe UI" panose="020B0502040204020203" pitchFamily="34" charset="0"/>
                          <a:cs typeface="Segoe UI" panose="020B0502040204020203" pitchFamily="34" charset="0"/>
                        </a:rPr>
                        <a:t>leasing</a:t>
                      </a:r>
                      <a:endParaRPr sz="140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F6F9FD"/>
                    </a:solidFill>
                  </a:tcPr>
                </a:tc>
                <a:tc>
                  <a:txBody>
                    <a:bodyPr/>
                    <a:lstStyle/>
                    <a:p>
                      <a:pPr algn="ctr">
                        <a:lnSpc>
                          <a:spcPct val="100000"/>
                        </a:lnSpc>
                        <a:spcBef>
                          <a:spcPts val="350"/>
                        </a:spcBef>
                      </a:pPr>
                      <a:r>
                        <a:rPr sz="1400" spc="-10" dirty="0">
                          <a:latin typeface="Segoe UI" panose="020B0502040204020203" pitchFamily="34" charset="0"/>
                          <a:cs typeface="Segoe UI" panose="020B0502040204020203" pitchFamily="34" charset="0"/>
                        </a:rPr>
                        <a:t>Medium</a:t>
                      </a:r>
                      <a:endParaRPr sz="140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C6DFAD"/>
                    </a:solidFill>
                  </a:tcPr>
                </a:tc>
                <a:tc>
                  <a:txBody>
                    <a:bodyPr/>
                    <a:lstStyle/>
                    <a:p>
                      <a:pPr algn="ctr">
                        <a:lnSpc>
                          <a:spcPct val="100000"/>
                        </a:lnSpc>
                        <a:spcBef>
                          <a:spcPts val="350"/>
                        </a:spcBef>
                      </a:pPr>
                      <a:r>
                        <a:rPr sz="1400" spc="-10" dirty="0">
                          <a:latin typeface="Segoe UI" panose="020B0502040204020203" pitchFamily="34" charset="0"/>
                          <a:cs typeface="Segoe UI" panose="020B0502040204020203" pitchFamily="34" charset="0"/>
                        </a:rPr>
                        <a:t>Medium</a:t>
                      </a:r>
                      <a:endParaRPr sz="140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C6DFAD"/>
                    </a:solidFill>
                  </a:tcPr>
                </a:tc>
                <a:tc>
                  <a:txBody>
                    <a:bodyPr/>
                    <a:lstStyle/>
                    <a:p>
                      <a:pPr algn="ctr">
                        <a:lnSpc>
                          <a:spcPct val="100000"/>
                        </a:lnSpc>
                        <a:spcBef>
                          <a:spcPts val="350"/>
                        </a:spcBef>
                      </a:pPr>
                      <a:r>
                        <a:rPr sz="1400" spc="-10" dirty="0">
                          <a:latin typeface="Segoe UI" panose="020B0502040204020203" pitchFamily="34" charset="0"/>
                          <a:cs typeface="Segoe UI" panose="020B0502040204020203" pitchFamily="34" charset="0"/>
                        </a:rPr>
                        <a:t>Medium</a:t>
                      </a:r>
                      <a:endParaRPr sz="140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C6DFAD"/>
                    </a:solidFill>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Yes</a:t>
                      </a:r>
                      <a:endParaRPr sz="140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C6DFAD"/>
                    </a:solidFill>
                  </a:tcPr>
                </a:tc>
                <a:tc>
                  <a:txBody>
                    <a:bodyPr/>
                    <a:lstStyle/>
                    <a:p>
                      <a:pPr algn="ctr">
                        <a:lnSpc>
                          <a:spcPct val="100000"/>
                        </a:lnSpc>
                        <a:spcBef>
                          <a:spcPts val="375"/>
                        </a:spcBef>
                      </a:pPr>
                      <a:r>
                        <a:rPr lang="en-US" sz="1400" spc="-20" dirty="0">
                          <a:latin typeface="Segoe UI" panose="020B0502040204020203" pitchFamily="34" charset="0"/>
                          <a:cs typeface="Segoe UI" panose="020B0502040204020203" pitchFamily="34" charset="0"/>
                        </a:rPr>
                        <a:t>+</a:t>
                      </a:r>
                      <a:r>
                        <a:rPr sz="1400" spc="-20" dirty="0">
                          <a:latin typeface="Segoe UI" panose="020B0502040204020203" pitchFamily="34" charset="0"/>
                          <a:cs typeface="Segoe UI" panose="020B0502040204020203" pitchFamily="34" charset="0"/>
                        </a:rPr>
                        <a:t>5yr</a:t>
                      </a:r>
                      <a:endParaRPr sz="1400" dirty="0">
                        <a:latin typeface="Segoe UI" panose="020B0502040204020203" pitchFamily="34" charset="0"/>
                        <a:cs typeface="Segoe UI" panose="020B0502040204020203" pitchFamily="34" charset="0"/>
                      </a:endParaRPr>
                    </a:p>
                  </a:txBody>
                  <a:tcPr marL="0" marR="0" marT="47625"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D9A090"/>
                    </a:solidFill>
                  </a:tcPr>
                </a:tc>
                <a:tc>
                  <a:txBody>
                    <a:bodyPr/>
                    <a:lstStyle/>
                    <a:p>
                      <a:pPr algn="ctr">
                        <a:lnSpc>
                          <a:spcPct val="100000"/>
                        </a:lnSpc>
                        <a:spcBef>
                          <a:spcPts val="350"/>
                        </a:spcBef>
                      </a:pPr>
                      <a:r>
                        <a:rPr sz="1400" spc="-20" dirty="0">
                          <a:latin typeface="Segoe UI" panose="020B0502040204020203" pitchFamily="34" charset="0"/>
                          <a:cs typeface="Segoe UI" panose="020B0502040204020203" pitchFamily="34" charset="0"/>
                        </a:rPr>
                        <a:t>Some</a:t>
                      </a:r>
                      <a:endParaRPr sz="140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C6DFAD"/>
                    </a:solidFill>
                  </a:tcPr>
                </a:tc>
                <a:extLst>
                  <a:ext uri="{0D108BD9-81ED-4DB2-BD59-A6C34878D82A}">
                    <a16:rowId xmlns:a16="http://schemas.microsoft.com/office/drawing/2014/main" val="10009"/>
                  </a:ext>
                </a:extLst>
              </a:tr>
              <a:tr h="335453">
                <a:tc>
                  <a:txBody>
                    <a:bodyPr/>
                    <a:lstStyle/>
                    <a:p>
                      <a:pPr marL="63500">
                        <a:lnSpc>
                          <a:spcPct val="100000"/>
                        </a:lnSpc>
                        <a:spcBef>
                          <a:spcPts val="350"/>
                        </a:spcBef>
                      </a:pPr>
                      <a:r>
                        <a:rPr sz="1400" spc="-60" dirty="0">
                          <a:latin typeface="Segoe UI" panose="020B0502040204020203" pitchFamily="34" charset="0"/>
                          <a:cs typeface="Segoe UI" panose="020B0502040204020203" pitchFamily="34" charset="0"/>
                        </a:rPr>
                        <a:t>Bank</a:t>
                      </a:r>
                      <a:r>
                        <a:rPr sz="1400" spc="-40" dirty="0">
                          <a:latin typeface="Segoe UI" panose="020B0502040204020203" pitchFamily="34" charset="0"/>
                          <a:cs typeface="Segoe UI" panose="020B0502040204020203" pitchFamily="34" charset="0"/>
                        </a:rPr>
                        <a:t> </a:t>
                      </a:r>
                      <a:r>
                        <a:rPr sz="1400" spc="-25" dirty="0">
                          <a:latin typeface="Segoe UI" panose="020B0502040204020203" pitchFamily="34" charset="0"/>
                          <a:cs typeface="Segoe UI" panose="020B0502040204020203" pitchFamily="34" charset="0"/>
                        </a:rPr>
                        <a:t>risk</a:t>
                      </a:r>
                      <a:r>
                        <a:rPr sz="1400" spc="-40" dirty="0">
                          <a:latin typeface="Segoe UI" panose="020B0502040204020203" pitchFamily="34" charset="0"/>
                          <a:cs typeface="Segoe UI" panose="020B0502040204020203" pitchFamily="34" charset="0"/>
                        </a:rPr>
                        <a:t> </a:t>
                      </a:r>
                      <a:r>
                        <a:rPr sz="1400" spc="-10" dirty="0">
                          <a:latin typeface="Segoe UI" panose="020B0502040204020203" pitchFamily="34" charset="0"/>
                          <a:cs typeface="Segoe UI" panose="020B0502040204020203" pitchFamily="34" charset="0"/>
                        </a:rPr>
                        <a:t>transfer</a:t>
                      </a:r>
                      <a:endParaRPr sz="140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cap="flat" cmpd="sng" algn="ctr">
                      <a:solidFill>
                        <a:srgbClr val="B1B4B6"/>
                      </a:solidFill>
                      <a:prstDash val="solid"/>
                      <a:round/>
                      <a:headEnd type="none" w="med" len="med"/>
                      <a:tailEnd type="none" w="med" len="med"/>
                    </a:lnR>
                    <a:lnT w="3175" cap="flat" cmpd="sng" algn="ctr">
                      <a:solidFill>
                        <a:srgbClr val="B1B4B6"/>
                      </a:solidFill>
                      <a:prstDash val="solid"/>
                      <a:round/>
                      <a:headEnd type="none" w="med" len="med"/>
                      <a:tailEnd type="none" w="med" len="med"/>
                    </a:lnT>
                    <a:lnB w="3175">
                      <a:solidFill>
                        <a:srgbClr val="B1B4B6"/>
                      </a:solidFill>
                      <a:prstDash val="solid"/>
                    </a:lnB>
                    <a:solidFill>
                      <a:srgbClr val="F6F9FD"/>
                    </a:solidFill>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Low</a:t>
                      </a:r>
                      <a:endParaRPr sz="1400">
                        <a:latin typeface="Segoe UI" panose="020B0502040204020203" pitchFamily="34" charset="0"/>
                        <a:cs typeface="Segoe UI" panose="020B0502040204020203" pitchFamily="34" charset="0"/>
                      </a:endParaRPr>
                    </a:p>
                  </a:txBody>
                  <a:tcPr marL="0" marR="0" marT="44450" marB="0">
                    <a:lnL w="3175" cap="flat" cmpd="sng" algn="ctr">
                      <a:solidFill>
                        <a:srgbClr val="B1B4B6"/>
                      </a:solidFill>
                      <a:prstDash val="solid"/>
                      <a:round/>
                      <a:headEnd type="none" w="med" len="med"/>
                      <a:tailEnd type="none" w="med" len="med"/>
                    </a:lnL>
                    <a:lnR w="3175" cap="flat" cmpd="sng" algn="ctr">
                      <a:solidFill>
                        <a:srgbClr val="B1B4B6"/>
                      </a:solidFill>
                      <a:prstDash val="solid"/>
                      <a:round/>
                      <a:headEnd type="none" w="med" len="med"/>
                      <a:tailEnd type="none" w="med" len="med"/>
                    </a:lnR>
                    <a:lnT w="3175" cap="flat" cmpd="sng" algn="ctr">
                      <a:solidFill>
                        <a:srgbClr val="B1B4B6"/>
                      </a:solidFill>
                      <a:prstDash val="solid"/>
                      <a:round/>
                      <a:headEnd type="none" w="med" len="med"/>
                      <a:tailEnd type="none" w="med" len="med"/>
                    </a:lnT>
                    <a:lnB w="3175">
                      <a:solidFill>
                        <a:srgbClr val="B1B4B6"/>
                      </a:solidFill>
                      <a:prstDash val="solid"/>
                    </a:lnB>
                    <a:solidFill>
                      <a:srgbClr val="C6DFAD"/>
                    </a:solidFill>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Low</a:t>
                      </a:r>
                      <a:endParaRPr sz="1400">
                        <a:latin typeface="Segoe UI" panose="020B0502040204020203" pitchFamily="34" charset="0"/>
                        <a:cs typeface="Segoe UI" panose="020B0502040204020203" pitchFamily="34" charset="0"/>
                      </a:endParaRPr>
                    </a:p>
                  </a:txBody>
                  <a:tcPr marL="0" marR="0" marT="44450" marB="0">
                    <a:lnL w="3175" cap="flat" cmpd="sng" algn="ctr">
                      <a:solidFill>
                        <a:srgbClr val="B1B4B6"/>
                      </a:solidFill>
                      <a:prstDash val="solid"/>
                      <a:round/>
                      <a:headEnd type="none" w="med" len="med"/>
                      <a:tailEnd type="none" w="med" len="med"/>
                    </a:lnL>
                    <a:lnR w="3175" cap="flat" cmpd="sng" algn="ctr">
                      <a:solidFill>
                        <a:srgbClr val="B1B4B6"/>
                      </a:solidFill>
                      <a:prstDash val="solid"/>
                      <a:round/>
                      <a:headEnd type="none" w="med" len="med"/>
                      <a:tailEnd type="none" w="med" len="med"/>
                    </a:lnR>
                    <a:lnT w="3175" cap="flat" cmpd="sng" algn="ctr">
                      <a:solidFill>
                        <a:srgbClr val="B1B4B6"/>
                      </a:solidFill>
                      <a:prstDash val="solid"/>
                      <a:round/>
                      <a:headEnd type="none" w="med" len="med"/>
                      <a:tailEnd type="none" w="med" len="med"/>
                    </a:lnT>
                    <a:lnB w="3175">
                      <a:solidFill>
                        <a:srgbClr val="B1B4B6"/>
                      </a:solidFill>
                      <a:prstDash val="solid"/>
                    </a:lnB>
                    <a:solidFill>
                      <a:srgbClr val="C6DFAD"/>
                    </a:solidFill>
                  </a:tcPr>
                </a:tc>
                <a:tc>
                  <a:txBody>
                    <a:bodyPr/>
                    <a:lstStyle/>
                    <a:p>
                      <a:pPr algn="ctr">
                        <a:lnSpc>
                          <a:spcPct val="100000"/>
                        </a:lnSpc>
                        <a:spcBef>
                          <a:spcPts val="350"/>
                        </a:spcBef>
                      </a:pPr>
                      <a:r>
                        <a:rPr sz="1400" spc="-10" dirty="0">
                          <a:latin typeface="Segoe UI" panose="020B0502040204020203" pitchFamily="34" charset="0"/>
                          <a:cs typeface="Segoe UI" panose="020B0502040204020203" pitchFamily="34" charset="0"/>
                        </a:rPr>
                        <a:t>Medium</a:t>
                      </a:r>
                      <a:endParaRPr sz="1400">
                        <a:latin typeface="Segoe UI" panose="020B0502040204020203" pitchFamily="34" charset="0"/>
                        <a:cs typeface="Segoe UI" panose="020B0502040204020203" pitchFamily="34" charset="0"/>
                      </a:endParaRPr>
                    </a:p>
                  </a:txBody>
                  <a:tcPr marL="0" marR="0" marT="44450" marB="0">
                    <a:lnL w="3175" cap="flat" cmpd="sng" algn="ctr">
                      <a:solidFill>
                        <a:srgbClr val="B1B4B6"/>
                      </a:solidFill>
                      <a:prstDash val="solid"/>
                      <a:round/>
                      <a:headEnd type="none" w="med" len="med"/>
                      <a:tailEnd type="none" w="med" len="med"/>
                    </a:lnL>
                    <a:lnR w="3175" cap="flat" cmpd="sng" algn="ctr">
                      <a:solidFill>
                        <a:srgbClr val="B1B4B6"/>
                      </a:solidFill>
                      <a:prstDash val="solid"/>
                      <a:round/>
                      <a:headEnd type="none" w="med" len="med"/>
                      <a:tailEnd type="none" w="med" len="med"/>
                    </a:lnR>
                    <a:lnT w="3175" cap="flat" cmpd="sng" algn="ctr">
                      <a:solidFill>
                        <a:srgbClr val="B1B4B6"/>
                      </a:solidFill>
                      <a:prstDash val="solid"/>
                      <a:round/>
                      <a:headEnd type="none" w="med" len="med"/>
                      <a:tailEnd type="none" w="med" len="med"/>
                    </a:lnT>
                    <a:lnB w="3175">
                      <a:solidFill>
                        <a:srgbClr val="B1B4B6"/>
                      </a:solidFill>
                      <a:prstDash val="solid"/>
                    </a:lnB>
                    <a:solidFill>
                      <a:srgbClr val="FFD6A1"/>
                    </a:solidFill>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Yes</a:t>
                      </a:r>
                      <a:endParaRPr sz="1400">
                        <a:latin typeface="Segoe UI" panose="020B0502040204020203" pitchFamily="34" charset="0"/>
                        <a:cs typeface="Segoe UI" panose="020B0502040204020203" pitchFamily="34" charset="0"/>
                      </a:endParaRPr>
                    </a:p>
                  </a:txBody>
                  <a:tcPr marL="0" marR="0" marT="44450" marB="0">
                    <a:lnL w="3175" cap="flat" cmpd="sng" algn="ctr">
                      <a:solidFill>
                        <a:srgbClr val="B1B4B6"/>
                      </a:solidFill>
                      <a:prstDash val="solid"/>
                      <a:round/>
                      <a:headEnd type="none" w="med" len="med"/>
                      <a:tailEnd type="none" w="med" len="med"/>
                    </a:lnL>
                    <a:lnR w="3175" cap="flat" cmpd="sng" algn="ctr">
                      <a:solidFill>
                        <a:srgbClr val="B1B4B6"/>
                      </a:solidFill>
                      <a:prstDash val="solid"/>
                      <a:round/>
                      <a:headEnd type="none" w="med" len="med"/>
                      <a:tailEnd type="none" w="med" len="med"/>
                    </a:lnR>
                    <a:lnT w="3175" cap="flat" cmpd="sng" algn="ctr">
                      <a:solidFill>
                        <a:srgbClr val="B1B4B6"/>
                      </a:solidFill>
                      <a:prstDash val="solid"/>
                      <a:round/>
                      <a:headEnd type="none" w="med" len="med"/>
                      <a:tailEnd type="none" w="med" len="med"/>
                    </a:lnT>
                    <a:lnB w="3175">
                      <a:solidFill>
                        <a:srgbClr val="B1B4B6"/>
                      </a:solidFill>
                      <a:prstDash val="solid"/>
                    </a:lnB>
                    <a:solidFill>
                      <a:srgbClr val="C6DFAD"/>
                    </a:solidFill>
                  </a:tcPr>
                </a:tc>
                <a:tc>
                  <a:txBody>
                    <a:bodyPr/>
                    <a:lstStyle/>
                    <a:p>
                      <a:pPr algn="ctr">
                        <a:lnSpc>
                          <a:spcPct val="100000"/>
                        </a:lnSpc>
                        <a:spcBef>
                          <a:spcPts val="375"/>
                        </a:spcBef>
                      </a:pPr>
                      <a:r>
                        <a:rPr lang="en-US" sz="1400" spc="-20" dirty="0">
                          <a:latin typeface="Segoe UI" panose="020B0502040204020203" pitchFamily="34" charset="0"/>
                          <a:cs typeface="Segoe UI" panose="020B0502040204020203" pitchFamily="34" charset="0"/>
                        </a:rPr>
                        <a:t>+</a:t>
                      </a:r>
                      <a:r>
                        <a:rPr sz="1400" spc="-20" dirty="0">
                          <a:latin typeface="Segoe UI" panose="020B0502040204020203" pitchFamily="34" charset="0"/>
                          <a:cs typeface="Segoe UI" panose="020B0502040204020203" pitchFamily="34" charset="0"/>
                        </a:rPr>
                        <a:t>5yr</a:t>
                      </a:r>
                      <a:endParaRPr sz="1400" dirty="0">
                        <a:latin typeface="Segoe UI" panose="020B0502040204020203" pitchFamily="34" charset="0"/>
                        <a:cs typeface="Segoe UI" panose="020B0502040204020203" pitchFamily="34" charset="0"/>
                      </a:endParaRPr>
                    </a:p>
                  </a:txBody>
                  <a:tcPr marL="0" marR="0" marT="47625" marB="0">
                    <a:lnL w="3175" cap="flat" cmpd="sng" algn="ctr">
                      <a:solidFill>
                        <a:srgbClr val="B1B4B6"/>
                      </a:solidFill>
                      <a:prstDash val="solid"/>
                      <a:round/>
                      <a:headEnd type="none" w="med" len="med"/>
                      <a:tailEnd type="none" w="med" len="med"/>
                    </a:lnL>
                    <a:lnR w="3175" cap="flat" cmpd="sng" algn="ctr">
                      <a:solidFill>
                        <a:srgbClr val="B1B4B6"/>
                      </a:solidFill>
                      <a:prstDash val="solid"/>
                      <a:round/>
                      <a:headEnd type="none" w="med" len="med"/>
                      <a:tailEnd type="none" w="med" len="med"/>
                    </a:lnR>
                    <a:lnT w="3175" cap="flat" cmpd="sng" algn="ctr">
                      <a:solidFill>
                        <a:srgbClr val="B1B4B6"/>
                      </a:solidFill>
                      <a:prstDash val="solid"/>
                      <a:round/>
                      <a:headEnd type="none" w="med" len="med"/>
                      <a:tailEnd type="none" w="med" len="med"/>
                    </a:lnT>
                    <a:lnB w="3175">
                      <a:solidFill>
                        <a:srgbClr val="B1B4B6"/>
                      </a:solidFill>
                      <a:prstDash val="solid"/>
                    </a:lnB>
                    <a:solidFill>
                      <a:srgbClr val="D9A090"/>
                    </a:solidFill>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Yes</a:t>
                      </a:r>
                      <a:endParaRPr sz="1400" dirty="0">
                        <a:latin typeface="Segoe UI" panose="020B0502040204020203" pitchFamily="34" charset="0"/>
                        <a:cs typeface="Segoe UI" panose="020B0502040204020203" pitchFamily="34" charset="0"/>
                      </a:endParaRPr>
                    </a:p>
                  </a:txBody>
                  <a:tcPr marL="0" marR="0" marT="44450" marB="0">
                    <a:lnL w="3175" cap="flat" cmpd="sng" algn="ctr">
                      <a:solidFill>
                        <a:srgbClr val="B1B4B6"/>
                      </a:solidFill>
                      <a:prstDash val="solid"/>
                      <a:round/>
                      <a:headEnd type="none" w="med" len="med"/>
                      <a:tailEnd type="none" w="med" len="med"/>
                    </a:lnL>
                    <a:lnR w="3175">
                      <a:solidFill>
                        <a:srgbClr val="B1B4B6"/>
                      </a:solidFill>
                      <a:prstDash val="solid"/>
                    </a:lnR>
                    <a:lnT w="3175" cap="flat" cmpd="sng" algn="ctr">
                      <a:solidFill>
                        <a:srgbClr val="B1B4B6"/>
                      </a:solidFill>
                      <a:prstDash val="solid"/>
                      <a:round/>
                      <a:headEnd type="none" w="med" len="med"/>
                      <a:tailEnd type="none" w="med" len="med"/>
                    </a:lnT>
                    <a:lnB w="3175">
                      <a:solidFill>
                        <a:srgbClr val="B1B4B6"/>
                      </a:solidFill>
                      <a:prstDash val="solid"/>
                    </a:lnB>
                    <a:solidFill>
                      <a:srgbClr val="C6DFAD"/>
                    </a:solidFill>
                  </a:tcPr>
                </a:tc>
                <a:extLst>
                  <a:ext uri="{0D108BD9-81ED-4DB2-BD59-A6C34878D82A}">
                    <a16:rowId xmlns:a16="http://schemas.microsoft.com/office/drawing/2014/main" val="10011"/>
                  </a:ext>
                </a:extLst>
              </a:tr>
              <a:tr h="535025">
                <a:tc>
                  <a:txBody>
                    <a:bodyPr/>
                    <a:lstStyle/>
                    <a:p>
                      <a:pPr marL="63500" marR="57785">
                        <a:lnSpc>
                          <a:spcPct val="100000"/>
                        </a:lnSpc>
                        <a:spcBef>
                          <a:spcPts val="350"/>
                        </a:spcBef>
                      </a:pPr>
                      <a:r>
                        <a:rPr sz="1400" spc="-45" dirty="0" err="1">
                          <a:latin typeface="Segoe UI" panose="020B0502040204020203" pitchFamily="34" charset="0"/>
                          <a:cs typeface="Segoe UI" panose="020B0502040204020203" pitchFamily="34" charset="0"/>
                        </a:rPr>
                        <a:t>Collaterali</a:t>
                      </a:r>
                      <a:r>
                        <a:rPr lang="en-US" sz="1400" spc="-45" dirty="0" err="1">
                          <a:latin typeface="Segoe UI" panose="020B0502040204020203" pitchFamily="34" charset="0"/>
                          <a:cs typeface="Segoe UI" panose="020B0502040204020203" pitchFamily="34" charset="0"/>
                        </a:rPr>
                        <a:t>s</a:t>
                      </a:r>
                      <a:r>
                        <a:rPr sz="1400" spc="-45" dirty="0" err="1">
                          <a:latin typeface="Segoe UI" panose="020B0502040204020203" pitchFamily="34" charset="0"/>
                          <a:cs typeface="Segoe UI" panose="020B0502040204020203" pitchFamily="34" charset="0"/>
                        </a:rPr>
                        <a:t>ed</a:t>
                      </a:r>
                      <a:r>
                        <a:rPr sz="1400" spc="35" dirty="0">
                          <a:latin typeface="Segoe UI" panose="020B0502040204020203" pitchFamily="34" charset="0"/>
                          <a:cs typeface="Segoe UI" panose="020B0502040204020203" pitchFamily="34" charset="0"/>
                        </a:rPr>
                        <a:t> </a:t>
                      </a:r>
                      <a:r>
                        <a:rPr sz="1400" spc="-20" dirty="0">
                          <a:latin typeface="Segoe UI" panose="020B0502040204020203" pitchFamily="34" charset="0"/>
                          <a:cs typeface="Segoe UI" panose="020B0502040204020203" pitchFamily="34" charset="0"/>
                        </a:rPr>
                        <a:t>loan </a:t>
                      </a:r>
                      <a:r>
                        <a:rPr sz="1400" spc="-25" dirty="0">
                          <a:latin typeface="Segoe UI" panose="020B0502040204020203" pitchFamily="34" charset="0"/>
                          <a:cs typeface="Segoe UI" panose="020B0502040204020203" pitchFamily="34" charset="0"/>
                        </a:rPr>
                        <a:t>obligation</a:t>
                      </a:r>
                      <a:r>
                        <a:rPr sz="1400" spc="-20" dirty="0">
                          <a:latin typeface="Segoe UI" panose="020B0502040204020203" pitchFamily="34" charset="0"/>
                          <a:cs typeface="Segoe UI" panose="020B0502040204020203" pitchFamily="34" charset="0"/>
                        </a:rPr>
                        <a:t> </a:t>
                      </a:r>
                      <a:r>
                        <a:rPr sz="1400" spc="-125" dirty="0">
                          <a:latin typeface="Segoe UI" panose="020B0502040204020203" pitchFamily="34" charset="0"/>
                          <a:cs typeface="Segoe UI" panose="020B0502040204020203" pitchFamily="34" charset="0"/>
                        </a:rPr>
                        <a:t>(CLO)</a:t>
                      </a:r>
                      <a:r>
                        <a:rPr sz="1400" spc="-20" dirty="0">
                          <a:latin typeface="Segoe UI" panose="020B0502040204020203" pitchFamily="34" charset="0"/>
                          <a:cs typeface="Segoe UI" panose="020B0502040204020203" pitchFamily="34" charset="0"/>
                        </a:rPr>
                        <a:t> </a:t>
                      </a:r>
                      <a:r>
                        <a:rPr sz="1400" spc="-10" dirty="0">
                          <a:latin typeface="Segoe UI" panose="020B0502040204020203" pitchFamily="34" charset="0"/>
                          <a:cs typeface="Segoe UI" panose="020B0502040204020203" pitchFamily="34" charset="0"/>
                        </a:rPr>
                        <a:t>equity</a:t>
                      </a:r>
                      <a:endParaRPr sz="1400" dirty="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Low</a:t>
                      </a:r>
                      <a:endParaRPr sz="140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C6DFAD"/>
                    </a:solidFill>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Low</a:t>
                      </a:r>
                      <a:endParaRPr sz="140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C6DFAD"/>
                    </a:solidFill>
                  </a:tcPr>
                </a:tc>
                <a:tc>
                  <a:txBody>
                    <a:bodyPr/>
                    <a:lstStyle/>
                    <a:p>
                      <a:pPr algn="ctr">
                        <a:lnSpc>
                          <a:spcPct val="100000"/>
                        </a:lnSpc>
                        <a:spcBef>
                          <a:spcPts val="350"/>
                        </a:spcBef>
                      </a:pPr>
                      <a:r>
                        <a:rPr sz="1400" spc="-20" dirty="0">
                          <a:latin typeface="Segoe UI" panose="020B0502040204020203" pitchFamily="34" charset="0"/>
                          <a:cs typeface="Segoe UI" panose="020B0502040204020203" pitchFamily="34" charset="0"/>
                        </a:rPr>
                        <a:t>High</a:t>
                      </a:r>
                      <a:endParaRPr sz="140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D9A090"/>
                    </a:solidFill>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Yes</a:t>
                      </a:r>
                      <a:endParaRPr sz="140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C6DFAD"/>
                    </a:solidFill>
                  </a:tcPr>
                </a:tc>
                <a:tc>
                  <a:txBody>
                    <a:bodyPr/>
                    <a:lstStyle/>
                    <a:p>
                      <a:pPr algn="ctr">
                        <a:lnSpc>
                          <a:spcPct val="100000"/>
                        </a:lnSpc>
                        <a:spcBef>
                          <a:spcPts val="375"/>
                        </a:spcBef>
                      </a:pPr>
                      <a:r>
                        <a:rPr lang="en-US" sz="1400" spc="-20" dirty="0">
                          <a:latin typeface="Segoe UI" panose="020B0502040204020203" pitchFamily="34" charset="0"/>
                          <a:cs typeface="Segoe UI" panose="020B0502040204020203" pitchFamily="34" charset="0"/>
                        </a:rPr>
                        <a:t>+</a:t>
                      </a:r>
                      <a:r>
                        <a:rPr sz="1400" spc="-20" dirty="0">
                          <a:latin typeface="Segoe UI" panose="020B0502040204020203" pitchFamily="34" charset="0"/>
                          <a:cs typeface="Segoe UI" panose="020B0502040204020203" pitchFamily="34" charset="0"/>
                        </a:rPr>
                        <a:t>5yr</a:t>
                      </a:r>
                      <a:endParaRPr sz="1400" dirty="0">
                        <a:latin typeface="Segoe UI" panose="020B0502040204020203" pitchFamily="34" charset="0"/>
                        <a:cs typeface="Segoe UI" panose="020B0502040204020203" pitchFamily="34" charset="0"/>
                      </a:endParaRPr>
                    </a:p>
                  </a:txBody>
                  <a:tcPr marL="0" marR="0" marT="47625"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D9A090"/>
                    </a:solidFill>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No</a:t>
                      </a:r>
                      <a:endParaRPr sz="140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D9A090"/>
                    </a:solidFill>
                  </a:tcPr>
                </a:tc>
                <a:extLst>
                  <a:ext uri="{0D108BD9-81ED-4DB2-BD59-A6C34878D82A}">
                    <a16:rowId xmlns:a16="http://schemas.microsoft.com/office/drawing/2014/main" val="10012"/>
                  </a:ext>
                </a:extLst>
              </a:tr>
              <a:tr h="535025">
                <a:tc>
                  <a:txBody>
                    <a:bodyPr/>
                    <a:lstStyle/>
                    <a:p>
                      <a:pPr marL="63500" marR="319405">
                        <a:lnSpc>
                          <a:spcPct val="100000"/>
                        </a:lnSpc>
                        <a:spcBef>
                          <a:spcPts val="350"/>
                        </a:spcBef>
                      </a:pPr>
                      <a:r>
                        <a:rPr sz="1400" spc="-185" dirty="0">
                          <a:latin typeface="Segoe UI" panose="020B0502040204020203" pitchFamily="34" charset="0"/>
                          <a:cs typeface="Segoe UI" panose="020B0502040204020203" pitchFamily="34" charset="0"/>
                        </a:rPr>
                        <a:t>CLO</a:t>
                      </a:r>
                      <a:r>
                        <a:rPr sz="1400" spc="-45" dirty="0">
                          <a:latin typeface="Segoe UI" panose="020B0502040204020203" pitchFamily="34" charset="0"/>
                          <a:cs typeface="Segoe UI" panose="020B0502040204020203" pitchFamily="34" charset="0"/>
                        </a:rPr>
                        <a:t> </a:t>
                      </a:r>
                      <a:r>
                        <a:rPr sz="1400" spc="-30" dirty="0">
                          <a:latin typeface="Segoe UI" panose="020B0502040204020203" pitchFamily="34" charset="0"/>
                          <a:cs typeface="Segoe UI" panose="020B0502040204020203" pitchFamily="34" charset="0"/>
                        </a:rPr>
                        <a:t>subordinated </a:t>
                      </a:r>
                      <a:r>
                        <a:rPr sz="1400" spc="-20" dirty="0">
                          <a:latin typeface="Segoe UI" panose="020B0502040204020203" pitchFamily="34" charset="0"/>
                          <a:cs typeface="Segoe UI" panose="020B0502040204020203" pitchFamily="34" charset="0"/>
                        </a:rPr>
                        <a:t>debt</a:t>
                      </a:r>
                      <a:endParaRPr sz="1400" dirty="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F6F9FD"/>
                    </a:solidFill>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Low</a:t>
                      </a:r>
                      <a:endParaRPr sz="1400" dirty="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C6DFAD"/>
                    </a:solidFill>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Low</a:t>
                      </a:r>
                      <a:endParaRPr sz="1400" dirty="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C6DFAD"/>
                    </a:solidFill>
                  </a:tcPr>
                </a:tc>
                <a:tc>
                  <a:txBody>
                    <a:bodyPr/>
                    <a:lstStyle/>
                    <a:p>
                      <a:pPr algn="ctr">
                        <a:lnSpc>
                          <a:spcPct val="100000"/>
                        </a:lnSpc>
                        <a:spcBef>
                          <a:spcPts val="350"/>
                        </a:spcBef>
                      </a:pPr>
                      <a:r>
                        <a:rPr sz="1400" spc="-20" dirty="0">
                          <a:latin typeface="Segoe UI" panose="020B0502040204020203" pitchFamily="34" charset="0"/>
                          <a:cs typeface="Segoe UI" panose="020B0502040204020203" pitchFamily="34" charset="0"/>
                        </a:rPr>
                        <a:t>High</a:t>
                      </a:r>
                      <a:endParaRPr sz="140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D9A090"/>
                    </a:solidFill>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Yes</a:t>
                      </a:r>
                      <a:endParaRPr sz="140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C6DFAD"/>
                    </a:solidFill>
                  </a:tcPr>
                </a:tc>
                <a:tc>
                  <a:txBody>
                    <a:bodyPr/>
                    <a:lstStyle/>
                    <a:p>
                      <a:pPr algn="ctr">
                        <a:lnSpc>
                          <a:spcPct val="100000"/>
                        </a:lnSpc>
                        <a:spcBef>
                          <a:spcPts val="375"/>
                        </a:spcBef>
                      </a:pPr>
                      <a:r>
                        <a:rPr lang="en-US" sz="1400" spc="-20" dirty="0">
                          <a:latin typeface="Segoe UI" panose="020B0502040204020203" pitchFamily="34" charset="0"/>
                          <a:cs typeface="Segoe UI" panose="020B0502040204020203" pitchFamily="34" charset="0"/>
                        </a:rPr>
                        <a:t>+</a:t>
                      </a:r>
                      <a:r>
                        <a:rPr sz="1400" spc="-20" dirty="0">
                          <a:latin typeface="Segoe UI" panose="020B0502040204020203" pitchFamily="34" charset="0"/>
                          <a:cs typeface="Segoe UI" panose="020B0502040204020203" pitchFamily="34" charset="0"/>
                        </a:rPr>
                        <a:t>5yr</a:t>
                      </a:r>
                      <a:endParaRPr sz="1400" dirty="0">
                        <a:latin typeface="Segoe UI" panose="020B0502040204020203" pitchFamily="34" charset="0"/>
                        <a:cs typeface="Segoe UI" panose="020B0502040204020203" pitchFamily="34" charset="0"/>
                      </a:endParaRPr>
                    </a:p>
                  </a:txBody>
                  <a:tcPr marL="0" marR="0" marT="47625"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D9A090"/>
                    </a:solidFill>
                  </a:tcPr>
                </a:tc>
                <a:tc>
                  <a:txBody>
                    <a:bodyPr/>
                    <a:lstStyle/>
                    <a:p>
                      <a:pPr algn="ctr">
                        <a:lnSpc>
                          <a:spcPct val="100000"/>
                        </a:lnSpc>
                        <a:spcBef>
                          <a:spcPts val="350"/>
                        </a:spcBef>
                      </a:pPr>
                      <a:r>
                        <a:rPr sz="1400" spc="-25" dirty="0">
                          <a:latin typeface="Segoe UI" panose="020B0502040204020203" pitchFamily="34" charset="0"/>
                          <a:cs typeface="Segoe UI" panose="020B0502040204020203" pitchFamily="34" charset="0"/>
                        </a:rPr>
                        <a:t>Yes</a:t>
                      </a:r>
                      <a:endParaRPr sz="1400" dirty="0">
                        <a:latin typeface="Segoe UI" panose="020B0502040204020203" pitchFamily="34" charset="0"/>
                        <a:cs typeface="Segoe UI" panose="020B0502040204020203" pitchFamily="34" charset="0"/>
                      </a:endParaRPr>
                    </a:p>
                  </a:txBody>
                  <a:tcPr marL="0" marR="0" marT="44450" marB="0">
                    <a:lnL w="3175">
                      <a:solidFill>
                        <a:srgbClr val="B1B4B6"/>
                      </a:solidFill>
                      <a:prstDash val="solid"/>
                    </a:lnL>
                    <a:lnR w="3175">
                      <a:solidFill>
                        <a:srgbClr val="B1B4B6"/>
                      </a:solidFill>
                      <a:prstDash val="solid"/>
                    </a:lnR>
                    <a:lnT w="3175">
                      <a:solidFill>
                        <a:srgbClr val="B1B4B6"/>
                      </a:solidFill>
                      <a:prstDash val="solid"/>
                    </a:lnT>
                    <a:lnB w="3175">
                      <a:solidFill>
                        <a:srgbClr val="B1B4B6"/>
                      </a:solidFill>
                      <a:prstDash val="solid"/>
                    </a:lnB>
                    <a:solidFill>
                      <a:srgbClr val="C6DFAD"/>
                    </a:solidFill>
                  </a:tcPr>
                </a:tc>
                <a:extLst>
                  <a:ext uri="{0D108BD9-81ED-4DB2-BD59-A6C34878D82A}">
                    <a16:rowId xmlns:a16="http://schemas.microsoft.com/office/drawing/2014/main" val="10013"/>
                  </a:ext>
                </a:extLst>
              </a:tr>
            </a:tbl>
          </a:graphicData>
        </a:graphic>
      </p:graphicFrame>
      <p:sp>
        <p:nvSpPr>
          <p:cNvPr id="12" name="object 14">
            <a:extLst>
              <a:ext uri="{FF2B5EF4-FFF2-40B4-BE49-F238E27FC236}">
                <a16:creationId xmlns:a16="http://schemas.microsoft.com/office/drawing/2014/main" id="{64B2F93D-0710-2351-DBAF-410D8560D859}"/>
              </a:ext>
            </a:extLst>
          </p:cNvPr>
          <p:cNvSpPr txBox="1"/>
          <p:nvPr/>
        </p:nvSpPr>
        <p:spPr>
          <a:xfrm>
            <a:off x="782864" y="6140787"/>
            <a:ext cx="2598134" cy="182101"/>
          </a:xfrm>
          <a:prstGeom prst="rect">
            <a:avLst/>
          </a:prstGeom>
        </p:spPr>
        <p:txBody>
          <a:bodyPr vert="horz" wrap="square" lIns="0" tIns="12700" rIns="0" bIns="0" rtlCol="0">
            <a:spAutoFit/>
          </a:bodyPr>
          <a:lstStyle/>
          <a:p>
            <a:pPr marL="12700">
              <a:lnSpc>
                <a:spcPct val="100000"/>
              </a:lnSpc>
              <a:spcBef>
                <a:spcPts val="100"/>
              </a:spcBef>
            </a:pPr>
            <a:r>
              <a:rPr sz="1100" i="1" spc="-50" dirty="0">
                <a:latin typeface="Segoe UI" panose="020B0502040204020203" pitchFamily="34" charset="0"/>
                <a:cs typeface="Segoe UI" panose="020B0502040204020203" pitchFamily="34" charset="0"/>
              </a:rPr>
              <a:t>Source:</a:t>
            </a:r>
            <a:r>
              <a:rPr sz="1100" i="1" spc="15" dirty="0">
                <a:latin typeface="Segoe UI" panose="020B0502040204020203" pitchFamily="34" charset="0"/>
                <a:cs typeface="Segoe UI" panose="020B0502040204020203" pitchFamily="34" charset="0"/>
              </a:rPr>
              <a:t> </a:t>
            </a:r>
            <a:r>
              <a:rPr sz="1100" spc="-25" dirty="0">
                <a:latin typeface="Segoe UI" panose="020B0502040204020203" pitchFamily="34" charset="0"/>
                <a:cs typeface="Segoe UI" panose="020B0502040204020203" pitchFamily="34" charset="0"/>
              </a:rPr>
              <a:t>bfinance</a:t>
            </a:r>
            <a:r>
              <a:rPr sz="1100" spc="20" dirty="0">
                <a:latin typeface="Segoe UI" panose="020B0502040204020203" pitchFamily="34" charset="0"/>
                <a:cs typeface="Segoe UI" panose="020B0502040204020203" pitchFamily="34" charset="0"/>
              </a:rPr>
              <a:t> </a:t>
            </a:r>
            <a:r>
              <a:rPr sz="1100" spc="-40" dirty="0">
                <a:latin typeface="Segoe UI" panose="020B0502040204020203" pitchFamily="34" charset="0"/>
                <a:cs typeface="Segoe UI" panose="020B0502040204020203" pitchFamily="34" charset="0"/>
              </a:rPr>
              <a:t>(September</a:t>
            </a:r>
            <a:r>
              <a:rPr sz="1100" spc="-35" dirty="0">
                <a:latin typeface="Segoe UI" panose="020B0502040204020203" pitchFamily="34" charset="0"/>
                <a:cs typeface="Segoe UI" panose="020B0502040204020203" pitchFamily="34" charset="0"/>
              </a:rPr>
              <a:t> </a:t>
            </a:r>
            <a:r>
              <a:rPr sz="1100" spc="-10" dirty="0">
                <a:latin typeface="Segoe UI" panose="020B0502040204020203" pitchFamily="34" charset="0"/>
                <a:cs typeface="Segoe UI" panose="020B0502040204020203" pitchFamily="34" charset="0"/>
              </a:rPr>
              <a:t>2022).</a:t>
            </a:r>
            <a:endParaRPr sz="11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83364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E10A-B1B1-3D27-5307-2303F83C703C}"/>
              </a:ext>
            </a:extLst>
          </p:cNvPr>
          <p:cNvSpPr>
            <a:spLocks noGrp="1"/>
          </p:cNvSpPr>
          <p:nvPr>
            <p:ph type="title"/>
          </p:nvPr>
        </p:nvSpPr>
        <p:spPr/>
        <p:txBody>
          <a:bodyPr/>
          <a:lstStyle/>
          <a:p>
            <a:r>
              <a:rPr lang="en-ZW">
                <a:latin typeface="Segoe UI" panose="020B0502040204020203" pitchFamily="34" charset="0"/>
                <a:cs typeface="Segoe UI" panose="020B0502040204020203" pitchFamily="34" charset="0"/>
              </a:rPr>
              <a:t>Real Estate Loans</a:t>
            </a:r>
            <a:endParaRPr lang="ru-RU">
              <a:latin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1AE20690-950D-A111-8AB2-47BE38072479}"/>
              </a:ext>
            </a:extLst>
          </p:cNvPr>
          <p:cNvSpPr>
            <a:spLocks noGrp="1"/>
          </p:cNvSpPr>
          <p:nvPr>
            <p:ph type="ftr" sz="quarter" idx="10"/>
          </p:nvPr>
        </p:nvSpPr>
        <p:spPr/>
        <p:txBody>
          <a:bodyPr/>
          <a:lstStyle/>
          <a:p>
            <a:r>
              <a:rPr lang="en-ID">
                <a:latin typeface="Segoe UI" panose="020B0502040204020203" pitchFamily="34" charset="0"/>
                <a:cs typeface="Segoe UI" panose="020B0502040204020203" pitchFamily="34" charset="0"/>
              </a:rPr>
              <a:t>INNOVATIVE STRATEGIES FOR PENSION FUND PORTFOLIO MANAGEMENT IN HIGH INFLATION ENVIRONMENT</a:t>
            </a:r>
            <a:endParaRPr lang="en-ID"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23BAA9B7-5E25-AC82-FD65-62C1A82955E7}"/>
              </a:ext>
            </a:extLst>
          </p:cNvPr>
          <p:cNvSpPr>
            <a:spLocks noGrp="1"/>
          </p:cNvSpPr>
          <p:nvPr>
            <p:ph type="sldNum" sz="quarter" idx="11"/>
          </p:nvPr>
        </p:nvSpPr>
        <p:spPr/>
        <p:txBody>
          <a:bodyPr/>
          <a:lstStyle/>
          <a:p>
            <a:fld id="{F5342A4C-1D06-4798-B51F-D5804CA03D28}" type="slidenum">
              <a:rPr lang="en-ID" smtClean="0">
                <a:latin typeface="Segoe UI" panose="020B0502040204020203" pitchFamily="34" charset="0"/>
                <a:cs typeface="Segoe UI" panose="020B0502040204020203" pitchFamily="34" charset="0"/>
              </a:rPr>
              <a:pPr/>
              <a:t>13</a:t>
            </a:fld>
            <a:endParaRPr lang="en-ID" dirty="0">
              <a:latin typeface="Segoe UI" panose="020B0502040204020203" pitchFamily="34" charset="0"/>
              <a:cs typeface="Segoe UI" panose="020B0502040204020203" pitchFamily="34" charset="0"/>
            </a:endParaRPr>
          </a:p>
        </p:txBody>
      </p:sp>
      <p:pic>
        <p:nvPicPr>
          <p:cNvPr id="11" name="Picture Placeholder 10">
            <a:extLst>
              <a:ext uri="{FF2B5EF4-FFF2-40B4-BE49-F238E27FC236}">
                <a16:creationId xmlns:a16="http://schemas.microsoft.com/office/drawing/2014/main" id="{2A8EBED0-80FD-5210-9F57-7B5445E7A851}"/>
              </a:ext>
            </a:extLst>
          </p:cNvPr>
          <p:cNvPicPr>
            <a:picLocks noGrp="1" noChangeAspect="1"/>
          </p:cNvPicPr>
          <p:nvPr>
            <p:ph type="pic" sz="quarter" idx="4294967295"/>
          </p:nvPr>
        </p:nvPicPr>
        <p:blipFill>
          <a:blip r:embed="rId2"/>
          <a:srcRect l="16787" r="16787"/>
          <a:stretch>
            <a:fillRect/>
          </a:stretch>
        </p:blipFill>
        <p:spPr>
          <a:xfrm>
            <a:off x="1520841" y="1183368"/>
            <a:ext cx="4324788" cy="3076179"/>
          </a:xfrm>
        </p:spPr>
      </p:pic>
      <p:sp>
        <p:nvSpPr>
          <p:cNvPr id="7" name="Text Placeholder 6">
            <a:extLst>
              <a:ext uri="{FF2B5EF4-FFF2-40B4-BE49-F238E27FC236}">
                <a16:creationId xmlns:a16="http://schemas.microsoft.com/office/drawing/2014/main" id="{F897A677-CCEE-75CD-9625-4CE73F4CB044}"/>
              </a:ext>
            </a:extLst>
          </p:cNvPr>
          <p:cNvSpPr>
            <a:spLocks noGrp="1"/>
          </p:cNvSpPr>
          <p:nvPr>
            <p:ph type="body" sz="quarter" idx="4294967295"/>
          </p:nvPr>
        </p:nvSpPr>
        <p:spPr>
          <a:xfrm>
            <a:off x="1403350" y="4896303"/>
            <a:ext cx="10302875" cy="1554163"/>
          </a:xfrm>
        </p:spPr>
        <p:txBody>
          <a:bodyPr>
            <a:noAutofit/>
          </a:bodyPr>
          <a:lstStyle/>
          <a:p>
            <a:pPr marL="171450" indent="-171450">
              <a:buFont typeface="Arial" panose="020B0604020202020204" pitchFamily="34" charset="0"/>
              <a:buChar char="•"/>
            </a:pPr>
            <a:r>
              <a:rPr lang="en-ZW" sz="1600" dirty="0">
                <a:latin typeface="Segoe UI" panose="020B0502040204020203" pitchFamily="34" charset="0"/>
                <a:cs typeface="Segoe UI" panose="020B0502040204020203" pitchFamily="34" charset="0"/>
              </a:rPr>
              <a:t>Pension funds play a crucial role in facilitating cash-covered mortgage loans for their members, partnering with banks to provide these loans. Members can benefit significantly from lower interest rates due to the risk mitigation achieved through such arrangements. The pension fund deposits are utilized to back the loans, ensuring that there is sufficient liquidity to support the member's financing needs while also earning interest for the fund.</a:t>
            </a:r>
            <a:endParaRPr lang="ru-RU" sz="1600" dirty="0">
              <a:latin typeface="Segoe UI" panose="020B0502040204020203" pitchFamily="34" charset="0"/>
              <a:cs typeface="Segoe UI" panose="020B0502040204020203" pitchFamily="34" charset="0"/>
            </a:endParaRPr>
          </a:p>
        </p:txBody>
      </p:sp>
      <p:sp>
        <p:nvSpPr>
          <p:cNvPr id="8" name="Text Placeholder 7">
            <a:extLst>
              <a:ext uri="{FF2B5EF4-FFF2-40B4-BE49-F238E27FC236}">
                <a16:creationId xmlns:a16="http://schemas.microsoft.com/office/drawing/2014/main" id="{5BABF6F4-E384-5659-8C23-716DF3717560}"/>
              </a:ext>
            </a:extLst>
          </p:cNvPr>
          <p:cNvSpPr>
            <a:spLocks noGrp="1"/>
          </p:cNvSpPr>
          <p:nvPr>
            <p:ph type="body" sz="quarter" idx="4294967295"/>
          </p:nvPr>
        </p:nvSpPr>
        <p:spPr>
          <a:xfrm>
            <a:off x="6113009" y="1709738"/>
            <a:ext cx="5719762" cy="2382837"/>
          </a:xfrm>
        </p:spPr>
        <p:txBody>
          <a:bodyPr>
            <a:noAutofit/>
          </a:bodyPr>
          <a:lstStyle/>
          <a:p>
            <a:pPr marL="285750" indent="-285750">
              <a:buFont typeface="Arial" panose="020B0604020202020204" pitchFamily="34" charset="0"/>
              <a:buChar char="•"/>
            </a:pPr>
            <a:r>
              <a:rPr lang="en-ZW" sz="1600" dirty="0">
                <a:latin typeface="Segoe UI" panose="020B0502040204020203" pitchFamily="34" charset="0"/>
                <a:cs typeface="Segoe UI" panose="020B0502040204020203" pitchFamily="34" charset="0"/>
              </a:rPr>
              <a:t>Banks act as intermediaries in this relationship, utilizing pension funds’ deposits to offer mortgage loans to fund members. </a:t>
            </a:r>
          </a:p>
          <a:p>
            <a:pPr marL="285750" indent="-285750">
              <a:buFont typeface="Arial" panose="020B0604020202020204" pitchFamily="34" charset="0"/>
              <a:buChar char="•"/>
            </a:pPr>
            <a:r>
              <a:rPr lang="en-ZW" sz="1600" dirty="0">
                <a:latin typeface="Segoe UI" panose="020B0502040204020203" pitchFamily="34" charset="0"/>
                <a:cs typeface="Segoe UI" panose="020B0502040204020203" pitchFamily="34" charset="0"/>
              </a:rPr>
              <a:t>This mutual benefit structure not only aids in housing finance but also allows the pension funds to earn a conventional interest rate on their deposits. </a:t>
            </a:r>
          </a:p>
          <a:p>
            <a:pPr marL="285750" indent="-285750">
              <a:buFont typeface="Arial" panose="020B0604020202020204" pitchFamily="34" charset="0"/>
              <a:buChar char="•"/>
            </a:pPr>
            <a:r>
              <a:rPr lang="en-ZW" sz="1600" dirty="0">
                <a:latin typeface="Segoe UI" panose="020B0502040204020203" pitchFamily="34" charset="0"/>
                <a:cs typeface="Segoe UI" panose="020B0502040204020203" pitchFamily="34" charset="0"/>
              </a:rPr>
              <a:t>It presents a reliable investment strategy that can help pension funds manage their portfolios effectively, especially in a volatile inflationary environment.</a:t>
            </a:r>
            <a:endParaRPr lang="ru-RU" sz="1600" dirty="0">
              <a:latin typeface="Segoe UI" panose="020B0502040204020203" pitchFamily="34" charset="0"/>
              <a:cs typeface="Segoe UI" panose="020B0502040204020203" pitchFamily="34" charset="0"/>
            </a:endParaRPr>
          </a:p>
        </p:txBody>
      </p:sp>
      <p:sp>
        <p:nvSpPr>
          <p:cNvPr id="9" name="Text Placeholder 8">
            <a:extLst>
              <a:ext uri="{FF2B5EF4-FFF2-40B4-BE49-F238E27FC236}">
                <a16:creationId xmlns:a16="http://schemas.microsoft.com/office/drawing/2014/main" id="{37A7FB5B-50C9-9773-1AD2-21D5C2C4A191}"/>
              </a:ext>
            </a:extLst>
          </p:cNvPr>
          <p:cNvSpPr>
            <a:spLocks noGrp="1"/>
          </p:cNvSpPr>
          <p:nvPr>
            <p:ph type="body" sz="quarter" idx="4294967295"/>
          </p:nvPr>
        </p:nvSpPr>
        <p:spPr>
          <a:xfrm>
            <a:off x="1403350" y="4541611"/>
            <a:ext cx="10302875" cy="341313"/>
          </a:xfrm>
        </p:spPr>
        <p:txBody>
          <a:bodyPr>
            <a:noAutofit/>
          </a:bodyPr>
          <a:lstStyle/>
          <a:p>
            <a:r>
              <a:rPr lang="en-ZW" sz="1800" b="1" dirty="0">
                <a:latin typeface="Segoe UI" panose="020B0502040204020203" pitchFamily="34" charset="0"/>
                <a:cs typeface="Segoe UI" panose="020B0502040204020203" pitchFamily="34" charset="0"/>
              </a:rPr>
              <a:t>Cash Covered Mortgage Loans</a:t>
            </a:r>
            <a:endParaRPr lang="ru-RU" sz="1800" b="1" dirty="0">
              <a:latin typeface="Segoe UI" panose="020B0502040204020203" pitchFamily="34" charset="0"/>
              <a:cs typeface="Segoe UI" panose="020B0502040204020203" pitchFamily="34" charset="0"/>
            </a:endParaRPr>
          </a:p>
        </p:txBody>
      </p:sp>
      <p:sp>
        <p:nvSpPr>
          <p:cNvPr id="10" name="Text Placeholder 9">
            <a:extLst>
              <a:ext uri="{FF2B5EF4-FFF2-40B4-BE49-F238E27FC236}">
                <a16:creationId xmlns:a16="http://schemas.microsoft.com/office/drawing/2014/main" id="{8E86991C-F87A-642E-E5D4-8748C2CABB13}"/>
              </a:ext>
            </a:extLst>
          </p:cNvPr>
          <p:cNvSpPr>
            <a:spLocks noGrp="1"/>
          </p:cNvSpPr>
          <p:nvPr>
            <p:ph type="body" sz="quarter" idx="4294967295"/>
          </p:nvPr>
        </p:nvSpPr>
        <p:spPr>
          <a:xfrm>
            <a:off x="6036810" y="1191306"/>
            <a:ext cx="5719762" cy="341312"/>
          </a:xfrm>
        </p:spPr>
        <p:txBody>
          <a:bodyPr>
            <a:noAutofit/>
          </a:bodyPr>
          <a:lstStyle/>
          <a:p>
            <a:r>
              <a:rPr lang="en-ZW" sz="1800" b="1" dirty="0">
                <a:latin typeface="Segoe UI" panose="020B0502040204020203" pitchFamily="34" charset="0"/>
                <a:cs typeface="Segoe UI" panose="020B0502040204020203" pitchFamily="34" charset="0"/>
              </a:rPr>
              <a:t>Bank's Role in the Process</a:t>
            </a:r>
            <a:endParaRPr lang="ru-RU" sz="18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167279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E10A-B1B1-3D27-5307-2303F83C703C}"/>
              </a:ext>
            </a:extLst>
          </p:cNvPr>
          <p:cNvSpPr>
            <a:spLocks noGrp="1"/>
          </p:cNvSpPr>
          <p:nvPr>
            <p:ph type="title"/>
          </p:nvPr>
        </p:nvSpPr>
        <p:spPr>
          <a:xfrm>
            <a:off x="946149" y="309034"/>
            <a:ext cx="10995480" cy="856379"/>
          </a:xfrm>
        </p:spPr>
        <p:txBody>
          <a:bodyPr>
            <a:normAutofit fontScale="90000"/>
          </a:bodyPr>
          <a:lstStyle/>
          <a:p>
            <a:r>
              <a:rPr lang="en-ZW" dirty="0">
                <a:latin typeface="Segoe UI" panose="020B0502040204020203" pitchFamily="34" charset="0"/>
                <a:cs typeface="Segoe UI" panose="020B0502040204020203" pitchFamily="34" charset="0"/>
              </a:rPr>
              <a:t>Shortcomings of Cash Covered Mortgage Loans</a:t>
            </a:r>
            <a:endParaRPr lang="ru-RU" dirty="0">
              <a:latin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1AE20690-950D-A111-8AB2-47BE38072479}"/>
              </a:ext>
            </a:extLst>
          </p:cNvPr>
          <p:cNvSpPr>
            <a:spLocks noGrp="1"/>
          </p:cNvSpPr>
          <p:nvPr>
            <p:ph type="ftr" sz="quarter" idx="10"/>
          </p:nvPr>
        </p:nvSpPr>
        <p:spPr/>
        <p:txBody>
          <a:bodyPr/>
          <a:lstStyle/>
          <a:p>
            <a:r>
              <a:rPr lang="en-ID">
                <a:latin typeface="Segoe UI" panose="020B0502040204020203" pitchFamily="34" charset="0"/>
                <a:cs typeface="Segoe UI" panose="020B0502040204020203" pitchFamily="34" charset="0"/>
              </a:rPr>
              <a:t>INNOVATIVE STRATEGIES FOR PENSION FUND PORTFOLIO MANAGEMENT IN HIGH INFLATION ENVIRONMENT</a:t>
            </a:r>
            <a:endParaRPr lang="en-ID"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23BAA9B7-5E25-AC82-FD65-62C1A82955E7}"/>
              </a:ext>
            </a:extLst>
          </p:cNvPr>
          <p:cNvSpPr>
            <a:spLocks noGrp="1"/>
          </p:cNvSpPr>
          <p:nvPr>
            <p:ph type="sldNum" sz="quarter" idx="11"/>
          </p:nvPr>
        </p:nvSpPr>
        <p:spPr/>
        <p:txBody>
          <a:bodyPr/>
          <a:lstStyle/>
          <a:p>
            <a:fld id="{F5342A4C-1D06-4798-B51F-D5804CA03D28}" type="slidenum">
              <a:rPr lang="en-ID" smtClean="0">
                <a:latin typeface="Segoe UI" panose="020B0502040204020203" pitchFamily="34" charset="0"/>
                <a:cs typeface="Segoe UI" panose="020B0502040204020203" pitchFamily="34" charset="0"/>
              </a:rPr>
              <a:pPr/>
              <a:t>14</a:t>
            </a:fld>
            <a:endParaRPr lang="en-ID" dirty="0">
              <a:latin typeface="Segoe UI" panose="020B0502040204020203" pitchFamily="34" charset="0"/>
              <a:cs typeface="Segoe UI" panose="020B0502040204020203" pitchFamily="34" charset="0"/>
            </a:endParaRPr>
          </a:p>
        </p:txBody>
      </p:sp>
      <p:pic>
        <p:nvPicPr>
          <p:cNvPr id="12" name="Picture Placeholder 11">
            <a:extLst>
              <a:ext uri="{FF2B5EF4-FFF2-40B4-BE49-F238E27FC236}">
                <a16:creationId xmlns:a16="http://schemas.microsoft.com/office/drawing/2014/main" id="{C41ABCC6-C6F1-1F3B-21C0-6F1016E1FE49}"/>
              </a:ext>
            </a:extLst>
          </p:cNvPr>
          <p:cNvPicPr>
            <a:picLocks noGrp="1" noChangeAspect="1"/>
          </p:cNvPicPr>
          <p:nvPr>
            <p:ph type="pic" sz="quarter" idx="4294967295"/>
          </p:nvPr>
        </p:nvPicPr>
        <p:blipFill>
          <a:blip r:embed="rId2"/>
          <a:srcRect l="16667" r="16667"/>
          <a:stretch>
            <a:fillRect/>
          </a:stretch>
        </p:blipFill>
        <p:spPr>
          <a:xfrm>
            <a:off x="1599295" y="1186996"/>
            <a:ext cx="3832676" cy="2854366"/>
          </a:xfrm>
        </p:spPr>
      </p:pic>
      <p:sp>
        <p:nvSpPr>
          <p:cNvPr id="7" name="Text Placeholder 6">
            <a:extLst>
              <a:ext uri="{FF2B5EF4-FFF2-40B4-BE49-F238E27FC236}">
                <a16:creationId xmlns:a16="http://schemas.microsoft.com/office/drawing/2014/main" id="{F897A677-CCEE-75CD-9625-4CE73F4CB044}"/>
              </a:ext>
            </a:extLst>
          </p:cNvPr>
          <p:cNvSpPr>
            <a:spLocks noGrp="1"/>
          </p:cNvSpPr>
          <p:nvPr>
            <p:ph type="body" sz="quarter" idx="4294967295"/>
          </p:nvPr>
        </p:nvSpPr>
        <p:spPr>
          <a:xfrm>
            <a:off x="1403350" y="4972503"/>
            <a:ext cx="10302875" cy="1554163"/>
          </a:xfrm>
        </p:spPr>
        <p:txBody>
          <a:bodyPr>
            <a:normAutofit/>
          </a:bodyPr>
          <a:lstStyle/>
          <a:p>
            <a:pPr marL="285750" indent="-285750">
              <a:buFont typeface="Arial" panose="020B0604020202020204" pitchFamily="34" charset="0"/>
              <a:buChar char="•"/>
            </a:pPr>
            <a:r>
              <a:rPr lang="en-ZW" sz="1600" dirty="0">
                <a:latin typeface="Segoe UI" panose="020B0502040204020203" pitchFamily="34" charset="0"/>
                <a:cs typeface="Segoe UI" panose="020B0502040204020203" pitchFamily="34" charset="0"/>
              </a:rPr>
              <a:t>Cash covered mortgage loans do not provide adequate protection against inflation, rendering the capital invested vulnerable to rising prices. In an inflationary environment, the real value of cash decreases, leading to potential losses for the fund. This lack of protection can undermine long-term financial strategies, as borrowing members benefit disproportionately, exacerbating the funding risks faced by the pension fund.</a:t>
            </a:r>
            <a:endParaRPr lang="ru-RU" sz="1600" dirty="0">
              <a:latin typeface="Segoe UI" panose="020B0502040204020203" pitchFamily="34" charset="0"/>
              <a:cs typeface="Segoe UI" panose="020B0502040204020203" pitchFamily="34" charset="0"/>
            </a:endParaRPr>
          </a:p>
        </p:txBody>
      </p:sp>
      <p:sp>
        <p:nvSpPr>
          <p:cNvPr id="8" name="Text Placeholder 7">
            <a:extLst>
              <a:ext uri="{FF2B5EF4-FFF2-40B4-BE49-F238E27FC236}">
                <a16:creationId xmlns:a16="http://schemas.microsoft.com/office/drawing/2014/main" id="{5BABF6F4-E384-5659-8C23-716DF3717560}"/>
              </a:ext>
            </a:extLst>
          </p:cNvPr>
          <p:cNvSpPr>
            <a:spLocks noGrp="1"/>
          </p:cNvSpPr>
          <p:nvPr>
            <p:ph type="body" sz="quarter" idx="4294967295"/>
          </p:nvPr>
        </p:nvSpPr>
        <p:spPr>
          <a:xfrm>
            <a:off x="6042706" y="1661886"/>
            <a:ext cx="5898923" cy="2955925"/>
          </a:xfrm>
        </p:spPr>
        <p:txBody>
          <a:bodyPr>
            <a:noAutofit/>
          </a:bodyPr>
          <a:lstStyle/>
          <a:p>
            <a:pPr marL="285750" indent="-285750">
              <a:buFont typeface="Arial" panose="020B0604020202020204" pitchFamily="34" charset="0"/>
              <a:buChar char="•"/>
            </a:pPr>
            <a:r>
              <a:rPr lang="en-ZW" sz="1600" dirty="0">
                <a:latin typeface="Segoe UI" panose="020B0502040204020203" pitchFamily="34" charset="0"/>
                <a:cs typeface="Segoe UI" panose="020B0502040204020203" pitchFamily="34" charset="0"/>
              </a:rPr>
              <a:t>The reliance on cash covered mortgage loans can create inequitable scenarios within the fund. </a:t>
            </a:r>
          </a:p>
          <a:p>
            <a:pPr marL="285750" indent="-285750">
              <a:buFont typeface="Arial" panose="020B0604020202020204" pitchFamily="34" charset="0"/>
              <a:buChar char="•"/>
            </a:pPr>
            <a:r>
              <a:rPr lang="en-ZW" sz="1600" dirty="0">
                <a:latin typeface="Segoe UI" panose="020B0502040204020203" pitchFamily="34" charset="0"/>
                <a:cs typeface="Segoe UI" panose="020B0502040204020203" pitchFamily="34" charset="0"/>
              </a:rPr>
              <a:t>When inflation rises, the value of the assets backing these loans erodes, favouring borrowing members while contributing members see diminished value in their contributions. </a:t>
            </a:r>
          </a:p>
          <a:p>
            <a:pPr marL="285750" indent="-285750">
              <a:buFont typeface="Arial" panose="020B0604020202020204" pitchFamily="34" charset="0"/>
              <a:buChar char="•"/>
            </a:pPr>
            <a:r>
              <a:rPr lang="en-ZW" sz="1600" dirty="0">
                <a:latin typeface="Segoe UI" panose="020B0502040204020203" pitchFamily="34" charset="0"/>
                <a:cs typeface="Segoe UI" panose="020B0502040204020203" pitchFamily="34" charset="0"/>
              </a:rPr>
              <a:t>This inequity can result in discontent and distrust among fund members, complicating fund management and leading to challenges in maintaining membership satisfaction and stability.</a:t>
            </a:r>
            <a:endParaRPr lang="ru-RU" sz="1600" dirty="0">
              <a:latin typeface="Segoe UI" panose="020B0502040204020203" pitchFamily="34" charset="0"/>
              <a:cs typeface="Segoe UI" panose="020B0502040204020203" pitchFamily="34" charset="0"/>
            </a:endParaRPr>
          </a:p>
        </p:txBody>
      </p:sp>
      <p:sp>
        <p:nvSpPr>
          <p:cNvPr id="9" name="Text Placeholder 8">
            <a:extLst>
              <a:ext uri="{FF2B5EF4-FFF2-40B4-BE49-F238E27FC236}">
                <a16:creationId xmlns:a16="http://schemas.microsoft.com/office/drawing/2014/main" id="{37A7FB5B-50C9-9773-1AD2-21D5C2C4A191}"/>
              </a:ext>
            </a:extLst>
          </p:cNvPr>
          <p:cNvSpPr>
            <a:spLocks noGrp="1"/>
          </p:cNvSpPr>
          <p:nvPr>
            <p:ph type="body" sz="quarter" idx="4294967295"/>
          </p:nvPr>
        </p:nvSpPr>
        <p:spPr>
          <a:xfrm>
            <a:off x="1403350" y="4617811"/>
            <a:ext cx="10302875" cy="341313"/>
          </a:xfrm>
        </p:spPr>
        <p:txBody>
          <a:bodyPr>
            <a:noAutofit/>
          </a:bodyPr>
          <a:lstStyle/>
          <a:p>
            <a:r>
              <a:rPr lang="en-ZW" sz="1800" b="1" dirty="0">
                <a:latin typeface="Segoe UI" panose="020B0502040204020203" pitchFamily="34" charset="0"/>
                <a:cs typeface="Segoe UI" panose="020B0502040204020203" pitchFamily="34" charset="0"/>
              </a:rPr>
              <a:t>Lack of Inflation Protection</a:t>
            </a:r>
            <a:endParaRPr lang="ru-RU" sz="1800" b="1" dirty="0">
              <a:latin typeface="Segoe UI" panose="020B0502040204020203" pitchFamily="34" charset="0"/>
              <a:cs typeface="Segoe UI" panose="020B0502040204020203" pitchFamily="34" charset="0"/>
            </a:endParaRPr>
          </a:p>
        </p:txBody>
      </p:sp>
      <p:sp>
        <p:nvSpPr>
          <p:cNvPr id="10" name="Text Placeholder 9">
            <a:extLst>
              <a:ext uri="{FF2B5EF4-FFF2-40B4-BE49-F238E27FC236}">
                <a16:creationId xmlns:a16="http://schemas.microsoft.com/office/drawing/2014/main" id="{8E86991C-F87A-642E-E5D4-8748C2CABB13}"/>
              </a:ext>
            </a:extLst>
          </p:cNvPr>
          <p:cNvSpPr>
            <a:spLocks noGrp="1"/>
          </p:cNvSpPr>
          <p:nvPr>
            <p:ph type="body" sz="quarter" idx="4294967295"/>
          </p:nvPr>
        </p:nvSpPr>
        <p:spPr>
          <a:xfrm>
            <a:off x="5922963" y="1241425"/>
            <a:ext cx="5583237" cy="422275"/>
          </a:xfrm>
        </p:spPr>
        <p:txBody>
          <a:bodyPr>
            <a:normAutofit/>
          </a:bodyPr>
          <a:lstStyle/>
          <a:p>
            <a:r>
              <a:rPr lang="en-ZW" sz="1800" b="1" dirty="0">
                <a:latin typeface="Segoe UI" panose="020B0502040204020203" pitchFamily="34" charset="0"/>
                <a:cs typeface="Segoe UI" panose="020B0502040204020203" pitchFamily="34" charset="0"/>
              </a:rPr>
              <a:t>Impact on Fund Equity</a:t>
            </a:r>
            <a:endParaRPr lang="ru-RU" sz="18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49849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E10A-B1B1-3D27-5307-2303F83C703C}"/>
              </a:ext>
            </a:extLst>
          </p:cNvPr>
          <p:cNvSpPr>
            <a:spLocks noGrp="1"/>
          </p:cNvSpPr>
          <p:nvPr>
            <p:ph type="title"/>
          </p:nvPr>
        </p:nvSpPr>
        <p:spPr/>
        <p:txBody>
          <a:bodyPr/>
          <a:lstStyle/>
          <a:p>
            <a:r>
              <a:rPr lang="en-ZW">
                <a:latin typeface="Segoe UI" panose="020B0502040204020203" pitchFamily="34" charset="0"/>
                <a:cs typeface="Segoe UI" panose="020B0502040204020203" pitchFamily="34" charset="0"/>
              </a:rPr>
              <a:t>Mortgage Pass Through Funds</a:t>
            </a:r>
            <a:endParaRPr lang="ru-RU">
              <a:latin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1AE20690-950D-A111-8AB2-47BE38072479}"/>
              </a:ext>
            </a:extLst>
          </p:cNvPr>
          <p:cNvSpPr>
            <a:spLocks noGrp="1"/>
          </p:cNvSpPr>
          <p:nvPr>
            <p:ph type="ftr" sz="quarter" idx="10"/>
          </p:nvPr>
        </p:nvSpPr>
        <p:spPr/>
        <p:txBody>
          <a:bodyPr/>
          <a:lstStyle/>
          <a:p>
            <a:r>
              <a:rPr lang="en-ID">
                <a:latin typeface="Segoe UI" panose="020B0502040204020203" pitchFamily="34" charset="0"/>
                <a:cs typeface="Segoe UI" panose="020B0502040204020203" pitchFamily="34" charset="0"/>
              </a:rPr>
              <a:t>ADVANTAGES OF ALTERNATIVES</a:t>
            </a:r>
            <a:endParaRPr lang="en-ID"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23BAA9B7-5E25-AC82-FD65-62C1A82955E7}"/>
              </a:ext>
            </a:extLst>
          </p:cNvPr>
          <p:cNvSpPr>
            <a:spLocks noGrp="1"/>
          </p:cNvSpPr>
          <p:nvPr>
            <p:ph type="sldNum" sz="quarter" idx="11"/>
          </p:nvPr>
        </p:nvSpPr>
        <p:spPr/>
        <p:txBody>
          <a:bodyPr/>
          <a:lstStyle/>
          <a:p>
            <a:fld id="{F5342A4C-1D06-4798-B51F-D5804CA03D28}" type="slidenum">
              <a:rPr lang="en-ID" smtClean="0">
                <a:latin typeface="Segoe UI" panose="020B0502040204020203" pitchFamily="34" charset="0"/>
                <a:cs typeface="Segoe UI" panose="020B0502040204020203" pitchFamily="34" charset="0"/>
              </a:rPr>
              <a:pPr/>
              <a:t>15</a:t>
            </a:fld>
            <a:endParaRPr lang="en-ID" dirty="0">
              <a:latin typeface="Segoe UI" panose="020B0502040204020203" pitchFamily="34" charset="0"/>
              <a:cs typeface="Segoe UI" panose="020B0502040204020203" pitchFamily="34" charset="0"/>
            </a:endParaRPr>
          </a:p>
        </p:txBody>
      </p:sp>
      <p:pic>
        <p:nvPicPr>
          <p:cNvPr id="11" name="Picture Placeholder 10">
            <a:extLst>
              <a:ext uri="{FF2B5EF4-FFF2-40B4-BE49-F238E27FC236}">
                <a16:creationId xmlns:a16="http://schemas.microsoft.com/office/drawing/2014/main" id="{772D7CDC-5B38-506F-6384-764654694856}"/>
              </a:ext>
            </a:extLst>
          </p:cNvPr>
          <p:cNvPicPr>
            <a:picLocks noGrp="1" noChangeAspect="1"/>
          </p:cNvPicPr>
          <p:nvPr>
            <p:ph type="pic" sz="quarter" idx="4294967295"/>
          </p:nvPr>
        </p:nvPicPr>
        <p:blipFill>
          <a:blip r:embed="rId2"/>
          <a:srcRect l="16648" r="16648"/>
          <a:stretch>
            <a:fillRect/>
          </a:stretch>
        </p:blipFill>
        <p:spPr>
          <a:xfrm>
            <a:off x="1512207" y="1281342"/>
            <a:ext cx="4884140" cy="3018516"/>
          </a:xfrm>
        </p:spPr>
      </p:pic>
      <p:sp>
        <p:nvSpPr>
          <p:cNvPr id="7" name="Text Placeholder 6">
            <a:extLst>
              <a:ext uri="{FF2B5EF4-FFF2-40B4-BE49-F238E27FC236}">
                <a16:creationId xmlns:a16="http://schemas.microsoft.com/office/drawing/2014/main" id="{F897A677-CCEE-75CD-9625-4CE73F4CB044}"/>
              </a:ext>
            </a:extLst>
          </p:cNvPr>
          <p:cNvSpPr>
            <a:spLocks noGrp="1"/>
          </p:cNvSpPr>
          <p:nvPr>
            <p:ph type="body" sz="quarter" idx="4294967295"/>
          </p:nvPr>
        </p:nvSpPr>
        <p:spPr>
          <a:xfrm>
            <a:off x="1403350" y="4896304"/>
            <a:ext cx="10302875" cy="1554163"/>
          </a:xfrm>
        </p:spPr>
        <p:txBody>
          <a:bodyPr>
            <a:noAutofit/>
          </a:bodyPr>
          <a:lstStyle/>
          <a:p>
            <a:pPr marL="171450" indent="-171450">
              <a:buFont typeface="Arial" panose="020B0604020202020204" pitchFamily="34" charset="0"/>
              <a:buChar char="•"/>
            </a:pPr>
            <a:r>
              <a:rPr lang="en-ZW" sz="1400" dirty="0">
                <a:latin typeface="Segoe UI" panose="020B0502040204020203" pitchFamily="34" charset="0"/>
                <a:cs typeface="Segoe UI" panose="020B0502040204020203" pitchFamily="34" charset="0"/>
              </a:rPr>
              <a:t>Mortgage pass-through funds can be tailored to meet specific investor needs, including bespoke arrangements that align with individual risk profiles. Additionally, they can be linked to inflation or currency fluctuations, helping to protect investors against market volatility. For pension funds, these innovative solutions allow for greater investment flexibility and potential growth. Such options make investing in mortgage pass-through funds appealing over the long </a:t>
            </a:r>
            <a:r>
              <a:rPr lang="en-ZW" sz="1400" dirty="0" err="1">
                <a:latin typeface="Segoe UI" panose="020B0502040204020203" pitchFamily="34" charset="0"/>
                <a:cs typeface="Segoe UI" panose="020B0502040204020203" pitchFamily="34" charset="0"/>
              </a:rPr>
              <a:t>term.å</a:t>
            </a:r>
            <a:endParaRPr lang="ru-RU" sz="1400" dirty="0">
              <a:latin typeface="Segoe UI" panose="020B0502040204020203" pitchFamily="34" charset="0"/>
              <a:cs typeface="Segoe UI" panose="020B0502040204020203" pitchFamily="34" charset="0"/>
            </a:endParaRPr>
          </a:p>
        </p:txBody>
      </p:sp>
      <p:sp>
        <p:nvSpPr>
          <p:cNvPr id="8" name="Text Placeholder 7">
            <a:extLst>
              <a:ext uri="{FF2B5EF4-FFF2-40B4-BE49-F238E27FC236}">
                <a16:creationId xmlns:a16="http://schemas.microsoft.com/office/drawing/2014/main" id="{5BABF6F4-E384-5659-8C23-716DF3717560}"/>
              </a:ext>
            </a:extLst>
          </p:cNvPr>
          <p:cNvSpPr>
            <a:spLocks noGrp="1"/>
          </p:cNvSpPr>
          <p:nvPr>
            <p:ph type="body" sz="quarter" idx="4294967295"/>
          </p:nvPr>
        </p:nvSpPr>
        <p:spPr>
          <a:xfrm>
            <a:off x="6434138" y="1677081"/>
            <a:ext cx="5757862" cy="2382837"/>
          </a:xfrm>
        </p:spPr>
        <p:txBody>
          <a:bodyPr>
            <a:noAutofit/>
          </a:bodyPr>
          <a:lstStyle/>
          <a:p>
            <a:pPr marL="342900" indent="-342900">
              <a:buFont typeface="+mj-lt"/>
              <a:buAutoNum type="arabicPeriod"/>
            </a:pPr>
            <a:r>
              <a:rPr lang="en-ZW" sz="1400" dirty="0">
                <a:latin typeface="Segoe UI" panose="020B0502040204020203" pitchFamily="34" charset="0"/>
                <a:cs typeface="Segoe UI" panose="020B0502040204020203" pitchFamily="34" charset="0"/>
              </a:rPr>
              <a:t>Pension funds can participate in mortgage pass-through funds, providing a valuable avenue for members to secure loans. </a:t>
            </a:r>
          </a:p>
          <a:p>
            <a:pPr marL="342900" indent="-342900">
              <a:buFont typeface="+mj-lt"/>
              <a:buAutoNum type="arabicPeriod"/>
            </a:pPr>
            <a:r>
              <a:rPr lang="en-ZW" sz="1400" dirty="0">
                <a:latin typeface="Segoe UI" panose="020B0502040204020203" pitchFamily="34" charset="0"/>
                <a:cs typeface="Segoe UI" panose="020B0502040204020203" pitchFamily="34" charset="0"/>
              </a:rPr>
              <a:t>The repayment structure can be strategically linked to projected monthly pension payouts, offering members a predictable $100 repayment amount. </a:t>
            </a:r>
          </a:p>
          <a:p>
            <a:pPr marL="342900" indent="-342900">
              <a:buFont typeface="+mj-lt"/>
              <a:buAutoNum type="arabicPeriod"/>
            </a:pPr>
            <a:r>
              <a:rPr lang="en-ZW" sz="1400" dirty="0">
                <a:latin typeface="Segoe UI" panose="020B0502040204020203" pitchFamily="34" charset="0"/>
                <a:cs typeface="Segoe UI" panose="020B0502040204020203" pitchFamily="34" charset="0"/>
              </a:rPr>
              <a:t>This connection not only benefits individual borrowers but also enhances the overall stability and attraction of the fund. </a:t>
            </a:r>
          </a:p>
          <a:p>
            <a:pPr marL="342900" indent="-342900">
              <a:buFont typeface="+mj-lt"/>
              <a:buAutoNum type="arabicPeriod"/>
            </a:pPr>
            <a:r>
              <a:rPr lang="en-ZW" sz="1400" dirty="0">
                <a:latin typeface="Segoe UI" panose="020B0502040204020203" pitchFamily="34" charset="0"/>
                <a:cs typeface="Segoe UI" panose="020B0502040204020203" pitchFamily="34" charset="0"/>
              </a:rPr>
              <a:t>Furthermore, it fosters a relationship between investment growth and member benefits, making it a win-win scenario.</a:t>
            </a:r>
            <a:endParaRPr lang="ru-RU" sz="1400" dirty="0">
              <a:latin typeface="Segoe UI" panose="020B0502040204020203" pitchFamily="34" charset="0"/>
              <a:cs typeface="Segoe UI" panose="020B0502040204020203" pitchFamily="34" charset="0"/>
            </a:endParaRPr>
          </a:p>
        </p:txBody>
      </p:sp>
      <p:sp>
        <p:nvSpPr>
          <p:cNvPr id="9" name="Text Placeholder 8">
            <a:extLst>
              <a:ext uri="{FF2B5EF4-FFF2-40B4-BE49-F238E27FC236}">
                <a16:creationId xmlns:a16="http://schemas.microsoft.com/office/drawing/2014/main" id="{37A7FB5B-50C9-9773-1AD2-21D5C2C4A191}"/>
              </a:ext>
            </a:extLst>
          </p:cNvPr>
          <p:cNvSpPr>
            <a:spLocks noGrp="1"/>
          </p:cNvSpPr>
          <p:nvPr>
            <p:ph type="body" sz="quarter" idx="4294967295"/>
          </p:nvPr>
        </p:nvSpPr>
        <p:spPr>
          <a:xfrm>
            <a:off x="1403350" y="4530725"/>
            <a:ext cx="10302875" cy="341313"/>
          </a:xfrm>
        </p:spPr>
        <p:txBody>
          <a:bodyPr>
            <a:noAutofit/>
          </a:bodyPr>
          <a:lstStyle/>
          <a:p>
            <a:r>
              <a:rPr lang="en-ZW" sz="1800" b="1" dirty="0">
                <a:latin typeface="Segoe UI" panose="020B0502040204020203" pitchFamily="34" charset="0"/>
                <a:cs typeface="Segoe UI" panose="020B0502040204020203" pitchFamily="34" charset="0"/>
              </a:rPr>
              <a:t>Bespoke and Currency-Linked Options</a:t>
            </a:r>
            <a:endParaRPr lang="ru-RU" sz="1800" b="1" dirty="0">
              <a:latin typeface="Segoe UI" panose="020B0502040204020203" pitchFamily="34" charset="0"/>
              <a:cs typeface="Segoe UI" panose="020B0502040204020203" pitchFamily="34" charset="0"/>
            </a:endParaRPr>
          </a:p>
        </p:txBody>
      </p:sp>
      <p:sp>
        <p:nvSpPr>
          <p:cNvPr id="10" name="Text Placeholder 9">
            <a:extLst>
              <a:ext uri="{FF2B5EF4-FFF2-40B4-BE49-F238E27FC236}">
                <a16:creationId xmlns:a16="http://schemas.microsoft.com/office/drawing/2014/main" id="{8E86991C-F87A-642E-E5D4-8748C2CABB13}"/>
              </a:ext>
            </a:extLst>
          </p:cNvPr>
          <p:cNvSpPr>
            <a:spLocks noGrp="1"/>
          </p:cNvSpPr>
          <p:nvPr>
            <p:ph type="body" sz="quarter" idx="4294967295"/>
          </p:nvPr>
        </p:nvSpPr>
        <p:spPr>
          <a:xfrm>
            <a:off x="6521224" y="1234848"/>
            <a:ext cx="5757862" cy="341312"/>
          </a:xfrm>
        </p:spPr>
        <p:txBody>
          <a:bodyPr>
            <a:noAutofit/>
          </a:bodyPr>
          <a:lstStyle/>
          <a:p>
            <a:r>
              <a:rPr lang="en-ZW" sz="1800" b="1" dirty="0">
                <a:latin typeface="Segoe UI" panose="020B0502040204020203" pitchFamily="34" charset="0"/>
                <a:cs typeface="Segoe UI" panose="020B0502040204020203" pitchFamily="34" charset="0"/>
              </a:rPr>
              <a:t>Pension Fund Involvement and Borrowing Benefits</a:t>
            </a:r>
            <a:endParaRPr lang="ru-RU" sz="18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97942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E10A-B1B1-3D27-5307-2303F83C703C}"/>
              </a:ext>
            </a:extLst>
          </p:cNvPr>
          <p:cNvSpPr>
            <a:spLocks noGrp="1"/>
          </p:cNvSpPr>
          <p:nvPr>
            <p:ph type="title"/>
          </p:nvPr>
        </p:nvSpPr>
        <p:spPr/>
        <p:txBody>
          <a:bodyPr/>
          <a:lstStyle/>
          <a:p>
            <a:r>
              <a:rPr lang="en-ZW">
                <a:latin typeface="Segoe UI" panose="020B0502040204020203" pitchFamily="34" charset="0"/>
                <a:cs typeface="Segoe UI" panose="020B0502040204020203" pitchFamily="34" charset="0"/>
              </a:rPr>
              <a:t>Mortgage Pass Through Funds</a:t>
            </a:r>
            <a:endParaRPr lang="ru-RU">
              <a:latin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1AE20690-950D-A111-8AB2-47BE38072479}"/>
              </a:ext>
            </a:extLst>
          </p:cNvPr>
          <p:cNvSpPr>
            <a:spLocks noGrp="1"/>
          </p:cNvSpPr>
          <p:nvPr>
            <p:ph type="ftr" sz="quarter" idx="10"/>
          </p:nvPr>
        </p:nvSpPr>
        <p:spPr/>
        <p:txBody>
          <a:bodyPr/>
          <a:lstStyle/>
          <a:p>
            <a:r>
              <a:rPr lang="en-ID" dirty="0">
                <a:latin typeface="Segoe UI" panose="020B0502040204020203" pitchFamily="34" charset="0"/>
                <a:cs typeface="Segoe UI" panose="020B0502040204020203" pitchFamily="34" charset="0"/>
              </a:rPr>
              <a:t>UNDERSTANDING INFLATION EFFECTS</a:t>
            </a:r>
          </a:p>
        </p:txBody>
      </p:sp>
      <p:sp>
        <p:nvSpPr>
          <p:cNvPr id="4" name="Slide Number Placeholder 3">
            <a:extLst>
              <a:ext uri="{FF2B5EF4-FFF2-40B4-BE49-F238E27FC236}">
                <a16:creationId xmlns:a16="http://schemas.microsoft.com/office/drawing/2014/main" id="{23BAA9B7-5E25-AC82-FD65-62C1A82955E7}"/>
              </a:ext>
            </a:extLst>
          </p:cNvPr>
          <p:cNvSpPr>
            <a:spLocks noGrp="1"/>
          </p:cNvSpPr>
          <p:nvPr>
            <p:ph type="sldNum" sz="quarter" idx="11"/>
          </p:nvPr>
        </p:nvSpPr>
        <p:spPr/>
        <p:txBody>
          <a:bodyPr/>
          <a:lstStyle/>
          <a:p>
            <a:fld id="{F5342A4C-1D06-4798-B51F-D5804CA03D28}" type="slidenum">
              <a:rPr lang="en-ID" smtClean="0">
                <a:latin typeface="Segoe UI" panose="020B0502040204020203" pitchFamily="34" charset="0"/>
                <a:cs typeface="Segoe UI" panose="020B0502040204020203" pitchFamily="34" charset="0"/>
              </a:rPr>
              <a:pPr/>
              <a:t>16</a:t>
            </a:fld>
            <a:endParaRPr lang="en-ID" dirty="0">
              <a:latin typeface="Segoe UI" panose="020B0502040204020203" pitchFamily="34" charset="0"/>
              <a:cs typeface="Segoe UI" panose="020B0502040204020203" pitchFamily="34" charset="0"/>
            </a:endParaRPr>
          </a:p>
        </p:txBody>
      </p:sp>
      <p:pic>
        <p:nvPicPr>
          <p:cNvPr id="11" name="Picture Placeholder 10">
            <a:extLst>
              <a:ext uri="{FF2B5EF4-FFF2-40B4-BE49-F238E27FC236}">
                <a16:creationId xmlns:a16="http://schemas.microsoft.com/office/drawing/2014/main" id="{26632B51-5449-EEC1-4615-5F7F53AE0BDA}"/>
              </a:ext>
            </a:extLst>
          </p:cNvPr>
          <p:cNvPicPr>
            <a:picLocks noGrp="1" noChangeAspect="1"/>
          </p:cNvPicPr>
          <p:nvPr>
            <p:ph type="pic" sz="quarter" idx="4294967295"/>
          </p:nvPr>
        </p:nvPicPr>
        <p:blipFill>
          <a:blip r:embed="rId2"/>
          <a:srcRect t="16685" b="16685"/>
          <a:stretch>
            <a:fillRect/>
          </a:stretch>
        </p:blipFill>
        <p:spPr>
          <a:xfrm>
            <a:off x="1577522" y="1237797"/>
            <a:ext cx="3866697" cy="2931432"/>
          </a:xfrm>
        </p:spPr>
      </p:pic>
      <p:sp>
        <p:nvSpPr>
          <p:cNvPr id="7" name="Text Placeholder 6">
            <a:extLst>
              <a:ext uri="{FF2B5EF4-FFF2-40B4-BE49-F238E27FC236}">
                <a16:creationId xmlns:a16="http://schemas.microsoft.com/office/drawing/2014/main" id="{F897A677-CCEE-75CD-9625-4CE73F4CB044}"/>
              </a:ext>
            </a:extLst>
          </p:cNvPr>
          <p:cNvSpPr>
            <a:spLocks noGrp="1"/>
          </p:cNvSpPr>
          <p:nvPr>
            <p:ph type="body" sz="quarter" idx="4294967295"/>
          </p:nvPr>
        </p:nvSpPr>
        <p:spPr>
          <a:xfrm>
            <a:off x="1403350" y="4994275"/>
            <a:ext cx="10302875" cy="1554163"/>
          </a:xfrm>
        </p:spPr>
        <p:txBody>
          <a:bodyPr>
            <a:noAutofit/>
          </a:bodyPr>
          <a:lstStyle/>
          <a:p>
            <a:pPr marL="171450" indent="-171450">
              <a:buFont typeface="Arial" panose="020B0604020202020204" pitchFamily="34" charset="0"/>
              <a:buChar char="•"/>
            </a:pPr>
            <a:r>
              <a:rPr lang="en-ZW" sz="1600" dirty="0">
                <a:latin typeface="Segoe UI" panose="020B0502040204020203" pitchFamily="34" charset="0"/>
                <a:cs typeface="Segoe UI" panose="020B0502040204020203" pitchFamily="34" charset="0"/>
              </a:rPr>
              <a:t>Mortgage pass-through funds represent an innovative investment mechanism allowing bespoke or inflation-linked financial products. These structures can enable pension funds to invest directly, which encourages members to borrow against the fund's assets. This allows for flexibility in repayment terms that can be linked to projected monthly pension payouts, ensuring financial stability for members. Furthermore, this strategy can help buffer against inflation, providing a safeguard for both the institution and its beneficiaries.</a:t>
            </a:r>
            <a:endParaRPr lang="ru-RU" sz="1600" dirty="0">
              <a:latin typeface="Segoe UI" panose="020B0502040204020203" pitchFamily="34" charset="0"/>
              <a:cs typeface="Segoe UI" panose="020B0502040204020203" pitchFamily="34" charset="0"/>
            </a:endParaRPr>
          </a:p>
        </p:txBody>
      </p:sp>
      <p:sp>
        <p:nvSpPr>
          <p:cNvPr id="8" name="Text Placeholder 7">
            <a:extLst>
              <a:ext uri="{FF2B5EF4-FFF2-40B4-BE49-F238E27FC236}">
                <a16:creationId xmlns:a16="http://schemas.microsoft.com/office/drawing/2014/main" id="{5BABF6F4-E384-5659-8C23-716DF3717560}"/>
              </a:ext>
            </a:extLst>
          </p:cNvPr>
          <p:cNvSpPr>
            <a:spLocks noGrp="1"/>
          </p:cNvSpPr>
          <p:nvPr>
            <p:ph type="body" sz="quarter" idx="4294967295"/>
          </p:nvPr>
        </p:nvSpPr>
        <p:spPr>
          <a:xfrm>
            <a:off x="5494338" y="2014538"/>
            <a:ext cx="6697662" cy="2382837"/>
          </a:xfrm>
        </p:spPr>
        <p:txBody>
          <a:bodyPr>
            <a:noAutofit/>
          </a:bodyPr>
          <a:lstStyle/>
          <a:p>
            <a:pPr marL="285750" indent="-285750">
              <a:buFont typeface="Arial" panose="020B0604020202020204" pitchFamily="34" charset="0"/>
              <a:buChar char="•"/>
            </a:pPr>
            <a:r>
              <a:rPr lang="en-ZW" sz="1600" dirty="0">
                <a:latin typeface="Segoe UI" panose="020B0502040204020203" pitchFamily="34" charset="0"/>
                <a:cs typeface="Segoe UI" panose="020B0502040204020203" pitchFamily="34" charset="0"/>
              </a:rPr>
              <a:t>By permitting pension funds to invest in mortgage pass-through funds, we create an avenue for members to access necessary liquidity to fulfil their financial commitments. </a:t>
            </a:r>
          </a:p>
          <a:p>
            <a:pPr marL="285750" indent="-285750">
              <a:buFont typeface="Arial" panose="020B0604020202020204" pitchFamily="34" charset="0"/>
              <a:buChar char="•"/>
            </a:pPr>
            <a:r>
              <a:rPr lang="en-ZW" sz="1600" dirty="0">
                <a:latin typeface="Segoe UI" panose="020B0502040204020203" pitchFamily="34" charset="0"/>
                <a:cs typeface="Segoe UI" panose="020B0502040204020203" pitchFamily="34" charset="0"/>
              </a:rPr>
              <a:t>Members can tailor their loan amounts based on projected pension payouts, such as a fixed $100 repayment. </a:t>
            </a:r>
          </a:p>
          <a:p>
            <a:pPr marL="285750" indent="-285750">
              <a:buFont typeface="Arial" panose="020B0604020202020204" pitchFamily="34" charset="0"/>
              <a:buChar char="•"/>
            </a:pPr>
            <a:r>
              <a:rPr lang="en-ZW" sz="1600" dirty="0">
                <a:latin typeface="Segoe UI" panose="020B0502040204020203" pitchFamily="34" charset="0"/>
                <a:cs typeface="Segoe UI" panose="020B0502040204020203" pitchFamily="34" charset="0"/>
              </a:rPr>
              <a:t>This arrangement not only aids in managing cash flow but also links borrowing costs to the financial health of the pension fund, enhancing overall member satisfaction and retention.</a:t>
            </a:r>
            <a:endParaRPr lang="ru-RU" sz="1600" dirty="0">
              <a:latin typeface="Segoe UI" panose="020B0502040204020203" pitchFamily="34" charset="0"/>
              <a:cs typeface="Segoe UI" panose="020B0502040204020203" pitchFamily="34" charset="0"/>
            </a:endParaRPr>
          </a:p>
        </p:txBody>
      </p:sp>
      <p:sp>
        <p:nvSpPr>
          <p:cNvPr id="9" name="Text Placeholder 8">
            <a:extLst>
              <a:ext uri="{FF2B5EF4-FFF2-40B4-BE49-F238E27FC236}">
                <a16:creationId xmlns:a16="http://schemas.microsoft.com/office/drawing/2014/main" id="{37A7FB5B-50C9-9773-1AD2-21D5C2C4A191}"/>
              </a:ext>
            </a:extLst>
          </p:cNvPr>
          <p:cNvSpPr>
            <a:spLocks noGrp="1"/>
          </p:cNvSpPr>
          <p:nvPr>
            <p:ph type="body" sz="quarter" idx="4294967295"/>
          </p:nvPr>
        </p:nvSpPr>
        <p:spPr>
          <a:xfrm>
            <a:off x="1403350" y="4639582"/>
            <a:ext cx="10302875" cy="341313"/>
          </a:xfrm>
        </p:spPr>
        <p:txBody>
          <a:bodyPr>
            <a:noAutofit/>
          </a:bodyPr>
          <a:lstStyle/>
          <a:p>
            <a:r>
              <a:rPr lang="en-ZW" sz="1800" b="1" dirty="0">
                <a:latin typeface="Segoe UI" panose="020B0502040204020203" pitchFamily="34" charset="0"/>
                <a:cs typeface="Segoe UI" panose="020B0502040204020203" pitchFamily="34" charset="0"/>
              </a:rPr>
              <a:t>Benefits of Tailored Mortgage Solutions</a:t>
            </a:r>
            <a:endParaRPr lang="ru-RU" sz="1800" b="1" dirty="0">
              <a:latin typeface="Segoe UI" panose="020B0502040204020203" pitchFamily="34" charset="0"/>
              <a:cs typeface="Segoe UI" panose="020B0502040204020203" pitchFamily="34" charset="0"/>
            </a:endParaRPr>
          </a:p>
        </p:txBody>
      </p:sp>
      <p:sp>
        <p:nvSpPr>
          <p:cNvPr id="10" name="Text Placeholder 9">
            <a:extLst>
              <a:ext uri="{FF2B5EF4-FFF2-40B4-BE49-F238E27FC236}">
                <a16:creationId xmlns:a16="http://schemas.microsoft.com/office/drawing/2014/main" id="{8E86991C-F87A-642E-E5D4-8748C2CABB13}"/>
              </a:ext>
            </a:extLst>
          </p:cNvPr>
          <p:cNvSpPr>
            <a:spLocks noGrp="1"/>
          </p:cNvSpPr>
          <p:nvPr>
            <p:ph type="body" sz="quarter" idx="4294967295"/>
          </p:nvPr>
        </p:nvSpPr>
        <p:spPr>
          <a:xfrm>
            <a:off x="5616575" y="1506992"/>
            <a:ext cx="6118225" cy="341312"/>
          </a:xfrm>
        </p:spPr>
        <p:txBody>
          <a:bodyPr>
            <a:noAutofit/>
          </a:bodyPr>
          <a:lstStyle/>
          <a:p>
            <a:r>
              <a:rPr lang="en-ZW" sz="1800" b="1" dirty="0">
                <a:latin typeface="Segoe UI" panose="020B0502040204020203" pitchFamily="34" charset="0"/>
                <a:cs typeface="Segoe UI" panose="020B0502040204020203" pitchFamily="34" charset="0"/>
              </a:rPr>
              <a:t>Pension Fund Investment and Member Benefits</a:t>
            </a:r>
            <a:endParaRPr lang="ru-RU" sz="18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61002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5" name="Slide Number Placeholder 0"/>
          <p:cNvSpPr>
            <a:spLocks noGrp="1"/>
          </p:cNvSpPr>
          <p:nvPr>
            <p:ph type="sldNum" sz="quarter" idx="11"/>
          </p:nvPr>
        </p:nvSpPr>
        <p:spPr>
          <a:prstGeom prst="rect">
            <a:avLst/>
          </a:prstGeom>
          <a:extLst>
            <a:ext uri="{C572A759-6A51-4108-AA02-DFA0A04FC94B}">
              <ma14:wrappingTextBoxFlag xmlns="" xmlns:ma14="http://schemas.microsoft.com/office/mac/drawingml/2011/main" val="0"/>
            </a:ext>
          </a:extLst>
        </p:spPr>
        <p:txBody>
          <a:bodyPr anchor="ctr" anchorCtr="0"/>
          <a:lstStyle>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pPr algn="ctr"/>
            <a:fld id="{F7021451-1387-4CA6-816F-3879F97B5CBC}" type="slidenum">
              <a:rPr lang="en-US" sz="1210" b="0">
                <a:latin typeface="Segoe UI" panose="020B0502040204020203" pitchFamily="34" charset="0"/>
                <a:cs typeface="Segoe UI" panose="020B0502040204020203" pitchFamily="34" charset="0"/>
              </a:rPr>
              <a:pPr algn="ctr"/>
              <a:t>17</a:t>
            </a:fld>
            <a:endParaRPr lang="en-US" sz="1210">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B3245DBE-A813-9748-B2B4-B357E44B5D83}"/>
              </a:ext>
            </a:extLst>
          </p:cNvPr>
          <p:cNvSpPr txBox="1"/>
          <p:nvPr/>
        </p:nvSpPr>
        <p:spPr>
          <a:xfrm>
            <a:off x="918029" y="370114"/>
            <a:ext cx="10299700" cy="769441"/>
          </a:xfrm>
          <a:prstGeom prst="rect">
            <a:avLst/>
          </a:prstGeom>
          <a:noFill/>
        </p:spPr>
        <p:txBody>
          <a:bodyPr vertOverflow="overflow" vert="horz" wrap="square" rtlCol="0" anchor="t" anchorCtr="0">
            <a:spAutoFit/>
          </a:bodyPr>
          <a:lstStyle/>
          <a:p>
            <a:r>
              <a:rPr lang="en-US" sz="4400" dirty="0">
                <a:solidFill>
                  <a:srgbClr val="B4186E"/>
                </a:solidFill>
                <a:latin typeface="Segoe UI" panose="020B0502040204020203" pitchFamily="34" charset="0"/>
                <a:ea typeface="Open Sans"/>
                <a:cs typeface="Segoe UI" panose="020B0502040204020203" pitchFamily="34" charset="0"/>
              </a:rPr>
              <a:t>Mortgage Pass Through Funds</a:t>
            </a:r>
          </a:p>
        </p:txBody>
      </p:sp>
      <p:sp>
        <p:nvSpPr>
          <p:cNvPr id="9" name="TextBox 8">
            <a:extLst>
              <a:ext uri="{FF2B5EF4-FFF2-40B4-BE49-F238E27FC236}">
                <a16:creationId xmlns:a16="http://schemas.microsoft.com/office/drawing/2014/main" id="{CB870B4A-D1AA-974E-8B14-58A05464D839}"/>
              </a:ext>
            </a:extLst>
          </p:cNvPr>
          <p:cNvSpPr txBox="1"/>
          <p:nvPr/>
        </p:nvSpPr>
        <p:spPr>
          <a:xfrm>
            <a:off x="4902200" y="1776789"/>
            <a:ext cx="3011714" cy="369332"/>
          </a:xfrm>
          <a:prstGeom prst="rect">
            <a:avLst/>
          </a:prstGeom>
          <a:noFill/>
        </p:spPr>
        <p:txBody>
          <a:bodyPr vertOverflow="overflow" vert="horz" wrap="square" rtlCol="0" anchor="b" anchorCtr="1">
            <a:spAutoFit/>
          </a:bodyPr>
          <a:lstStyle/>
          <a:p>
            <a:pPr algn="ctr"/>
            <a:r>
              <a:rPr lang="en-US" b="1" dirty="0">
                <a:latin typeface="Segoe UI" panose="020B0502040204020203" pitchFamily="34" charset="0"/>
                <a:cs typeface="Segoe UI" panose="020B0502040204020203" pitchFamily="34" charset="0"/>
              </a:rPr>
              <a:t>Benefits of Bespoke Funds</a:t>
            </a:r>
          </a:p>
        </p:txBody>
      </p:sp>
      <p:sp>
        <p:nvSpPr>
          <p:cNvPr id="10" name="TextBox 9">
            <a:extLst>
              <a:ext uri="{FF2B5EF4-FFF2-40B4-BE49-F238E27FC236}">
                <a16:creationId xmlns:a16="http://schemas.microsoft.com/office/drawing/2014/main" id="{1633B39C-6FE1-6149-B08F-8A17FCB688D0}"/>
              </a:ext>
            </a:extLst>
          </p:cNvPr>
          <p:cNvSpPr txBox="1"/>
          <p:nvPr/>
        </p:nvSpPr>
        <p:spPr>
          <a:xfrm>
            <a:off x="1409699" y="2285821"/>
            <a:ext cx="3271157" cy="3046988"/>
          </a:xfrm>
          <a:prstGeom prst="rect">
            <a:avLst/>
          </a:prstGeom>
          <a:noFill/>
        </p:spPr>
        <p:txBody>
          <a:bodyPr vertOverflow="overflow" vert="horz" wrap="square" rtlCol="0" anchor="t">
            <a:spAutoFit/>
          </a:bodyPr>
          <a:lstStyle/>
          <a:p>
            <a:pPr marL="285750" indent="-285750">
              <a:buFont typeface="Arial" panose="020B0604020202020204" pitchFamily="34" charset="0"/>
              <a:buChar char="•"/>
            </a:pPr>
            <a:r>
              <a:rPr lang="en-US" sz="1600" dirty="0">
                <a:latin typeface="Segoe UI" panose="020B0502040204020203" pitchFamily="34" charset="0"/>
                <a:ea typeface="Open Sans"/>
                <a:cs typeface="Segoe UI" panose="020B0502040204020203" pitchFamily="34" charset="0"/>
              </a:rPr>
              <a:t>Bespoke mortgage pass-through funds offer tailored solutions, allowing investors to adapt to their specific needs. </a:t>
            </a:r>
          </a:p>
          <a:p>
            <a:pPr marL="285750" indent="-285750">
              <a:buFont typeface="Arial" panose="020B0604020202020204" pitchFamily="34" charset="0"/>
              <a:buChar char="•"/>
            </a:pPr>
            <a:r>
              <a:rPr lang="en-US" sz="1600" dirty="0">
                <a:latin typeface="Segoe UI" panose="020B0502040204020203" pitchFamily="34" charset="0"/>
                <a:ea typeface="Open Sans"/>
                <a:cs typeface="Segoe UI" panose="020B0502040204020203" pitchFamily="34" charset="0"/>
              </a:rPr>
              <a:t>They can be inflation-linked or currency-linked, providing an edge in various economic environments. </a:t>
            </a:r>
          </a:p>
          <a:p>
            <a:pPr marL="285750" indent="-285750">
              <a:buFont typeface="Arial" panose="020B0604020202020204" pitchFamily="34" charset="0"/>
              <a:buChar char="•"/>
            </a:pPr>
            <a:r>
              <a:rPr lang="en-US" sz="1600" dirty="0">
                <a:latin typeface="Segoe UI" panose="020B0502040204020203" pitchFamily="34" charset="0"/>
                <a:ea typeface="Open Sans"/>
                <a:cs typeface="Segoe UI" panose="020B0502040204020203" pitchFamily="34" charset="0"/>
              </a:rPr>
              <a:t>This specificity can lead to better performance and align investments directly with objectives.</a:t>
            </a:r>
          </a:p>
        </p:txBody>
      </p:sp>
      <p:sp>
        <p:nvSpPr>
          <p:cNvPr id="11" name="TextBox 10">
            <a:extLst>
              <a:ext uri="{FF2B5EF4-FFF2-40B4-BE49-F238E27FC236}">
                <a16:creationId xmlns:a16="http://schemas.microsoft.com/office/drawing/2014/main" id="{5D26B64C-2323-DB4F-BD21-7CEEF19DF4B6}"/>
              </a:ext>
            </a:extLst>
          </p:cNvPr>
          <p:cNvSpPr txBox="1"/>
          <p:nvPr/>
        </p:nvSpPr>
        <p:spPr>
          <a:xfrm>
            <a:off x="1396999" y="1776789"/>
            <a:ext cx="3077029" cy="369332"/>
          </a:xfrm>
          <a:prstGeom prst="rect">
            <a:avLst/>
          </a:prstGeom>
          <a:noFill/>
        </p:spPr>
        <p:txBody>
          <a:bodyPr vertOverflow="overflow" vert="horz" wrap="square" rtlCol="0" anchor="b" anchorCtr="1">
            <a:spAutoFit/>
          </a:bodyPr>
          <a:lstStyle/>
          <a:p>
            <a:pPr algn="ctr"/>
            <a:r>
              <a:rPr lang="en-US" b="1">
                <a:latin typeface="Segoe UI" panose="020B0502040204020203" pitchFamily="34" charset="0"/>
                <a:cs typeface="Segoe UI" panose="020B0502040204020203" pitchFamily="34" charset="0"/>
              </a:rPr>
              <a:t>Inflation Linked Benefits</a:t>
            </a:r>
          </a:p>
        </p:txBody>
      </p:sp>
      <p:sp>
        <p:nvSpPr>
          <p:cNvPr id="12" name="TextBox 11">
            <a:extLst>
              <a:ext uri="{FF2B5EF4-FFF2-40B4-BE49-F238E27FC236}">
                <a16:creationId xmlns:a16="http://schemas.microsoft.com/office/drawing/2014/main" id="{C5F9A12B-CA48-6C49-A6F3-04253875E058}"/>
              </a:ext>
            </a:extLst>
          </p:cNvPr>
          <p:cNvSpPr txBox="1"/>
          <p:nvPr/>
        </p:nvSpPr>
        <p:spPr>
          <a:xfrm>
            <a:off x="4902199" y="2285820"/>
            <a:ext cx="3153229" cy="2554545"/>
          </a:xfrm>
          <a:prstGeom prst="rect">
            <a:avLst/>
          </a:prstGeom>
          <a:noFill/>
        </p:spPr>
        <p:txBody>
          <a:bodyPr vertOverflow="overflow" vert="horz" wrap="square" rtlCol="0" anchor="t">
            <a:spAutoFit/>
          </a:bodyPr>
          <a:lstStyle/>
          <a:p>
            <a:pPr marL="285750" indent="-285750">
              <a:buFont typeface="Arial" panose="020B0604020202020204" pitchFamily="34" charset="0"/>
              <a:buChar char="•"/>
            </a:pPr>
            <a:r>
              <a:rPr lang="en-US" sz="1600" dirty="0">
                <a:latin typeface="Segoe UI" panose="020B0502040204020203" pitchFamily="34" charset="0"/>
                <a:ea typeface="Open Sans"/>
                <a:cs typeface="Segoe UI" panose="020B0502040204020203" pitchFamily="34" charset="0"/>
              </a:rPr>
              <a:t>Inflation-linked mortgage funds maintain purchasing power against rising costs, a critical feature in uncertain economic times. </a:t>
            </a:r>
          </a:p>
          <a:p>
            <a:pPr marL="285750" indent="-285750">
              <a:buFont typeface="Arial" panose="020B0604020202020204" pitchFamily="34" charset="0"/>
              <a:buChar char="•"/>
            </a:pPr>
            <a:r>
              <a:rPr lang="en-US" sz="1600" dirty="0">
                <a:latin typeface="Segoe UI" panose="020B0502040204020203" pitchFamily="34" charset="0"/>
                <a:ea typeface="Open Sans"/>
                <a:cs typeface="Segoe UI" panose="020B0502040204020203" pitchFamily="34" charset="0"/>
              </a:rPr>
              <a:t>These funds ensure that returns grow in line with inflation, safeguarding investors against value erosion.</a:t>
            </a:r>
          </a:p>
        </p:txBody>
      </p:sp>
      <p:sp>
        <p:nvSpPr>
          <p:cNvPr id="13" name="TextBox 12">
            <a:extLst>
              <a:ext uri="{FF2B5EF4-FFF2-40B4-BE49-F238E27FC236}">
                <a16:creationId xmlns:a16="http://schemas.microsoft.com/office/drawing/2014/main" id="{E5CB65B4-5E23-5A4E-9290-BC4763948625}"/>
              </a:ext>
            </a:extLst>
          </p:cNvPr>
          <p:cNvSpPr txBox="1"/>
          <p:nvPr/>
        </p:nvSpPr>
        <p:spPr>
          <a:xfrm>
            <a:off x="8394700" y="1776789"/>
            <a:ext cx="3579586" cy="369332"/>
          </a:xfrm>
          <a:prstGeom prst="rect">
            <a:avLst/>
          </a:prstGeom>
          <a:noFill/>
        </p:spPr>
        <p:txBody>
          <a:bodyPr vertOverflow="overflow" vert="horz" wrap="square" rtlCol="0" anchor="b" anchorCtr="1">
            <a:spAutoFit/>
          </a:bodyPr>
          <a:lstStyle/>
          <a:p>
            <a:pPr algn="ctr"/>
            <a:r>
              <a:rPr lang="en-US" b="1" dirty="0">
                <a:latin typeface="Segoe UI" panose="020B0502040204020203" pitchFamily="34" charset="0"/>
                <a:cs typeface="Segoe UI" panose="020B0502040204020203" pitchFamily="34" charset="0"/>
              </a:rPr>
              <a:t>Pension Fund Participation</a:t>
            </a:r>
          </a:p>
        </p:txBody>
      </p:sp>
      <p:sp>
        <p:nvSpPr>
          <p:cNvPr id="14" name="TextBox 13">
            <a:extLst>
              <a:ext uri="{FF2B5EF4-FFF2-40B4-BE49-F238E27FC236}">
                <a16:creationId xmlns:a16="http://schemas.microsoft.com/office/drawing/2014/main" id="{412C5964-B497-764F-8C20-87517F362715}"/>
              </a:ext>
            </a:extLst>
          </p:cNvPr>
          <p:cNvSpPr txBox="1"/>
          <p:nvPr/>
        </p:nvSpPr>
        <p:spPr>
          <a:xfrm>
            <a:off x="8394699" y="2285821"/>
            <a:ext cx="3002643" cy="2800767"/>
          </a:xfrm>
          <a:prstGeom prst="rect">
            <a:avLst/>
          </a:prstGeom>
          <a:noFill/>
        </p:spPr>
        <p:txBody>
          <a:bodyPr vertOverflow="overflow" vert="horz" wrap="square" rtlCol="0" anchor="t">
            <a:spAutoFit/>
          </a:bodyPr>
          <a:lstStyle/>
          <a:p>
            <a:pPr marL="285750" indent="-285750">
              <a:buFont typeface="Arial" panose="020B0604020202020204" pitchFamily="34" charset="0"/>
              <a:buChar char="•"/>
            </a:pPr>
            <a:r>
              <a:rPr lang="en-US" sz="1600" dirty="0">
                <a:latin typeface="Segoe UI" panose="020B0502040204020203" pitchFamily="34" charset="0"/>
                <a:ea typeface="Open Sans"/>
                <a:cs typeface="Segoe UI" panose="020B0502040204020203" pitchFamily="34" charset="0"/>
              </a:rPr>
              <a:t>Pension funds investing in these funds enable members to borrow against their projected monthly pension payouts. </a:t>
            </a:r>
          </a:p>
          <a:p>
            <a:pPr marL="285750" indent="-285750">
              <a:buFont typeface="Arial" panose="020B0604020202020204" pitchFamily="34" charset="0"/>
              <a:buChar char="•"/>
            </a:pPr>
            <a:r>
              <a:rPr lang="en-US" sz="1600" dirty="0">
                <a:latin typeface="Segoe UI" panose="020B0502040204020203" pitchFamily="34" charset="0"/>
                <a:ea typeface="Open Sans"/>
                <a:cs typeface="Segoe UI" panose="020B0502040204020203" pitchFamily="34" charset="0"/>
              </a:rPr>
              <a:t>This innovative approach aligns borrowing costs directly with expected retirement income, helping to manage retirement funds more effectively.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939800" y="304800"/>
            <a:ext cx="10299700" cy="850900"/>
          </a:xfrm>
          <a:prstGeom prst="rect">
            <a:avLst/>
          </a:prstGeom>
          <a:noFill/>
          <a:ln/>
        </p:spPr>
        <p:txBody>
          <a:bodyPr wrap="square" rtlCol="0" anchor="t" anchorCtr="0"/>
          <a:lstStyle>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indent="0">
              <a:buNone/>
            </a:pPr>
            <a:r>
              <a:rPr lang="en-US" sz="4400" dirty="0">
                <a:solidFill>
                  <a:srgbClr val="B4186E"/>
                </a:solidFill>
                <a:latin typeface="Segoe UI" panose="020B0502040204020203" pitchFamily="34" charset="0"/>
                <a:cs typeface="Segoe UI" panose="020B0502040204020203" pitchFamily="34" charset="0"/>
              </a:rPr>
              <a:t>Standard Mortgage Pass-Through Funds</a:t>
            </a:r>
          </a:p>
        </p:txBody>
      </p:sp>
      <p:sp>
        <p:nvSpPr>
          <p:cNvPr id="4" name="Shape 1"/>
          <p:cNvSpPr/>
          <p:nvPr/>
        </p:nvSpPr>
        <p:spPr>
          <a:xfrm>
            <a:off x="1219200" y="1219200"/>
            <a:ext cx="1219200" cy="1219200"/>
          </a:xfrm>
          <a:prstGeom prst="line">
            <a:avLst/>
          </a:prstGeom>
          <a:noFill/>
          <a:ln/>
        </p:spPr>
        <p:txBody>
          <a:bodyPr/>
          <a:lstStyle/>
          <a:p>
            <a:endParaRPr lang="en-US">
              <a:latin typeface="Segoe UI" panose="020B0502040204020203" pitchFamily="34" charset="0"/>
              <a:cs typeface="Segoe UI" panose="020B0502040204020203" pitchFamily="34" charset="0"/>
            </a:endParaRPr>
          </a:p>
        </p:txBody>
      </p:sp>
      <p:sp>
        <p:nvSpPr>
          <p:cNvPr id="25" name="Slide Number Placeholder 0"/>
          <p:cNvSpPr>
            <a:spLocks noGrp="1"/>
          </p:cNvSpPr>
          <p:nvPr>
            <p:ph type="sldNum" sz="quarter" idx="11"/>
          </p:nvPr>
        </p:nvSpPr>
        <p:spPr>
          <a:prstGeom prst="rect">
            <a:avLst/>
          </a:prstGeom>
          <a:extLst>
            <a:ext uri="{C572A759-6A51-4108-AA02-DFA0A04FC94B}">
              <ma14:wrappingTextBoxFlag xmlns="" xmlns:ma14="http://schemas.microsoft.com/office/mac/drawingml/2011/main" val="0"/>
            </a:ext>
          </a:extLst>
        </p:spPr>
        <p:txBody>
          <a:bodyPr anchor="ctr" anchorCtr="0"/>
          <a:lstStyle>
            <a:lvl1pPr marL="0" algn="l" defTabSz="1625519" rtl="0" eaLnBrk="1" latinLnBrk="0" hangingPunct="1">
              <a:defRPr sz="3200" kern="1200">
                <a:solidFill>
                  <a:schemeClr val="tx1"/>
                </a:solidFill>
                <a:latin typeface="+mn-lt"/>
                <a:ea typeface="+mn-ea"/>
                <a:cs typeface="+mn-cs"/>
              </a:defRPr>
            </a:lvl1pPr>
            <a:lvl2pPr marL="812760" algn="l" defTabSz="1625519" rtl="0" eaLnBrk="1" latinLnBrk="0" hangingPunct="1">
              <a:defRPr sz="3200" kern="1200">
                <a:solidFill>
                  <a:schemeClr val="tx1"/>
                </a:solidFill>
                <a:latin typeface="+mn-lt"/>
                <a:ea typeface="+mn-ea"/>
                <a:cs typeface="+mn-cs"/>
              </a:defRPr>
            </a:lvl2pPr>
            <a:lvl3pPr marL="1625519" algn="l" defTabSz="1625519" rtl="0" eaLnBrk="1" latinLnBrk="0" hangingPunct="1">
              <a:defRPr sz="3200" kern="1200">
                <a:solidFill>
                  <a:schemeClr val="tx1"/>
                </a:solidFill>
                <a:latin typeface="+mn-lt"/>
                <a:ea typeface="+mn-ea"/>
                <a:cs typeface="+mn-cs"/>
              </a:defRPr>
            </a:lvl3pPr>
            <a:lvl4pPr marL="2438278" algn="l" defTabSz="1625519" rtl="0" eaLnBrk="1" latinLnBrk="0" hangingPunct="1">
              <a:defRPr sz="3200" kern="1200">
                <a:solidFill>
                  <a:schemeClr val="tx1"/>
                </a:solidFill>
                <a:latin typeface="+mn-lt"/>
                <a:ea typeface="+mn-ea"/>
                <a:cs typeface="+mn-cs"/>
              </a:defRPr>
            </a:lvl4pPr>
            <a:lvl5pPr marL="3251037" algn="l" defTabSz="1625519" rtl="0" eaLnBrk="1" latinLnBrk="0" hangingPunct="1">
              <a:defRPr sz="3200" kern="1200">
                <a:solidFill>
                  <a:schemeClr val="tx1"/>
                </a:solidFill>
                <a:latin typeface="+mn-lt"/>
                <a:ea typeface="+mn-ea"/>
                <a:cs typeface="+mn-cs"/>
              </a:defRPr>
            </a:lvl5pPr>
            <a:lvl6pPr marL="4063797" algn="l" defTabSz="1625519" rtl="0" eaLnBrk="1" latinLnBrk="0" hangingPunct="1">
              <a:defRPr sz="3200" kern="1200">
                <a:solidFill>
                  <a:schemeClr val="tx1"/>
                </a:solidFill>
                <a:latin typeface="+mn-lt"/>
                <a:ea typeface="+mn-ea"/>
                <a:cs typeface="+mn-cs"/>
              </a:defRPr>
            </a:lvl6pPr>
            <a:lvl7pPr marL="4876557" algn="l" defTabSz="1625519" rtl="0" eaLnBrk="1" latinLnBrk="0" hangingPunct="1">
              <a:defRPr sz="3200" kern="1200">
                <a:solidFill>
                  <a:schemeClr val="tx1"/>
                </a:solidFill>
                <a:latin typeface="+mn-lt"/>
                <a:ea typeface="+mn-ea"/>
                <a:cs typeface="+mn-cs"/>
              </a:defRPr>
            </a:lvl7pPr>
            <a:lvl8pPr marL="5689315" algn="l" defTabSz="1625519" rtl="0" eaLnBrk="1" latinLnBrk="0" hangingPunct="1">
              <a:defRPr sz="3200" kern="1200">
                <a:solidFill>
                  <a:schemeClr val="tx1"/>
                </a:solidFill>
                <a:latin typeface="+mn-lt"/>
                <a:ea typeface="+mn-ea"/>
                <a:cs typeface="+mn-cs"/>
              </a:defRPr>
            </a:lvl8pPr>
            <a:lvl9pPr marL="6502075" algn="l" defTabSz="1625519" rtl="0" eaLnBrk="1" latinLnBrk="0" hangingPunct="1">
              <a:defRPr sz="3200" kern="1200">
                <a:solidFill>
                  <a:schemeClr val="tx1"/>
                </a:solidFill>
                <a:latin typeface="+mn-lt"/>
                <a:ea typeface="+mn-ea"/>
                <a:cs typeface="+mn-cs"/>
              </a:defRPr>
            </a:lvl9pPr>
          </a:lstStyle>
          <a:p>
            <a:pPr algn="ctr"/>
            <a:r>
              <a:rPr lang="en-US" sz="1210" b="0">
                <a:latin typeface="Segoe UI" panose="020B0502040204020203" pitchFamily="34" charset="0"/>
                <a:cs typeface="Segoe UI" panose="020B0502040204020203" pitchFamily="34" charset="0"/>
              </a:rPr>
              <a:t>18</a:t>
            </a:r>
            <a:endParaRPr lang="en-US" sz="1210">
              <a:latin typeface="Segoe UI" panose="020B0502040204020203" pitchFamily="34" charset="0"/>
              <a:cs typeface="Segoe UI" panose="020B0502040204020203" pitchFamily="34" charset="0"/>
            </a:endParaRPr>
          </a:p>
        </p:txBody>
      </p:sp>
      <p:grpSp>
        <p:nvGrpSpPr>
          <p:cNvPr id="5" name="Group 4">
            <a:extLst>
              <a:ext uri="{FF2B5EF4-FFF2-40B4-BE49-F238E27FC236}">
                <a16:creationId xmlns:a16="http://schemas.microsoft.com/office/drawing/2014/main" id="{624F441E-7E81-FB13-2B54-E9C685A83DC8}"/>
              </a:ext>
            </a:extLst>
          </p:cNvPr>
          <p:cNvGrpSpPr/>
          <p:nvPr/>
        </p:nvGrpSpPr>
        <p:grpSpPr>
          <a:xfrm>
            <a:off x="1219200" y="1290957"/>
            <a:ext cx="6816722" cy="5059043"/>
            <a:chOff x="0" y="0"/>
            <a:chExt cx="6816825" cy="5059386"/>
          </a:xfrm>
        </p:grpSpPr>
        <p:grpSp>
          <p:nvGrpSpPr>
            <p:cNvPr id="6" name="Group 5">
              <a:extLst>
                <a:ext uri="{FF2B5EF4-FFF2-40B4-BE49-F238E27FC236}">
                  <a16:creationId xmlns:a16="http://schemas.microsoft.com/office/drawing/2014/main" id="{3777E2FC-37E7-3A28-9995-E638E22D9B48}"/>
                </a:ext>
              </a:extLst>
            </p:cNvPr>
            <p:cNvGrpSpPr/>
            <p:nvPr/>
          </p:nvGrpSpPr>
          <p:grpSpPr>
            <a:xfrm>
              <a:off x="0" y="0"/>
              <a:ext cx="6816825" cy="5059386"/>
              <a:chOff x="244444" y="262551"/>
              <a:chExt cx="6816825" cy="5059386"/>
            </a:xfrm>
          </p:grpSpPr>
          <p:grpSp>
            <p:nvGrpSpPr>
              <p:cNvPr id="8" name="Group 7">
                <a:extLst>
                  <a:ext uri="{FF2B5EF4-FFF2-40B4-BE49-F238E27FC236}">
                    <a16:creationId xmlns:a16="http://schemas.microsoft.com/office/drawing/2014/main" id="{F5758CE5-110B-DEEC-1B75-1EA7B8FB54D7}"/>
                  </a:ext>
                </a:extLst>
              </p:cNvPr>
              <p:cNvGrpSpPr/>
              <p:nvPr/>
            </p:nvGrpSpPr>
            <p:grpSpPr>
              <a:xfrm>
                <a:off x="244444" y="262551"/>
                <a:ext cx="6816825" cy="5059386"/>
                <a:chOff x="238528" y="261986"/>
                <a:chExt cx="6651949" cy="5048506"/>
              </a:xfrm>
            </p:grpSpPr>
            <p:grpSp>
              <p:nvGrpSpPr>
                <p:cNvPr id="23" name="Group 22">
                  <a:extLst>
                    <a:ext uri="{FF2B5EF4-FFF2-40B4-BE49-F238E27FC236}">
                      <a16:creationId xmlns:a16="http://schemas.microsoft.com/office/drawing/2014/main" id="{5293F429-CB4B-095D-40FA-9F7094370266}"/>
                    </a:ext>
                  </a:extLst>
                </p:cNvPr>
                <p:cNvGrpSpPr/>
                <p:nvPr/>
              </p:nvGrpSpPr>
              <p:grpSpPr>
                <a:xfrm>
                  <a:off x="238528" y="261986"/>
                  <a:ext cx="6651949" cy="5048506"/>
                  <a:chOff x="136248" y="150706"/>
                  <a:chExt cx="7124514" cy="5049782"/>
                </a:xfrm>
              </p:grpSpPr>
              <p:cxnSp>
                <p:nvCxnSpPr>
                  <p:cNvPr id="32" name="Straight Arrow Connector 31">
                    <a:extLst>
                      <a:ext uri="{FF2B5EF4-FFF2-40B4-BE49-F238E27FC236}">
                        <a16:creationId xmlns:a16="http://schemas.microsoft.com/office/drawing/2014/main" id="{1EF55A17-A106-D712-9B22-0C35E1452502}"/>
                      </a:ext>
                    </a:extLst>
                  </p:cNvPr>
                  <p:cNvCxnSpPr/>
                  <p:nvPr/>
                </p:nvCxnSpPr>
                <p:spPr>
                  <a:xfrm flipH="1">
                    <a:off x="1659651" y="3229609"/>
                    <a:ext cx="1530289" cy="119525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nvGrpSpPr>
                  <p:cNvPr id="33" name="Group 32">
                    <a:extLst>
                      <a:ext uri="{FF2B5EF4-FFF2-40B4-BE49-F238E27FC236}">
                        <a16:creationId xmlns:a16="http://schemas.microsoft.com/office/drawing/2014/main" id="{9A14A4EA-9582-3074-0FF3-843E22009099}"/>
                      </a:ext>
                    </a:extLst>
                  </p:cNvPr>
                  <p:cNvGrpSpPr/>
                  <p:nvPr/>
                </p:nvGrpSpPr>
                <p:grpSpPr>
                  <a:xfrm>
                    <a:off x="136248" y="150706"/>
                    <a:ext cx="7124514" cy="5049782"/>
                    <a:chOff x="185944" y="150706"/>
                    <a:chExt cx="7124514" cy="5049782"/>
                  </a:xfrm>
                </p:grpSpPr>
                <p:sp>
                  <p:nvSpPr>
                    <p:cNvPr id="35" name="Oval 34">
                      <a:extLst>
                        <a:ext uri="{FF2B5EF4-FFF2-40B4-BE49-F238E27FC236}">
                          <a16:creationId xmlns:a16="http://schemas.microsoft.com/office/drawing/2014/main" id="{1F479565-55F0-67D8-0AFE-9B21C975E115}"/>
                        </a:ext>
                      </a:extLst>
                    </p:cNvPr>
                    <p:cNvSpPr/>
                    <p:nvPr/>
                  </p:nvSpPr>
                  <p:spPr>
                    <a:xfrm>
                      <a:off x="3067140" y="1900073"/>
                      <a:ext cx="1699232" cy="1519368"/>
                    </a:xfrm>
                    <a:prstGeom prst="ellipse">
                      <a:avLst/>
                    </a:prstGeom>
                    <a:solidFill>
                      <a:schemeClr val="bg1"/>
                    </a:solidFill>
                    <a:ln w="28575">
                      <a:solidFill>
                        <a:srgbClr val="B4186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ZW" sz="1100" b="1" kern="100">
                          <a:solidFill>
                            <a:srgbClr val="000000"/>
                          </a:solidFill>
                          <a:effectLst/>
                          <a:latin typeface="Segoe UI" panose="020B0502040204020203" pitchFamily="34" charset="0"/>
                          <a:ea typeface="Calibri" panose="020F0502020204030204" pitchFamily="34" charset="0"/>
                          <a:cs typeface="Segoe UI" panose="020B0502040204020203" pitchFamily="34" charset="0"/>
                        </a:rPr>
                        <a:t> </a:t>
                      </a:r>
                      <a:endParaRPr lang="en-ZW" sz="1100" kern="100">
                        <a:effectLst/>
                        <a:latin typeface="Segoe UI" panose="020B0502040204020203" pitchFamily="34" charset="0"/>
                        <a:ea typeface="Calibri" panose="020F0502020204030204" pitchFamily="34" charset="0"/>
                        <a:cs typeface="Segoe UI" panose="020B0502040204020203" pitchFamily="34" charset="0"/>
                      </a:endParaRPr>
                    </a:p>
                  </p:txBody>
                </p:sp>
                <p:sp>
                  <p:nvSpPr>
                    <p:cNvPr id="36" name="Rectangle: Rounded Corners 2">
                      <a:extLst>
                        <a:ext uri="{FF2B5EF4-FFF2-40B4-BE49-F238E27FC236}">
                          <a16:creationId xmlns:a16="http://schemas.microsoft.com/office/drawing/2014/main" id="{07C49491-E54E-2BD9-C1EE-DA597A479438}"/>
                        </a:ext>
                      </a:extLst>
                    </p:cNvPr>
                    <p:cNvSpPr/>
                    <p:nvPr/>
                  </p:nvSpPr>
                  <p:spPr>
                    <a:xfrm>
                      <a:off x="3143195" y="150706"/>
                      <a:ext cx="1563136" cy="695151"/>
                    </a:xfrm>
                    <a:prstGeom prst="roundRect">
                      <a:avLst/>
                    </a:prstGeom>
                    <a:solidFill>
                      <a:schemeClr val="bg1"/>
                    </a:solidFill>
                    <a:ln w="28575">
                      <a:solidFill>
                        <a:srgbClr val="B4186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200" b="1" kern="100">
                          <a:solidFill>
                            <a:srgbClr val="000000"/>
                          </a:solidFill>
                          <a:effectLst/>
                          <a:latin typeface="Segoe UI" panose="020B0502040204020203" pitchFamily="34" charset="0"/>
                          <a:ea typeface="Calibri" panose="020F0502020204030204" pitchFamily="34" charset="0"/>
                          <a:cs typeface="Segoe UI" panose="020B0502040204020203" pitchFamily="34" charset="0"/>
                        </a:rPr>
                        <a:t>Investors</a:t>
                      </a:r>
                      <a:endParaRPr lang="en-ZW" sz="1100" kern="100">
                        <a:effectLst/>
                        <a:latin typeface="Segoe UI" panose="020B0502040204020203" pitchFamily="34" charset="0"/>
                        <a:ea typeface="Calibri" panose="020F0502020204030204" pitchFamily="34" charset="0"/>
                        <a:cs typeface="Segoe UI" panose="020B0502040204020203" pitchFamily="34" charset="0"/>
                      </a:endParaRPr>
                    </a:p>
                  </p:txBody>
                </p:sp>
                <p:sp>
                  <p:nvSpPr>
                    <p:cNvPr id="37" name="Rectangle: Rounded Corners 3">
                      <a:extLst>
                        <a:ext uri="{FF2B5EF4-FFF2-40B4-BE49-F238E27FC236}">
                          <a16:creationId xmlns:a16="http://schemas.microsoft.com/office/drawing/2014/main" id="{93502A79-EC86-1A48-9008-9F26EC9C3B11}"/>
                        </a:ext>
                      </a:extLst>
                    </p:cNvPr>
                    <p:cNvSpPr/>
                    <p:nvPr/>
                  </p:nvSpPr>
                  <p:spPr>
                    <a:xfrm>
                      <a:off x="2953426" y="4370843"/>
                      <a:ext cx="1916062" cy="829645"/>
                    </a:xfrm>
                    <a:prstGeom prst="roundRect">
                      <a:avLst/>
                    </a:prstGeom>
                    <a:solidFill>
                      <a:schemeClr val="bg1"/>
                    </a:solidFill>
                    <a:ln w="28575">
                      <a:solidFill>
                        <a:srgbClr val="B4186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200" b="1" kern="100">
                          <a:solidFill>
                            <a:srgbClr val="000000"/>
                          </a:solidFill>
                          <a:effectLst/>
                          <a:latin typeface="Segoe UI" panose="020B0502040204020203" pitchFamily="34" charset="0"/>
                          <a:ea typeface="Calibri" panose="020F0502020204030204" pitchFamily="34" charset="0"/>
                          <a:cs typeface="Segoe UI" panose="020B0502040204020203" pitchFamily="34" charset="0"/>
                        </a:rPr>
                        <a:t>Assets:</a:t>
                      </a:r>
                      <a:endParaRPr lang="en-ZW" sz="1100" kern="100">
                        <a:effectLst/>
                        <a:latin typeface="Segoe UI" panose="020B0502040204020203" pitchFamily="34" charset="0"/>
                        <a:ea typeface="Calibri" panose="020F0502020204030204" pitchFamily="34" charset="0"/>
                        <a:cs typeface="Segoe UI" panose="020B0502040204020203" pitchFamily="34" charset="0"/>
                      </a:endParaRPr>
                    </a:p>
                    <a:p>
                      <a:pPr algn="ctr">
                        <a:lnSpc>
                          <a:spcPct val="107000"/>
                        </a:lnSpc>
                        <a:spcAft>
                          <a:spcPts val="800"/>
                        </a:spcAft>
                      </a:pPr>
                      <a:r>
                        <a:rPr lang="en-US" sz="1200" b="1" kern="100">
                          <a:solidFill>
                            <a:srgbClr val="000000"/>
                          </a:solidFill>
                          <a:effectLst/>
                          <a:latin typeface="Segoe UI" panose="020B0502040204020203" pitchFamily="34" charset="0"/>
                          <a:ea typeface="Calibri" panose="020F0502020204030204" pitchFamily="34" charset="0"/>
                          <a:cs typeface="Segoe UI" panose="020B0502040204020203" pitchFamily="34" charset="0"/>
                        </a:rPr>
                        <a:t>Land, Mortgages, WIP, Serviced stands</a:t>
                      </a:r>
                      <a:endParaRPr lang="en-ZW" sz="1100" kern="100">
                        <a:effectLst/>
                        <a:latin typeface="Segoe UI" panose="020B0502040204020203" pitchFamily="34" charset="0"/>
                        <a:ea typeface="Calibri" panose="020F0502020204030204" pitchFamily="34" charset="0"/>
                        <a:cs typeface="Segoe UI" panose="020B0502040204020203" pitchFamily="34" charset="0"/>
                      </a:endParaRPr>
                    </a:p>
                  </p:txBody>
                </p:sp>
                <p:sp>
                  <p:nvSpPr>
                    <p:cNvPr id="38" name="Rectangle: Rounded Corners 4">
                      <a:extLst>
                        <a:ext uri="{FF2B5EF4-FFF2-40B4-BE49-F238E27FC236}">
                          <a16:creationId xmlns:a16="http://schemas.microsoft.com/office/drawing/2014/main" id="{69DF5C0C-610C-14C9-F118-5CC0B3EE1161}"/>
                        </a:ext>
                      </a:extLst>
                    </p:cNvPr>
                    <p:cNvSpPr/>
                    <p:nvPr/>
                  </p:nvSpPr>
                  <p:spPr>
                    <a:xfrm>
                      <a:off x="6044366" y="2231651"/>
                      <a:ext cx="1266092" cy="706055"/>
                    </a:xfrm>
                    <a:prstGeom prst="roundRect">
                      <a:avLst/>
                    </a:prstGeom>
                    <a:solidFill>
                      <a:schemeClr val="bg1"/>
                    </a:solidFill>
                    <a:ln w="28575">
                      <a:solidFill>
                        <a:srgbClr val="B4186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200" b="1" kern="100">
                          <a:solidFill>
                            <a:srgbClr val="000000"/>
                          </a:solidFill>
                          <a:effectLst/>
                          <a:latin typeface="Segoe UI" panose="020B0502040204020203" pitchFamily="34" charset="0"/>
                          <a:ea typeface="Calibri" panose="020F0502020204030204" pitchFamily="34" charset="0"/>
                          <a:cs typeface="Segoe UI" panose="020B0502040204020203" pitchFamily="34" charset="0"/>
                        </a:rPr>
                        <a:t>Trustee</a:t>
                      </a:r>
                      <a:endParaRPr lang="en-ZW" sz="1100" kern="100">
                        <a:effectLst/>
                        <a:latin typeface="Segoe UI" panose="020B0502040204020203" pitchFamily="34" charset="0"/>
                        <a:ea typeface="Calibri" panose="020F0502020204030204" pitchFamily="34" charset="0"/>
                        <a:cs typeface="Segoe UI" panose="020B0502040204020203" pitchFamily="34" charset="0"/>
                      </a:endParaRPr>
                    </a:p>
                  </p:txBody>
                </p:sp>
                <p:sp>
                  <p:nvSpPr>
                    <p:cNvPr id="39" name="Rectangle: Rounded Corners 5">
                      <a:extLst>
                        <a:ext uri="{FF2B5EF4-FFF2-40B4-BE49-F238E27FC236}">
                          <a16:creationId xmlns:a16="http://schemas.microsoft.com/office/drawing/2014/main" id="{3907ADF3-7EFD-6330-C78B-EC9EA5914F74}"/>
                        </a:ext>
                      </a:extLst>
                    </p:cNvPr>
                    <p:cNvSpPr/>
                    <p:nvPr/>
                  </p:nvSpPr>
                  <p:spPr>
                    <a:xfrm>
                      <a:off x="185947" y="2244578"/>
                      <a:ext cx="1421261" cy="693121"/>
                    </a:xfrm>
                    <a:prstGeom prst="roundRect">
                      <a:avLst/>
                    </a:prstGeom>
                    <a:solidFill>
                      <a:schemeClr val="bg1"/>
                    </a:solidFill>
                    <a:ln w="28575">
                      <a:solidFill>
                        <a:srgbClr val="B4186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200" b="1" kern="100">
                          <a:solidFill>
                            <a:srgbClr val="000000"/>
                          </a:solidFill>
                          <a:effectLst/>
                          <a:latin typeface="Segoe UI" panose="020B0502040204020203" pitchFamily="34" charset="0"/>
                          <a:ea typeface="Calibri" panose="020F0502020204030204" pitchFamily="34" charset="0"/>
                          <a:cs typeface="Segoe UI" panose="020B0502040204020203" pitchFamily="34" charset="0"/>
                        </a:rPr>
                        <a:t>Fund Manager</a:t>
                      </a:r>
                      <a:endParaRPr lang="en-ZW" sz="1100" kern="100">
                        <a:effectLst/>
                        <a:latin typeface="Segoe UI" panose="020B0502040204020203" pitchFamily="34" charset="0"/>
                        <a:ea typeface="Calibri" panose="020F0502020204030204" pitchFamily="34" charset="0"/>
                        <a:cs typeface="Segoe UI" panose="020B0502040204020203" pitchFamily="34" charset="0"/>
                      </a:endParaRPr>
                    </a:p>
                    <a:p>
                      <a:pPr algn="ctr">
                        <a:lnSpc>
                          <a:spcPct val="107000"/>
                        </a:lnSpc>
                        <a:spcAft>
                          <a:spcPts val="800"/>
                        </a:spcAft>
                      </a:pPr>
                      <a:r>
                        <a:rPr lang="en-US" sz="1200" b="1" kern="100">
                          <a:solidFill>
                            <a:srgbClr val="000000"/>
                          </a:solidFill>
                          <a:effectLst/>
                          <a:latin typeface="Segoe UI" panose="020B0502040204020203" pitchFamily="34" charset="0"/>
                          <a:ea typeface="Calibri" panose="020F0502020204030204" pitchFamily="34" charset="0"/>
                          <a:cs typeface="Segoe UI" panose="020B0502040204020203" pitchFamily="34" charset="0"/>
                        </a:rPr>
                        <a:t>(FLAM)</a:t>
                      </a:r>
                      <a:endParaRPr lang="en-ZW" sz="1100" kern="100">
                        <a:effectLst/>
                        <a:latin typeface="Segoe UI" panose="020B0502040204020203" pitchFamily="34" charset="0"/>
                        <a:ea typeface="Calibri" panose="020F0502020204030204" pitchFamily="34" charset="0"/>
                        <a:cs typeface="Segoe UI" panose="020B0502040204020203" pitchFamily="34" charset="0"/>
                      </a:endParaRPr>
                    </a:p>
                  </p:txBody>
                </p:sp>
                <p:sp>
                  <p:nvSpPr>
                    <p:cNvPr id="40" name="Rectangle: Rounded Corners 6">
                      <a:extLst>
                        <a:ext uri="{FF2B5EF4-FFF2-40B4-BE49-F238E27FC236}">
                          <a16:creationId xmlns:a16="http://schemas.microsoft.com/office/drawing/2014/main" id="{D4BEAA43-C6B2-AFC6-6A16-5851AEB0DEE5}"/>
                        </a:ext>
                      </a:extLst>
                    </p:cNvPr>
                    <p:cNvSpPr/>
                    <p:nvPr/>
                  </p:nvSpPr>
                  <p:spPr>
                    <a:xfrm>
                      <a:off x="185944" y="4424575"/>
                      <a:ext cx="1461938" cy="734481"/>
                    </a:xfrm>
                    <a:prstGeom prst="roundRect">
                      <a:avLst/>
                    </a:prstGeom>
                    <a:solidFill>
                      <a:schemeClr val="bg1"/>
                    </a:solidFill>
                    <a:ln w="28575">
                      <a:solidFill>
                        <a:srgbClr val="B4186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US" sz="1200" b="1" kern="100">
                          <a:solidFill>
                            <a:srgbClr val="000000"/>
                          </a:solidFill>
                          <a:effectLst/>
                          <a:latin typeface="Segoe UI" panose="020B0502040204020203" pitchFamily="34" charset="0"/>
                          <a:ea typeface="Calibri" panose="020F0502020204030204" pitchFamily="34" charset="0"/>
                          <a:cs typeface="Segoe UI" panose="020B0502040204020203" pitchFamily="34" charset="0"/>
                        </a:rPr>
                        <a:t>Mortgage </a:t>
                      </a:r>
                      <a:endParaRPr lang="en-ZW" sz="1100" kern="100">
                        <a:effectLst/>
                        <a:latin typeface="Segoe UI" panose="020B0502040204020203" pitchFamily="34" charset="0"/>
                        <a:ea typeface="Calibri" panose="020F0502020204030204" pitchFamily="34" charset="0"/>
                        <a:cs typeface="Segoe UI" panose="020B0502040204020203" pitchFamily="34" charset="0"/>
                      </a:endParaRPr>
                    </a:p>
                    <a:p>
                      <a:pPr algn="ctr">
                        <a:lnSpc>
                          <a:spcPct val="107000"/>
                        </a:lnSpc>
                        <a:spcAft>
                          <a:spcPts val="800"/>
                        </a:spcAft>
                      </a:pPr>
                      <a:r>
                        <a:rPr lang="en-US" sz="1200" b="1" kern="100">
                          <a:solidFill>
                            <a:srgbClr val="000000"/>
                          </a:solidFill>
                          <a:effectLst/>
                          <a:latin typeface="Segoe UI" panose="020B0502040204020203" pitchFamily="34" charset="0"/>
                          <a:ea typeface="Calibri" panose="020F0502020204030204" pitchFamily="34" charset="0"/>
                          <a:cs typeface="Segoe UI" panose="020B0502040204020203" pitchFamily="34" charset="0"/>
                        </a:rPr>
                        <a:t>Broker</a:t>
                      </a:r>
                      <a:endParaRPr lang="en-ZW" sz="1100" kern="100">
                        <a:effectLst/>
                        <a:latin typeface="Segoe UI" panose="020B0502040204020203" pitchFamily="34" charset="0"/>
                        <a:ea typeface="Calibri" panose="020F0502020204030204" pitchFamily="34" charset="0"/>
                        <a:cs typeface="Segoe UI" panose="020B0502040204020203" pitchFamily="34" charset="0"/>
                      </a:endParaRPr>
                    </a:p>
                  </p:txBody>
                </p:sp>
                <p:cxnSp>
                  <p:nvCxnSpPr>
                    <p:cNvPr id="41" name="Straight Arrow Connector 40">
                      <a:extLst>
                        <a:ext uri="{FF2B5EF4-FFF2-40B4-BE49-F238E27FC236}">
                          <a16:creationId xmlns:a16="http://schemas.microsoft.com/office/drawing/2014/main" id="{48B9AEBD-F4B2-9889-769C-E0536198325D}"/>
                        </a:ext>
                      </a:extLst>
                    </p:cNvPr>
                    <p:cNvCxnSpPr/>
                    <p:nvPr/>
                  </p:nvCxnSpPr>
                  <p:spPr>
                    <a:xfrm>
                      <a:off x="4156000" y="910205"/>
                      <a:ext cx="0" cy="93422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42" name="Straight Arrow Connector 41">
                      <a:extLst>
                        <a:ext uri="{FF2B5EF4-FFF2-40B4-BE49-F238E27FC236}">
                          <a16:creationId xmlns:a16="http://schemas.microsoft.com/office/drawing/2014/main" id="{C852AAC6-71E6-1749-CFED-F8146BAD1906}"/>
                        </a:ext>
                      </a:extLst>
                    </p:cNvPr>
                    <p:cNvCxnSpPr/>
                    <p:nvPr/>
                  </p:nvCxnSpPr>
                  <p:spPr>
                    <a:xfrm>
                      <a:off x="4150564" y="3476055"/>
                      <a:ext cx="3255" cy="82642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43" name="Straight Arrow Connector 42">
                      <a:extLst>
                        <a:ext uri="{FF2B5EF4-FFF2-40B4-BE49-F238E27FC236}">
                          <a16:creationId xmlns:a16="http://schemas.microsoft.com/office/drawing/2014/main" id="{330B9FA2-61E6-31B7-4E87-28CCA75AF957}"/>
                        </a:ext>
                      </a:extLst>
                    </p:cNvPr>
                    <p:cNvCxnSpPr/>
                    <p:nvPr/>
                  </p:nvCxnSpPr>
                  <p:spPr>
                    <a:xfrm flipV="1">
                      <a:off x="3620348" y="903274"/>
                      <a:ext cx="0" cy="93422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44" name="Straight Arrow Connector 43">
                      <a:extLst>
                        <a:ext uri="{FF2B5EF4-FFF2-40B4-BE49-F238E27FC236}">
                          <a16:creationId xmlns:a16="http://schemas.microsoft.com/office/drawing/2014/main" id="{49FD831F-EA89-44B1-5639-621B58EF3082}"/>
                        </a:ext>
                      </a:extLst>
                    </p:cNvPr>
                    <p:cNvCxnSpPr/>
                    <p:nvPr/>
                  </p:nvCxnSpPr>
                  <p:spPr>
                    <a:xfrm flipH="1">
                      <a:off x="1647904" y="2467063"/>
                      <a:ext cx="1241622"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cxnSp>
                <p:nvCxnSpPr>
                  <p:cNvPr id="34" name="Straight Arrow Connector 33">
                    <a:extLst>
                      <a:ext uri="{FF2B5EF4-FFF2-40B4-BE49-F238E27FC236}">
                        <a16:creationId xmlns:a16="http://schemas.microsoft.com/office/drawing/2014/main" id="{336890A4-FAE2-87F2-04E0-BE6E89DB2492}"/>
                      </a:ext>
                    </a:extLst>
                  </p:cNvPr>
                  <p:cNvCxnSpPr/>
                  <p:nvPr/>
                </p:nvCxnSpPr>
                <p:spPr>
                  <a:xfrm>
                    <a:off x="628303" y="450530"/>
                    <a:ext cx="2295119" cy="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grpSp>
            <p:sp>
              <p:nvSpPr>
                <p:cNvPr id="24" name="Text Box 12">
                  <a:extLst>
                    <a:ext uri="{FF2B5EF4-FFF2-40B4-BE49-F238E27FC236}">
                      <a16:creationId xmlns:a16="http://schemas.microsoft.com/office/drawing/2014/main" id="{7F4EFD48-143D-A342-0F13-2171732EA3AD}"/>
                    </a:ext>
                  </a:extLst>
                </p:cNvPr>
                <p:cNvSpPr txBox="1"/>
                <p:nvPr/>
              </p:nvSpPr>
              <p:spPr>
                <a:xfrm>
                  <a:off x="1457129" y="561729"/>
                  <a:ext cx="797037" cy="26198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000" kern="100">
                      <a:effectLst/>
                      <a:latin typeface="Segoe UI" panose="020B0502040204020203" pitchFamily="34" charset="0"/>
                      <a:ea typeface="Calibri" panose="020F0502020204030204" pitchFamily="34" charset="0"/>
                      <a:cs typeface="Segoe UI" panose="020B0502040204020203" pitchFamily="34" charset="0"/>
                    </a:rPr>
                    <a:t>Reporting</a:t>
                  </a:r>
                  <a:endParaRPr lang="en-ZW" sz="1100" kern="100">
                    <a:effectLst/>
                    <a:latin typeface="Segoe UI" panose="020B0502040204020203" pitchFamily="34" charset="0"/>
                    <a:ea typeface="Calibri" panose="020F0502020204030204" pitchFamily="34" charset="0"/>
                    <a:cs typeface="Segoe UI" panose="020B0502040204020203" pitchFamily="34" charset="0"/>
                  </a:endParaRPr>
                </a:p>
              </p:txBody>
            </p:sp>
            <p:sp>
              <p:nvSpPr>
                <p:cNvPr id="26" name="Text Box 12">
                  <a:extLst>
                    <a:ext uri="{FF2B5EF4-FFF2-40B4-BE49-F238E27FC236}">
                      <a16:creationId xmlns:a16="http://schemas.microsoft.com/office/drawing/2014/main" id="{ADB23049-1C3D-037C-39A8-2D6313DAFC33}"/>
                    </a:ext>
                  </a:extLst>
                </p:cNvPr>
                <p:cNvSpPr txBox="1"/>
                <p:nvPr/>
              </p:nvSpPr>
              <p:spPr>
                <a:xfrm>
                  <a:off x="4684998" y="2355334"/>
                  <a:ext cx="886080" cy="2637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000" kern="100">
                      <a:effectLst/>
                      <a:latin typeface="Segoe UI" panose="020B0502040204020203" pitchFamily="34" charset="0"/>
                      <a:ea typeface="Calibri" panose="020F0502020204030204" pitchFamily="34" charset="0"/>
                      <a:cs typeface="Segoe UI" panose="020B0502040204020203" pitchFamily="34" charset="0"/>
                    </a:rPr>
                    <a:t>Trusteeship</a:t>
                  </a:r>
                  <a:endParaRPr lang="en-ZW" sz="1100" kern="100">
                    <a:effectLst/>
                    <a:latin typeface="Segoe UI" panose="020B0502040204020203" pitchFamily="34" charset="0"/>
                    <a:ea typeface="Calibri" panose="020F0502020204030204" pitchFamily="34" charset="0"/>
                    <a:cs typeface="Segoe UI" panose="020B0502040204020203" pitchFamily="34" charset="0"/>
                  </a:endParaRPr>
                </a:p>
              </p:txBody>
            </p:sp>
            <p:sp>
              <p:nvSpPr>
                <p:cNvPr id="27" name="Text Box 12">
                  <a:extLst>
                    <a:ext uri="{FF2B5EF4-FFF2-40B4-BE49-F238E27FC236}">
                      <a16:creationId xmlns:a16="http://schemas.microsoft.com/office/drawing/2014/main" id="{79E4D6E4-11A8-3A88-9CD1-518C9CD9A30C}"/>
                    </a:ext>
                  </a:extLst>
                </p:cNvPr>
                <p:cNvSpPr txBox="1"/>
                <p:nvPr/>
              </p:nvSpPr>
              <p:spPr>
                <a:xfrm>
                  <a:off x="1735849" y="2315956"/>
                  <a:ext cx="1214863" cy="26180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000" kern="100">
                      <a:effectLst/>
                      <a:latin typeface="Segoe UI" panose="020B0502040204020203" pitchFamily="34" charset="0"/>
                      <a:ea typeface="Calibri" panose="020F0502020204030204" pitchFamily="34" charset="0"/>
                      <a:cs typeface="Segoe UI" panose="020B0502040204020203" pitchFamily="34" charset="0"/>
                    </a:rPr>
                    <a:t>Management fees</a:t>
                  </a:r>
                  <a:endParaRPr lang="en-ZW" sz="1100" kern="100">
                    <a:effectLst/>
                    <a:latin typeface="Segoe UI" panose="020B0502040204020203" pitchFamily="34" charset="0"/>
                    <a:ea typeface="Calibri" panose="020F0502020204030204" pitchFamily="34" charset="0"/>
                    <a:cs typeface="Segoe UI" panose="020B0502040204020203" pitchFamily="34" charset="0"/>
                  </a:endParaRPr>
                </a:p>
              </p:txBody>
            </p:sp>
            <p:sp>
              <p:nvSpPr>
                <p:cNvPr id="28" name="Text Box 12">
                  <a:extLst>
                    <a:ext uri="{FF2B5EF4-FFF2-40B4-BE49-F238E27FC236}">
                      <a16:creationId xmlns:a16="http://schemas.microsoft.com/office/drawing/2014/main" id="{C4DF835E-8AA8-1ED2-F789-B3D71FA10D3A}"/>
                    </a:ext>
                  </a:extLst>
                </p:cNvPr>
                <p:cNvSpPr txBox="1"/>
                <p:nvPr/>
              </p:nvSpPr>
              <p:spPr>
                <a:xfrm rot="19380000">
                  <a:off x="1720598" y="3541839"/>
                  <a:ext cx="814999" cy="35563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000" kern="100">
                      <a:effectLst/>
                      <a:latin typeface="Segoe UI" panose="020B0502040204020203" pitchFamily="34" charset="0"/>
                      <a:ea typeface="Calibri" panose="020F0502020204030204" pitchFamily="34" charset="0"/>
                      <a:cs typeface="Segoe UI" panose="020B0502040204020203" pitchFamily="34" charset="0"/>
                    </a:rPr>
                    <a:t>Collections</a:t>
                  </a:r>
                  <a:endParaRPr lang="en-ZW" sz="1100" kern="100">
                    <a:effectLst/>
                    <a:latin typeface="Segoe UI" panose="020B0502040204020203" pitchFamily="34" charset="0"/>
                    <a:ea typeface="Calibri" panose="020F0502020204030204" pitchFamily="34" charset="0"/>
                    <a:cs typeface="Segoe UI" panose="020B0502040204020203" pitchFamily="34" charset="0"/>
                  </a:endParaRPr>
                </a:p>
              </p:txBody>
            </p:sp>
            <p:sp>
              <p:nvSpPr>
                <p:cNvPr id="29" name="Text Box 12">
                  <a:extLst>
                    <a:ext uri="{FF2B5EF4-FFF2-40B4-BE49-F238E27FC236}">
                      <a16:creationId xmlns:a16="http://schemas.microsoft.com/office/drawing/2014/main" id="{7FABE253-EF17-9D25-91CC-D2F6B07F07E7}"/>
                    </a:ext>
                  </a:extLst>
                </p:cNvPr>
                <p:cNvSpPr txBox="1"/>
                <p:nvPr/>
              </p:nvSpPr>
              <p:spPr>
                <a:xfrm>
                  <a:off x="3982200" y="1248410"/>
                  <a:ext cx="685800" cy="63968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000" kern="100">
                      <a:effectLst/>
                      <a:latin typeface="Segoe UI" panose="020B0502040204020203" pitchFamily="34" charset="0"/>
                      <a:ea typeface="Calibri" panose="020F0502020204030204" pitchFamily="34" charset="0"/>
                      <a:cs typeface="Segoe UI" panose="020B0502040204020203" pitchFamily="34" charset="0"/>
                    </a:rPr>
                    <a:t>Land, Stands, Capital</a:t>
                  </a:r>
                  <a:endParaRPr lang="en-ZW" sz="1100" kern="100">
                    <a:effectLst/>
                    <a:latin typeface="Segoe UI" panose="020B0502040204020203" pitchFamily="34" charset="0"/>
                    <a:ea typeface="Calibri" panose="020F0502020204030204" pitchFamily="34" charset="0"/>
                    <a:cs typeface="Segoe UI" panose="020B0502040204020203" pitchFamily="34" charset="0"/>
                  </a:endParaRPr>
                </a:p>
                <a:p>
                  <a:pPr>
                    <a:lnSpc>
                      <a:spcPct val="107000"/>
                    </a:lnSpc>
                    <a:spcAft>
                      <a:spcPts val="800"/>
                    </a:spcAft>
                  </a:pPr>
                  <a:r>
                    <a:rPr lang="en-US" sz="1000" kern="100">
                      <a:effectLst/>
                      <a:latin typeface="Segoe UI" panose="020B0502040204020203" pitchFamily="34" charset="0"/>
                      <a:ea typeface="Calibri" panose="020F0502020204030204" pitchFamily="34" charset="0"/>
                      <a:cs typeface="Segoe UI" panose="020B0502040204020203" pitchFamily="34" charset="0"/>
                    </a:rPr>
                    <a:t> </a:t>
                  </a:r>
                  <a:endParaRPr lang="en-ZW" sz="1100" kern="100">
                    <a:effectLst/>
                    <a:latin typeface="Segoe UI" panose="020B0502040204020203" pitchFamily="34" charset="0"/>
                    <a:ea typeface="Calibri" panose="020F0502020204030204" pitchFamily="34" charset="0"/>
                    <a:cs typeface="Segoe UI" panose="020B0502040204020203" pitchFamily="34" charset="0"/>
                  </a:endParaRPr>
                </a:p>
              </p:txBody>
            </p:sp>
            <p:sp>
              <p:nvSpPr>
                <p:cNvPr id="30" name="Text Box 12">
                  <a:extLst>
                    <a:ext uri="{FF2B5EF4-FFF2-40B4-BE49-F238E27FC236}">
                      <a16:creationId xmlns:a16="http://schemas.microsoft.com/office/drawing/2014/main" id="{098CF272-71A5-D706-C31A-29EA67D2488A}"/>
                    </a:ext>
                  </a:extLst>
                </p:cNvPr>
                <p:cNvSpPr txBox="1"/>
                <p:nvPr/>
              </p:nvSpPr>
              <p:spPr>
                <a:xfrm>
                  <a:off x="2413761" y="1231177"/>
                  <a:ext cx="1013440" cy="60271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000" kern="100">
                      <a:effectLst/>
                      <a:latin typeface="Segoe UI" panose="020B0502040204020203" pitchFamily="34" charset="0"/>
                      <a:ea typeface="Calibri" panose="020F0502020204030204" pitchFamily="34" charset="0"/>
                      <a:cs typeface="Segoe UI" panose="020B0502040204020203" pitchFamily="34" charset="0"/>
                    </a:rPr>
                    <a:t>Units: Interest, Profits &amp; Redemptions</a:t>
                  </a:r>
                  <a:endParaRPr lang="en-ZW" sz="1100" kern="100">
                    <a:effectLst/>
                    <a:latin typeface="Segoe UI" panose="020B0502040204020203" pitchFamily="34" charset="0"/>
                    <a:ea typeface="Calibri" panose="020F0502020204030204" pitchFamily="34" charset="0"/>
                    <a:cs typeface="Segoe UI" panose="020B0502040204020203" pitchFamily="34" charset="0"/>
                  </a:endParaRPr>
                </a:p>
              </p:txBody>
            </p:sp>
            <p:sp>
              <p:nvSpPr>
                <p:cNvPr id="31" name="Text Box 12">
                  <a:extLst>
                    <a:ext uri="{FF2B5EF4-FFF2-40B4-BE49-F238E27FC236}">
                      <a16:creationId xmlns:a16="http://schemas.microsoft.com/office/drawing/2014/main" id="{6A6F9ADC-B8B7-F57F-635E-DA2D15AC6244}"/>
                    </a:ext>
                  </a:extLst>
                </p:cNvPr>
                <p:cNvSpPr txBox="1"/>
                <p:nvPr/>
              </p:nvSpPr>
              <p:spPr>
                <a:xfrm>
                  <a:off x="3937089" y="3773830"/>
                  <a:ext cx="685500" cy="4581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000" kern="100">
                      <a:effectLst/>
                      <a:latin typeface="Segoe UI" panose="020B0502040204020203" pitchFamily="34" charset="0"/>
                      <a:ea typeface="Calibri" panose="020F0502020204030204" pitchFamily="34" charset="0"/>
                      <a:cs typeface="Segoe UI" panose="020B0502040204020203" pitchFamily="34" charset="0"/>
                    </a:rPr>
                    <a:t>Cash Injection</a:t>
                  </a:r>
                  <a:endParaRPr lang="en-ZW" sz="1100" kern="100">
                    <a:effectLst/>
                    <a:latin typeface="Segoe UI" panose="020B0502040204020203" pitchFamily="34" charset="0"/>
                    <a:ea typeface="Calibri" panose="020F0502020204030204" pitchFamily="34" charset="0"/>
                    <a:cs typeface="Segoe UI" panose="020B0502040204020203" pitchFamily="34" charset="0"/>
                  </a:endParaRPr>
                </a:p>
              </p:txBody>
            </p:sp>
          </p:grpSp>
          <p:cxnSp>
            <p:nvCxnSpPr>
              <p:cNvPr id="9" name="Straight Arrow Connector 8">
                <a:extLst>
                  <a:ext uri="{FF2B5EF4-FFF2-40B4-BE49-F238E27FC236}">
                    <a16:creationId xmlns:a16="http://schemas.microsoft.com/office/drawing/2014/main" id="{E47CB0A4-6AC0-0B96-8D2B-0D628E86BC68}"/>
                  </a:ext>
                </a:extLst>
              </p:cNvPr>
              <p:cNvCxnSpPr/>
              <p:nvPr/>
            </p:nvCxnSpPr>
            <p:spPr>
              <a:xfrm flipV="1">
                <a:off x="3570838" y="3578005"/>
                <a:ext cx="2540" cy="827405"/>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0" name="Text Box 12">
                <a:extLst>
                  <a:ext uri="{FF2B5EF4-FFF2-40B4-BE49-F238E27FC236}">
                    <a16:creationId xmlns:a16="http://schemas.microsoft.com/office/drawing/2014/main" id="{9F7E1ACB-8E94-BD03-632E-E074D740C94A}"/>
                  </a:ext>
                </a:extLst>
              </p:cNvPr>
              <p:cNvSpPr txBox="1"/>
              <p:nvPr/>
            </p:nvSpPr>
            <p:spPr>
              <a:xfrm>
                <a:off x="3168713" y="3883937"/>
                <a:ext cx="506730" cy="2895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000" kern="100">
                    <a:effectLst/>
                    <a:latin typeface="Segoe UI" panose="020B0502040204020203" pitchFamily="34" charset="0"/>
                    <a:ea typeface="Calibri" panose="020F0502020204030204" pitchFamily="34" charset="0"/>
                    <a:cs typeface="Segoe UI" panose="020B0502040204020203" pitchFamily="34" charset="0"/>
                  </a:rPr>
                  <a:t>Cash </a:t>
                </a:r>
                <a:endParaRPr lang="en-ZW" sz="1100" kern="100">
                  <a:effectLst/>
                  <a:latin typeface="Segoe UI" panose="020B0502040204020203" pitchFamily="34" charset="0"/>
                  <a:ea typeface="Calibri" panose="020F0502020204030204" pitchFamily="34" charset="0"/>
                  <a:cs typeface="Segoe UI" panose="020B0502040204020203" pitchFamily="34" charset="0"/>
                </a:endParaRPr>
              </a:p>
            </p:txBody>
          </p:sp>
          <p:cxnSp>
            <p:nvCxnSpPr>
              <p:cNvPr id="11" name="Straight Arrow Connector 10">
                <a:extLst>
                  <a:ext uri="{FF2B5EF4-FFF2-40B4-BE49-F238E27FC236}">
                    <a16:creationId xmlns:a16="http://schemas.microsoft.com/office/drawing/2014/main" id="{10CE20DC-787C-896C-D05A-8DD4C0A1E4C8}"/>
                  </a:ext>
                </a:extLst>
              </p:cNvPr>
              <p:cNvCxnSpPr/>
              <p:nvPr/>
            </p:nvCxnSpPr>
            <p:spPr>
              <a:xfrm rot="10800000" flipH="1">
                <a:off x="1493822" y="3134385"/>
                <a:ext cx="1512027" cy="1211278"/>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2" name="Text Box 12">
                <a:extLst>
                  <a:ext uri="{FF2B5EF4-FFF2-40B4-BE49-F238E27FC236}">
                    <a16:creationId xmlns:a16="http://schemas.microsoft.com/office/drawing/2014/main" id="{17965FC4-0855-2BCF-3CD5-2687984200CF}"/>
                  </a:ext>
                </a:extLst>
              </p:cNvPr>
              <p:cNvSpPr txBox="1"/>
              <p:nvPr/>
            </p:nvSpPr>
            <p:spPr>
              <a:xfrm rot="19200000">
                <a:off x="2049215" y="3890971"/>
                <a:ext cx="836619" cy="35633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000" kern="100">
                    <a:effectLst/>
                    <a:latin typeface="Segoe UI" panose="020B0502040204020203" pitchFamily="34" charset="0"/>
                    <a:ea typeface="Calibri" panose="020F0502020204030204" pitchFamily="34" charset="0"/>
                    <a:cs typeface="Segoe UI" panose="020B0502040204020203" pitchFamily="34" charset="0"/>
                  </a:rPr>
                  <a:t>Service fee</a:t>
                </a:r>
                <a:endParaRPr lang="en-ZW" sz="1100" kern="100">
                  <a:effectLst/>
                  <a:latin typeface="Segoe UI" panose="020B0502040204020203" pitchFamily="34" charset="0"/>
                  <a:ea typeface="Calibri" panose="020F0502020204030204" pitchFamily="34" charset="0"/>
                  <a:cs typeface="Segoe UI" panose="020B0502040204020203" pitchFamily="34" charset="0"/>
                </a:endParaRPr>
              </a:p>
              <a:p>
                <a:pPr>
                  <a:lnSpc>
                    <a:spcPct val="107000"/>
                  </a:lnSpc>
                  <a:spcAft>
                    <a:spcPts val="800"/>
                  </a:spcAft>
                </a:pPr>
                <a:r>
                  <a:rPr lang="en-US" sz="1000" kern="100">
                    <a:effectLst/>
                    <a:latin typeface="Segoe UI" panose="020B0502040204020203" pitchFamily="34" charset="0"/>
                    <a:ea typeface="Calibri" panose="020F0502020204030204" pitchFamily="34" charset="0"/>
                    <a:cs typeface="Segoe UI" panose="020B0502040204020203" pitchFamily="34" charset="0"/>
                  </a:rPr>
                  <a:t> </a:t>
                </a:r>
                <a:endParaRPr lang="en-ZW" sz="1100" kern="100">
                  <a:effectLst/>
                  <a:latin typeface="Segoe UI" panose="020B0502040204020203" pitchFamily="34" charset="0"/>
                  <a:ea typeface="Calibri" panose="020F0502020204030204" pitchFamily="34" charset="0"/>
                  <a:cs typeface="Segoe UI" panose="020B0502040204020203" pitchFamily="34" charset="0"/>
                </a:endParaRPr>
              </a:p>
            </p:txBody>
          </p:sp>
          <p:cxnSp>
            <p:nvCxnSpPr>
              <p:cNvPr id="13" name="Straight Arrow Connector 12">
                <a:extLst>
                  <a:ext uri="{FF2B5EF4-FFF2-40B4-BE49-F238E27FC236}">
                    <a16:creationId xmlns:a16="http://schemas.microsoft.com/office/drawing/2014/main" id="{C03DFC48-ACA4-8D5E-1FB4-9B3BE1E3D297}"/>
                  </a:ext>
                </a:extLst>
              </p:cNvPr>
              <p:cNvCxnSpPr/>
              <p:nvPr/>
            </p:nvCxnSpPr>
            <p:spPr>
              <a:xfrm>
                <a:off x="1656785" y="2946149"/>
                <a:ext cx="1224000"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 Box 12">
                <a:extLst>
                  <a:ext uri="{FF2B5EF4-FFF2-40B4-BE49-F238E27FC236}">
                    <a16:creationId xmlns:a16="http://schemas.microsoft.com/office/drawing/2014/main" id="{D621B9EA-960E-56E5-51A4-32F869534014}"/>
                  </a:ext>
                </a:extLst>
              </p:cNvPr>
              <p:cNvSpPr txBox="1"/>
              <p:nvPr/>
            </p:nvSpPr>
            <p:spPr>
              <a:xfrm>
                <a:off x="1810693" y="2706986"/>
                <a:ext cx="950595" cy="4616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000" kern="100">
                    <a:effectLst/>
                    <a:latin typeface="Segoe UI" panose="020B0502040204020203" pitchFamily="34" charset="0"/>
                    <a:ea typeface="Calibri" panose="020F0502020204030204" pitchFamily="34" charset="0"/>
                    <a:cs typeface="Segoe UI" panose="020B0502040204020203" pitchFamily="34" charset="0"/>
                  </a:rPr>
                  <a:t>Management services</a:t>
                </a:r>
                <a:endParaRPr lang="en-ZW" sz="1100" kern="100">
                  <a:effectLst/>
                  <a:latin typeface="Segoe UI" panose="020B0502040204020203" pitchFamily="34" charset="0"/>
                  <a:ea typeface="Calibri" panose="020F0502020204030204" pitchFamily="34" charset="0"/>
                  <a:cs typeface="Segoe UI" panose="020B0502040204020203" pitchFamily="34" charset="0"/>
                </a:endParaRPr>
              </a:p>
            </p:txBody>
          </p:sp>
          <p:cxnSp>
            <p:nvCxnSpPr>
              <p:cNvPr id="15" name="Straight Arrow Connector 14">
                <a:extLst>
                  <a:ext uri="{FF2B5EF4-FFF2-40B4-BE49-F238E27FC236}">
                    <a16:creationId xmlns:a16="http://schemas.microsoft.com/office/drawing/2014/main" id="{8F3D0F63-841D-B47E-69F2-D5AD2692716C}"/>
                  </a:ext>
                </a:extLst>
              </p:cNvPr>
              <p:cNvCxnSpPr/>
              <p:nvPr/>
            </p:nvCxnSpPr>
            <p:spPr>
              <a:xfrm flipH="1">
                <a:off x="1752064" y="4865483"/>
                <a:ext cx="1044000"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6" name="Text Box 12">
                <a:extLst>
                  <a:ext uri="{FF2B5EF4-FFF2-40B4-BE49-F238E27FC236}">
                    <a16:creationId xmlns:a16="http://schemas.microsoft.com/office/drawing/2014/main" id="{95849693-5296-EF30-9343-BB95CC775986}"/>
                  </a:ext>
                </a:extLst>
              </p:cNvPr>
              <p:cNvSpPr txBox="1"/>
              <p:nvPr/>
            </p:nvSpPr>
            <p:spPr>
              <a:xfrm>
                <a:off x="1921195" y="4626026"/>
                <a:ext cx="814704" cy="4616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000" kern="100">
                    <a:effectLst/>
                    <a:latin typeface="Segoe UI" panose="020B0502040204020203" pitchFamily="34" charset="0"/>
                    <a:ea typeface="Calibri" panose="020F0502020204030204" pitchFamily="34" charset="0"/>
                    <a:cs typeface="Segoe UI" panose="020B0502040204020203" pitchFamily="34" charset="0"/>
                  </a:rPr>
                  <a:t>Payments Collections</a:t>
                </a:r>
                <a:endParaRPr lang="en-ZW" sz="1100" kern="100">
                  <a:effectLst/>
                  <a:latin typeface="Segoe UI" panose="020B0502040204020203" pitchFamily="34" charset="0"/>
                  <a:ea typeface="Calibri" panose="020F0502020204030204" pitchFamily="34" charset="0"/>
                  <a:cs typeface="Segoe UI" panose="020B0502040204020203" pitchFamily="34" charset="0"/>
                </a:endParaRPr>
              </a:p>
              <a:p>
                <a:pPr>
                  <a:lnSpc>
                    <a:spcPct val="107000"/>
                  </a:lnSpc>
                  <a:spcAft>
                    <a:spcPts val="800"/>
                  </a:spcAft>
                </a:pPr>
                <a:r>
                  <a:rPr lang="en-US" sz="1000" kern="100">
                    <a:effectLst/>
                    <a:latin typeface="Segoe UI" panose="020B0502040204020203" pitchFamily="34" charset="0"/>
                    <a:ea typeface="Calibri" panose="020F0502020204030204" pitchFamily="34" charset="0"/>
                    <a:cs typeface="Segoe UI" panose="020B0502040204020203" pitchFamily="34" charset="0"/>
                  </a:rPr>
                  <a:t> </a:t>
                </a:r>
                <a:endParaRPr lang="en-ZW" sz="1100" kern="100">
                  <a:effectLst/>
                  <a:latin typeface="Segoe UI" panose="020B0502040204020203" pitchFamily="34" charset="0"/>
                  <a:ea typeface="Calibri" panose="020F0502020204030204" pitchFamily="34" charset="0"/>
                  <a:cs typeface="Segoe UI" panose="020B0502040204020203" pitchFamily="34" charset="0"/>
                </a:endParaRPr>
              </a:p>
            </p:txBody>
          </p:sp>
          <p:cxnSp>
            <p:nvCxnSpPr>
              <p:cNvPr id="17" name="Straight Arrow Connector 16">
                <a:extLst>
                  <a:ext uri="{FF2B5EF4-FFF2-40B4-BE49-F238E27FC236}">
                    <a16:creationId xmlns:a16="http://schemas.microsoft.com/office/drawing/2014/main" id="{D7414C9D-6C45-8933-5D86-31276442E2EF}"/>
                  </a:ext>
                </a:extLst>
              </p:cNvPr>
              <p:cNvCxnSpPr/>
              <p:nvPr/>
            </p:nvCxnSpPr>
            <p:spPr>
              <a:xfrm flipV="1">
                <a:off x="737102" y="3206813"/>
                <a:ext cx="0" cy="126000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8" name="Text Box 12">
                <a:extLst>
                  <a:ext uri="{FF2B5EF4-FFF2-40B4-BE49-F238E27FC236}">
                    <a16:creationId xmlns:a16="http://schemas.microsoft.com/office/drawing/2014/main" id="{786FF03B-7441-629B-3A5E-CF4EF34FC4E4}"/>
                  </a:ext>
                </a:extLst>
              </p:cNvPr>
              <p:cNvSpPr txBox="1"/>
              <p:nvPr/>
            </p:nvSpPr>
            <p:spPr>
              <a:xfrm>
                <a:off x="706154" y="3649530"/>
                <a:ext cx="760491" cy="28065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000" kern="100">
                    <a:effectLst/>
                    <a:latin typeface="Segoe UI" panose="020B0502040204020203" pitchFamily="34" charset="0"/>
                    <a:ea typeface="Calibri" panose="020F0502020204030204" pitchFamily="34" charset="0"/>
                    <a:cs typeface="Segoe UI" panose="020B0502040204020203" pitchFamily="34" charset="0"/>
                  </a:rPr>
                  <a:t>Reporting</a:t>
                </a:r>
                <a:endParaRPr lang="en-ZW" sz="1100" kern="100">
                  <a:effectLst/>
                  <a:latin typeface="Segoe UI" panose="020B0502040204020203" pitchFamily="34" charset="0"/>
                  <a:ea typeface="Calibri" panose="020F0502020204030204" pitchFamily="34" charset="0"/>
                  <a:cs typeface="Segoe UI" panose="020B0502040204020203" pitchFamily="34" charset="0"/>
                </a:endParaRPr>
              </a:p>
            </p:txBody>
          </p:sp>
          <p:cxnSp>
            <p:nvCxnSpPr>
              <p:cNvPr id="19" name="Straight Arrow Connector 18">
                <a:extLst>
                  <a:ext uri="{FF2B5EF4-FFF2-40B4-BE49-F238E27FC236}">
                    <a16:creationId xmlns:a16="http://schemas.microsoft.com/office/drawing/2014/main" id="{88EFB60A-A4F5-4CFD-66BA-D5B3D68C34ED}"/>
                  </a:ext>
                </a:extLst>
              </p:cNvPr>
              <p:cNvCxnSpPr/>
              <p:nvPr/>
            </p:nvCxnSpPr>
            <p:spPr>
              <a:xfrm>
                <a:off x="4744016" y="2918988"/>
                <a:ext cx="972000"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0" name="Straight Arrow Connector 19">
                <a:extLst>
                  <a:ext uri="{FF2B5EF4-FFF2-40B4-BE49-F238E27FC236}">
                    <a16:creationId xmlns:a16="http://schemas.microsoft.com/office/drawing/2014/main" id="{1BDB56B6-FE44-3436-9046-47A8C7C497C9}"/>
                  </a:ext>
                </a:extLst>
              </p:cNvPr>
              <p:cNvCxnSpPr/>
              <p:nvPr/>
            </p:nvCxnSpPr>
            <p:spPr>
              <a:xfrm>
                <a:off x="4725909" y="2593063"/>
                <a:ext cx="1008000"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21" name="Text Box 12">
                <a:extLst>
                  <a:ext uri="{FF2B5EF4-FFF2-40B4-BE49-F238E27FC236}">
                    <a16:creationId xmlns:a16="http://schemas.microsoft.com/office/drawing/2014/main" id="{CAD57CA1-533A-1D1C-4787-AC9FB7241D71}"/>
                  </a:ext>
                </a:extLst>
              </p:cNvPr>
              <p:cNvSpPr txBox="1"/>
              <p:nvPr/>
            </p:nvSpPr>
            <p:spPr>
              <a:xfrm>
                <a:off x="4988460" y="2915216"/>
                <a:ext cx="552261" cy="26431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1000" kern="100">
                    <a:effectLst/>
                    <a:latin typeface="Segoe UI" panose="020B0502040204020203" pitchFamily="34" charset="0"/>
                    <a:ea typeface="Calibri" panose="020F0502020204030204" pitchFamily="34" charset="0"/>
                    <a:cs typeface="Segoe UI" panose="020B0502040204020203" pitchFamily="34" charset="0"/>
                  </a:rPr>
                  <a:t>Fees</a:t>
                </a:r>
                <a:endParaRPr lang="en-ZW" sz="1100" kern="100">
                  <a:effectLst/>
                  <a:latin typeface="Segoe UI" panose="020B0502040204020203" pitchFamily="34" charset="0"/>
                  <a:ea typeface="Calibri" panose="020F0502020204030204" pitchFamily="34" charset="0"/>
                  <a:cs typeface="Segoe UI" panose="020B0502040204020203" pitchFamily="34" charset="0"/>
                </a:endParaRPr>
              </a:p>
            </p:txBody>
          </p:sp>
          <p:cxnSp>
            <p:nvCxnSpPr>
              <p:cNvPr id="22" name="Straight Connector 21">
                <a:extLst>
                  <a:ext uri="{FF2B5EF4-FFF2-40B4-BE49-F238E27FC236}">
                    <a16:creationId xmlns:a16="http://schemas.microsoft.com/office/drawing/2014/main" id="{3C4238AA-4E74-B22D-5267-F59B0D760E8E}"/>
                  </a:ext>
                </a:extLst>
              </p:cNvPr>
              <p:cNvCxnSpPr/>
              <p:nvPr/>
            </p:nvCxnSpPr>
            <p:spPr>
              <a:xfrm>
                <a:off x="713204" y="551277"/>
                <a:ext cx="14348" cy="1728000"/>
              </a:xfrm>
              <a:prstGeom prst="line">
                <a:avLst/>
              </a:prstGeom>
            </p:spPr>
            <p:style>
              <a:lnRef idx="3">
                <a:schemeClr val="accent3"/>
              </a:lnRef>
              <a:fillRef idx="0">
                <a:schemeClr val="accent3"/>
              </a:fillRef>
              <a:effectRef idx="2">
                <a:schemeClr val="accent3"/>
              </a:effectRef>
              <a:fontRef idx="minor">
                <a:schemeClr val="tx1"/>
              </a:fontRef>
            </p:style>
          </p:cxnSp>
        </p:grpSp>
        <p:sp>
          <p:nvSpPr>
            <p:cNvPr id="7" name="Text Box 31">
              <a:extLst>
                <a:ext uri="{FF2B5EF4-FFF2-40B4-BE49-F238E27FC236}">
                  <a16:creationId xmlns:a16="http://schemas.microsoft.com/office/drawing/2014/main" id="{797455CE-8E62-BF54-4D06-BA5349B58E35}"/>
                </a:ext>
              </a:extLst>
            </p:cNvPr>
            <p:cNvSpPr txBox="1"/>
            <p:nvPr/>
          </p:nvSpPr>
          <p:spPr>
            <a:xfrm>
              <a:off x="2752254" y="2100404"/>
              <a:ext cx="1603132" cy="8888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1400" b="1" kern="100">
                  <a:solidFill>
                    <a:srgbClr val="000000"/>
                  </a:solidFill>
                  <a:effectLst/>
                  <a:latin typeface="Segoe UI" panose="020B0502040204020203" pitchFamily="34" charset="0"/>
                  <a:ea typeface="Calibri" panose="020F0502020204030204" pitchFamily="34" charset="0"/>
                  <a:cs typeface="Segoe UI" panose="020B0502040204020203" pitchFamily="34" charset="0"/>
                </a:rPr>
                <a:t>Mortgage </a:t>
              </a:r>
              <a:endParaRPr lang="en-ZW" sz="1100" kern="100">
                <a:effectLst/>
                <a:latin typeface="Segoe UI" panose="020B0502040204020203" pitchFamily="34" charset="0"/>
                <a:ea typeface="Calibri" panose="020F0502020204030204" pitchFamily="34" charset="0"/>
                <a:cs typeface="Segoe UI" panose="020B0502040204020203" pitchFamily="34" charset="0"/>
              </a:endParaRPr>
            </a:p>
            <a:p>
              <a:pPr algn="ctr">
                <a:lnSpc>
                  <a:spcPct val="107000"/>
                </a:lnSpc>
                <a:spcAft>
                  <a:spcPts val="800"/>
                </a:spcAft>
              </a:pPr>
              <a:r>
                <a:rPr lang="en-US" sz="1400" b="1" kern="100">
                  <a:solidFill>
                    <a:srgbClr val="000000"/>
                  </a:solidFill>
                  <a:effectLst/>
                  <a:latin typeface="Segoe UI" panose="020B0502040204020203" pitchFamily="34" charset="0"/>
                  <a:ea typeface="Calibri" panose="020F0502020204030204" pitchFamily="34" charset="0"/>
                  <a:cs typeface="Segoe UI" panose="020B0502040204020203" pitchFamily="34" charset="0"/>
                </a:rPr>
                <a:t>Pass -Through Fund </a:t>
              </a:r>
              <a:endParaRPr lang="en-ZW" sz="1100" kern="100">
                <a:effectLst/>
                <a:latin typeface="Segoe UI" panose="020B0502040204020203" pitchFamily="34" charset="0"/>
                <a:ea typeface="Calibri" panose="020F0502020204030204" pitchFamily="34" charset="0"/>
                <a:cs typeface="Segoe UI" panose="020B0502040204020203" pitchFamily="34" charset="0"/>
              </a:endParaRPr>
            </a:p>
            <a:p>
              <a:pPr>
                <a:lnSpc>
                  <a:spcPct val="107000"/>
                </a:lnSpc>
                <a:spcAft>
                  <a:spcPts val="800"/>
                </a:spcAft>
              </a:pPr>
              <a:r>
                <a:rPr lang="en-ZW" sz="1400" kern="100">
                  <a:effectLst/>
                  <a:latin typeface="Segoe UI" panose="020B0502040204020203" pitchFamily="34" charset="0"/>
                  <a:ea typeface="Calibri" panose="020F0502020204030204" pitchFamily="34" charset="0"/>
                  <a:cs typeface="Segoe UI" panose="020B0502040204020203" pitchFamily="34" charset="0"/>
                </a:rPr>
                <a:t> </a:t>
              </a:r>
              <a:endParaRPr lang="en-ZW" sz="1100" kern="100">
                <a:effectLst/>
                <a:latin typeface="Segoe UI" panose="020B0502040204020203" pitchFamily="34" charset="0"/>
                <a:ea typeface="Calibri" panose="020F0502020204030204" pitchFamily="34" charset="0"/>
                <a:cs typeface="Segoe UI" panose="020B0502040204020203" pitchFamily="34" charset="0"/>
              </a:endParaRPr>
            </a:p>
          </p:txBody>
        </p:sp>
      </p:grpSp>
      <p:sp>
        <p:nvSpPr>
          <p:cNvPr id="45" name="TextBox 44">
            <a:extLst>
              <a:ext uri="{FF2B5EF4-FFF2-40B4-BE49-F238E27FC236}">
                <a16:creationId xmlns:a16="http://schemas.microsoft.com/office/drawing/2014/main" id="{F9006FCA-5BC1-B7FB-64D5-C072912D0658}"/>
              </a:ext>
            </a:extLst>
          </p:cNvPr>
          <p:cNvSpPr txBox="1"/>
          <p:nvPr/>
        </p:nvSpPr>
        <p:spPr>
          <a:xfrm>
            <a:off x="8536815" y="1790865"/>
            <a:ext cx="2893185" cy="3539430"/>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Beneficiaries are typically Pension Fund Members </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Monthly repayments are inflation linked and currency conversion linked.</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Income-only funds may yield net interest of over 8%.</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Development funds can achieve developer profits exceeding 25%.</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Funds can reinvest principal while loaning out profits.</a:t>
            </a:r>
          </a:p>
        </p:txBody>
      </p:sp>
      <p:sp>
        <p:nvSpPr>
          <p:cNvPr id="46" name="TextBox 45">
            <a:extLst>
              <a:ext uri="{FF2B5EF4-FFF2-40B4-BE49-F238E27FC236}">
                <a16:creationId xmlns:a16="http://schemas.microsoft.com/office/drawing/2014/main" id="{A8DEB652-2FEE-999F-50F7-BF187B4EC22D}"/>
              </a:ext>
            </a:extLst>
          </p:cNvPr>
          <p:cNvSpPr txBox="1"/>
          <p:nvPr/>
        </p:nvSpPr>
        <p:spPr>
          <a:xfrm>
            <a:off x="8630992" y="1336071"/>
            <a:ext cx="2717442"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Key Features</a:t>
            </a:r>
          </a:p>
        </p:txBody>
      </p:sp>
    </p:spTree>
    <p:extLst>
      <p:ext uri="{BB962C8B-B14F-4D97-AF65-F5344CB8AC3E}">
        <p14:creationId xmlns:p14="http://schemas.microsoft.com/office/powerpoint/2010/main" val="1270341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E10A-B1B1-3D27-5307-2303F83C703C}"/>
              </a:ext>
            </a:extLst>
          </p:cNvPr>
          <p:cNvSpPr>
            <a:spLocks noGrp="1"/>
          </p:cNvSpPr>
          <p:nvPr>
            <p:ph type="title"/>
          </p:nvPr>
        </p:nvSpPr>
        <p:spPr/>
        <p:txBody>
          <a:bodyPr>
            <a:normAutofit fontScale="90000"/>
          </a:bodyPr>
          <a:lstStyle/>
          <a:p>
            <a:r>
              <a:rPr lang="en-ZW" dirty="0">
                <a:latin typeface="Segoe UI" panose="020B0502040204020203" pitchFamily="34" charset="0"/>
                <a:cs typeface="Segoe UI" panose="020B0502040204020203" pitchFamily="34" charset="0"/>
              </a:rPr>
              <a:t>Advantages of Currency/Inflation-Linked Mortgage Pass-Through Funds</a:t>
            </a:r>
            <a:endParaRPr lang="ru-RU" dirty="0">
              <a:latin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1AE20690-950D-A111-8AB2-47BE38072479}"/>
              </a:ext>
            </a:extLst>
          </p:cNvPr>
          <p:cNvSpPr>
            <a:spLocks noGrp="1"/>
          </p:cNvSpPr>
          <p:nvPr>
            <p:ph type="ftr" sz="quarter" idx="10"/>
          </p:nvPr>
        </p:nvSpPr>
        <p:spPr/>
        <p:txBody>
          <a:bodyPr/>
          <a:lstStyle/>
          <a:p>
            <a:r>
              <a:rPr lang="en-ID">
                <a:latin typeface="Segoe UI" panose="020B0502040204020203" pitchFamily="34" charset="0"/>
                <a:cs typeface="Segoe UI" panose="020B0502040204020203" pitchFamily="34" charset="0"/>
              </a:rPr>
              <a:t>CASE STUDY: ZIMBABWE MARKET</a:t>
            </a:r>
            <a:endParaRPr lang="en-ID"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23BAA9B7-5E25-AC82-FD65-62C1A82955E7}"/>
              </a:ext>
            </a:extLst>
          </p:cNvPr>
          <p:cNvSpPr>
            <a:spLocks noGrp="1"/>
          </p:cNvSpPr>
          <p:nvPr>
            <p:ph type="sldNum" sz="quarter" idx="11"/>
          </p:nvPr>
        </p:nvSpPr>
        <p:spPr/>
        <p:txBody>
          <a:bodyPr/>
          <a:lstStyle/>
          <a:p>
            <a:r>
              <a:rPr lang="en-ID">
                <a:latin typeface="Segoe UI" panose="020B0502040204020203" pitchFamily="34" charset="0"/>
                <a:cs typeface="Segoe UI" panose="020B0502040204020203" pitchFamily="34" charset="0"/>
              </a:rPr>
              <a:t>18</a:t>
            </a:r>
            <a:endParaRPr lang="en-ID" dirty="0">
              <a:latin typeface="Segoe UI" panose="020B0502040204020203" pitchFamily="34" charset="0"/>
              <a:cs typeface="Segoe UI" panose="020B0502040204020203" pitchFamily="34" charset="0"/>
            </a:endParaRPr>
          </a:p>
        </p:txBody>
      </p:sp>
      <p:sp>
        <p:nvSpPr>
          <p:cNvPr id="7" name="Text Placeholder 6">
            <a:extLst>
              <a:ext uri="{FF2B5EF4-FFF2-40B4-BE49-F238E27FC236}">
                <a16:creationId xmlns:a16="http://schemas.microsoft.com/office/drawing/2014/main" id="{F897A677-CCEE-75CD-9625-4CE73F4CB044}"/>
              </a:ext>
            </a:extLst>
          </p:cNvPr>
          <p:cNvSpPr>
            <a:spLocks noGrp="1"/>
          </p:cNvSpPr>
          <p:nvPr>
            <p:ph type="body" sz="quarter" idx="4294967295"/>
          </p:nvPr>
        </p:nvSpPr>
        <p:spPr>
          <a:xfrm>
            <a:off x="1403350" y="4990874"/>
            <a:ext cx="10302875" cy="1555750"/>
          </a:xfrm>
        </p:spPr>
        <p:txBody>
          <a:bodyPr>
            <a:normAutofit lnSpcReduction="10000"/>
          </a:bodyPr>
          <a:lstStyle/>
          <a:p>
            <a:pPr marL="285750" indent="-285750">
              <a:buFont typeface="Arial" panose="020B0604020202020204" pitchFamily="34" charset="0"/>
              <a:buChar char="•"/>
            </a:pPr>
            <a:r>
              <a:rPr lang="en-ZW" sz="1600" dirty="0">
                <a:latin typeface="Segoe UI" panose="020B0502040204020203" pitchFamily="34" charset="0"/>
                <a:cs typeface="Segoe UI" panose="020B0502040204020203" pitchFamily="34" charset="0"/>
              </a:rPr>
              <a:t>Currency and inflation-linked mortgage pass-through funds provide a strong mechanism for liability matching, particularly for pension funds, while also delivering benefits to fund members. This funding structure ensures alignment of investment returns with the timing and amounts of liabilities, effectively protecting pension funds from negative economic fluctuations. By linking repayments to inflation, these funds contribute to the preservation of capital’s purchasing power over the long term.</a:t>
            </a:r>
            <a:endParaRPr lang="ru-RU" sz="1600" dirty="0">
              <a:latin typeface="Segoe UI" panose="020B0502040204020203" pitchFamily="34" charset="0"/>
              <a:cs typeface="Segoe UI" panose="020B0502040204020203" pitchFamily="34" charset="0"/>
            </a:endParaRPr>
          </a:p>
        </p:txBody>
      </p:sp>
      <p:sp>
        <p:nvSpPr>
          <p:cNvPr id="8" name="Text Placeholder 7">
            <a:extLst>
              <a:ext uri="{FF2B5EF4-FFF2-40B4-BE49-F238E27FC236}">
                <a16:creationId xmlns:a16="http://schemas.microsoft.com/office/drawing/2014/main" id="{5BABF6F4-E384-5659-8C23-716DF3717560}"/>
              </a:ext>
            </a:extLst>
          </p:cNvPr>
          <p:cNvSpPr>
            <a:spLocks noGrp="1"/>
          </p:cNvSpPr>
          <p:nvPr>
            <p:ph type="body" sz="quarter" idx="4294967295"/>
          </p:nvPr>
        </p:nvSpPr>
        <p:spPr>
          <a:xfrm>
            <a:off x="5889171" y="1795463"/>
            <a:ext cx="6302829" cy="2532062"/>
          </a:xfrm>
        </p:spPr>
        <p:txBody>
          <a:bodyPr>
            <a:normAutofit/>
          </a:bodyPr>
          <a:lstStyle/>
          <a:p>
            <a:pPr marL="285750" indent="-285750">
              <a:buFont typeface="Arial" panose="020B0604020202020204" pitchFamily="34" charset="0"/>
              <a:buChar char="•"/>
            </a:pPr>
            <a:r>
              <a:rPr lang="en-ZW" sz="1600" dirty="0">
                <a:latin typeface="Segoe UI" panose="020B0502040204020203" pitchFamily="34" charset="0"/>
                <a:cs typeface="Segoe UI" panose="020B0502040204020203" pitchFamily="34" charset="0"/>
              </a:rPr>
              <a:t>These funds not only enable affordable lending but also play a crucial role in enhancing housing availability for pension fund members. Additionally, they offer inflation protection for non-borrowing members, thereby ensuring that the financial interests of all stakeholders are acknowledged within the investment strategy. Traditional cash-covered mortgages typically lack the adaptation required to address inflation or currency risks.</a:t>
            </a:r>
            <a:endParaRPr lang="ru-RU" sz="1600" dirty="0">
              <a:latin typeface="Segoe UI" panose="020B0502040204020203" pitchFamily="34" charset="0"/>
              <a:cs typeface="Segoe UI" panose="020B0502040204020203" pitchFamily="34" charset="0"/>
            </a:endParaRPr>
          </a:p>
        </p:txBody>
      </p:sp>
      <p:sp>
        <p:nvSpPr>
          <p:cNvPr id="9" name="Text Placeholder 8">
            <a:extLst>
              <a:ext uri="{FF2B5EF4-FFF2-40B4-BE49-F238E27FC236}">
                <a16:creationId xmlns:a16="http://schemas.microsoft.com/office/drawing/2014/main" id="{37A7FB5B-50C9-9773-1AD2-21D5C2C4A191}"/>
              </a:ext>
            </a:extLst>
          </p:cNvPr>
          <p:cNvSpPr>
            <a:spLocks noGrp="1"/>
          </p:cNvSpPr>
          <p:nvPr>
            <p:ph type="body" sz="quarter" idx="4294967295"/>
          </p:nvPr>
        </p:nvSpPr>
        <p:spPr>
          <a:xfrm>
            <a:off x="1497239" y="4636181"/>
            <a:ext cx="10302875" cy="341312"/>
          </a:xfrm>
        </p:spPr>
        <p:txBody>
          <a:bodyPr>
            <a:noAutofit/>
          </a:bodyPr>
          <a:lstStyle/>
          <a:p>
            <a:r>
              <a:rPr lang="en-ZW" sz="1600" b="1" dirty="0">
                <a:latin typeface="Segoe UI" panose="020B0502040204020203" pitchFamily="34" charset="0"/>
                <a:cs typeface="Segoe UI" panose="020B0502040204020203" pitchFamily="34" charset="0"/>
              </a:rPr>
              <a:t>Liability Matching</a:t>
            </a:r>
            <a:endParaRPr lang="ru-RU" sz="1600" b="1" dirty="0">
              <a:latin typeface="Segoe UI" panose="020B0502040204020203" pitchFamily="34" charset="0"/>
              <a:cs typeface="Segoe UI" panose="020B0502040204020203" pitchFamily="34" charset="0"/>
            </a:endParaRPr>
          </a:p>
        </p:txBody>
      </p:sp>
      <p:sp>
        <p:nvSpPr>
          <p:cNvPr id="10" name="Text Placeholder 9">
            <a:extLst>
              <a:ext uri="{FF2B5EF4-FFF2-40B4-BE49-F238E27FC236}">
                <a16:creationId xmlns:a16="http://schemas.microsoft.com/office/drawing/2014/main" id="{8E86991C-F87A-642E-E5D4-8748C2CABB13}"/>
              </a:ext>
            </a:extLst>
          </p:cNvPr>
          <p:cNvSpPr>
            <a:spLocks noGrp="1"/>
          </p:cNvSpPr>
          <p:nvPr>
            <p:ph type="body" sz="quarter" idx="4294967295"/>
          </p:nvPr>
        </p:nvSpPr>
        <p:spPr>
          <a:xfrm>
            <a:off x="5725886" y="1353229"/>
            <a:ext cx="6466114" cy="421141"/>
          </a:xfrm>
        </p:spPr>
        <p:txBody>
          <a:bodyPr>
            <a:noAutofit/>
          </a:bodyPr>
          <a:lstStyle/>
          <a:p>
            <a:r>
              <a:rPr lang="en-ZW" sz="1600" b="1" dirty="0">
                <a:latin typeface="Segoe UI" panose="020B0502040204020203" pitchFamily="34" charset="0"/>
                <a:cs typeface="Segoe UI" panose="020B0502040204020203" pitchFamily="34" charset="0"/>
              </a:rPr>
              <a:t>Housing Provision and Protection for Non-Borrowing Members</a:t>
            </a:r>
            <a:endParaRPr lang="ru-RU" sz="1600" b="1" dirty="0">
              <a:latin typeface="Segoe UI" panose="020B0502040204020203" pitchFamily="34" charset="0"/>
              <a:cs typeface="Segoe UI" panose="020B0502040204020203" pitchFamily="34" charset="0"/>
            </a:endParaRPr>
          </a:p>
        </p:txBody>
      </p:sp>
      <p:pic>
        <p:nvPicPr>
          <p:cNvPr id="18" name="Picture Placeholder 17" descr="A building with many windows&#10;&#10;Description automatically generated">
            <a:extLst>
              <a:ext uri="{FF2B5EF4-FFF2-40B4-BE49-F238E27FC236}">
                <a16:creationId xmlns:a16="http://schemas.microsoft.com/office/drawing/2014/main" id="{41B55A8A-67A6-B09E-9276-36DA578267CF}"/>
              </a:ext>
            </a:extLst>
          </p:cNvPr>
          <p:cNvPicPr>
            <a:picLocks noGrp="1" noChangeAspect="1"/>
          </p:cNvPicPr>
          <p:nvPr>
            <p:ph type="pic" sz="quarter" idx="4294967295"/>
          </p:nvPr>
        </p:nvPicPr>
        <p:blipFill>
          <a:blip r:embed="rId2"/>
          <a:srcRect t="21891" b="21891"/>
          <a:stretch>
            <a:fillRect/>
          </a:stretch>
        </p:blipFill>
        <p:spPr>
          <a:xfrm>
            <a:off x="1403349" y="1095149"/>
            <a:ext cx="3963307" cy="3290887"/>
          </a:xfrm>
        </p:spPr>
      </p:pic>
    </p:spTree>
    <p:extLst>
      <p:ext uri="{BB962C8B-B14F-4D97-AF65-F5344CB8AC3E}">
        <p14:creationId xmlns:p14="http://schemas.microsoft.com/office/powerpoint/2010/main" val="3717097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D5D73-313B-A99E-AC1C-CDB429B74F54}"/>
              </a:ext>
            </a:extLst>
          </p:cNvPr>
          <p:cNvSpPr>
            <a:spLocks noGrp="1"/>
          </p:cNvSpPr>
          <p:nvPr>
            <p:ph type="title"/>
          </p:nvPr>
        </p:nvSpPr>
        <p:spPr/>
        <p:txBody>
          <a:bodyPr>
            <a:normAutofit/>
          </a:bodyPr>
          <a:lstStyle/>
          <a:p>
            <a:r>
              <a:rPr lang="en-US" dirty="0">
                <a:latin typeface="Segoe UI" panose="020B0502040204020203" pitchFamily="34" charset="0"/>
                <a:cs typeface="Segoe UI" panose="020B0502040204020203" pitchFamily="34" charset="0"/>
              </a:rPr>
              <a:t>Understanding Inflation Effects</a:t>
            </a:r>
          </a:p>
        </p:txBody>
      </p:sp>
      <p:sp>
        <p:nvSpPr>
          <p:cNvPr id="3" name="Footer Placeholder 2">
            <a:extLst>
              <a:ext uri="{FF2B5EF4-FFF2-40B4-BE49-F238E27FC236}">
                <a16:creationId xmlns:a16="http://schemas.microsoft.com/office/drawing/2014/main" id="{1C28071E-4803-0053-6CF1-652FD4DFF0CF}"/>
              </a:ext>
            </a:extLst>
          </p:cNvPr>
          <p:cNvSpPr>
            <a:spLocks noGrp="1"/>
          </p:cNvSpPr>
          <p:nvPr>
            <p:ph type="ftr" sz="quarter" idx="10"/>
          </p:nvPr>
        </p:nvSpPr>
        <p:spPr/>
        <p:txBody>
          <a:bodyPr/>
          <a:lstStyle/>
          <a:p>
            <a:r>
              <a:rPr lang="en-ID" dirty="0">
                <a:latin typeface="Segoe UI" panose="020B0502040204020203" pitchFamily="34" charset="0"/>
                <a:cs typeface="Segoe UI" panose="020B0502040204020203" pitchFamily="34" charset="0"/>
              </a:rPr>
              <a:t>STRATEGIES FOR PENSION FUND MANAGEMENT IN HIGH INFLATION</a:t>
            </a:r>
          </a:p>
        </p:txBody>
      </p:sp>
      <p:sp>
        <p:nvSpPr>
          <p:cNvPr id="4" name="Slide Number Placeholder 3">
            <a:extLst>
              <a:ext uri="{FF2B5EF4-FFF2-40B4-BE49-F238E27FC236}">
                <a16:creationId xmlns:a16="http://schemas.microsoft.com/office/drawing/2014/main" id="{2A1A8FB7-8E1E-7717-159C-B0D21227EF46}"/>
              </a:ext>
            </a:extLst>
          </p:cNvPr>
          <p:cNvSpPr>
            <a:spLocks noGrp="1"/>
          </p:cNvSpPr>
          <p:nvPr>
            <p:ph type="sldNum" sz="quarter" idx="11"/>
          </p:nvPr>
        </p:nvSpPr>
        <p:spPr/>
        <p:txBody>
          <a:bodyPr/>
          <a:lstStyle/>
          <a:p>
            <a:r>
              <a:rPr lang="en-ID">
                <a:latin typeface="Segoe UI" panose="020B0502040204020203" pitchFamily="34" charset="0"/>
                <a:cs typeface="Segoe UI" panose="020B0502040204020203" pitchFamily="34" charset="0"/>
              </a:rPr>
              <a:t>2</a:t>
            </a:r>
            <a:endParaRPr lang="en-ID" dirty="0">
              <a:latin typeface="Segoe UI" panose="020B0502040204020203" pitchFamily="34" charset="0"/>
              <a:cs typeface="Segoe UI" panose="020B0502040204020203" pitchFamily="34" charset="0"/>
            </a:endParaRPr>
          </a:p>
        </p:txBody>
      </p:sp>
      <p:sp>
        <p:nvSpPr>
          <p:cNvPr id="5" name="Text Placeholder 4">
            <a:extLst>
              <a:ext uri="{FF2B5EF4-FFF2-40B4-BE49-F238E27FC236}">
                <a16:creationId xmlns:a16="http://schemas.microsoft.com/office/drawing/2014/main" id="{6B4C7DA1-D058-17DA-FA06-5B7B23F90AAB}"/>
              </a:ext>
            </a:extLst>
          </p:cNvPr>
          <p:cNvSpPr>
            <a:spLocks noGrp="1"/>
          </p:cNvSpPr>
          <p:nvPr>
            <p:ph type="body" sz="quarter" idx="4294967295"/>
          </p:nvPr>
        </p:nvSpPr>
        <p:spPr>
          <a:xfrm>
            <a:off x="6487205" y="3458708"/>
            <a:ext cx="5095875" cy="2604634"/>
          </a:xfrm>
        </p:spPr>
        <p:txBody>
          <a:bodyPr>
            <a:noAutofit/>
          </a:bodyPr>
          <a:lstStyle/>
          <a:p>
            <a:pPr>
              <a:lnSpc>
                <a:spcPct val="150000"/>
              </a:lnSpc>
            </a:pPr>
            <a:r>
              <a:rPr lang="en-US" sz="1600" dirty="0">
                <a:latin typeface="Segoe UI" panose="020B0502040204020203" pitchFamily="34" charset="0"/>
                <a:cs typeface="Segoe UI" panose="020B0502040204020203" pitchFamily="34" charset="0"/>
              </a:rPr>
              <a:t>- Inflation reduces purchasing power
- Affects the real value of pension funds
- Difficulty in meeting future payouts to retirees
- Requires quick adaptation of investment strategies
- Increased volatility and uncertainty pressures managers</a:t>
            </a:r>
          </a:p>
        </p:txBody>
      </p:sp>
      <p:sp>
        <p:nvSpPr>
          <p:cNvPr id="7" name="Text Placeholder 6">
            <a:extLst>
              <a:ext uri="{FF2B5EF4-FFF2-40B4-BE49-F238E27FC236}">
                <a16:creationId xmlns:a16="http://schemas.microsoft.com/office/drawing/2014/main" id="{AB85D367-9E97-7908-E3FE-768CF50ED71E}"/>
              </a:ext>
            </a:extLst>
          </p:cNvPr>
          <p:cNvSpPr>
            <a:spLocks noGrp="1"/>
          </p:cNvSpPr>
          <p:nvPr>
            <p:ph type="body" sz="quarter" idx="4294967295"/>
          </p:nvPr>
        </p:nvSpPr>
        <p:spPr>
          <a:xfrm>
            <a:off x="6581775" y="2993798"/>
            <a:ext cx="3552825" cy="374650"/>
          </a:xfrm>
        </p:spPr>
        <p:txBody>
          <a:bodyPr>
            <a:noAutofit/>
          </a:bodyPr>
          <a:lstStyle/>
          <a:p>
            <a:r>
              <a:rPr lang="en-US" sz="1800" b="1" dirty="0">
                <a:latin typeface="Segoe UI" panose="020B0502040204020203" pitchFamily="34" charset="0"/>
                <a:cs typeface="Segoe UI" panose="020B0502040204020203" pitchFamily="34" charset="0"/>
              </a:rPr>
              <a:t>Impact on Fund Value</a:t>
            </a:r>
          </a:p>
        </p:txBody>
      </p:sp>
      <p:pic>
        <p:nvPicPr>
          <p:cNvPr id="9" name="Picture 8">
            <a:extLst>
              <a:ext uri="{FF2B5EF4-FFF2-40B4-BE49-F238E27FC236}">
                <a16:creationId xmlns:a16="http://schemas.microsoft.com/office/drawing/2014/main" id="{6C88BD81-52D4-D96F-6B01-D9CAC0C12FFC}"/>
              </a:ext>
            </a:extLst>
          </p:cNvPr>
          <p:cNvPicPr>
            <a:picLocks/>
          </p:cNvPicPr>
          <p:nvPr/>
        </p:nvPicPr>
        <p:blipFill>
          <a:blip r:embed="rId2"/>
          <a:stretch>
            <a:fillRect/>
          </a:stretch>
        </p:blipFill>
        <p:spPr>
          <a:xfrm>
            <a:off x="1817420" y="1444199"/>
            <a:ext cx="4213265" cy="3312858"/>
          </a:xfrm>
          <a:prstGeom prst="rect">
            <a:avLst/>
          </a:prstGeom>
        </p:spPr>
      </p:pic>
    </p:spTree>
    <p:extLst>
      <p:ext uri="{BB962C8B-B14F-4D97-AF65-F5344CB8AC3E}">
        <p14:creationId xmlns:p14="http://schemas.microsoft.com/office/powerpoint/2010/main" val="1014915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DF8C7-503F-8867-056D-F39F6AFEE43C}"/>
              </a:ext>
            </a:extLst>
          </p:cNvPr>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Challenges in Implementation</a:t>
            </a:r>
          </a:p>
        </p:txBody>
      </p:sp>
      <p:sp>
        <p:nvSpPr>
          <p:cNvPr id="3" name="Footer Placeholder 2">
            <a:extLst>
              <a:ext uri="{FF2B5EF4-FFF2-40B4-BE49-F238E27FC236}">
                <a16:creationId xmlns:a16="http://schemas.microsoft.com/office/drawing/2014/main" id="{4D2CE66C-0B65-52DB-B28C-C8C7DCED2A71}"/>
              </a:ext>
            </a:extLst>
          </p:cNvPr>
          <p:cNvSpPr>
            <a:spLocks noGrp="1"/>
          </p:cNvSpPr>
          <p:nvPr>
            <p:ph type="ftr" sz="quarter" idx="10"/>
          </p:nvPr>
        </p:nvSpPr>
        <p:spPr/>
        <p:txBody>
          <a:bodyPr/>
          <a:lstStyle/>
          <a:p>
            <a:r>
              <a:rPr lang="en-ID" dirty="0">
                <a:latin typeface="Segoe UI" panose="020B0502040204020203" pitchFamily="34" charset="0"/>
                <a:cs typeface="Segoe UI" panose="020B0502040204020203" pitchFamily="34" charset="0"/>
              </a:rPr>
              <a:t>INNOVATIVE STRATEGIES FOR PENSION FUND PORTFOLIO MANAGEMENT IN HIGH INFLATION ENVIRONMENT</a:t>
            </a:r>
          </a:p>
        </p:txBody>
      </p:sp>
      <p:sp>
        <p:nvSpPr>
          <p:cNvPr id="4" name="Slide Number Placeholder 3">
            <a:extLst>
              <a:ext uri="{FF2B5EF4-FFF2-40B4-BE49-F238E27FC236}">
                <a16:creationId xmlns:a16="http://schemas.microsoft.com/office/drawing/2014/main" id="{2017C10A-8BCA-989B-CE2A-52168801422C}"/>
              </a:ext>
            </a:extLst>
          </p:cNvPr>
          <p:cNvSpPr>
            <a:spLocks noGrp="1"/>
          </p:cNvSpPr>
          <p:nvPr>
            <p:ph type="sldNum" sz="quarter" idx="11"/>
          </p:nvPr>
        </p:nvSpPr>
        <p:spPr/>
        <p:txBody>
          <a:bodyPr/>
          <a:lstStyle/>
          <a:p>
            <a:fld id="{F5342A4C-1D06-4798-B51F-D5804CA03D28}" type="slidenum">
              <a:rPr lang="en-ID" smtClean="0">
                <a:latin typeface="Segoe UI" panose="020B0502040204020203" pitchFamily="34" charset="0"/>
                <a:cs typeface="Segoe UI" panose="020B0502040204020203" pitchFamily="34" charset="0"/>
              </a:rPr>
              <a:pPr/>
              <a:t>20</a:t>
            </a:fld>
            <a:endParaRPr lang="en-ID" dirty="0">
              <a:latin typeface="Segoe UI" panose="020B0502040204020203" pitchFamily="34" charset="0"/>
              <a:cs typeface="Segoe UI" panose="020B0502040204020203" pitchFamily="34" charset="0"/>
            </a:endParaRPr>
          </a:p>
        </p:txBody>
      </p:sp>
      <p:sp>
        <p:nvSpPr>
          <p:cNvPr id="5" name="Text Placeholder 4">
            <a:extLst>
              <a:ext uri="{FF2B5EF4-FFF2-40B4-BE49-F238E27FC236}">
                <a16:creationId xmlns:a16="http://schemas.microsoft.com/office/drawing/2014/main" id="{8E80B876-5C8B-3057-04A1-0E6EBABE5703}"/>
              </a:ext>
            </a:extLst>
          </p:cNvPr>
          <p:cNvSpPr>
            <a:spLocks noGrp="1"/>
          </p:cNvSpPr>
          <p:nvPr>
            <p:ph type="body" sz="quarter" idx="4294967295"/>
          </p:nvPr>
        </p:nvSpPr>
        <p:spPr>
          <a:xfrm>
            <a:off x="1490436" y="3019652"/>
            <a:ext cx="3571421" cy="3670300"/>
          </a:xfrm>
        </p:spPr>
        <p:txBody>
          <a:bodyPr>
            <a:normAutofit/>
          </a:bodyPr>
          <a:lstStyle/>
          <a:p>
            <a:pPr marL="171450" indent="-171450">
              <a:buFont typeface="Arial" panose="020B0604020202020204" pitchFamily="34" charset="0"/>
              <a:buChar char="•"/>
            </a:pPr>
            <a:r>
              <a:rPr lang="en-US" sz="1600" dirty="0">
                <a:latin typeface="Segoe UI" panose="020B0502040204020203" pitchFamily="34" charset="0"/>
                <a:cs typeface="Segoe UI" panose="020B0502040204020203" pitchFamily="34" charset="0"/>
              </a:rPr>
              <a:t>Pension funds face various regulatory restrictions that can hinder the adoption of alternative investments. Understanding these regulations is crucial for compliance and strategy formulation.</a:t>
            </a:r>
          </a:p>
        </p:txBody>
      </p:sp>
      <p:sp>
        <p:nvSpPr>
          <p:cNvPr id="6" name="Text Placeholder 5">
            <a:extLst>
              <a:ext uri="{FF2B5EF4-FFF2-40B4-BE49-F238E27FC236}">
                <a16:creationId xmlns:a16="http://schemas.microsoft.com/office/drawing/2014/main" id="{E4D21BCF-851D-82F3-FCC1-DA9931527841}"/>
              </a:ext>
            </a:extLst>
          </p:cNvPr>
          <p:cNvSpPr>
            <a:spLocks noGrp="1"/>
          </p:cNvSpPr>
          <p:nvPr>
            <p:ph type="body" sz="quarter" idx="4294967295"/>
          </p:nvPr>
        </p:nvSpPr>
        <p:spPr>
          <a:xfrm>
            <a:off x="6191930" y="1311049"/>
            <a:ext cx="4519612" cy="339725"/>
          </a:xfrm>
        </p:spPr>
        <p:txBody>
          <a:bodyPr>
            <a:noAutofit/>
          </a:bodyPr>
          <a:lstStyle/>
          <a:p>
            <a:r>
              <a:rPr lang="en-US" sz="1800" b="1" dirty="0">
                <a:latin typeface="Segoe UI" panose="020B0502040204020203" pitchFamily="34" charset="0"/>
                <a:cs typeface="Segoe UI" panose="020B0502040204020203" pitchFamily="34" charset="0"/>
              </a:rPr>
              <a:t>Regulatory Restrictions</a:t>
            </a:r>
          </a:p>
        </p:txBody>
      </p:sp>
      <p:pic>
        <p:nvPicPr>
          <p:cNvPr id="11" name="Picture Placeholder 10">
            <a:extLst>
              <a:ext uri="{FF2B5EF4-FFF2-40B4-BE49-F238E27FC236}">
                <a16:creationId xmlns:a16="http://schemas.microsoft.com/office/drawing/2014/main" id="{43DB475D-078B-9792-C088-6DD33C6E9E7F}"/>
              </a:ext>
            </a:extLst>
          </p:cNvPr>
          <p:cNvPicPr>
            <a:picLocks noGrp="1" noChangeAspect="1"/>
          </p:cNvPicPr>
          <p:nvPr>
            <p:ph type="pic" sz="quarter" idx="4294967295"/>
          </p:nvPr>
        </p:nvPicPr>
        <p:blipFill>
          <a:blip r:embed="rId2"/>
          <a:srcRect l="12432" r="12432"/>
          <a:stretch>
            <a:fillRect/>
          </a:stretch>
        </p:blipFill>
        <p:spPr>
          <a:xfrm>
            <a:off x="9144000" y="3194731"/>
            <a:ext cx="2713037" cy="2711450"/>
          </a:xfrm>
        </p:spPr>
      </p:pic>
      <p:pic>
        <p:nvPicPr>
          <p:cNvPr id="12" name="Picture Placeholder 11">
            <a:extLst>
              <a:ext uri="{FF2B5EF4-FFF2-40B4-BE49-F238E27FC236}">
                <a16:creationId xmlns:a16="http://schemas.microsoft.com/office/drawing/2014/main" id="{270A945D-AA06-1C90-C87F-81C4EB00783B}"/>
              </a:ext>
            </a:extLst>
          </p:cNvPr>
          <p:cNvPicPr>
            <a:picLocks noGrp="1" noChangeAspect="1"/>
          </p:cNvPicPr>
          <p:nvPr>
            <p:ph type="pic" sz="quarter" idx="4294967295"/>
          </p:nvPr>
        </p:nvPicPr>
        <p:blipFill>
          <a:blip r:embed="rId3"/>
          <a:srcRect l="17083" r="17083"/>
          <a:stretch>
            <a:fillRect/>
          </a:stretch>
        </p:blipFill>
        <p:spPr>
          <a:xfrm>
            <a:off x="5899150" y="3210832"/>
            <a:ext cx="2711450" cy="2711450"/>
          </a:xfrm>
        </p:spPr>
      </p:pic>
      <p:sp>
        <p:nvSpPr>
          <p:cNvPr id="9" name="Text Placeholder 8">
            <a:extLst>
              <a:ext uri="{FF2B5EF4-FFF2-40B4-BE49-F238E27FC236}">
                <a16:creationId xmlns:a16="http://schemas.microsoft.com/office/drawing/2014/main" id="{D639A642-CD41-47AC-C79D-6DCC7E54CAFF}"/>
              </a:ext>
            </a:extLst>
          </p:cNvPr>
          <p:cNvSpPr>
            <a:spLocks noGrp="1"/>
          </p:cNvSpPr>
          <p:nvPr>
            <p:ph type="body" sz="quarter" idx="4294967295"/>
          </p:nvPr>
        </p:nvSpPr>
        <p:spPr>
          <a:xfrm>
            <a:off x="6093959" y="1729922"/>
            <a:ext cx="5738812" cy="817336"/>
          </a:xfrm>
        </p:spPr>
        <p:txBody>
          <a:bodyPr>
            <a:noAutofit/>
          </a:bodyPr>
          <a:lstStyle/>
          <a:p>
            <a:pPr marL="171450" indent="-171450">
              <a:buFont typeface="Arial" panose="020B0604020202020204" pitchFamily="34" charset="0"/>
              <a:buChar char="•"/>
            </a:pPr>
            <a:r>
              <a:rPr lang="en-US" sz="1600" dirty="0">
                <a:latin typeface="Segoe UI" panose="020B0502040204020203" pitchFamily="34" charset="0"/>
                <a:cs typeface="Segoe UI" panose="020B0502040204020203" pitchFamily="34" charset="0"/>
              </a:rPr>
              <a:t>A lack of market knowledge regarding alternative investments poses a challenge for many funds. Developing expertise within teams is vital for effective decision-making and risk assessment.</a:t>
            </a:r>
          </a:p>
        </p:txBody>
      </p:sp>
      <p:sp>
        <p:nvSpPr>
          <p:cNvPr id="10" name="Text Placeholder 9">
            <a:extLst>
              <a:ext uri="{FF2B5EF4-FFF2-40B4-BE49-F238E27FC236}">
                <a16:creationId xmlns:a16="http://schemas.microsoft.com/office/drawing/2014/main" id="{ACB50540-EE7C-5A8A-3276-A846B09CCF07}"/>
              </a:ext>
            </a:extLst>
          </p:cNvPr>
          <p:cNvSpPr>
            <a:spLocks noGrp="1"/>
          </p:cNvSpPr>
          <p:nvPr>
            <p:ph type="body" sz="quarter" idx="4294967295"/>
          </p:nvPr>
        </p:nvSpPr>
        <p:spPr>
          <a:xfrm>
            <a:off x="1403350" y="2511878"/>
            <a:ext cx="4297363" cy="339725"/>
          </a:xfrm>
        </p:spPr>
        <p:txBody>
          <a:bodyPr>
            <a:noAutofit/>
          </a:bodyPr>
          <a:lstStyle/>
          <a:p>
            <a:r>
              <a:rPr lang="en-US" sz="1800" b="1" dirty="0">
                <a:latin typeface="Segoe UI" panose="020B0502040204020203" pitchFamily="34" charset="0"/>
                <a:cs typeface="Segoe UI" panose="020B0502040204020203" pitchFamily="34" charset="0"/>
              </a:rPr>
              <a:t>Market Knowledge Gap</a:t>
            </a:r>
          </a:p>
        </p:txBody>
      </p:sp>
    </p:spTree>
    <p:extLst>
      <p:ext uri="{BB962C8B-B14F-4D97-AF65-F5344CB8AC3E}">
        <p14:creationId xmlns:p14="http://schemas.microsoft.com/office/powerpoint/2010/main" val="1479248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588DE-B04C-594E-8C92-A4D8ABF092C2}"/>
              </a:ext>
            </a:extLst>
          </p:cNvPr>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Future Outlook</a:t>
            </a:r>
          </a:p>
        </p:txBody>
      </p:sp>
      <p:sp>
        <p:nvSpPr>
          <p:cNvPr id="3" name="Footer Placeholder 2">
            <a:extLst>
              <a:ext uri="{FF2B5EF4-FFF2-40B4-BE49-F238E27FC236}">
                <a16:creationId xmlns:a16="http://schemas.microsoft.com/office/drawing/2014/main" id="{9E0DF844-3F77-670D-3B22-61A44A4FFA6C}"/>
              </a:ext>
            </a:extLst>
          </p:cNvPr>
          <p:cNvSpPr>
            <a:spLocks noGrp="1"/>
          </p:cNvSpPr>
          <p:nvPr>
            <p:ph type="ftr" sz="quarter" idx="10"/>
          </p:nvPr>
        </p:nvSpPr>
        <p:spPr/>
        <p:txBody>
          <a:bodyPr/>
          <a:lstStyle/>
          <a:p>
            <a:r>
              <a:rPr lang="en-ID">
                <a:latin typeface="Segoe UI" panose="020B0502040204020203" pitchFamily="34" charset="0"/>
                <a:cs typeface="Segoe UI" panose="020B0502040204020203" pitchFamily="34" charset="0"/>
              </a:rPr>
              <a:t>MORTGAGE PASS-THROUGH FUNDS FOR PENSION FUNDS IN ZIMBABWE</a:t>
            </a:r>
            <a:endParaRPr lang="en-ID"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4B41042F-99F5-8D53-C52A-62CCC4C9CB88}"/>
              </a:ext>
            </a:extLst>
          </p:cNvPr>
          <p:cNvSpPr>
            <a:spLocks noGrp="1"/>
          </p:cNvSpPr>
          <p:nvPr>
            <p:ph type="sldNum" sz="quarter" idx="11"/>
          </p:nvPr>
        </p:nvSpPr>
        <p:spPr/>
        <p:txBody>
          <a:bodyPr/>
          <a:lstStyle/>
          <a:p>
            <a:r>
              <a:rPr lang="en-ID">
                <a:latin typeface="Segoe UI" panose="020B0502040204020203" pitchFamily="34" charset="0"/>
                <a:cs typeface="Segoe UI" panose="020B0502040204020203" pitchFamily="34" charset="0"/>
              </a:rPr>
              <a:t>21</a:t>
            </a:r>
            <a:endParaRPr lang="en-ID" dirty="0">
              <a:latin typeface="Segoe UI" panose="020B0502040204020203" pitchFamily="34" charset="0"/>
              <a:cs typeface="Segoe UI" panose="020B0502040204020203" pitchFamily="34" charset="0"/>
            </a:endParaRPr>
          </a:p>
        </p:txBody>
      </p:sp>
      <p:sp>
        <p:nvSpPr>
          <p:cNvPr id="5" name="Text Placeholder 4">
            <a:extLst>
              <a:ext uri="{FF2B5EF4-FFF2-40B4-BE49-F238E27FC236}">
                <a16:creationId xmlns:a16="http://schemas.microsoft.com/office/drawing/2014/main" id="{AEF5D488-8296-3D6A-2790-EB39580F04D3}"/>
              </a:ext>
            </a:extLst>
          </p:cNvPr>
          <p:cNvSpPr>
            <a:spLocks noGrp="1"/>
          </p:cNvSpPr>
          <p:nvPr>
            <p:ph type="body" sz="quarter" idx="4294967295"/>
          </p:nvPr>
        </p:nvSpPr>
        <p:spPr>
          <a:xfrm>
            <a:off x="1403350" y="2122714"/>
            <a:ext cx="3778250" cy="3614058"/>
          </a:xfrm>
        </p:spPr>
        <p:txBody>
          <a:bodyPr>
            <a:normAutofit/>
          </a:bodyPr>
          <a:lstStyle/>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Mortgage pass-through funds play a crucial role for pension funds in Zimbabwe by facilitating liability matching through customized solutions. They offer housing options for members while protecting against inflation and currency volatility, which is essential in the current economy.</a:t>
            </a:r>
          </a:p>
        </p:txBody>
      </p:sp>
      <p:sp>
        <p:nvSpPr>
          <p:cNvPr id="6" name="Text Placeholder 5">
            <a:extLst>
              <a:ext uri="{FF2B5EF4-FFF2-40B4-BE49-F238E27FC236}">
                <a16:creationId xmlns:a16="http://schemas.microsoft.com/office/drawing/2014/main" id="{C2B97ECB-D27A-F53D-E339-1274BEE21A12}"/>
              </a:ext>
            </a:extLst>
          </p:cNvPr>
          <p:cNvSpPr>
            <a:spLocks noGrp="1"/>
          </p:cNvSpPr>
          <p:nvPr>
            <p:ph type="body" sz="quarter" idx="4294967295"/>
          </p:nvPr>
        </p:nvSpPr>
        <p:spPr>
          <a:xfrm>
            <a:off x="1502228" y="1324428"/>
            <a:ext cx="4297363" cy="711201"/>
          </a:xfrm>
        </p:spPr>
        <p:txBody>
          <a:bodyPr>
            <a:noAutofit/>
          </a:bodyPr>
          <a:lstStyle/>
          <a:p>
            <a:r>
              <a:rPr lang="en-US" sz="1800" b="1" dirty="0">
                <a:latin typeface="Segoe UI" panose="020B0502040204020203" pitchFamily="34" charset="0"/>
                <a:cs typeface="Segoe UI" panose="020B0502040204020203" pitchFamily="34" charset="0"/>
              </a:rPr>
              <a:t>Mortgage Pass-Through Funds in Zimbabwe</a:t>
            </a:r>
          </a:p>
        </p:txBody>
      </p:sp>
      <p:pic>
        <p:nvPicPr>
          <p:cNvPr id="20" name="Picture Placeholder 19" descr="A sign in the desert&#10;&#10;Description automatically generated">
            <a:extLst>
              <a:ext uri="{FF2B5EF4-FFF2-40B4-BE49-F238E27FC236}">
                <a16:creationId xmlns:a16="http://schemas.microsoft.com/office/drawing/2014/main" id="{6C18E4D3-3193-D599-098B-ADD4BD9A0F20}"/>
              </a:ext>
            </a:extLst>
          </p:cNvPr>
          <p:cNvPicPr>
            <a:picLocks noGrp="1" noChangeAspect="1"/>
          </p:cNvPicPr>
          <p:nvPr>
            <p:ph type="pic" sz="quarter" idx="4294967295"/>
          </p:nvPr>
        </p:nvPicPr>
        <p:blipFill>
          <a:blip r:embed="rId3"/>
          <a:srcRect l="4108" r="4108"/>
          <a:stretch>
            <a:fillRect/>
          </a:stretch>
        </p:blipFill>
        <p:spPr>
          <a:xfrm>
            <a:off x="8479064" y="3365047"/>
            <a:ext cx="2711450" cy="2900363"/>
          </a:xfrm>
        </p:spPr>
      </p:pic>
      <p:pic>
        <p:nvPicPr>
          <p:cNvPr id="24" name="Picture Placeholder 23" descr="A building under construction with a dirt field and mountains in the background&#10;&#10;Description automatically generated">
            <a:extLst>
              <a:ext uri="{FF2B5EF4-FFF2-40B4-BE49-F238E27FC236}">
                <a16:creationId xmlns:a16="http://schemas.microsoft.com/office/drawing/2014/main" id="{96C76792-FC61-0F0D-EA03-9ADB3653150A}"/>
              </a:ext>
            </a:extLst>
          </p:cNvPr>
          <p:cNvPicPr>
            <a:picLocks noGrp="1" noChangeAspect="1"/>
          </p:cNvPicPr>
          <p:nvPr>
            <p:ph type="pic" sz="quarter" idx="4294967295"/>
          </p:nvPr>
        </p:nvPicPr>
        <p:blipFill>
          <a:blip r:embed="rId4"/>
          <a:srcRect t="13842" b="13842"/>
          <a:stretch>
            <a:fillRect/>
          </a:stretch>
        </p:blipFill>
        <p:spPr>
          <a:xfrm>
            <a:off x="5428117" y="592591"/>
            <a:ext cx="5751512" cy="2738437"/>
          </a:xfrm>
        </p:spPr>
      </p:pic>
      <p:pic>
        <p:nvPicPr>
          <p:cNvPr id="28" name="Picture Placeholder 27" descr="A parking lot with cars and buildings&#10;&#10;Description automatically generated">
            <a:extLst>
              <a:ext uri="{FF2B5EF4-FFF2-40B4-BE49-F238E27FC236}">
                <a16:creationId xmlns:a16="http://schemas.microsoft.com/office/drawing/2014/main" id="{54CD0B7A-D8B7-A588-348E-6639075A3760}"/>
              </a:ext>
            </a:extLst>
          </p:cNvPr>
          <p:cNvPicPr>
            <a:picLocks noGrp="1" noChangeAspect="1"/>
          </p:cNvPicPr>
          <p:nvPr>
            <p:ph type="pic" sz="quarter" idx="4294967295"/>
          </p:nvPr>
        </p:nvPicPr>
        <p:blipFill>
          <a:blip r:embed="rId5"/>
          <a:srcRect l="16968" r="16968"/>
          <a:stretch>
            <a:fillRect/>
          </a:stretch>
        </p:blipFill>
        <p:spPr>
          <a:xfrm>
            <a:off x="5418591" y="3419475"/>
            <a:ext cx="2713037" cy="2900363"/>
          </a:xfrm>
        </p:spPr>
      </p:pic>
    </p:spTree>
    <p:extLst>
      <p:ext uri="{BB962C8B-B14F-4D97-AF65-F5344CB8AC3E}">
        <p14:creationId xmlns:p14="http://schemas.microsoft.com/office/powerpoint/2010/main" val="1745084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0C558-1493-E0DA-5468-46A57D7A47F9}"/>
              </a:ext>
            </a:extLst>
          </p:cNvPr>
          <p:cNvSpPr>
            <a:spLocks noGrp="1"/>
          </p:cNvSpPr>
          <p:nvPr>
            <p:ph type="title"/>
          </p:nvPr>
        </p:nvSpPr>
        <p:spPr/>
        <p:txBody>
          <a:bodyPr/>
          <a:lstStyle/>
          <a:p>
            <a:pPr algn="ctr"/>
            <a:r>
              <a:rPr lang="en-US"/>
              <a:t>Thank You</a:t>
            </a:r>
            <a:endParaRPr lang="en-US" dirty="0"/>
          </a:p>
        </p:txBody>
      </p:sp>
      <p:sp>
        <p:nvSpPr>
          <p:cNvPr id="3" name="Footer Placeholder 2">
            <a:extLst>
              <a:ext uri="{FF2B5EF4-FFF2-40B4-BE49-F238E27FC236}">
                <a16:creationId xmlns:a16="http://schemas.microsoft.com/office/drawing/2014/main" id="{B3D39642-29D5-841E-B5E3-447F03DDFF3C}"/>
              </a:ext>
            </a:extLst>
          </p:cNvPr>
          <p:cNvSpPr>
            <a:spLocks noGrp="1"/>
          </p:cNvSpPr>
          <p:nvPr>
            <p:ph type="ftr" sz="quarter" idx="10"/>
          </p:nvPr>
        </p:nvSpPr>
        <p:spPr/>
        <p:txBody>
          <a:bodyPr/>
          <a:lstStyle/>
          <a:p>
            <a:r>
              <a:rPr lang="en-ID" dirty="0"/>
              <a:t>Presentation Title</a:t>
            </a:r>
          </a:p>
        </p:txBody>
      </p:sp>
      <p:sp>
        <p:nvSpPr>
          <p:cNvPr id="4" name="Slide Number Placeholder 3">
            <a:extLst>
              <a:ext uri="{FF2B5EF4-FFF2-40B4-BE49-F238E27FC236}">
                <a16:creationId xmlns:a16="http://schemas.microsoft.com/office/drawing/2014/main" id="{92DFD79C-7075-C4A1-3ACC-AB1F45FA011F}"/>
              </a:ext>
            </a:extLst>
          </p:cNvPr>
          <p:cNvSpPr>
            <a:spLocks noGrp="1"/>
          </p:cNvSpPr>
          <p:nvPr>
            <p:ph type="sldNum" sz="quarter" idx="11"/>
          </p:nvPr>
        </p:nvSpPr>
        <p:spPr/>
        <p:txBody>
          <a:bodyPr/>
          <a:lstStyle/>
          <a:p>
            <a:r>
              <a:rPr lang="en-ID"/>
              <a:t>22</a:t>
            </a:r>
            <a:endParaRPr lang="en-ID" dirty="0"/>
          </a:p>
        </p:txBody>
      </p:sp>
      <p:pic>
        <p:nvPicPr>
          <p:cNvPr id="5" name="Picture 4">
            <a:extLst>
              <a:ext uri="{FF2B5EF4-FFF2-40B4-BE49-F238E27FC236}">
                <a16:creationId xmlns:a16="http://schemas.microsoft.com/office/drawing/2014/main" id="{80E609D1-B0C5-AEDC-B832-8EC691106841}"/>
              </a:ext>
            </a:extLst>
          </p:cNvPr>
          <p:cNvPicPr>
            <a:picLocks noChangeAspect="1"/>
          </p:cNvPicPr>
          <p:nvPr/>
        </p:nvPicPr>
        <p:blipFill>
          <a:blip r:embed="rId2"/>
          <a:stretch>
            <a:fillRect/>
          </a:stretch>
        </p:blipFill>
        <p:spPr>
          <a:xfrm>
            <a:off x="4246179" y="1579179"/>
            <a:ext cx="3468414" cy="3468414"/>
          </a:xfrm>
          <a:prstGeom prst="rect">
            <a:avLst/>
          </a:prstGeom>
        </p:spPr>
      </p:pic>
    </p:spTree>
    <p:extLst>
      <p:ext uri="{BB962C8B-B14F-4D97-AF65-F5344CB8AC3E}">
        <p14:creationId xmlns:p14="http://schemas.microsoft.com/office/powerpoint/2010/main" val="176917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78699-D2E4-C772-8792-557798C7B0A9}"/>
              </a:ext>
            </a:extLst>
          </p:cNvPr>
          <p:cNvSpPr>
            <a:spLocks noGrp="1"/>
          </p:cNvSpPr>
          <p:nvPr>
            <p:ph type="title"/>
          </p:nvPr>
        </p:nvSpPr>
        <p:spPr/>
        <p:txBody>
          <a:bodyPr>
            <a:normAutofit/>
          </a:bodyPr>
          <a:lstStyle/>
          <a:p>
            <a:r>
              <a:rPr lang="en-US" dirty="0">
                <a:latin typeface="Segoe UI" panose="020B0502040204020203" pitchFamily="34" charset="0"/>
                <a:cs typeface="Segoe UI" panose="020B0502040204020203" pitchFamily="34" charset="0"/>
              </a:rPr>
              <a:t>Case: Zimbabwe Market</a:t>
            </a:r>
          </a:p>
        </p:txBody>
      </p:sp>
      <p:sp>
        <p:nvSpPr>
          <p:cNvPr id="3" name="Footer Placeholder 2">
            <a:extLst>
              <a:ext uri="{FF2B5EF4-FFF2-40B4-BE49-F238E27FC236}">
                <a16:creationId xmlns:a16="http://schemas.microsoft.com/office/drawing/2014/main" id="{37FC3C59-B850-5B1F-4E30-0CB2817182D7}"/>
              </a:ext>
            </a:extLst>
          </p:cNvPr>
          <p:cNvSpPr>
            <a:spLocks noGrp="1"/>
          </p:cNvSpPr>
          <p:nvPr>
            <p:ph type="ftr" sz="quarter" idx="10"/>
          </p:nvPr>
        </p:nvSpPr>
        <p:spPr/>
        <p:txBody>
          <a:bodyPr/>
          <a:lstStyle/>
          <a:p>
            <a:r>
              <a:rPr lang="en-ID">
                <a:latin typeface="Segoe UI" panose="020B0502040204020203" pitchFamily="34" charset="0"/>
                <a:cs typeface="Segoe UI" panose="020B0502040204020203" pitchFamily="34" charset="0"/>
              </a:rPr>
              <a:t>INNOVATIVE STRATEGIES FOR PENSION FUND PORTFOLIO MANAGEMENT IN HIGH INFLATION ENVIRONMENT</a:t>
            </a:r>
            <a:endParaRPr lang="en-ID" dirty="0">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DF7CE4C2-B468-77C1-BE54-EBB81B9AAE86}"/>
              </a:ext>
            </a:extLst>
          </p:cNvPr>
          <p:cNvSpPr>
            <a:spLocks noGrp="1"/>
          </p:cNvSpPr>
          <p:nvPr>
            <p:ph type="sldNum" sz="quarter" idx="11"/>
          </p:nvPr>
        </p:nvSpPr>
        <p:spPr/>
        <p:txBody>
          <a:bodyPr/>
          <a:lstStyle/>
          <a:p>
            <a:fld id="{F5342A4C-1D06-4798-B51F-D5804CA03D28}" type="slidenum">
              <a:rPr lang="en-ID" smtClean="0">
                <a:latin typeface="Segoe UI" panose="020B0502040204020203" pitchFamily="34" charset="0"/>
                <a:cs typeface="Segoe UI" panose="020B0502040204020203" pitchFamily="34" charset="0"/>
              </a:rPr>
              <a:pPr/>
              <a:t>3</a:t>
            </a:fld>
            <a:endParaRPr lang="en-ID" dirty="0">
              <a:latin typeface="Segoe UI" panose="020B0502040204020203" pitchFamily="34" charset="0"/>
              <a:cs typeface="Segoe UI" panose="020B0502040204020203" pitchFamily="34" charset="0"/>
            </a:endParaRPr>
          </a:p>
        </p:txBody>
      </p:sp>
      <p:sp>
        <p:nvSpPr>
          <p:cNvPr id="6" name="Text Placeholder 5">
            <a:extLst>
              <a:ext uri="{FF2B5EF4-FFF2-40B4-BE49-F238E27FC236}">
                <a16:creationId xmlns:a16="http://schemas.microsoft.com/office/drawing/2014/main" id="{2A655BC7-06BA-0436-555A-9349684880D3}"/>
              </a:ext>
            </a:extLst>
          </p:cNvPr>
          <p:cNvSpPr>
            <a:spLocks noGrp="1"/>
          </p:cNvSpPr>
          <p:nvPr>
            <p:ph type="body" sz="quarter" idx="4294967295"/>
          </p:nvPr>
        </p:nvSpPr>
        <p:spPr>
          <a:xfrm>
            <a:off x="6493782" y="3315835"/>
            <a:ext cx="5545818" cy="2758394"/>
          </a:xfrm>
        </p:spPr>
        <p:txBody>
          <a:bodyPr>
            <a:noAutofit/>
          </a:bodyPr>
          <a:lstStyle/>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Zimbabwe has experienced extreme inflation, significantly disrupting traditional investment strategies. </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This environment demands a re-evaluation of current portfolio management approaches for pension funds operating within it. </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Understanding </a:t>
            </a:r>
            <a:r>
              <a:rPr lang="en-US" sz="1600" dirty="0" err="1">
                <a:latin typeface="Segoe UI" panose="020B0502040204020203" pitchFamily="34" charset="0"/>
                <a:cs typeface="Segoe UI" panose="020B0502040204020203" pitchFamily="34" charset="0"/>
              </a:rPr>
              <a:t>localised</a:t>
            </a:r>
            <a:r>
              <a:rPr lang="en-US" sz="1600" dirty="0">
                <a:latin typeface="Segoe UI" panose="020B0502040204020203" pitchFamily="34" charset="0"/>
                <a:cs typeface="Segoe UI" panose="020B0502040204020203" pitchFamily="34" charset="0"/>
              </a:rPr>
              <a:t> market dynamics becomes crucial for making informed investment choices that capitalize on unique opportunities arising from inflation.</a:t>
            </a:r>
          </a:p>
        </p:txBody>
      </p:sp>
      <p:sp>
        <p:nvSpPr>
          <p:cNvPr id="7" name="Text Placeholder 6">
            <a:extLst>
              <a:ext uri="{FF2B5EF4-FFF2-40B4-BE49-F238E27FC236}">
                <a16:creationId xmlns:a16="http://schemas.microsoft.com/office/drawing/2014/main" id="{0E5D07B5-734F-9BCE-709D-7F614B4723FF}"/>
              </a:ext>
            </a:extLst>
          </p:cNvPr>
          <p:cNvSpPr>
            <a:spLocks noGrp="1"/>
          </p:cNvSpPr>
          <p:nvPr>
            <p:ph type="body" sz="quarter" idx="4294967295"/>
          </p:nvPr>
        </p:nvSpPr>
        <p:spPr>
          <a:xfrm>
            <a:off x="6407604" y="2884715"/>
            <a:ext cx="6067425" cy="320675"/>
          </a:xfrm>
        </p:spPr>
        <p:txBody>
          <a:bodyPr>
            <a:noAutofit/>
          </a:bodyPr>
          <a:lstStyle/>
          <a:p>
            <a:r>
              <a:rPr lang="en-US" sz="1800" b="1" dirty="0">
                <a:latin typeface="Segoe UI" panose="020B0502040204020203" pitchFamily="34" charset="0"/>
                <a:cs typeface="Segoe UI" panose="020B0502040204020203" pitchFamily="34" charset="0"/>
              </a:rPr>
              <a:t>Current Economic Context</a:t>
            </a:r>
          </a:p>
        </p:txBody>
      </p:sp>
      <p:pic>
        <p:nvPicPr>
          <p:cNvPr id="14" name="Picture Placeholder 13" descr="Men holding a roll of wire&#10;&#10;Description automatically generated">
            <a:extLst>
              <a:ext uri="{FF2B5EF4-FFF2-40B4-BE49-F238E27FC236}">
                <a16:creationId xmlns:a16="http://schemas.microsoft.com/office/drawing/2014/main" id="{7EF42064-CE45-C98B-6C60-28657D42143D}"/>
              </a:ext>
            </a:extLst>
          </p:cNvPr>
          <p:cNvPicPr>
            <a:picLocks noGrp="1" noChangeAspect="1"/>
          </p:cNvPicPr>
          <p:nvPr>
            <p:ph type="pic" sz="quarter" idx="4294967295"/>
          </p:nvPr>
        </p:nvPicPr>
        <p:blipFill>
          <a:blip r:embed="rId2"/>
          <a:srcRect l="16648" r="16648"/>
          <a:stretch/>
        </p:blipFill>
        <p:spPr>
          <a:xfrm>
            <a:off x="1905000" y="1208541"/>
            <a:ext cx="3875314" cy="3365179"/>
          </a:xfrm>
        </p:spPr>
      </p:pic>
    </p:spTree>
    <p:extLst>
      <p:ext uri="{BB962C8B-B14F-4D97-AF65-F5344CB8AC3E}">
        <p14:creationId xmlns:p14="http://schemas.microsoft.com/office/powerpoint/2010/main" val="1398542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5C3D-FAFC-5020-1176-0CA68E79C230}"/>
              </a:ext>
            </a:extLst>
          </p:cNvPr>
          <p:cNvSpPr>
            <a:spLocks noGrp="1"/>
          </p:cNvSpPr>
          <p:nvPr>
            <p:ph type="title"/>
          </p:nvPr>
        </p:nvSpPr>
        <p:spPr/>
        <p:txBody>
          <a:bodyPr>
            <a:normAutofit/>
          </a:bodyPr>
          <a:lstStyle/>
          <a:p>
            <a:r>
              <a:rPr lang="en-US" dirty="0">
                <a:latin typeface="Segoe UI" panose="020B0502040204020203" pitchFamily="34" charset="0"/>
                <a:cs typeface="Segoe UI" panose="020B0502040204020203" pitchFamily="34" charset="0"/>
              </a:rPr>
              <a:t>Key Themes for Investment</a:t>
            </a:r>
          </a:p>
        </p:txBody>
      </p:sp>
      <p:sp>
        <p:nvSpPr>
          <p:cNvPr id="4" name="Slide Number Placeholder 3">
            <a:extLst>
              <a:ext uri="{FF2B5EF4-FFF2-40B4-BE49-F238E27FC236}">
                <a16:creationId xmlns:a16="http://schemas.microsoft.com/office/drawing/2014/main" id="{5F0BF59E-22B1-FC3F-A81E-414E87ADB8E6}"/>
              </a:ext>
            </a:extLst>
          </p:cNvPr>
          <p:cNvSpPr>
            <a:spLocks noGrp="1"/>
          </p:cNvSpPr>
          <p:nvPr>
            <p:ph type="sldNum" sz="quarter" idx="11"/>
          </p:nvPr>
        </p:nvSpPr>
        <p:spPr/>
        <p:txBody>
          <a:bodyPr/>
          <a:lstStyle/>
          <a:p>
            <a:r>
              <a:rPr lang="en-ID" sz="1400">
                <a:latin typeface="Segoe UI" panose="020B0502040204020203" pitchFamily="34" charset="0"/>
                <a:cs typeface="Segoe UI" panose="020B0502040204020203" pitchFamily="34" charset="0"/>
              </a:rPr>
              <a:t>4</a:t>
            </a:r>
            <a:endParaRPr lang="en-ID" sz="1400" dirty="0">
              <a:latin typeface="Segoe UI" panose="020B0502040204020203" pitchFamily="34" charset="0"/>
              <a:cs typeface="Segoe UI" panose="020B0502040204020203" pitchFamily="34" charset="0"/>
            </a:endParaRPr>
          </a:p>
        </p:txBody>
      </p:sp>
      <p:sp>
        <p:nvSpPr>
          <p:cNvPr id="25" name="TextBox 24">
            <a:extLst>
              <a:ext uri="{FF2B5EF4-FFF2-40B4-BE49-F238E27FC236}">
                <a16:creationId xmlns:a16="http://schemas.microsoft.com/office/drawing/2014/main" id="{A544B3E4-B28A-2054-9291-21DB9A8EDE30}"/>
              </a:ext>
            </a:extLst>
          </p:cNvPr>
          <p:cNvSpPr txBox="1"/>
          <p:nvPr/>
        </p:nvSpPr>
        <p:spPr>
          <a:xfrm>
            <a:off x="7839405" y="1168928"/>
            <a:ext cx="2632839" cy="452501"/>
          </a:xfrm>
          <a:prstGeom prst="rect">
            <a:avLst/>
          </a:prstGeom>
          <a:noFill/>
        </p:spPr>
        <p:txBody>
          <a:bodyPr wrap="square" rtlCol="0">
            <a:spAutoFit/>
          </a:bodyPr>
          <a:lstStyle/>
          <a:p>
            <a:endParaRPr lang="en-ZW" sz="3200" dirty="0">
              <a:solidFill>
                <a:schemeClr val="accent5">
                  <a:lumMod val="75000"/>
                </a:schemeClr>
              </a:solidFill>
              <a:latin typeface="Segoe UI" panose="020B0502040204020203" pitchFamily="34" charset="0"/>
              <a:cs typeface="Segoe UI" panose="020B0502040204020203" pitchFamily="34" charset="0"/>
            </a:endParaRPr>
          </a:p>
        </p:txBody>
      </p:sp>
      <p:sp>
        <p:nvSpPr>
          <p:cNvPr id="26" name="Freeform: Shape 5">
            <a:extLst>
              <a:ext uri="{FF2B5EF4-FFF2-40B4-BE49-F238E27FC236}">
                <a16:creationId xmlns:a16="http://schemas.microsoft.com/office/drawing/2014/main" id="{74DCFAE8-F672-151B-A6D5-1BE6E642DF5F}"/>
              </a:ext>
            </a:extLst>
          </p:cNvPr>
          <p:cNvSpPr/>
          <p:nvPr/>
        </p:nvSpPr>
        <p:spPr>
          <a:xfrm>
            <a:off x="7031449" y="1638793"/>
            <a:ext cx="1596466" cy="908336"/>
          </a:xfrm>
          <a:custGeom>
            <a:avLst/>
            <a:gdLst>
              <a:gd name="connsiteX0" fmla="*/ 7620 w 1882140"/>
              <a:gd name="connsiteY0" fmla="*/ 1173480 h 1173480"/>
              <a:gd name="connsiteX1" fmla="*/ 0 w 1882140"/>
              <a:gd name="connsiteY1" fmla="*/ 304800 h 1173480"/>
              <a:gd name="connsiteX2" fmla="*/ 144780 w 1882140"/>
              <a:gd name="connsiteY2" fmla="*/ 441960 h 1173480"/>
              <a:gd name="connsiteX3" fmla="*/ 640080 w 1882140"/>
              <a:gd name="connsiteY3" fmla="*/ 0 h 1173480"/>
              <a:gd name="connsiteX4" fmla="*/ 1882140 w 1882140"/>
              <a:gd name="connsiteY4" fmla="*/ 15240 h 1173480"/>
              <a:gd name="connsiteX5" fmla="*/ 777240 w 1882140"/>
              <a:gd name="connsiteY5" fmla="*/ 1005840 h 1173480"/>
              <a:gd name="connsiteX6" fmla="*/ 914400 w 1882140"/>
              <a:gd name="connsiteY6" fmla="*/ 1165860 h 1173480"/>
              <a:gd name="connsiteX7" fmla="*/ 7620 w 1882140"/>
              <a:gd name="connsiteY7" fmla="*/ 1173480 h 1173480"/>
              <a:gd name="connsiteX0" fmla="*/ 7620 w 1882140"/>
              <a:gd name="connsiteY0" fmla="*/ 1173480 h 1173480"/>
              <a:gd name="connsiteX1" fmla="*/ 0 w 1882140"/>
              <a:gd name="connsiteY1" fmla="*/ 304800 h 1173480"/>
              <a:gd name="connsiteX2" fmla="*/ 144780 w 1882140"/>
              <a:gd name="connsiteY2" fmla="*/ 441960 h 1173480"/>
              <a:gd name="connsiteX3" fmla="*/ 640080 w 1882140"/>
              <a:gd name="connsiteY3" fmla="*/ 0 h 1173480"/>
              <a:gd name="connsiteX4" fmla="*/ 1882140 w 1882140"/>
              <a:gd name="connsiteY4" fmla="*/ 15240 h 1173480"/>
              <a:gd name="connsiteX5" fmla="*/ 777240 w 1882140"/>
              <a:gd name="connsiteY5" fmla="*/ 1005840 h 1173480"/>
              <a:gd name="connsiteX6" fmla="*/ 914400 w 1882140"/>
              <a:gd name="connsiteY6" fmla="*/ 1165860 h 1173480"/>
              <a:gd name="connsiteX7" fmla="*/ 7620 w 1882140"/>
              <a:gd name="connsiteY7" fmla="*/ 1173480 h 1173480"/>
              <a:gd name="connsiteX0" fmla="*/ 7620 w 1882140"/>
              <a:gd name="connsiteY0" fmla="*/ 1173480 h 1173480"/>
              <a:gd name="connsiteX1" fmla="*/ 0 w 1882140"/>
              <a:gd name="connsiteY1" fmla="*/ 304800 h 1173480"/>
              <a:gd name="connsiteX2" fmla="*/ 144780 w 1882140"/>
              <a:gd name="connsiteY2" fmla="*/ 441960 h 1173480"/>
              <a:gd name="connsiteX3" fmla="*/ 640080 w 1882140"/>
              <a:gd name="connsiteY3" fmla="*/ 0 h 1173480"/>
              <a:gd name="connsiteX4" fmla="*/ 1882140 w 1882140"/>
              <a:gd name="connsiteY4" fmla="*/ 15240 h 1173480"/>
              <a:gd name="connsiteX5" fmla="*/ 777240 w 1882140"/>
              <a:gd name="connsiteY5" fmla="*/ 1005840 h 1173480"/>
              <a:gd name="connsiteX6" fmla="*/ 914400 w 1882140"/>
              <a:gd name="connsiteY6" fmla="*/ 1165860 h 1173480"/>
              <a:gd name="connsiteX7" fmla="*/ 7620 w 1882140"/>
              <a:gd name="connsiteY7" fmla="*/ 1173480 h 1173480"/>
              <a:gd name="connsiteX0" fmla="*/ 7620 w 1882140"/>
              <a:gd name="connsiteY0" fmla="*/ 1173861 h 1173861"/>
              <a:gd name="connsiteX1" fmla="*/ 0 w 1882140"/>
              <a:gd name="connsiteY1" fmla="*/ 305181 h 1173861"/>
              <a:gd name="connsiteX2" fmla="*/ 144780 w 1882140"/>
              <a:gd name="connsiteY2" fmla="*/ 442341 h 1173861"/>
              <a:gd name="connsiteX3" fmla="*/ 640080 w 1882140"/>
              <a:gd name="connsiteY3" fmla="*/ 381 h 1173861"/>
              <a:gd name="connsiteX4" fmla="*/ 1882140 w 1882140"/>
              <a:gd name="connsiteY4" fmla="*/ 15621 h 1173861"/>
              <a:gd name="connsiteX5" fmla="*/ 777240 w 1882140"/>
              <a:gd name="connsiteY5" fmla="*/ 1006221 h 1173861"/>
              <a:gd name="connsiteX6" fmla="*/ 914400 w 1882140"/>
              <a:gd name="connsiteY6" fmla="*/ 1166241 h 1173861"/>
              <a:gd name="connsiteX7" fmla="*/ 7620 w 1882140"/>
              <a:gd name="connsiteY7" fmla="*/ 1173861 h 1173861"/>
              <a:gd name="connsiteX0" fmla="*/ 7620 w 1882140"/>
              <a:gd name="connsiteY0" fmla="*/ 1173858 h 1173858"/>
              <a:gd name="connsiteX1" fmla="*/ 0 w 1882140"/>
              <a:gd name="connsiteY1" fmla="*/ 305178 h 1173858"/>
              <a:gd name="connsiteX2" fmla="*/ 144780 w 1882140"/>
              <a:gd name="connsiteY2" fmla="*/ 442338 h 1173858"/>
              <a:gd name="connsiteX3" fmla="*/ 640080 w 1882140"/>
              <a:gd name="connsiteY3" fmla="*/ 378 h 1173858"/>
              <a:gd name="connsiteX4" fmla="*/ 1882140 w 1882140"/>
              <a:gd name="connsiteY4" fmla="*/ 15618 h 1173858"/>
              <a:gd name="connsiteX5" fmla="*/ 777240 w 1882140"/>
              <a:gd name="connsiteY5" fmla="*/ 1006218 h 1173858"/>
              <a:gd name="connsiteX6" fmla="*/ 914400 w 1882140"/>
              <a:gd name="connsiteY6" fmla="*/ 1166238 h 1173858"/>
              <a:gd name="connsiteX7" fmla="*/ 7620 w 1882140"/>
              <a:gd name="connsiteY7" fmla="*/ 1173858 h 117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2140" h="1173858">
                <a:moveTo>
                  <a:pt x="7620" y="1173858"/>
                </a:moveTo>
                <a:lnTo>
                  <a:pt x="0" y="305178"/>
                </a:lnTo>
                <a:lnTo>
                  <a:pt x="144780" y="442338"/>
                </a:lnTo>
                <a:cubicBezTo>
                  <a:pt x="323215" y="298828"/>
                  <a:pt x="574040" y="-12322"/>
                  <a:pt x="640080" y="378"/>
                </a:cubicBezTo>
                <a:lnTo>
                  <a:pt x="1882140" y="15618"/>
                </a:lnTo>
                <a:cubicBezTo>
                  <a:pt x="1670050" y="18158"/>
                  <a:pt x="1132205" y="655063"/>
                  <a:pt x="777240" y="1006218"/>
                </a:cubicBezTo>
                <a:lnTo>
                  <a:pt x="914400" y="1166238"/>
                </a:lnTo>
                <a:lnTo>
                  <a:pt x="7620" y="1173858"/>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latin typeface="Segoe UI" panose="020B0502040204020203" pitchFamily="34" charset="0"/>
              <a:cs typeface="Segoe UI" panose="020B0502040204020203" pitchFamily="34" charset="0"/>
            </a:endParaRPr>
          </a:p>
        </p:txBody>
      </p:sp>
      <p:sp>
        <p:nvSpPr>
          <p:cNvPr id="27" name="Freeform: Shape 6">
            <a:extLst>
              <a:ext uri="{FF2B5EF4-FFF2-40B4-BE49-F238E27FC236}">
                <a16:creationId xmlns:a16="http://schemas.microsoft.com/office/drawing/2014/main" id="{A7CD1039-F1F9-0864-F5C3-00582E695AFE}"/>
              </a:ext>
            </a:extLst>
          </p:cNvPr>
          <p:cNvSpPr/>
          <p:nvPr/>
        </p:nvSpPr>
        <p:spPr>
          <a:xfrm flipV="1">
            <a:off x="7475728" y="4441546"/>
            <a:ext cx="1596466" cy="908336"/>
          </a:xfrm>
          <a:custGeom>
            <a:avLst/>
            <a:gdLst>
              <a:gd name="connsiteX0" fmla="*/ 7620 w 1882140"/>
              <a:gd name="connsiteY0" fmla="*/ 1173480 h 1173480"/>
              <a:gd name="connsiteX1" fmla="*/ 0 w 1882140"/>
              <a:gd name="connsiteY1" fmla="*/ 304800 h 1173480"/>
              <a:gd name="connsiteX2" fmla="*/ 144780 w 1882140"/>
              <a:gd name="connsiteY2" fmla="*/ 441960 h 1173480"/>
              <a:gd name="connsiteX3" fmla="*/ 640080 w 1882140"/>
              <a:gd name="connsiteY3" fmla="*/ 0 h 1173480"/>
              <a:gd name="connsiteX4" fmla="*/ 1882140 w 1882140"/>
              <a:gd name="connsiteY4" fmla="*/ 15240 h 1173480"/>
              <a:gd name="connsiteX5" fmla="*/ 777240 w 1882140"/>
              <a:gd name="connsiteY5" fmla="*/ 1005840 h 1173480"/>
              <a:gd name="connsiteX6" fmla="*/ 914400 w 1882140"/>
              <a:gd name="connsiteY6" fmla="*/ 1165860 h 1173480"/>
              <a:gd name="connsiteX7" fmla="*/ 7620 w 1882140"/>
              <a:gd name="connsiteY7" fmla="*/ 1173480 h 1173480"/>
              <a:gd name="connsiteX0" fmla="*/ 7620 w 1882140"/>
              <a:gd name="connsiteY0" fmla="*/ 1173480 h 1173480"/>
              <a:gd name="connsiteX1" fmla="*/ 0 w 1882140"/>
              <a:gd name="connsiteY1" fmla="*/ 304800 h 1173480"/>
              <a:gd name="connsiteX2" fmla="*/ 144780 w 1882140"/>
              <a:gd name="connsiteY2" fmla="*/ 441960 h 1173480"/>
              <a:gd name="connsiteX3" fmla="*/ 640080 w 1882140"/>
              <a:gd name="connsiteY3" fmla="*/ 0 h 1173480"/>
              <a:gd name="connsiteX4" fmla="*/ 1882140 w 1882140"/>
              <a:gd name="connsiteY4" fmla="*/ 15240 h 1173480"/>
              <a:gd name="connsiteX5" fmla="*/ 777240 w 1882140"/>
              <a:gd name="connsiteY5" fmla="*/ 1005840 h 1173480"/>
              <a:gd name="connsiteX6" fmla="*/ 914400 w 1882140"/>
              <a:gd name="connsiteY6" fmla="*/ 1165860 h 1173480"/>
              <a:gd name="connsiteX7" fmla="*/ 7620 w 1882140"/>
              <a:gd name="connsiteY7" fmla="*/ 1173480 h 1173480"/>
              <a:gd name="connsiteX0" fmla="*/ 7620 w 1882140"/>
              <a:gd name="connsiteY0" fmla="*/ 1173480 h 1173480"/>
              <a:gd name="connsiteX1" fmla="*/ 0 w 1882140"/>
              <a:gd name="connsiteY1" fmla="*/ 304800 h 1173480"/>
              <a:gd name="connsiteX2" fmla="*/ 144780 w 1882140"/>
              <a:gd name="connsiteY2" fmla="*/ 441960 h 1173480"/>
              <a:gd name="connsiteX3" fmla="*/ 640080 w 1882140"/>
              <a:gd name="connsiteY3" fmla="*/ 0 h 1173480"/>
              <a:gd name="connsiteX4" fmla="*/ 1882140 w 1882140"/>
              <a:gd name="connsiteY4" fmla="*/ 15240 h 1173480"/>
              <a:gd name="connsiteX5" fmla="*/ 777240 w 1882140"/>
              <a:gd name="connsiteY5" fmla="*/ 1005840 h 1173480"/>
              <a:gd name="connsiteX6" fmla="*/ 914400 w 1882140"/>
              <a:gd name="connsiteY6" fmla="*/ 1165860 h 1173480"/>
              <a:gd name="connsiteX7" fmla="*/ 7620 w 1882140"/>
              <a:gd name="connsiteY7" fmla="*/ 1173480 h 1173480"/>
              <a:gd name="connsiteX0" fmla="*/ 7620 w 1882140"/>
              <a:gd name="connsiteY0" fmla="*/ 1173861 h 1173861"/>
              <a:gd name="connsiteX1" fmla="*/ 0 w 1882140"/>
              <a:gd name="connsiteY1" fmla="*/ 305181 h 1173861"/>
              <a:gd name="connsiteX2" fmla="*/ 144780 w 1882140"/>
              <a:gd name="connsiteY2" fmla="*/ 442341 h 1173861"/>
              <a:gd name="connsiteX3" fmla="*/ 640080 w 1882140"/>
              <a:gd name="connsiteY3" fmla="*/ 381 h 1173861"/>
              <a:gd name="connsiteX4" fmla="*/ 1882140 w 1882140"/>
              <a:gd name="connsiteY4" fmla="*/ 15621 h 1173861"/>
              <a:gd name="connsiteX5" fmla="*/ 777240 w 1882140"/>
              <a:gd name="connsiteY5" fmla="*/ 1006221 h 1173861"/>
              <a:gd name="connsiteX6" fmla="*/ 914400 w 1882140"/>
              <a:gd name="connsiteY6" fmla="*/ 1166241 h 1173861"/>
              <a:gd name="connsiteX7" fmla="*/ 7620 w 1882140"/>
              <a:gd name="connsiteY7" fmla="*/ 1173861 h 1173861"/>
              <a:gd name="connsiteX0" fmla="*/ 7620 w 1882140"/>
              <a:gd name="connsiteY0" fmla="*/ 1173858 h 1173858"/>
              <a:gd name="connsiteX1" fmla="*/ 0 w 1882140"/>
              <a:gd name="connsiteY1" fmla="*/ 305178 h 1173858"/>
              <a:gd name="connsiteX2" fmla="*/ 144780 w 1882140"/>
              <a:gd name="connsiteY2" fmla="*/ 442338 h 1173858"/>
              <a:gd name="connsiteX3" fmla="*/ 640080 w 1882140"/>
              <a:gd name="connsiteY3" fmla="*/ 378 h 1173858"/>
              <a:gd name="connsiteX4" fmla="*/ 1882140 w 1882140"/>
              <a:gd name="connsiteY4" fmla="*/ 15618 h 1173858"/>
              <a:gd name="connsiteX5" fmla="*/ 777240 w 1882140"/>
              <a:gd name="connsiteY5" fmla="*/ 1006218 h 1173858"/>
              <a:gd name="connsiteX6" fmla="*/ 914400 w 1882140"/>
              <a:gd name="connsiteY6" fmla="*/ 1166238 h 1173858"/>
              <a:gd name="connsiteX7" fmla="*/ 7620 w 1882140"/>
              <a:gd name="connsiteY7" fmla="*/ 1173858 h 117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2140" h="1173858">
                <a:moveTo>
                  <a:pt x="7620" y="1173858"/>
                </a:moveTo>
                <a:lnTo>
                  <a:pt x="0" y="305178"/>
                </a:lnTo>
                <a:lnTo>
                  <a:pt x="144780" y="442338"/>
                </a:lnTo>
                <a:cubicBezTo>
                  <a:pt x="323215" y="298828"/>
                  <a:pt x="574040" y="-12322"/>
                  <a:pt x="640080" y="378"/>
                </a:cubicBezTo>
                <a:lnTo>
                  <a:pt x="1882140" y="15618"/>
                </a:lnTo>
                <a:cubicBezTo>
                  <a:pt x="1670050" y="18158"/>
                  <a:pt x="1132205" y="655063"/>
                  <a:pt x="777240" y="1006218"/>
                </a:cubicBezTo>
                <a:lnTo>
                  <a:pt x="914400" y="1166238"/>
                </a:lnTo>
                <a:lnTo>
                  <a:pt x="7620" y="1173858"/>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latin typeface="Segoe UI" panose="020B0502040204020203" pitchFamily="34" charset="0"/>
              <a:cs typeface="Segoe UI" panose="020B0502040204020203" pitchFamily="34" charset="0"/>
            </a:endParaRPr>
          </a:p>
        </p:txBody>
      </p:sp>
      <p:sp>
        <p:nvSpPr>
          <p:cNvPr id="28" name="Freeform: Shape 7">
            <a:extLst>
              <a:ext uri="{FF2B5EF4-FFF2-40B4-BE49-F238E27FC236}">
                <a16:creationId xmlns:a16="http://schemas.microsoft.com/office/drawing/2014/main" id="{EED6CA7A-097A-CE30-001C-D237C6AE908D}"/>
              </a:ext>
            </a:extLst>
          </p:cNvPr>
          <p:cNvSpPr/>
          <p:nvPr/>
        </p:nvSpPr>
        <p:spPr>
          <a:xfrm flipH="1">
            <a:off x="4289602" y="1696129"/>
            <a:ext cx="1596466" cy="908336"/>
          </a:xfrm>
          <a:custGeom>
            <a:avLst/>
            <a:gdLst>
              <a:gd name="connsiteX0" fmla="*/ 7620 w 1882140"/>
              <a:gd name="connsiteY0" fmla="*/ 1173480 h 1173480"/>
              <a:gd name="connsiteX1" fmla="*/ 0 w 1882140"/>
              <a:gd name="connsiteY1" fmla="*/ 304800 h 1173480"/>
              <a:gd name="connsiteX2" fmla="*/ 144780 w 1882140"/>
              <a:gd name="connsiteY2" fmla="*/ 441960 h 1173480"/>
              <a:gd name="connsiteX3" fmla="*/ 640080 w 1882140"/>
              <a:gd name="connsiteY3" fmla="*/ 0 h 1173480"/>
              <a:gd name="connsiteX4" fmla="*/ 1882140 w 1882140"/>
              <a:gd name="connsiteY4" fmla="*/ 15240 h 1173480"/>
              <a:gd name="connsiteX5" fmla="*/ 777240 w 1882140"/>
              <a:gd name="connsiteY5" fmla="*/ 1005840 h 1173480"/>
              <a:gd name="connsiteX6" fmla="*/ 914400 w 1882140"/>
              <a:gd name="connsiteY6" fmla="*/ 1165860 h 1173480"/>
              <a:gd name="connsiteX7" fmla="*/ 7620 w 1882140"/>
              <a:gd name="connsiteY7" fmla="*/ 1173480 h 1173480"/>
              <a:gd name="connsiteX0" fmla="*/ 7620 w 1882140"/>
              <a:gd name="connsiteY0" fmla="*/ 1173480 h 1173480"/>
              <a:gd name="connsiteX1" fmla="*/ 0 w 1882140"/>
              <a:gd name="connsiteY1" fmla="*/ 304800 h 1173480"/>
              <a:gd name="connsiteX2" fmla="*/ 144780 w 1882140"/>
              <a:gd name="connsiteY2" fmla="*/ 441960 h 1173480"/>
              <a:gd name="connsiteX3" fmla="*/ 640080 w 1882140"/>
              <a:gd name="connsiteY3" fmla="*/ 0 h 1173480"/>
              <a:gd name="connsiteX4" fmla="*/ 1882140 w 1882140"/>
              <a:gd name="connsiteY4" fmla="*/ 15240 h 1173480"/>
              <a:gd name="connsiteX5" fmla="*/ 777240 w 1882140"/>
              <a:gd name="connsiteY5" fmla="*/ 1005840 h 1173480"/>
              <a:gd name="connsiteX6" fmla="*/ 914400 w 1882140"/>
              <a:gd name="connsiteY6" fmla="*/ 1165860 h 1173480"/>
              <a:gd name="connsiteX7" fmla="*/ 7620 w 1882140"/>
              <a:gd name="connsiteY7" fmla="*/ 1173480 h 1173480"/>
              <a:gd name="connsiteX0" fmla="*/ 7620 w 1882140"/>
              <a:gd name="connsiteY0" fmla="*/ 1173480 h 1173480"/>
              <a:gd name="connsiteX1" fmla="*/ 0 w 1882140"/>
              <a:gd name="connsiteY1" fmla="*/ 304800 h 1173480"/>
              <a:gd name="connsiteX2" fmla="*/ 144780 w 1882140"/>
              <a:gd name="connsiteY2" fmla="*/ 441960 h 1173480"/>
              <a:gd name="connsiteX3" fmla="*/ 640080 w 1882140"/>
              <a:gd name="connsiteY3" fmla="*/ 0 h 1173480"/>
              <a:gd name="connsiteX4" fmla="*/ 1882140 w 1882140"/>
              <a:gd name="connsiteY4" fmla="*/ 15240 h 1173480"/>
              <a:gd name="connsiteX5" fmla="*/ 777240 w 1882140"/>
              <a:gd name="connsiteY5" fmla="*/ 1005840 h 1173480"/>
              <a:gd name="connsiteX6" fmla="*/ 914400 w 1882140"/>
              <a:gd name="connsiteY6" fmla="*/ 1165860 h 1173480"/>
              <a:gd name="connsiteX7" fmla="*/ 7620 w 1882140"/>
              <a:gd name="connsiteY7" fmla="*/ 1173480 h 1173480"/>
              <a:gd name="connsiteX0" fmla="*/ 7620 w 1882140"/>
              <a:gd name="connsiteY0" fmla="*/ 1173861 h 1173861"/>
              <a:gd name="connsiteX1" fmla="*/ 0 w 1882140"/>
              <a:gd name="connsiteY1" fmla="*/ 305181 h 1173861"/>
              <a:gd name="connsiteX2" fmla="*/ 144780 w 1882140"/>
              <a:gd name="connsiteY2" fmla="*/ 442341 h 1173861"/>
              <a:gd name="connsiteX3" fmla="*/ 640080 w 1882140"/>
              <a:gd name="connsiteY3" fmla="*/ 381 h 1173861"/>
              <a:gd name="connsiteX4" fmla="*/ 1882140 w 1882140"/>
              <a:gd name="connsiteY4" fmla="*/ 15621 h 1173861"/>
              <a:gd name="connsiteX5" fmla="*/ 777240 w 1882140"/>
              <a:gd name="connsiteY5" fmla="*/ 1006221 h 1173861"/>
              <a:gd name="connsiteX6" fmla="*/ 914400 w 1882140"/>
              <a:gd name="connsiteY6" fmla="*/ 1166241 h 1173861"/>
              <a:gd name="connsiteX7" fmla="*/ 7620 w 1882140"/>
              <a:gd name="connsiteY7" fmla="*/ 1173861 h 1173861"/>
              <a:gd name="connsiteX0" fmla="*/ 7620 w 1882140"/>
              <a:gd name="connsiteY0" fmla="*/ 1173858 h 1173858"/>
              <a:gd name="connsiteX1" fmla="*/ 0 w 1882140"/>
              <a:gd name="connsiteY1" fmla="*/ 305178 h 1173858"/>
              <a:gd name="connsiteX2" fmla="*/ 144780 w 1882140"/>
              <a:gd name="connsiteY2" fmla="*/ 442338 h 1173858"/>
              <a:gd name="connsiteX3" fmla="*/ 640080 w 1882140"/>
              <a:gd name="connsiteY3" fmla="*/ 378 h 1173858"/>
              <a:gd name="connsiteX4" fmla="*/ 1882140 w 1882140"/>
              <a:gd name="connsiteY4" fmla="*/ 15618 h 1173858"/>
              <a:gd name="connsiteX5" fmla="*/ 777240 w 1882140"/>
              <a:gd name="connsiteY5" fmla="*/ 1006218 h 1173858"/>
              <a:gd name="connsiteX6" fmla="*/ 914400 w 1882140"/>
              <a:gd name="connsiteY6" fmla="*/ 1166238 h 1173858"/>
              <a:gd name="connsiteX7" fmla="*/ 7620 w 1882140"/>
              <a:gd name="connsiteY7" fmla="*/ 1173858 h 117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2140" h="1173858">
                <a:moveTo>
                  <a:pt x="7620" y="1173858"/>
                </a:moveTo>
                <a:lnTo>
                  <a:pt x="0" y="305178"/>
                </a:lnTo>
                <a:lnTo>
                  <a:pt x="144780" y="442338"/>
                </a:lnTo>
                <a:cubicBezTo>
                  <a:pt x="323215" y="298828"/>
                  <a:pt x="574040" y="-12322"/>
                  <a:pt x="640080" y="378"/>
                </a:cubicBezTo>
                <a:lnTo>
                  <a:pt x="1882140" y="15618"/>
                </a:lnTo>
                <a:cubicBezTo>
                  <a:pt x="1670050" y="18158"/>
                  <a:pt x="1132205" y="655063"/>
                  <a:pt x="777240" y="1006218"/>
                </a:cubicBezTo>
                <a:lnTo>
                  <a:pt x="914400" y="1166238"/>
                </a:lnTo>
                <a:lnTo>
                  <a:pt x="7620" y="1173858"/>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latin typeface="Segoe UI" panose="020B0502040204020203" pitchFamily="34" charset="0"/>
              <a:cs typeface="Segoe UI" panose="020B0502040204020203" pitchFamily="34" charset="0"/>
            </a:endParaRPr>
          </a:p>
        </p:txBody>
      </p:sp>
      <p:sp>
        <p:nvSpPr>
          <p:cNvPr id="29" name="Freeform: Shape 8">
            <a:extLst>
              <a:ext uri="{FF2B5EF4-FFF2-40B4-BE49-F238E27FC236}">
                <a16:creationId xmlns:a16="http://schemas.microsoft.com/office/drawing/2014/main" id="{069BC52A-DDC7-8CE3-8C79-4DF629559FE1}"/>
              </a:ext>
            </a:extLst>
          </p:cNvPr>
          <p:cNvSpPr/>
          <p:nvPr/>
        </p:nvSpPr>
        <p:spPr>
          <a:xfrm flipH="1" flipV="1">
            <a:off x="3632389" y="4474419"/>
            <a:ext cx="1596466" cy="908336"/>
          </a:xfrm>
          <a:custGeom>
            <a:avLst/>
            <a:gdLst>
              <a:gd name="connsiteX0" fmla="*/ 7620 w 1882140"/>
              <a:gd name="connsiteY0" fmla="*/ 1173480 h 1173480"/>
              <a:gd name="connsiteX1" fmla="*/ 0 w 1882140"/>
              <a:gd name="connsiteY1" fmla="*/ 304800 h 1173480"/>
              <a:gd name="connsiteX2" fmla="*/ 144780 w 1882140"/>
              <a:gd name="connsiteY2" fmla="*/ 441960 h 1173480"/>
              <a:gd name="connsiteX3" fmla="*/ 640080 w 1882140"/>
              <a:gd name="connsiteY3" fmla="*/ 0 h 1173480"/>
              <a:gd name="connsiteX4" fmla="*/ 1882140 w 1882140"/>
              <a:gd name="connsiteY4" fmla="*/ 15240 h 1173480"/>
              <a:gd name="connsiteX5" fmla="*/ 777240 w 1882140"/>
              <a:gd name="connsiteY5" fmla="*/ 1005840 h 1173480"/>
              <a:gd name="connsiteX6" fmla="*/ 914400 w 1882140"/>
              <a:gd name="connsiteY6" fmla="*/ 1165860 h 1173480"/>
              <a:gd name="connsiteX7" fmla="*/ 7620 w 1882140"/>
              <a:gd name="connsiteY7" fmla="*/ 1173480 h 1173480"/>
              <a:gd name="connsiteX0" fmla="*/ 7620 w 1882140"/>
              <a:gd name="connsiteY0" fmla="*/ 1173480 h 1173480"/>
              <a:gd name="connsiteX1" fmla="*/ 0 w 1882140"/>
              <a:gd name="connsiteY1" fmla="*/ 304800 h 1173480"/>
              <a:gd name="connsiteX2" fmla="*/ 144780 w 1882140"/>
              <a:gd name="connsiteY2" fmla="*/ 441960 h 1173480"/>
              <a:gd name="connsiteX3" fmla="*/ 640080 w 1882140"/>
              <a:gd name="connsiteY3" fmla="*/ 0 h 1173480"/>
              <a:gd name="connsiteX4" fmla="*/ 1882140 w 1882140"/>
              <a:gd name="connsiteY4" fmla="*/ 15240 h 1173480"/>
              <a:gd name="connsiteX5" fmla="*/ 777240 w 1882140"/>
              <a:gd name="connsiteY5" fmla="*/ 1005840 h 1173480"/>
              <a:gd name="connsiteX6" fmla="*/ 914400 w 1882140"/>
              <a:gd name="connsiteY6" fmla="*/ 1165860 h 1173480"/>
              <a:gd name="connsiteX7" fmla="*/ 7620 w 1882140"/>
              <a:gd name="connsiteY7" fmla="*/ 1173480 h 1173480"/>
              <a:gd name="connsiteX0" fmla="*/ 7620 w 1882140"/>
              <a:gd name="connsiteY0" fmla="*/ 1173480 h 1173480"/>
              <a:gd name="connsiteX1" fmla="*/ 0 w 1882140"/>
              <a:gd name="connsiteY1" fmla="*/ 304800 h 1173480"/>
              <a:gd name="connsiteX2" fmla="*/ 144780 w 1882140"/>
              <a:gd name="connsiteY2" fmla="*/ 441960 h 1173480"/>
              <a:gd name="connsiteX3" fmla="*/ 640080 w 1882140"/>
              <a:gd name="connsiteY3" fmla="*/ 0 h 1173480"/>
              <a:gd name="connsiteX4" fmla="*/ 1882140 w 1882140"/>
              <a:gd name="connsiteY4" fmla="*/ 15240 h 1173480"/>
              <a:gd name="connsiteX5" fmla="*/ 777240 w 1882140"/>
              <a:gd name="connsiteY5" fmla="*/ 1005840 h 1173480"/>
              <a:gd name="connsiteX6" fmla="*/ 914400 w 1882140"/>
              <a:gd name="connsiteY6" fmla="*/ 1165860 h 1173480"/>
              <a:gd name="connsiteX7" fmla="*/ 7620 w 1882140"/>
              <a:gd name="connsiteY7" fmla="*/ 1173480 h 1173480"/>
              <a:gd name="connsiteX0" fmla="*/ 7620 w 1882140"/>
              <a:gd name="connsiteY0" fmla="*/ 1173861 h 1173861"/>
              <a:gd name="connsiteX1" fmla="*/ 0 w 1882140"/>
              <a:gd name="connsiteY1" fmla="*/ 305181 h 1173861"/>
              <a:gd name="connsiteX2" fmla="*/ 144780 w 1882140"/>
              <a:gd name="connsiteY2" fmla="*/ 442341 h 1173861"/>
              <a:gd name="connsiteX3" fmla="*/ 640080 w 1882140"/>
              <a:gd name="connsiteY3" fmla="*/ 381 h 1173861"/>
              <a:gd name="connsiteX4" fmla="*/ 1882140 w 1882140"/>
              <a:gd name="connsiteY4" fmla="*/ 15621 h 1173861"/>
              <a:gd name="connsiteX5" fmla="*/ 777240 w 1882140"/>
              <a:gd name="connsiteY5" fmla="*/ 1006221 h 1173861"/>
              <a:gd name="connsiteX6" fmla="*/ 914400 w 1882140"/>
              <a:gd name="connsiteY6" fmla="*/ 1166241 h 1173861"/>
              <a:gd name="connsiteX7" fmla="*/ 7620 w 1882140"/>
              <a:gd name="connsiteY7" fmla="*/ 1173861 h 1173861"/>
              <a:gd name="connsiteX0" fmla="*/ 7620 w 1882140"/>
              <a:gd name="connsiteY0" fmla="*/ 1173858 h 1173858"/>
              <a:gd name="connsiteX1" fmla="*/ 0 w 1882140"/>
              <a:gd name="connsiteY1" fmla="*/ 305178 h 1173858"/>
              <a:gd name="connsiteX2" fmla="*/ 144780 w 1882140"/>
              <a:gd name="connsiteY2" fmla="*/ 442338 h 1173858"/>
              <a:gd name="connsiteX3" fmla="*/ 640080 w 1882140"/>
              <a:gd name="connsiteY3" fmla="*/ 378 h 1173858"/>
              <a:gd name="connsiteX4" fmla="*/ 1882140 w 1882140"/>
              <a:gd name="connsiteY4" fmla="*/ 15618 h 1173858"/>
              <a:gd name="connsiteX5" fmla="*/ 777240 w 1882140"/>
              <a:gd name="connsiteY5" fmla="*/ 1006218 h 1173858"/>
              <a:gd name="connsiteX6" fmla="*/ 914400 w 1882140"/>
              <a:gd name="connsiteY6" fmla="*/ 1166238 h 1173858"/>
              <a:gd name="connsiteX7" fmla="*/ 7620 w 1882140"/>
              <a:gd name="connsiteY7" fmla="*/ 1173858 h 117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2140" h="1173858">
                <a:moveTo>
                  <a:pt x="7620" y="1173858"/>
                </a:moveTo>
                <a:lnTo>
                  <a:pt x="0" y="305178"/>
                </a:lnTo>
                <a:lnTo>
                  <a:pt x="144780" y="442338"/>
                </a:lnTo>
                <a:cubicBezTo>
                  <a:pt x="323215" y="298828"/>
                  <a:pt x="574040" y="-12322"/>
                  <a:pt x="640080" y="378"/>
                </a:cubicBezTo>
                <a:lnTo>
                  <a:pt x="1882140" y="15618"/>
                </a:lnTo>
                <a:cubicBezTo>
                  <a:pt x="1670050" y="18158"/>
                  <a:pt x="1132205" y="655063"/>
                  <a:pt x="777240" y="1006218"/>
                </a:cubicBezTo>
                <a:lnTo>
                  <a:pt x="914400" y="1166238"/>
                </a:lnTo>
                <a:lnTo>
                  <a:pt x="7620" y="1173858"/>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latin typeface="Segoe UI" panose="020B0502040204020203" pitchFamily="34" charset="0"/>
              <a:cs typeface="Segoe UI" panose="020B0502040204020203" pitchFamily="34" charset="0"/>
            </a:endParaRPr>
          </a:p>
        </p:txBody>
      </p:sp>
      <p:sp>
        <p:nvSpPr>
          <p:cNvPr id="30" name="Freeform: Shape 12">
            <a:extLst>
              <a:ext uri="{FF2B5EF4-FFF2-40B4-BE49-F238E27FC236}">
                <a16:creationId xmlns:a16="http://schemas.microsoft.com/office/drawing/2014/main" id="{46B7CFA4-3EB6-4F3D-E4C7-C6C32471E4FF}"/>
              </a:ext>
            </a:extLst>
          </p:cNvPr>
          <p:cNvSpPr/>
          <p:nvPr/>
        </p:nvSpPr>
        <p:spPr>
          <a:xfrm rot="18776378" flipH="1">
            <a:off x="3382889" y="3320971"/>
            <a:ext cx="1252806" cy="902845"/>
          </a:xfrm>
          <a:custGeom>
            <a:avLst/>
            <a:gdLst>
              <a:gd name="connsiteX0" fmla="*/ 7620 w 1882140"/>
              <a:gd name="connsiteY0" fmla="*/ 1173480 h 1173480"/>
              <a:gd name="connsiteX1" fmla="*/ 0 w 1882140"/>
              <a:gd name="connsiteY1" fmla="*/ 304800 h 1173480"/>
              <a:gd name="connsiteX2" fmla="*/ 144780 w 1882140"/>
              <a:gd name="connsiteY2" fmla="*/ 441960 h 1173480"/>
              <a:gd name="connsiteX3" fmla="*/ 640080 w 1882140"/>
              <a:gd name="connsiteY3" fmla="*/ 0 h 1173480"/>
              <a:gd name="connsiteX4" fmla="*/ 1882140 w 1882140"/>
              <a:gd name="connsiteY4" fmla="*/ 15240 h 1173480"/>
              <a:gd name="connsiteX5" fmla="*/ 777240 w 1882140"/>
              <a:gd name="connsiteY5" fmla="*/ 1005840 h 1173480"/>
              <a:gd name="connsiteX6" fmla="*/ 914400 w 1882140"/>
              <a:gd name="connsiteY6" fmla="*/ 1165860 h 1173480"/>
              <a:gd name="connsiteX7" fmla="*/ 7620 w 1882140"/>
              <a:gd name="connsiteY7" fmla="*/ 1173480 h 1173480"/>
              <a:gd name="connsiteX0" fmla="*/ 7620 w 1882140"/>
              <a:gd name="connsiteY0" fmla="*/ 1173480 h 1173480"/>
              <a:gd name="connsiteX1" fmla="*/ 0 w 1882140"/>
              <a:gd name="connsiteY1" fmla="*/ 304800 h 1173480"/>
              <a:gd name="connsiteX2" fmla="*/ 144780 w 1882140"/>
              <a:gd name="connsiteY2" fmla="*/ 441960 h 1173480"/>
              <a:gd name="connsiteX3" fmla="*/ 640080 w 1882140"/>
              <a:gd name="connsiteY3" fmla="*/ 0 h 1173480"/>
              <a:gd name="connsiteX4" fmla="*/ 1882140 w 1882140"/>
              <a:gd name="connsiteY4" fmla="*/ 15240 h 1173480"/>
              <a:gd name="connsiteX5" fmla="*/ 777240 w 1882140"/>
              <a:gd name="connsiteY5" fmla="*/ 1005840 h 1173480"/>
              <a:gd name="connsiteX6" fmla="*/ 914400 w 1882140"/>
              <a:gd name="connsiteY6" fmla="*/ 1165860 h 1173480"/>
              <a:gd name="connsiteX7" fmla="*/ 7620 w 1882140"/>
              <a:gd name="connsiteY7" fmla="*/ 1173480 h 1173480"/>
              <a:gd name="connsiteX0" fmla="*/ 7620 w 1882140"/>
              <a:gd name="connsiteY0" fmla="*/ 1173480 h 1173480"/>
              <a:gd name="connsiteX1" fmla="*/ 0 w 1882140"/>
              <a:gd name="connsiteY1" fmla="*/ 304800 h 1173480"/>
              <a:gd name="connsiteX2" fmla="*/ 144780 w 1882140"/>
              <a:gd name="connsiteY2" fmla="*/ 441960 h 1173480"/>
              <a:gd name="connsiteX3" fmla="*/ 640080 w 1882140"/>
              <a:gd name="connsiteY3" fmla="*/ 0 h 1173480"/>
              <a:gd name="connsiteX4" fmla="*/ 1882140 w 1882140"/>
              <a:gd name="connsiteY4" fmla="*/ 15240 h 1173480"/>
              <a:gd name="connsiteX5" fmla="*/ 777240 w 1882140"/>
              <a:gd name="connsiteY5" fmla="*/ 1005840 h 1173480"/>
              <a:gd name="connsiteX6" fmla="*/ 914400 w 1882140"/>
              <a:gd name="connsiteY6" fmla="*/ 1165860 h 1173480"/>
              <a:gd name="connsiteX7" fmla="*/ 7620 w 1882140"/>
              <a:gd name="connsiteY7" fmla="*/ 1173480 h 1173480"/>
              <a:gd name="connsiteX0" fmla="*/ 7620 w 1882140"/>
              <a:gd name="connsiteY0" fmla="*/ 1173861 h 1173861"/>
              <a:gd name="connsiteX1" fmla="*/ 0 w 1882140"/>
              <a:gd name="connsiteY1" fmla="*/ 305181 h 1173861"/>
              <a:gd name="connsiteX2" fmla="*/ 144780 w 1882140"/>
              <a:gd name="connsiteY2" fmla="*/ 442341 h 1173861"/>
              <a:gd name="connsiteX3" fmla="*/ 640080 w 1882140"/>
              <a:gd name="connsiteY3" fmla="*/ 381 h 1173861"/>
              <a:gd name="connsiteX4" fmla="*/ 1882140 w 1882140"/>
              <a:gd name="connsiteY4" fmla="*/ 15621 h 1173861"/>
              <a:gd name="connsiteX5" fmla="*/ 777240 w 1882140"/>
              <a:gd name="connsiteY5" fmla="*/ 1006221 h 1173861"/>
              <a:gd name="connsiteX6" fmla="*/ 914400 w 1882140"/>
              <a:gd name="connsiteY6" fmla="*/ 1166241 h 1173861"/>
              <a:gd name="connsiteX7" fmla="*/ 7620 w 1882140"/>
              <a:gd name="connsiteY7" fmla="*/ 1173861 h 1173861"/>
              <a:gd name="connsiteX0" fmla="*/ 7620 w 1882140"/>
              <a:gd name="connsiteY0" fmla="*/ 1173858 h 1173858"/>
              <a:gd name="connsiteX1" fmla="*/ 0 w 1882140"/>
              <a:gd name="connsiteY1" fmla="*/ 305178 h 1173858"/>
              <a:gd name="connsiteX2" fmla="*/ 144780 w 1882140"/>
              <a:gd name="connsiteY2" fmla="*/ 442338 h 1173858"/>
              <a:gd name="connsiteX3" fmla="*/ 640080 w 1882140"/>
              <a:gd name="connsiteY3" fmla="*/ 378 h 1173858"/>
              <a:gd name="connsiteX4" fmla="*/ 1882140 w 1882140"/>
              <a:gd name="connsiteY4" fmla="*/ 15618 h 1173858"/>
              <a:gd name="connsiteX5" fmla="*/ 777240 w 1882140"/>
              <a:gd name="connsiteY5" fmla="*/ 1006218 h 1173858"/>
              <a:gd name="connsiteX6" fmla="*/ 914400 w 1882140"/>
              <a:gd name="connsiteY6" fmla="*/ 1166238 h 1173858"/>
              <a:gd name="connsiteX7" fmla="*/ 7620 w 1882140"/>
              <a:gd name="connsiteY7" fmla="*/ 1173858 h 117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2140" h="1173858">
                <a:moveTo>
                  <a:pt x="7620" y="1173858"/>
                </a:moveTo>
                <a:lnTo>
                  <a:pt x="0" y="305178"/>
                </a:lnTo>
                <a:lnTo>
                  <a:pt x="144780" y="442338"/>
                </a:lnTo>
                <a:cubicBezTo>
                  <a:pt x="323215" y="298828"/>
                  <a:pt x="574040" y="-12322"/>
                  <a:pt x="640080" y="378"/>
                </a:cubicBezTo>
                <a:lnTo>
                  <a:pt x="1882140" y="15618"/>
                </a:lnTo>
                <a:cubicBezTo>
                  <a:pt x="1670050" y="18158"/>
                  <a:pt x="1132205" y="655063"/>
                  <a:pt x="777240" y="1006218"/>
                </a:cubicBezTo>
                <a:lnTo>
                  <a:pt x="914400" y="1166238"/>
                </a:lnTo>
                <a:lnTo>
                  <a:pt x="7620" y="11738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latin typeface="Segoe UI" panose="020B0502040204020203" pitchFamily="34" charset="0"/>
              <a:cs typeface="Segoe UI" panose="020B0502040204020203" pitchFamily="34" charset="0"/>
            </a:endParaRPr>
          </a:p>
        </p:txBody>
      </p:sp>
      <p:sp>
        <p:nvSpPr>
          <p:cNvPr id="31" name="Freeform: Shape 15">
            <a:extLst>
              <a:ext uri="{FF2B5EF4-FFF2-40B4-BE49-F238E27FC236}">
                <a16:creationId xmlns:a16="http://schemas.microsoft.com/office/drawing/2014/main" id="{DC4587AE-4CF2-348D-C3B5-C0BEEA767213}"/>
              </a:ext>
            </a:extLst>
          </p:cNvPr>
          <p:cNvSpPr/>
          <p:nvPr/>
        </p:nvSpPr>
        <p:spPr>
          <a:xfrm rot="8006170" flipH="1">
            <a:off x="8204604" y="2848292"/>
            <a:ext cx="1252806" cy="902845"/>
          </a:xfrm>
          <a:custGeom>
            <a:avLst/>
            <a:gdLst>
              <a:gd name="connsiteX0" fmla="*/ 7620 w 1882140"/>
              <a:gd name="connsiteY0" fmla="*/ 1173480 h 1173480"/>
              <a:gd name="connsiteX1" fmla="*/ 0 w 1882140"/>
              <a:gd name="connsiteY1" fmla="*/ 304800 h 1173480"/>
              <a:gd name="connsiteX2" fmla="*/ 144780 w 1882140"/>
              <a:gd name="connsiteY2" fmla="*/ 441960 h 1173480"/>
              <a:gd name="connsiteX3" fmla="*/ 640080 w 1882140"/>
              <a:gd name="connsiteY3" fmla="*/ 0 h 1173480"/>
              <a:gd name="connsiteX4" fmla="*/ 1882140 w 1882140"/>
              <a:gd name="connsiteY4" fmla="*/ 15240 h 1173480"/>
              <a:gd name="connsiteX5" fmla="*/ 777240 w 1882140"/>
              <a:gd name="connsiteY5" fmla="*/ 1005840 h 1173480"/>
              <a:gd name="connsiteX6" fmla="*/ 914400 w 1882140"/>
              <a:gd name="connsiteY6" fmla="*/ 1165860 h 1173480"/>
              <a:gd name="connsiteX7" fmla="*/ 7620 w 1882140"/>
              <a:gd name="connsiteY7" fmla="*/ 1173480 h 1173480"/>
              <a:gd name="connsiteX0" fmla="*/ 7620 w 1882140"/>
              <a:gd name="connsiteY0" fmla="*/ 1173480 h 1173480"/>
              <a:gd name="connsiteX1" fmla="*/ 0 w 1882140"/>
              <a:gd name="connsiteY1" fmla="*/ 304800 h 1173480"/>
              <a:gd name="connsiteX2" fmla="*/ 144780 w 1882140"/>
              <a:gd name="connsiteY2" fmla="*/ 441960 h 1173480"/>
              <a:gd name="connsiteX3" fmla="*/ 640080 w 1882140"/>
              <a:gd name="connsiteY3" fmla="*/ 0 h 1173480"/>
              <a:gd name="connsiteX4" fmla="*/ 1882140 w 1882140"/>
              <a:gd name="connsiteY4" fmla="*/ 15240 h 1173480"/>
              <a:gd name="connsiteX5" fmla="*/ 777240 w 1882140"/>
              <a:gd name="connsiteY5" fmla="*/ 1005840 h 1173480"/>
              <a:gd name="connsiteX6" fmla="*/ 914400 w 1882140"/>
              <a:gd name="connsiteY6" fmla="*/ 1165860 h 1173480"/>
              <a:gd name="connsiteX7" fmla="*/ 7620 w 1882140"/>
              <a:gd name="connsiteY7" fmla="*/ 1173480 h 1173480"/>
              <a:gd name="connsiteX0" fmla="*/ 7620 w 1882140"/>
              <a:gd name="connsiteY0" fmla="*/ 1173480 h 1173480"/>
              <a:gd name="connsiteX1" fmla="*/ 0 w 1882140"/>
              <a:gd name="connsiteY1" fmla="*/ 304800 h 1173480"/>
              <a:gd name="connsiteX2" fmla="*/ 144780 w 1882140"/>
              <a:gd name="connsiteY2" fmla="*/ 441960 h 1173480"/>
              <a:gd name="connsiteX3" fmla="*/ 640080 w 1882140"/>
              <a:gd name="connsiteY3" fmla="*/ 0 h 1173480"/>
              <a:gd name="connsiteX4" fmla="*/ 1882140 w 1882140"/>
              <a:gd name="connsiteY4" fmla="*/ 15240 h 1173480"/>
              <a:gd name="connsiteX5" fmla="*/ 777240 w 1882140"/>
              <a:gd name="connsiteY5" fmla="*/ 1005840 h 1173480"/>
              <a:gd name="connsiteX6" fmla="*/ 914400 w 1882140"/>
              <a:gd name="connsiteY6" fmla="*/ 1165860 h 1173480"/>
              <a:gd name="connsiteX7" fmla="*/ 7620 w 1882140"/>
              <a:gd name="connsiteY7" fmla="*/ 1173480 h 1173480"/>
              <a:gd name="connsiteX0" fmla="*/ 7620 w 1882140"/>
              <a:gd name="connsiteY0" fmla="*/ 1173861 h 1173861"/>
              <a:gd name="connsiteX1" fmla="*/ 0 w 1882140"/>
              <a:gd name="connsiteY1" fmla="*/ 305181 h 1173861"/>
              <a:gd name="connsiteX2" fmla="*/ 144780 w 1882140"/>
              <a:gd name="connsiteY2" fmla="*/ 442341 h 1173861"/>
              <a:gd name="connsiteX3" fmla="*/ 640080 w 1882140"/>
              <a:gd name="connsiteY3" fmla="*/ 381 h 1173861"/>
              <a:gd name="connsiteX4" fmla="*/ 1882140 w 1882140"/>
              <a:gd name="connsiteY4" fmla="*/ 15621 h 1173861"/>
              <a:gd name="connsiteX5" fmla="*/ 777240 w 1882140"/>
              <a:gd name="connsiteY5" fmla="*/ 1006221 h 1173861"/>
              <a:gd name="connsiteX6" fmla="*/ 914400 w 1882140"/>
              <a:gd name="connsiteY6" fmla="*/ 1166241 h 1173861"/>
              <a:gd name="connsiteX7" fmla="*/ 7620 w 1882140"/>
              <a:gd name="connsiteY7" fmla="*/ 1173861 h 1173861"/>
              <a:gd name="connsiteX0" fmla="*/ 7620 w 1882140"/>
              <a:gd name="connsiteY0" fmla="*/ 1173858 h 1173858"/>
              <a:gd name="connsiteX1" fmla="*/ 0 w 1882140"/>
              <a:gd name="connsiteY1" fmla="*/ 305178 h 1173858"/>
              <a:gd name="connsiteX2" fmla="*/ 144780 w 1882140"/>
              <a:gd name="connsiteY2" fmla="*/ 442338 h 1173858"/>
              <a:gd name="connsiteX3" fmla="*/ 640080 w 1882140"/>
              <a:gd name="connsiteY3" fmla="*/ 378 h 1173858"/>
              <a:gd name="connsiteX4" fmla="*/ 1882140 w 1882140"/>
              <a:gd name="connsiteY4" fmla="*/ 15618 h 1173858"/>
              <a:gd name="connsiteX5" fmla="*/ 777240 w 1882140"/>
              <a:gd name="connsiteY5" fmla="*/ 1006218 h 1173858"/>
              <a:gd name="connsiteX6" fmla="*/ 914400 w 1882140"/>
              <a:gd name="connsiteY6" fmla="*/ 1166238 h 1173858"/>
              <a:gd name="connsiteX7" fmla="*/ 7620 w 1882140"/>
              <a:gd name="connsiteY7" fmla="*/ 1173858 h 117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2140" h="1173858">
                <a:moveTo>
                  <a:pt x="7620" y="1173858"/>
                </a:moveTo>
                <a:lnTo>
                  <a:pt x="0" y="305178"/>
                </a:lnTo>
                <a:lnTo>
                  <a:pt x="144780" y="442338"/>
                </a:lnTo>
                <a:cubicBezTo>
                  <a:pt x="323215" y="298828"/>
                  <a:pt x="574040" y="-12322"/>
                  <a:pt x="640080" y="378"/>
                </a:cubicBezTo>
                <a:lnTo>
                  <a:pt x="1882140" y="15618"/>
                </a:lnTo>
                <a:cubicBezTo>
                  <a:pt x="1670050" y="18158"/>
                  <a:pt x="1132205" y="655063"/>
                  <a:pt x="777240" y="1006218"/>
                </a:cubicBezTo>
                <a:lnTo>
                  <a:pt x="914400" y="1166238"/>
                </a:lnTo>
                <a:lnTo>
                  <a:pt x="7620" y="11738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000" dirty="0">
              <a:latin typeface="Segoe UI" panose="020B0502040204020203" pitchFamily="34" charset="0"/>
              <a:cs typeface="Segoe UI" panose="020B0502040204020203" pitchFamily="34" charset="0"/>
            </a:endParaRPr>
          </a:p>
        </p:txBody>
      </p:sp>
      <p:sp>
        <p:nvSpPr>
          <p:cNvPr id="32" name="TextBox 31">
            <a:extLst>
              <a:ext uri="{FF2B5EF4-FFF2-40B4-BE49-F238E27FC236}">
                <a16:creationId xmlns:a16="http://schemas.microsoft.com/office/drawing/2014/main" id="{4C6E02EC-8B58-F494-6E66-985D693E49DD}"/>
              </a:ext>
            </a:extLst>
          </p:cNvPr>
          <p:cNvSpPr txBox="1"/>
          <p:nvPr/>
        </p:nvSpPr>
        <p:spPr>
          <a:xfrm>
            <a:off x="1296372" y="1417590"/>
            <a:ext cx="2272373" cy="1545103"/>
          </a:xfrm>
          <a:prstGeom prst="rect">
            <a:avLst/>
          </a:prstGeom>
          <a:noFill/>
          <a:ln>
            <a:solidFill>
              <a:schemeClr val="bg1">
                <a:lumMod val="65000"/>
              </a:schemeClr>
            </a:solidFill>
          </a:ln>
        </p:spPr>
        <p:txBody>
          <a:bodyPr wrap="square" rtlCol="0">
            <a:spAutoFit/>
          </a:bodyPr>
          <a:lstStyle/>
          <a:p>
            <a:pPr algn="ctr">
              <a:lnSpc>
                <a:spcPct val="114000"/>
              </a:lnSpc>
              <a:spcBef>
                <a:spcPts val="0"/>
              </a:spcBef>
            </a:pPr>
            <a:r>
              <a:rPr lang="en-US" sz="1400" b="1" dirty="0">
                <a:latin typeface="Segoe UI" panose="020B0502040204020203" pitchFamily="34" charset="0"/>
                <a:cs typeface="Segoe UI" panose="020B0502040204020203" pitchFamily="34" charset="0"/>
              </a:rPr>
              <a:t>Diaspora Remittances – $1B Annually</a:t>
            </a:r>
          </a:p>
          <a:p>
            <a:pPr algn="ctr">
              <a:lnSpc>
                <a:spcPct val="114000"/>
              </a:lnSpc>
              <a:spcBef>
                <a:spcPts val="0"/>
              </a:spcBef>
            </a:pPr>
            <a:endParaRPr lang="en-US" sz="1400" dirty="0">
              <a:latin typeface="Segoe UI" panose="020B0502040204020203" pitchFamily="34" charset="0"/>
              <a:cs typeface="Segoe UI" panose="020B0502040204020203" pitchFamily="34" charset="0"/>
            </a:endParaRPr>
          </a:p>
          <a:p>
            <a:pPr algn="ctr">
              <a:lnSpc>
                <a:spcPct val="114000"/>
              </a:lnSpc>
              <a:spcBef>
                <a:spcPts val="0"/>
              </a:spcBef>
            </a:pPr>
            <a:r>
              <a:rPr lang="en-US" sz="1400" dirty="0">
                <a:latin typeface="Segoe UI" panose="020B0502040204020203" pitchFamily="34" charset="0"/>
                <a:cs typeface="Segoe UI" panose="020B0502040204020203" pitchFamily="34" charset="0"/>
              </a:rPr>
              <a:t>Opportunities Await</a:t>
            </a:r>
          </a:p>
          <a:p>
            <a:pPr algn="ctr">
              <a:lnSpc>
                <a:spcPct val="114000"/>
              </a:lnSpc>
              <a:spcBef>
                <a:spcPts val="0"/>
              </a:spcBef>
            </a:pPr>
            <a:r>
              <a:rPr lang="en-US" sz="1400" dirty="0">
                <a:latin typeface="Segoe UI" panose="020B0502040204020203" pitchFamily="34" charset="0"/>
                <a:cs typeface="Segoe UI" panose="020B0502040204020203" pitchFamily="34" charset="0"/>
              </a:rPr>
              <a:t>Mortgages for Diaspora</a:t>
            </a:r>
          </a:p>
          <a:p>
            <a:pPr algn="ctr">
              <a:lnSpc>
                <a:spcPct val="114000"/>
              </a:lnSpc>
              <a:spcBef>
                <a:spcPts val="0"/>
              </a:spcBef>
            </a:pPr>
            <a:r>
              <a:rPr lang="en-US" sz="1400" dirty="0">
                <a:latin typeface="Segoe UI" panose="020B0502040204020203" pitchFamily="34" charset="0"/>
                <a:cs typeface="Segoe UI" panose="020B0502040204020203" pitchFamily="34" charset="0"/>
              </a:rPr>
              <a:t>Private Equity in Transfers</a:t>
            </a:r>
          </a:p>
        </p:txBody>
      </p:sp>
      <p:sp>
        <p:nvSpPr>
          <p:cNvPr id="33" name="TextBox 32">
            <a:extLst>
              <a:ext uri="{FF2B5EF4-FFF2-40B4-BE49-F238E27FC236}">
                <a16:creationId xmlns:a16="http://schemas.microsoft.com/office/drawing/2014/main" id="{CA9D0F31-BE32-6262-ACA4-5DD1B9275D65}"/>
              </a:ext>
            </a:extLst>
          </p:cNvPr>
          <p:cNvSpPr txBox="1"/>
          <p:nvPr/>
        </p:nvSpPr>
        <p:spPr>
          <a:xfrm>
            <a:off x="691285" y="3132818"/>
            <a:ext cx="2029052" cy="1790683"/>
          </a:xfrm>
          <a:prstGeom prst="rect">
            <a:avLst/>
          </a:prstGeom>
          <a:noFill/>
          <a:ln>
            <a:solidFill>
              <a:schemeClr val="bg1">
                <a:lumMod val="65000"/>
              </a:schemeClr>
            </a:solidFill>
          </a:ln>
        </p:spPr>
        <p:txBody>
          <a:bodyPr wrap="square" rtlCol="0">
            <a:spAutoFit/>
          </a:bodyPr>
          <a:lstStyle/>
          <a:p>
            <a:pPr algn="ctr">
              <a:lnSpc>
                <a:spcPct val="114000"/>
              </a:lnSpc>
              <a:spcBef>
                <a:spcPts val="0"/>
              </a:spcBef>
            </a:pPr>
            <a:r>
              <a:rPr lang="en-US" sz="1400" b="1" dirty="0">
                <a:latin typeface="Segoe UI" panose="020B0502040204020203" pitchFamily="34" charset="0"/>
                <a:cs typeface="Segoe UI" panose="020B0502040204020203" pitchFamily="34" charset="0"/>
              </a:rPr>
              <a:t>Housing Demand</a:t>
            </a:r>
          </a:p>
          <a:p>
            <a:pPr algn="ctr">
              <a:lnSpc>
                <a:spcPct val="114000"/>
              </a:lnSpc>
              <a:spcBef>
                <a:spcPts val="0"/>
              </a:spcBef>
            </a:pPr>
            <a:r>
              <a:rPr lang="en-US" sz="1400" b="1" dirty="0">
                <a:latin typeface="Segoe UI" panose="020B0502040204020203" pitchFamily="34" charset="0"/>
                <a:cs typeface="Segoe UI" panose="020B0502040204020203" pitchFamily="34" charset="0"/>
              </a:rPr>
              <a:t>NDS1 aims for 220,000 homes by 2025</a:t>
            </a:r>
          </a:p>
          <a:p>
            <a:pPr algn="ctr">
              <a:lnSpc>
                <a:spcPct val="114000"/>
              </a:lnSpc>
              <a:spcBef>
                <a:spcPts val="0"/>
              </a:spcBef>
            </a:pPr>
            <a:endParaRPr lang="en-US" sz="1400" dirty="0">
              <a:latin typeface="Segoe UI" panose="020B0502040204020203" pitchFamily="34" charset="0"/>
              <a:cs typeface="Segoe UI" panose="020B0502040204020203" pitchFamily="34" charset="0"/>
            </a:endParaRPr>
          </a:p>
          <a:p>
            <a:pPr algn="ctr">
              <a:lnSpc>
                <a:spcPct val="114000"/>
              </a:lnSpc>
              <a:spcBef>
                <a:spcPts val="0"/>
              </a:spcBef>
            </a:pPr>
            <a:r>
              <a:rPr lang="en-US" sz="1400" dirty="0">
                <a:latin typeface="Segoe UI" panose="020B0502040204020203" pitchFamily="34" charset="0"/>
                <a:cs typeface="Segoe UI" panose="020B0502040204020203" pitchFamily="34" charset="0"/>
              </a:rPr>
              <a:t>Great Potential</a:t>
            </a:r>
          </a:p>
          <a:p>
            <a:pPr algn="ctr">
              <a:lnSpc>
                <a:spcPct val="114000"/>
              </a:lnSpc>
              <a:spcBef>
                <a:spcPts val="0"/>
              </a:spcBef>
            </a:pPr>
            <a:r>
              <a:rPr lang="en-US" sz="1400" dirty="0">
                <a:latin typeface="Segoe UI" panose="020B0502040204020203" pitchFamily="34" charset="0"/>
                <a:cs typeface="Segoe UI" panose="020B0502040204020203" pitchFamily="34" charset="0"/>
              </a:rPr>
              <a:t>Land Development</a:t>
            </a:r>
          </a:p>
        </p:txBody>
      </p:sp>
      <p:sp>
        <p:nvSpPr>
          <p:cNvPr id="34" name="TextBox 33">
            <a:extLst>
              <a:ext uri="{FF2B5EF4-FFF2-40B4-BE49-F238E27FC236}">
                <a16:creationId xmlns:a16="http://schemas.microsoft.com/office/drawing/2014/main" id="{4D7C24C3-2E84-EF02-5E78-302F39FAD1E0}"/>
              </a:ext>
            </a:extLst>
          </p:cNvPr>
          <p:cNvSpPr txBox="1"/>
          <p:nvPr/>
        </p:nvSpPr>
        <p:spPr>
          <a:xfrm>
            <a:off x="1386474" y="5110957"/>
            <a:ext cx="1919039" cy="1545103"/>
          </a:xfrm>
          <a:prstGeom prst="rect">
            <a:avLst/>
          </a:prstGeom>
          <a:noFill/>
          <a:ln>
            <a:solidFill>
              <a:schemeClr val="bg1">
                <a:lumMod val="65000"/>
              </a:schemeClr>
            </a:solidFill>
          </a:ln>
        </p:spPr>
        <p:txBody>
          <a:bodyPr wrap="square" rtlCol="0">
            <a:spAutoFit/>
          </a:bodyPr>
          <a:lstStyle/>
          <a:p>
            <a:pPr algn="ctr">
              <a:lnSpc>
                <a:spcPct val="114000"/>
              </a:lnSpc>
              <a:spcBef>
                <a:spcPts val="0"/>
              </a:spcBef>
            </a:pPr>
            <a:r>
              <a:rPr lang="en-US" sz="1400" b="1" dirty="0">
                <a:latin typeface="Segoe UI" panose="020B0502040204020203" pitchFamily="34" charset="0"/>
                <a:cs typeface="Segoe UI" panose="020B0502040204020203" pitchFamily="34" charset="0"/>
              </a:rPr>
              <a:t>Global Isolation</a:t>
            </a:r>
          </a:p>
          <a:p>
            <a:pPr algn="ctr">
              <a:lnSpc>
                <a:spcPct val="114000"/>
              </a:lnSpc>
              <a:spcBef>
                <a:spcPts val="0"/>
              </a:spcBef>
            </a:pPr>
            <a:endParaRPr lang="en-US" sz="1400" dirty="0">
              <a:latin typeface="Segoe UI" panose="020B0502040204020203" pitchFamily="34" charset="0"/>
              <a:cs typeface="Segoe UI" panose="020B0502040204020203" pitchFamily="34" charset="0"/>
            </a:endParaRPr>
          </a:p>
          <a:p>
            <a:pPr algn="ctr">
              <a:lnSpc>
                <a:spcPct val="114000"/>
              </a:lnSpc>
              <a:spcBef>
                <a:spcPts val="0"/>
              </a:spcBef>
            </a:pPr>
            <a:r>
              <a:rPr lang="en-US" sz="1400" dirty="0">
                <a:latin typeface="Segoe UI" panose="020B0502040204020203" pitchFamily="34" charset="0"/>
                <a:cs typeface="Segoe UI" panose="020B0502040204020203" pitchFamily="34" charset="0"/>
              </a:rPr>
              <a:t>Unique Prospects</a:t>
            </a:r>
          </a:p>
          <a:p>
            <a:pPr algn="ctr">
              <a:lnSpc>
                <a:spcPct val="114000"/>
              </a:lnSpc>
              <a:spcBef>
                <a:spcPts val="0"/>
              </a:spcBef>
            </a:pPr>
            <a:r>
              <a:rPr lang="en-US" sz="1400" dirty="0">
                <a:latin typeface="Segoe UI" panose="020B0502040204020203" pitchFamily="34" charset="0"/>
                <a:cs typeface="Segoe UI" panose="020B0502040204020203" pitchFamily="34" charset="0"/>
              </a:rPr>
              <a:t>Structured Funding Solutions</a:t>
            </a:r>
          </a:p>
          <a:p>
            <a:pPr algn="ctr">
              <a:lnSpc>
                <a:spcPct val="114000"/>
              </a:lnSpc>
              <a:spcBef>
                <a:spcPts val="0"/>
              </a:spcBef>
            </a:pPr>
            <a:r>
              <a:rPr lang="en-US" sz="1400" dirty="0">
                <a:latin typeface="Segoe UI" panose="020B0502040204020203" pitchFamily="34" charset="0"/>
                <a:cs typeface="Segoe UI" panose="020B0502040204020203" pitchFamily="34" charset="0"/>
              </a:rPr>
              <a:t>Attractive Returns</a:t>
            </a:r>
          </a:p>
        </p:txBody>
      </p:sp>
      <p:sp>
        <p:nvSpPr>
          <p:cNvPr id="36" name="TextBox 35">
            <a:extLst>
              <a:ext uri="{FF2B5EF4-FFF2-40B4-BE49-F238E27FC236}">
                <a16:creationId xmlns:a16="http://schemas.microsoft.com/office/drawing/2014/main" id="{DE720F06-D7DC-B4ED-5692-62C78D4709B6}"/>
              </a:ext>
            </a:extLst>
          </p:cNvPr>
          <p:cNvSpPr txBox="1"/>
          <p:nvPr/>
        </p:nvSpPr>
        <p:spPr>
          <a:xfrm>
            <a:off x="9066640" y="1262130"/>
            <a:ext cx="1919039" cy="1545103"/>
          </a:xfrm>
          <a:prstGeom prst="rect">
            <a:avLst/>
          </a:prstGeom>
          <a:noFill/>
          <a:ln>
            <a:solidFill>
              <a:schemeClr val="bg1">
                <a:lumMod val="65000"/>
              </a:schemeClr>
            </a:solidFill>
          </a:ln>
        </p:spPr>
        <p:txBody>
          <a:bodyPr wrap="square" rtlCol="0">
            <a:spAutoFit/>
          </a:bodyPr>
          <a:lstStyle/>
          <a:p>
            <a:pPr algn="ctr">
              <a:lnSpc>
                <a:spcPct val="114000"/>
              </a:lnSpc>
              <a:spcBef>
                <a:spcPts val="0"/>
              </a:spcBef>
            </a:pPr>
            <a:r>
              <a:rPr lang="en-US" sz="1400" b="1" dirty="0">
                <a:latin typeface="Segoe UI" panose="020B0502040204020203" pitchFamily="34" charset="0"/>
                <a:cs typeface="Segoe UI" panose="020B0502040204020203" pitchFamily="34" charset="0"/>
              </a:rPr>
              <a:t>Banking the Unbanked</a:t>
            </a:r>
          </a:p>
          <a:p>
            <a:pPr algn="ctr">
              <a:lnSpc>
                <a:spcPct val="114000"/>
              </a:lnSpc>
              <a:spcBef>
                <a:spcPts val="0"/>
              </a:spcBef>
            </a:pPr>
            <a:endParaRPr lang="en-US" sz="1400" dirty="0">
              <a:latin typeface="Segoe UI" panose="020B0502040204020203" pitchFamily="34" charset="0"/>
              <a:cs typeface="Segoe UI" panose="020B0502040204020203" pitchFamily="34" charset="0"/>
            </a:endParaRPr>
          </a:p>
          <a:p>
            <a:pPr algn="ctr">
              <a:lnSpc>
                <a:spcPct val="114000"/>
              </a:lnSpc>
              <a:spcBef>
                <a:spcPts val="0"/>
              </a:spcBef>
            </a:pPr>
            <a:r>
              <a:rPr lang="en-US" sz="1400" dirty="0">
                <a:latin typeface="Segoe UI" panose="020B0502040204020203" pitchFamily="34" charset="0"/>
                <a:cs typeface="Segoe UI" panose="020B0502040204020203" pitchFamily="34" charset="0"/>
              </a:rPr>
              <a:t>Valuable Solutions</a:t>
            </a:r>
          </a:p>
          <a:p>
            <a:pPr algn="ctr">
              <a:lnSpc>
                <a:spcPct val="114000"/>
              </a:lnSpc>
              <a:spcBef>
                <a:spcPts val="0"/>
              </a:spcBef>
            </a:pPr>
            <a:r>
              <a:rPr lang="en-US" sz="1400" dirty="0">
                <a:latin typeface="Segoe UI" panose="020B0502040204020203" pitchFamily="34" charset="0"/>
                <a:cs typeface="Segoe UI" panose="020B0502040204020203" pitchFamily="34" charset="0"/>
              </a:rPr>
              <a:t>Microfinance</a:t>
            </a:r>
          </a:p>
          <a:p>
            <a:pPr algn="ctr">
              <a:lnSpc>
                <a:spcPct val="114000"/>
              </a:lnSpc>
              <a:spcBef>
                <a:spcPts val="0"/>
              </a:spcBef>
            </a:pPr>
            <a:r>
              <a:rPr lang="en-US" sz="1400" dirty="0">
                <a:latin typeface="Segoe UI" panose="020B0502040204020203" pitchFamily="34" charset="0"/>
                <a:cs typeface="Segoe UI" panose="020B0502040204020203" pitchFamily="34" charset="0"/>
              </a:rPr>
              <a:t>Payment Platforms</a:t>
            </a:r>
          </a:p>
        </p:txBody>
      </p:sp>
      <p:sp>
        <p:nvSpPr>
          <p:cNvPr id="37" name="TextBox 36">
            <a:extLst>
              <a:ext uri="{FF2B5EF4-FFF2-40B4-BE49-F238E27FC236}">
                <a16:creationId xmlns:a16="http://schemas.microsoft.com/office/drawing/2014/main" id="{45540B25-4530-835F-D74F-CEB8F2C0DFC0}"/>
              </a:ext>
            </a:extLst>
          </p:cNvPr>
          <p:cNvSpPr txBox="1"/>
          <p:nvPr/>
        </p:nvSpPr>
        <p:spPr>
          <a:xfrm>
            <a:off x="10142254" y="3032725"/>
            <a:ext cx="1919039" cy="1790683"/>
          </a:xfrm>
          <a:prstGeom prst="rect">
            <a:avLst/>
          </a:prstGeom>
          <a:noFill/>
          <a:ln>
            <a:solidFill>
              <a:schemeClr val="bg1">
                <a:lumMod val="65000"/>
              </a:schemeClr>
            </a:solidFill>
          </a:ln>
        </p:spPr>
        <p:txBody>
          <a:bodyPr wrap="square" rtlCol="0">
            <a:spAutoFit/>
          </a:bodyPr>
          <a:lstStyle/>
          <a:p>
            <a:pPr algn="ctr">
              <a:lnSpc>
                <a:spcPct val="114000"/>
              </a:lnSpc>
              <a:spcBef>
                <a:spcPts val="0"/>
              </a:spcBef>
            </a:pPr>
            <a:r>
              <a:rPr lang="en-US" sz="1400" b="1" dirty="0">
                <a:latin typeface="Segoe UI" panose="020B0502040204020203" pitchFamily="34" charset="0"/>
                <a:cs typeface="Segoe UI" panose="020B0502040204020203" pitchFamily="34" charset="0"/>
              </a:rPr>
              <a:t>New Farmer</a:t>
            </a:r>
          </a:p>
          <a:p>
            <a:pPr algn="ctr">
              <a:lnSpc>
                <a:spcPct val="114000"/>
              </a:lnSpc>
              <a:spcBef>
                <a:spcPts val="0"/>
              </a:spcBef>
            </a:pPr>
            <a:endParaRPr lang="en-US" sz="1400" dirty="0">
              <a:latin typeface="Segoe UI" panose="020B0502040204020203" pitchFamily="34" charset="0"/>
              <a:cs typeface="Segoe UI" panose="020B0502040204020203" pitchFamily="34" charset="0"/>
            </a:endParaRPr>
          </a:p>
          <a:p>
            <a:pPr algn="ctr">
              <a:lnSpc>
                <a:spcPct val="114000"/>
              </a:lnSpc>
              <a:spcBef>
                <a:spcPts val="0"/>
              </a:spcBef>
            </a:pPr>
            <a:r>
              <a:rPr lang="en-US" sz="1400" dirty="0">
                <a:latin typeface="Segoe UI" panose="020B0502040204020203" pitchFamily="34" charset="0"/>
                <a:cs typeface="Segoe UI" panose="020B0502040204020203" pitchFamily="34" charset="0"/>
              </a:rPr>
              <a:t>Value Opportunities</a:t>
            </a:r>
          </a:p>
          <a:p>
            <a:pPr algn="ctr">
              <a:lnSpc>
                <a:spcPct val="114000"/>
              </a:lnSpc>
              <a:spcBef>
                <a:spcPts val="0"/>
              </a:spcBef>
            </a:pPr>
            <a:r>
              <a:rPr lang="en-US" sz="1400" dirty="0">
                <a:latin typeface="Segoe UI" panose="020B0502040204020203" pitchFamily="34" charset="0"/>
                <a:cs typeface="Segoe UI" panose="020B0502040204020203" pitchFamily="34" charset="0"/>
              </a:rPr>
              <a:t>Warehouses &amp; Auctions</a:t>
            </a:r>
          </a:p>
          <a:p>
            <a:pPr algn="ctr">
              <a:lnSpc>
                <a:spcPct val="114000"/>
              </a:lnSpc>
              <a:spcBef>
                <a:spcPts val="0"/>
              </a:spcBef>
            </a:pPr>
            <a:r>
              <a:rPr lang="en-US" sz="1400" dirty="0">
                <a:latin typeface="Segoe UI" panose="020B0502040204020203" pitchFamily="34" charset="0"/>
                <a:cs typeface="Segoe UI" panose="020B0502040204020203" pitchFamily="34" charset="0"/>
              </a:rPr>
              <a:t>Export Financing</a:t>
            </a:r>
          </a:p>
          <a:p>
            <a:pPr algn="ctr">
              <a:lnSpc>
                <a:spcPct val="114000"/>
              </a:lnSpc>
              <a:spcBef>
                <a:spcPts val="0"/>
              </a:spcBef>
            </a:pPr>
            <a:r>
              <a:rPr lang="en-US" sz="1400" dirty="0">
                <a:latin typeface="Segoe UI" panose="020B0502040204020203" pitchFamily="34" charset="0"/>
                <a:cs typeface="Segoe UI" panose="020B0502040204020203" pitchFamily="34" charset="0"/>
              </a:rPr>
              <a:t>Accessible Credit</a:t>
            </a:r>
          </a:p>
        </p:txBody>
      </p:sp>
      <p:sp>
        <p:nvSpPr>
          <p:cNvPr id="38" name="Oval 37">
            <a:extLst>
              <a:ext uri="{FF2B5EF4-FFF2-40B4-BE49-F238E27FC236}">
                <a16:creationId xmlns:a16="http://schemas.microsoft.com/office/drawing/2014/main" id="{8951AD2F-5D29-C86A-C741-C83153AFF525}"/>
              </a:ext>
            </a:extLst>
          </p:cNvPr>
          <p:cNvSpPr/>
          <p:nvPr/>
        </p:nvSpPr>
        <p:spPr>
          <a:xfrm>
            <a:off x="5225143" y="2982686"/>
            <a:ext cx="2100775" cy="1606753"/>
          </a:xfrm>
          <a:prstGeom prst="ellipse">
            <a:avLst/>
          </a:prstGeom>
          <a:solidFill>
            <a:srgbClr val="BA187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Segoe UI" panose="020B0502040204020203" pitchFamily="34" charset="0"/>
                <a:cs typeface="Segoe UI" panose="020B0502040204020203" pitchFamily="34" charset="0"/>
              </a:rPr>
              <a:t>Tailored Investment Solutions</a:t>
            </a:r>
          </a:p>
        </p:txBody>
      </p:sp>
      <p:sp>
        <p:nvSpPr>
          <p:cNvPr id="39" name="TextBox 38">
            <a:extLst>
              <a:ext uri="{FF2B5EF4-FFF2-40B4-BE49-F238E27FC236}">
                <a16:creationId xmlns:a16="http://schemas.microsoft.com/office/drawing/2014/main" id="{E14CFBB6-F574-BB5C-15C4-08CB25330659}"/>
              </a:ext>
            </a:extLst>
          </p:cNvPr>
          <p:cNvSpPr txBox="1"/>
          <p:nvPr/>
        </p:nvSpPr>
        <p:spPr>
          <a:xfrm>
            <a:off x="9419001" y="5457574"/>
            <a:ext cx="1919039" cy="1299523"/>
          </a:xfrm>
          <a:prstGeom prst="rect">
            <a:avLst/>
          </a:prstGeom>
          <a:noFill/>
          <a:ln>
            <a:solidFill>
              <a:schemeClr val="bg1">
                <a:lumMod val="65000"/>
              </a:schemeClr>
            </a:solidFill>
          </a:ln>
        </p:spPr>
        <p:txBody>
          <a:bodyPr wrap="square" rtlCol="0">
            <a:spAutoFit/>
          </a:bodyPr>
          <a:lstStyle/>
          <a:p>
            <a:pPr algn="ctr">
              <a:lnSpc>
                <a:spcPct val="114000"/>
              </a:lnSpc>
              <a:spcBef>
                <a:spcPts val="0"/>
              </a:spcBef>
            </a:pPr>
            <a:r>
              <a:rPr lang="en-US" sz="1400" b="1" dirty="0">
                <a:latin typeface="Segoe UI" panose="020B0502040204020203" pitchFamily="34" charset="0"/>
                <a:cs typeface="Segoe UI" panose="020B0502040204020203" pitchFamily="34" charset="0"/>
              </a:rPr>
              <a:t>Currency Instability</a:t>
            </a:r>
          </a:p>
          <a:p>
            <a:pPr algn="ctr">
              <a:lnSpc>
                <a:spcPct val="114000"/>
              </a:lnSpc>
              <a:spcBef>
                <a:spcPts val="0"/>
              </a:spcBef>
            </a:pPr>
            <a:endParaRPr lang="en-US" sz="1400" dirty="0">
              <a:latin typeface="Segoe UI" panose="020B0502040204020203" pitchFamily="34" charset="0"/>
              <a:cs typeface="Segoe UI" panose="020B0502040204020203" pitchFamily="34" charset="0"/>
            </a:endParaRPr>
          </a:p>
          <a:p>
            <a:pPr algn="ctr">
              <a:lnSpc>
                <a:spcPct val="114000"/>
              </a:lnSpc>
              <a:spcBef>
                <a:spcPts val="0"/>
              </a:spcBef>
            </a:pPr>
            <a:r>
              <a:rPr lang="en-US" sz="1400" dirty="0">
                <a:latin typeface="Segoe UI" panose="020B0502040204020203" pitchFamily="34" charset="0"/>
                <a:cs typeface="Segoe UI" panose="020B0502040204020203" pitchFamily="34" charset="0"/>
              </a:rPr>
              <a:t>Useful Solutions</a:t>
            </a:r>
          </a:p>
          <a:p>
            <a:pPr algn="ctr">
              <a:lnSpc>
                <a:spcPct val="114000"/>
              </a:lnSpc>
              <a:spcBef>
                <a:spcPts val="0"/>
              </a:spcBef>
            </a:pPr>
            <a:r>
              <a:rPr lang="en-US" sz="1400" dirty="0">
                <a:latin typeface="Segoe UI" panose="020B0502040204020203" pitchFamily="34" charset="0"/>
                <a:cs typeface="Segoe UI" panose="020B0502040204020203" pitchFamily="34" charset="0"/>
              </a:rPr>
              <a:t>Hedging Against Inflation</a:t>
            </a:r>
          </a:p>
        </p:txBody>
      </p:sp>
    </p:spTree>
    <p:extLst>
      <p:ext uri="{BB962C8B-B14F-4D97-AF65-F5344CB8AC3E}">
        <p14:creationId xmlns:p14="http://schemas.microsoft.com/office/powerpoint/2010/main" val="4210761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20E80-C7A3-2B77-EF76-D2118C7B817A}"/>
              </a:ext>
            </a:extLst>
          </p:cNvPr>
          <p:cNvSpPr>
            <a:spLocks noGrp="1"/>
          </p:cNvSpPr>
          <p:nvPr>
            <p:ph type="title"/>
          </p:nvPr>
        </p:nvSpPr>
        <p:spPr/>
        <p:txBody>
          <a:bodyPr/>
          <a:lstStyle/>
          <a:p>
            <a:r>
              <a:rPr lang="en-US" dirty="0"/>
              <a:t>Alternative Assets</a:t>
            </a:r>
          </a:p>
        </p:txBody>
      </p:sp>
      <p:sp>
        <p:nvSpPr>
          <p:cNvPr id="5" name="Footer Placeholder 2">
            <a:extLst>
              <a:ext uri="{FF2B5EF4-FFF2-40B4-BE49-F238E27FC236}">
                <a16:creationId xmlns:a16="http://schemas.microsoft.com/office/drawing/2014/main" id="{044F1A9D-2950-502F-7786-28E80B9D254A}"/>
              </a:ext>
            </a:extLst>
          </p:cNvPr>
          <p:cNvSpPr>
            <a:spLocks noGrp="1"/>
          </p:cNvSpPr>
          <p:nvPr>
            <p:ph type="ftr" sz="quarter" idx="10"/>
          </p:nvPr>
        </p:nvSpPr>
        <p:spPr/>
        <p:txBody>
          <a:bodyPr/>
          <a:lstStyle/>
          <a:p>
            <a:r>
              <a:rPr lang="en-ID" dirty="0">
                <a:latin typeface="Segoe UI" panose="020B0502040204020203" pitchFamily="34" charset="0"/>
                <a:cs typeface="Segoe UI" panose="020B0502040204020203" pitchFamily="34" charset="0"/>
              </a:rPr>
              <a:t>INNOVATIVE STRATEGIES FOR PENSION FUND MANAGEMENT IN HIGH INFLATION</a:t>
            </a:r>
          </a:p>
        </p:txBody>
      </p:sp>
      <p:sp>
        <p:nvSpPr>
          <p:cNvPr id="4" name="Slide Number Placeholder 3">
            <a:extLst>
              <a:ext uri="{FF2B5EF4-FFF2-40B4-BE49-F238E27FC236}">
                <a16:creationId xmlns:a16="http://schemas.microsoft.com/office/drawing/2014/main" id="{CDA70648-0DCF-2A2A-6920-1553A23C99A2}"/>
              </a:ext>
            </a:extLst>
          </p:cNvPr>
          <p:cNvSpPr>
            <a:spLocks noGrp="1"/>
          </p:cNvSpPr>
          <p:nvPr>
            <p:ph type="sldNum" sz="quarter" idx="11"/>
          </p:nvPr>
        </p:nvSpPr>
        <p:spPr/>
        <p:txBody>
          <a:bodyPr/>
          <a:lstStyle/>
          <a:p>
            <a:r>
              <a:rPr lang="en-ID"/>
              <a:t>8</a:t>
            </a:r>
            <a:endParaRPr lang="en-ID" dirty="0"/>
          </a:p>
        </p:txBody>
      </p:sp>
      <p:sp>
        <p:nvSpPr>
          <p:cNvPr id="11" name="TextBox 10">
            <a:extLst>
              <a:ext uri="{FF2B5EF4-FFF2-40B4-BE49-F238E27FC236}">
                <a16:creationId xmlns:a16="http://schemas.microsoft.com/office/drawing/2014/main" id="{C549CF2F-A6EA-AC51-A5E2-AD334775EB49}"/>
              </a:ext>
            </a:extLst>
          </p:cNvPr>
          <p:cNvSpPr txBox="1"/>
          <p:nvPr/>
        </p:nvSpPr>
        <p:spPr>
          <a:xfrm>
            <a:off x="2032251" y="4645921"/>
            <a:ext cx="2422819" cy="738664"/>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Segoe UI Variable Display" pitchFamily="2" charset="0"/>
              </a:rPr>
              <a:t>REITs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Segoe UI Variable Display" pitchFamily="2" charset="0"/>
              </a:rPr>
              <a:t>Mortgage-Backed Securities</a:t>
            </a:r>
          </a:p>
        </p:txBody>
      </p:sp>
      <p:grpSp>
        <p:nvGrpSpPr>
          <p:cNvPr id="12" name="Group 11">
            <a:extLst>
              <a:ext uri="{FF2B5EF4-FFF2-40B4-BE49-F238E27FC236}">
                <a16:creationId xmlns:a16="http://schemas.microsoft.com/office/drawing/2014/main" id="{5F059994-B413-4E3E-26F5-BD86974F06CB}"/>
              </a:ext>
            </a:extLst>
          </p:cNvPr>
          <p:cNvGrpSpPr/>
          <p:nvPr/>
        </p:nvGrpSpPr>
        <p:grpSpPr>
          <a:xfrm>
            <a:off x="1385659" y="1134740"/>
            <a:ext cx="8531975" cy="5567318"/>
            <a:chOff x="715958" y="615271"/>
            <a:chExt cx="8531975" cy="5567318"/>
          </a:xfrm>
        </p:grpSpPr>
        <p:grpSp>
          <p:nvGrpSpPr>
            <p:cNvPr id="13" name="Group 12">
              <a:extLst>
                <a:ext uri="{FF2B5EF4-FFF2-40B4-BE49-F238E27FC236}">
                  <a16:creationId xmlns:a16="http://schemas.microsoft.com/office/drawing/2014/main" id="{8D0BF2B6-6D3C-819D-A335-FA510418F7BF}"/>
                </a:ext>
              </a:extLst>
            </p:cNvPr>
            <p:cNvGrpSpPr>
              <a:grpSpLocks noChangeAspect="1"/>
            </p:cNvGrpSpPr>
            <p:nvPr/>
          </p:nvGrpSpPr>
          <p:grpSpPr>
            <a:xfrm>
              <a:off x="715958" y="615271"/>
              <a:ext cx="8531975" cy="4346845"/>
              <a:chOff x="2618298" y="1310450"/>
              <a:chExt cx="7044848" cy="5508720"/>
            </a:xfrm>
          </p:grpSpPr>
          <p:grpSp>
            <p:nvGrpSpPr>
              <p:cNvPr id="20" name="Group 19">
                <a:extLst>
                  <a:ext uri="{FF2B5EF4-FFF2-40B4-BE49-F238E27FC236}">
                    <a16:creationId xmlns:a16="http://schemas.microsoft.com/office/drawing/2014/main" id="{711DBF41-1301-78F7-FCF9-18CBF832200E}"/>
                  </a:ext>
                </a:extLst>
              </p:cNvPr>
              <p:cNvGrpSpPr/>
              <p:nvPr/>
            </p:nvGrpSpPr>
            <p:grpSpPr>
              <a:xfrm>
                <a:off x="3615847" y="1310450"/>
                <a:ext cx="4960307" cy="5508720"/>
                <a:chOff x="3657601" y="1310450"/>
                <a:chExt cx="4960307" cy="5508720"/>
              </a:xfrm>
            </p:grpSpPr>
            <p:grpSp>
              <p:nvGrpSpPr>
                <p:cNvPr id="25" name="Group 24">
                  <a:extLst>
                    <a:ext uri="{FF2B5EF4-FFF2-40B4-BE49-F238E27FC236}">
                      <a16:creationId xmlns:a16="http://schemas.microsoft.com/office/drawing/2014/main" id="{73B335DE-ADBB-0AEB-D805-73F744D0C933}"/>
                    </a:ext>
                  </a:extLst>
                </p:cNvPr>
                <p:cNvGrpSpPr/>
                <p:nvPr/>
              </p:nvGrpSpPr>
              <p:grpSpPr>
                <a:xfrm>
                  <a:off x="3657601" y="1310450"/>
                  <a:ext cx="3532339" cy="1370120"/>
                  <a:chOff x="1415442" y="1340285"/>
                  <a:chExt cx="4133588" cy="1603332"/>
                </a:xfrm>
              </p:grpSpPr>
              <p:sp>
                <p:nvSpPr>
                  <p:cNvPr id="38" name="Rectangle 37">
                    <a:extLst>
                      <a:ext uri="{FF2B5EF4-FFF2-40B4-BE49-F238E27FC236}">
                        <a16:creationId xmlns:a16="http://schemas.microsoft.com/office/drawing/2014/main" id="{8376B531-5F97-DC36-A0AB-037693812C70}"/>
                      </a:ext>
                    </a:extLst>
                  </p:cNvPr>
                  <p:cNvSpPr/>
                  <p:nvPr/>
                </p:nvSpPr>
                <p:spPr>
                  <a:xfrm>
                    <a:off x="1415442" y="1822538"/>
                    <a:ext cx="2775802" cy="638827"/>
                  </a:xfrm>
                  <a:prstGeom prst="rect">
                    <a:avLst/>
                  </a:prstGeom>
                  <a:solidFill>
                    <a:srgbClr val="990D14"/>
                  </a:solidFill>
                  <a:ln w="12700" cap="flat" cmpd="sng" algn="ctr">
                    <a:solidFill>
                      <a:srgbClr val="990D1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bg1"/>
                        </a:solidFill>
                        <a:effectLst/>
                        <a:uLnTx/>
                        <a:uFillTx/>
                        <a:latin typeface="Segoe UI Variable Display" pitchFamily="2" charset="0"/>
                      </a:rPr>
                      <a:t>Equity</a:t>
                    </a:r>
                  </a:p>
                </p:txBody>
              </p:sp>
              <p:sp>
                <p:nvSpPr>
                  <p:cNvPr id="39" name="Chord 38">
                    <a:extLst>
                      <a:ext uri="{FF2B5EF4-FFF2-40B4-BE49-F238E27FC236}">
                        <a16:creationId xmlns:a16="http://schemas.microsoft.com/office/drawing/2014/main" id="{F7C2686C-2C57-39D3-DB23-B5A6B43DF2A0}"/>
                      </a:ext>
                    </a:extLst>
                  </p:cNvPr>
                  <p:cNvSpPr/>
                  <p:nvPr/>
                </p:nvSpPr>
                <p:spPr>
                  <a:xfrm>
                    <a:off x="3945698" y="1340285"/>
                    <a:ext cx="1603332" cy="1603332"/>
                  </a:xfrm>
                  <a:prstGeom prst="chord">
                    <a:avLst>
                      <a:gd name="adj1" fmla="val 5598950"/>
                      <a:gd name="adj2" fmla="val 15932657"/>
                    </a:avLst>
                  </a:prstGeom>
                  <a:solidFill>
                    <a:srgbClr val="990D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2C49E0D9-3767-7283-DF82-79EF10EFBD40}"/>
                      </a:ext>
                    </a:extLst>
                  </p:cNvPr>
                  <p:cNvSpPr/>
                  <p:nvPr/>
                </p:nvSpPr>
                <p:spPr>
                  <a:xfrm>
                    <a:off x="4346532" y="1684751"/>
                    <a:ext cx="914400" cy="914400"/>
                  </a:xfrm>
                  <a:prstGeom prst="ellipse">
                    <a:avLst/>
                  </a:prstGeom>
                  <a:solidFill>
                    <a:srgbClr val="990D14"/>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bg1"/>
                        </a:solidFill>
                        <a:effectLst/>
                        <a:uLnTx/>
                        <a:uFillTx/>
                        <a:latin typeface="Segoe UI Variable Display" pitchFamily="2" charset="0"/>
                      </a:rPr>
                      <a:t>01</a:t>
                    </a:r>
                  </a:p>
                </p:txBody>
              </p:sp>
            </p:grpSp>
            <p:grpSp>
              <p:nvGrpSpPr>
                <p:cNvPr id="26" name="Group 25">
                  <a:extLst>
                    <a:ext uri="{FF2B5EF4-FFF2-40B4-BE49-F238E27FC236}">
                      <a16:creationId xmlns:a16="http://schemas.microsoft.com/office/drawing/2014/main" id="{29E611A4-91EC-A53C-B339-F73D951C3C03}"/>
                    </a:ext>
                  </a:extLst>
                </p:cNvPr>
                <p:cNvGrpSpPr/>
                <p:nvPr/>
              </p:nvGrpSpPr>
              <p:grpSpPr>
                <a:xfrm flipH="1">
                  <a:off x="5085569" y="2689983"/>
                  <a:ext cx="3532339" cy="1370120"/>
                  <a:chOff x="1415442" y="1340285"/>
                  <a:chExt cx="4133588" cy="1603332"/>
                </a:xfrm>
              </p:grpSpPr>
              <p:sp>
                <p:nvSpPr>
                  <p:cNvPr id="35" name="Rectangle 34">
                    <a:extLst>
                      <a:ext uri="{FF2B5EF4-FFF2-40B4-BE49-F238E27FC236}">
                        <a16:creationId xmlns:a16="http://schemas.microsoft.com/office/drawing/2014/main" id="{C8B7659D-E2E6-BB8A-00AF-3055E1AD4D65}"/>
                      </a:ext>
                    </a:extLst>
                  </p:cNvPr>
                  <p:cNvSpPr/>
                  <p:nvPr/>
                </p:nvSpPr>
                <p:spPr>
                  <a:xfrm>
                    <a:off x="1415442" y="1822538"/>
                    <a:ext cx="2775802" cy="638827"/>
                  </a:xfrm>
                  <a:prstGeom prst="rect">
                    <a:avLst/>
                  </a:prstGeom>
                  <a:solidFill>
                    <a:schemeClr val="accent4">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solidFill>
                          <a:schemeClr val="bg1"/>
                        </a:solidFill>
                        <a:effectLst/>
                        <a:uLnTx/>
                        <a:uFillTx/>
                        <a:latin typeface="Segoe UI Variable Display" pitchFamily="2" charset="0"/>
                      </a:rPr>
                      <a:t>  Fixed Income  </a:t>
                    </a:r>
                  </a:p>
                </p:txBody>
              </p:sp>
              <p:sp>
                <p:nvSpPr>
                  <p:cNvPr id="36" name="Chord 35">
                    <a:extLst>
                      <a:ext uri="{FF2B5EF4-FFF2-40B4-BE49-F238E27FC236}">
                        <a16:creationId xmlns:a16="http://schemas.microsoft.com/office/drawing/2014/main" id="{F27F3854-68EE-4329-8500-03B510D9858D}"/>
                      </a:ext>
                    </a:extLst>
                  </p:cNvPr>
                  <p:cNvSpPr/>
                  <p:nvPr/>
                </p:nvSpPr>
                <p:spPr>
                  <a:xfrm>
                    <a:off x="3945698" y="1340285"/>
                    <a:ext cx="1603332" cy="1603332"/>
                  </a:xfrm>
                  <a:prstGeom prst="chord">
                    <a:avLst>
                      <a:gd name="adj1" fmla="val 5598950"/>
                      <a:gd name="adj2" fmla="val 15932657"/>
                    </a:avLst>
                  </a:prstGeom>
                  <a:solidFill>
                    <a:schemeClr val="accent4">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7" name="Oval 36">
                    <a:extLst>
                      <a:ext uri="{FF2B5EF4-FFF2-40B4-BE49-F238E27FC236}">
                        <a16:creationId xmlns:a16="http://schemas.microsoft.com/office/drawing/2014/main" id="{CD7E457E-9EE1-D7AA-3BFE-F7652B6B5F82}"/>
                      </a:ext>
                    </a:extLst>
                  </p:cNvPr>
                  <p:cNvSpPr/>
                  <p:nvPr/>
                </p:nvSpPr>
                <p:spPr>
                  <a:xfrm>
                    <a:off x="4346532" y="1684751"/>
                    <a:ext cx="914400" cy="914401"/>
                  </a:xfrm>
                  <a:prstGeom prst="ellipse">
                    <a:avLst/>
                  </a:prstGeom>
                  <a:solidFill>
                    <a:schemeClr val="accent4">
                      <a:lumMod val="5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bg1"/>
                        </a:solidFill>
                        <a:effectLst/>
                        <a:uLnTx/>
                        <a:uFillTx/>
                        <a:latin typeface="Segoe UI Variable Display" pitchFamily="2" charset="0"/>
                      </a:rPr>
                      <a:t>02</a:t>
                    </a:r>
                  </a:p>
                </p:txBody>
              </p:sp>
            </p:grpSp>
            <p:grpSp>
              <p:nvGrpSpPr>
                <p:cNvPr id="27" name="Group 26">
                  <a:extLst>
                    <a:ext uri="{FF2B5EF4-FFF2-40B4-BE49-F238E27FC236}">
                      <a16:creationId xmlns:a16="http://schemas.microsoft.com/office/drawing/2014/main" id="{2F6D1445-A36B-730C-9292-9ADA10C24D1B}"/>
                    </a:ext>
                  </a:extLst>
                </p:cNvPr>
                <p:cNvGrpSpPr/>
                <p:nvPr/>
              </p:nvGrpSpPr>
              <p:grpSpPr>
                <a:xfrm>
                  <a:off x="3657601" y="4069516"/>
                  <a:ext cx="3532339" cy="1370120"/>
                  <a:chOff x="1415442" y="1340285"/>
                  <a:chExt cx="4133588" cy="1603332"/>
                </a:xfrm>
              </p:grpSpPr>
              <p:sp>
                <p:nvSpPr>
                  <p:cNvPr id="32" name="Rectangle 31">
                    <a:extLst>
                      <a:ext uri="{FF2B5EF4-FFF2-40B4-BE49-F238E27FC236}">
                        <a16:creationId xmlns:a16="http://schemas.microsoft.com/office/drawing/2014/main" id="{EDB1D3F8-C59F-884A-DD88-4E61B198441B}"/>
                      </a:ext>
                    </a:extLst>
                  </p:cNvPr>
                  <p:cNvSpPr/>
                  <p:nvPr/>
                </p:nvSpPr>
                <p:spPr>
                  <a:xfrm>
                    <a:off x="1415442" y="1822538"/>
                    <a:ext cx="2775802" cy="638827"/>
                  </a:xfrm>
                  <a:prstGeom prst="rect">
                    <a:avLst/>
                  </a:prstGeom>
                  <a:solidFill>
                    <a:srgbClr val="990D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solidFill>
                          <a:schemeClr val="bg1"/>
                        </a:solidFill>
                        <a:effectLst/>
                        <a:uLnTx/>
                        <a:uFillTx/>
                        <a:latin typeface="Segoe UI Variable Display" pitchFamily="2" charset="0"/>
                      </a:rPr>
                      <a:t>Private Equity</a:t>
                    </a:r>
                  </a:p>
                </p:txBody>
              </p:sp>
              <p:sp>
                <p:nvSpPr>
                  <p:cNvPr id="33" name="Chord 32">
                    <a:extLst>
                      <a:ext uri="{FF2B5EF4-FFF2-40B4-BE49-F238E27FC236}">
                        <a16:creationId xmlns:a16="http://schemas.microsoft.com/office/drawing/2014/main" id="{6245F218-E3E8-05E2-D0A1-5DF0F587E00D}"/>
                      </a:ext>
                    </a:extLst>
                  </p:cNvPr>
                  <p:cNvSpPr/>
                  <p:nvPr/>
                </p:nvSpPr>
                <p:spPr>
                  <a:xfrm>
                    <a:off x="3945698" y="1340285"/>
                    <a:ext cx="1603332" cy="1603332"/>
                  </a:xfrm>
                  <a:prstGeom prst="chord">
                    <a:avLst>
                      <a:gd name="adj1" fmla="val 5598950"/>
                      <a:gd name="adj2" fmla="val 15932657"/>
                    </a:avLst>
                  </a:prstGeom>
                  <a:solidFill>
                    <a:srgbClr val="990D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0E20479E-94B2-B0FA-64DD-EB1323205576}"/>
                      </a:ext>
                    </a:extLst>
                  </p:cNvPr>
                  <p:cNvSpPr/>
                  <p:nvPr/>
                </p:nvSpPr>
                <p:spPr>
                  <a:xfrm>
                    <a:off x="4346532" y="1684751"/>
                    <a:ext cx="914400" cy="914400"/>
                  </a:xfrm>
                  <a:prstGeom prst="ellipse">
                    <a:avLst/>
                  </a:prstGeom>
                  <a:solidFill>
                    <a:srgbClr val="990D14"/>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bg1"/>
                        </a:solidFill>
                        <a:effectLst/>
                        <a:uLnTx/>
                        <a:uFillTx/>
                        <a:latin typeface="Segoe UI Variable Display" pitchFamily="2" charset="0"/>
                      </a:rPr>
                      <a:t>03</a:t>
                    </a:r>
                  </a:p>
                </p:txBody>
              </p:sp>
            </p:grpSp>
            <p:grpSp>
              <p:nvGrpSpPr>
                <p:cNvPr id="28" name="Group 27">
                  <a:extLst>
                    <a:ext uri="{FF2B5EF4-FFF2-40B4-BE49-F238E27FC236}">
                      <a16:creationId xmlns:a16="http://schemas.microsoft.com/office/drawing/2014/main" id="{A77F7E2A-2880-470C-78C6-1B71DB5698FC}"/>
                    </a:ext>
                  </a:extLst>
                </p:cNvPr>
                <p:cNvGrpSpPr/>
                <p:nvPr/>
              </p:nvGrpSpPr>
              <p:grpSpPr>
                <a:xfrm flipH="1">
                  <a:off x="5085569" y="5449050"/>
                  <a:ext cx="3532339" cy="1370120"/>
                  <a:chOff x="1415442" y="1340285"/>
                  <a:chExt cx="4133588" cy="1603332"/>
                </a:xfrm>
              </p:grpSpPr>
              <p:sp>
                <p:nvSpPr>
                  <p:cNvPr id="29" name="Rectangle 28">
                    <a:extLst>
                      <a:ext uri="{FF2B5EF4-FFF2-40B4-BE49-F238E27FC236}">
                        <a16:creationId xmlns:a16="http://schemas.microsoft.com/office/drawing/2014/main" id="{185C343A-BEA2-FE2A-2481-FFE88C8EC336}"/>
                      </a:ext>
                    </a:extLst>
                  </p:cNvPr>
                  <p:cNvSpPr/>
                  <p:nvPr/>
                </p:nvSpPr>
                <p:spPr>
                  <a:xfrm>
                    <a:off x="1415442" y="1822538"/>
                    <a:ext cx="2775802" cy="638827"/>
                  </a:xfrm>
                  <a:prstGeom prst="rect">
                    <a:avLst/>
                  </a:prstGeom>
                  <a:solidFill>
                    <a:schemeClr val="accent4">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bg1"/>
                        </a:solidFill>
                        <a:effectLst/>
                        <a:uLnTx/>
                        <a:uFillTx/>
                        <a:latin typeface="Segoe UI Variable Display" pitchFamily="2" charset="0"/>
                      </a:rPr>
                      <a:t>Real Estate</a:t>
                    </a:r>
                    <a:endParaRPr kumimoji="0" lang="en-US" sz="3200" i="0" u="none" strike="noStrike" kern="0" cap="none" spc="0" normalizeH="0" baseline="0" noProof="0" dirty="0">
                      <a:ln>
                        <a:noFill/>
                      </a:ln>
                      <a:solidFill>
                        <a:schemeClr val="bg1"/>
                      </a:solidFill>
                      <a:effectLst/>
                      <a:uLnTx/>
                      <a:uFillTx/>
                      <a:latin typeface="Segoe UI Variable Display" pitchFamily="2" charset="0"/>
                    </a:endParaRPr>
                  </a:p>
                </p:txBody>
              </p:sp>
              <p:sp>
                <p:nvSpPr>
                  <p:cNvPr id="30" name="Chord 29">
                    <a:extLst>
                      <a:ext uri="{FF2B5EF4-FFF2-40B4-BE49-F238E27FC236}">
                        <a16:creationId xmlns:a16="http://schemas.microsoft.com/office/drawing/2014/main" id="{64D2286C-B441-CA35-E60D-895F481EAEF6}"/>
                      </a:ext>
                    </a:extLst>
                  </p:cNvPr>
                  <p:cNvSpPr/>
                  <p:nvPr/>
                </p:nvSpPr>
                <p:spPr>
                  <a:xfrm>
                    <a:off x="3945698" y="1340285"/>
                    <a:ext cx="1603332" cy="1603332"/>
                  </a:xfrm>
                  <a:prstGeom prst="chord">
                    <a:avLst>
                      <a:gd name="adj1" fmla="val 5598950"/>
                      <a:gd name="adj2" fmla="val 15932657"/>
                    </a:avLst>
                  </a:prstGeom>
                  <a:solidFill>
                    <a:schemeClr val="accent4">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A6AF1900-DB1E-89E9-38FA-4915760BF71F}"/>
                      </a:ext>
                    </a:extLst>
                  </p:cNvPr>
                  <p:cNvSpPr/>
                  <p:nvPr/>
                </p:nvSpPr>
                <p:spPr>
                  <a:xfrm>
                    <a:off x="4346532" y="1684751"/>
                    <a:ext cx="914400" cy="914400"/>
                  </a:xfrm>
                  <a:prstGeom prst="ellipse">
                    <a:avLst/>
                  </a:prstGeom>
                  <a:solidFill>
                    <a:schemeClr val="accent4">
                      <a:lumMod val="50000"/>
                    </a:schemeClr>
                  </a:solidFill>
                  <a:ln w="12700" cap="flat" cmpd="sng" algn="ctr">
                    <a:no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bg1"/>
                        </a:solidFill>
                        <a:effectLst/>
                        <a:uLnTx/>
                        <a:uFillTx/>
                        <a:latin typeface="Segoe UI Variable Display" pitchFamily="2" charset="0"/>
                      </a:rPr>
                      <a:t>04</a:t>
                    </a:r>
                  </a:p>
                </p:txBody>
              </p:sp>
            </p:grpSp>
          </p:grpSp>
          <p:sp>
            <p:nvSpPr>
              <p:cNvPr id="21" name="TextBox 20">
                <a:extLst>
                  <a:ext uri="{FF2B5EF4-FFF2-40B4-BE49-F238E27FC236}">
                    <a16:creationId xmlns:a16="http://schemas.microsoft.com/office/drawing/2014/main" id="{718054BE-E8B7-2640-3F94-0C11AE92CE40}"/>
                  </a:ext>
                </a:extLst>
              </p:cNvPr>
              <p:cNvSpPr txBox="1"/>
              <p:nvPr/>
            </p:nvSpPr>
            <p:spPr>
              <a:xfrm>
                <a:off x="2618298" y="2981864"/>
                <a:ext cx="2671710" cy="936103"/>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Segoe UI Variable Display" pitchFamily="2" charset="0"/>
                  </a:rPr>
                  <a:t>Alternative Credit</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prstClr val="black"/>
                    </a:solidFill>
                    <a:latin typeface="Segoe UI Variable Display" pitchFamily="2" charset="0"/>
                  </a:rPr>
                  <a:t>Microfinance Funds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prstClr val="black"/>
                    </a:solidFill>
                    <a:latin typeface="Segoe UI Variable Display" pitchFamily="2" charset="0"/>
                  </a:rPr>
                  <a:t>Trade Finance</a:t>
                </a:r>
              </a:p>
            </p:txBody>
          </p:sp>
          <p:sp>
            <p:nvSpPr>
              <p:cNvPr id="22" name="TextBox 21">
                <a:extLst>
                  <a:ext uri="{FF2B5EF4-FFF2-40B4-BE49-F238E27FC236}">
                    <a16:creationId xmlns:a16="http://schemas.microsoft.com/office/drawing/2014/main" id="{091B749F-B315-2261-8AB7-285E0FAF5F02}"/>
                  </a:ext>
                </a:extLst>
              </p:cNvPr>
              <p:cNvSpPr txBox="1"/>
              <p:nvPr/>
            </p:nvSpPr>
            <p:spPr>
              <a:xfrm>
                <a:off x="6872281" y="4244831"/>
                <a:ext cx="1797409" cy="1209132"/>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Segoe UI Variable Display" pitchFamily="2" charset="0"/>
                  </a:rPr>
                  <a:t>Agriculture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prstClr val="black"/>
                    </a:solidFill>
                    <a:latin typeface="Segoe UI Variable Display" pitchFamily="2" charset="0"/>
                  </a:rPr>
                  <a:t>Consumer Staples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Segoe UI Variable Display" pitchFamily="2" charset="0"/>
                  </a:rPr>
                  <a:t>Supply Chains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prstClr val="black"/>
                    </a:solidFill>
                    <a:latin typeface="Segoe UI Variable Display" pitchFamily="2" charset="0"/>
                  </a:rPr>
                  <a:t>Payment Solutions</a:t>
                </a:r>
                <a:endParaRPr kumimoji="0" lang="en-US" sz="1400" b="0" i="0" u="none" strike="noStrike" kern="0" cap="none" spc="0" normalizeH="0" baseline="0" noProof="0" dirty="0">
                  <a:ln>
                    <a:noFill/>
                  </a:ln>
                  <a:solidFill>
                    <a:prstClr val="black"/>
                  </a:solidFill>
                  <a:effectLst/>
                  <a:uLnTx/>
                  <a:uFillTx/>
                  <a:latin typeface="Segoe UI Variable Display" pitchFamily="2" charset="0"/>
                </a:endParaRPr>
              </a:p>
            </p:txBody>
          </p:sp>
          <p:sp>
            <p:nvSpPr>
              <p:cNvPr id="23" name="TextBox 22">
                <a:extLst>
                  <a:ext uri="{FF2B5EF4-FFF2-40B4-BE49-F238E27FC236}">
                    <a16:creationId xmlns:a16="http://schemas.microsoft.com/office/drawing/2014/main" id="{5AFE03F4-435D-0D5F-21D1-8374BD7B8F00}"/>
                  </a:ext>
                </a:extLst>
              </p:cNvPr>
              <p:cNvSpPr txBox="1"/>
              <p:nvPr/>
            </p:nvSpPr>
            <p:spPr>
              <a:xfrm>
                <a:off x="6896258" y="1742768"/>
                <a:ext cx="2671710" cy="713210"/>
              </a:xfrm>
              <a:prstGeom prst="rect">
                <a:avLst/>
              </a:prstGeom>
              <a:noFill/>
            </p:spPr>
            <p:txBody>
              <a:bodyPr wrap="square" rtlCol="0">
                <a:spAutoFit/>
              </a:bodyPr>
              <a:lstStyle/>
              <a:p>
                <a:pPr marL="285750" marR="0" lvl="0" indent="-285750" algn="just" defTabSz="914400" eaLnBrk="1" fontAlgn="auto" latinLnBrk="0" hangingPunct="1">
                  <a:lnSpc>
                    <a:spcPct val="114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Segoe UI Variable Display" pitchFamily="2" charset="0"/>
                  </a:rPr>
                  <a:t>Shift from direct portfolio holdings to Exchange Traded Funds</a:t>
                </a:r>
              </a:p>
            </p:txBody>
          </p:sp>
          <p:sp>
            <p:nvSpPr>
              <p:cNvPr id="24" name="TextBox 23">
                <a:extLst>
                  <a:ext uri="{FF2B5EF4-FFF2-40B4-BE49-F238E27FC236}">
                    <a16:creationId xmlns:a16="http://schemas.microsoft.com/office/drawing/2014/main" id="{CFEBA468-80AB-7AE9-3079-1AC846383771}"/>
                  </a:ext>
                </a:extLst>
              </p:cNvPr>
              <p:cNvSpPr txBox="1"/>
              <p:nvPr/>
            </p:nvSpPr>
            <p:spPr>
              <a:xfrm>
                <a:off x="6901992" y="4079246"/>
                <a:ext cx="2761154" cy="401989"/>
              </a:xfrm>
              <a:prstGeom prst="rect">
                <a:avLst/>
              </a:prstGeom>
              <a:noFill/>
            </p:spPr>
            <p:txBody>
              <a:bodyPr wrap="square" rtlCol="0">
                <a:spAutoFit/>
              </a:bodyPr>
              <a:lstStyle/>
              <a:p>
                <a:pPr marR="0" lvl="0" defTabSz="914400" eaLnBrk="1" fontAlgn="auto" latinLnBrk="0" hangingPunct="1">
                  <a:lnSpc>
                    <a:spcPct val="114000"/>
                  </a:lnSpc>
                  <a:spcBef>
                    <a:spcPts val="0"/>
                  </a:spcBef>
                  <a:spcAft>
                    <a:spcPts val="0"/>
                  </a:spcAft>
                  <a:buClrTx/>
                  <a:buSzTx/>
                  <a:tabLst/>
                  <a:defRPr/>
                </a:pPr>
                <a:endParaRPr kumimoji="0" lang="en-US" sz="1400" b="0" i="0" u="none" strike="noStrike" kern="0" cap="none" spc="0" normalizeH="0" baseline="0" noProof="0" dirty="0">
                  <a:ln>
                    <a:noFill/>
                  </a:ln>
                  <a:solidFill>
                    <a:prstClr val="black"/>
                  </a:solidFill>
                  <a:effectLst/>
                  <a:uLnTx/>
                  <a:uFillTx/>
                  <a:latin typeface="Segoe UI Variable Display" pitchFamily="2" charset="0"/>
                </a:endParaRPr>
              </a:p>
            </p:txBody>
          </p:sp>
        </p:grpSp>
        <p:grpSp>
          <p:nvGrpSpPr>
            <p:cNvPr id="14" name="Group 13">
              <a:extLst>
                <a:ext uri="{FF2B5EF4-FFF2-40B4-BE49-F238E27FC236}">
                  <a16:creationId xmlns:a16="http://schemas.microsoft.com/office/drawing/2014/main" id="{F7B8500A-2CD2-7F53-D9B2-C6CEBF144830}"/>
                </a:ext>
              </a:extLst>
            </p:cNvPr>
            <p:cNvGrpSpPr/>
            <p:nvPr/>
          </p:nvGrpSpPr>
          <p:grpSpPr>
            <a:xfrm>
              <a:off x="1791699" y="5101449"/>
              <a:ext cx="4252743" cy="1081140"/>
              <a:chOff x="1630655" y="5095149"/>
              <a:chExt cx="4252743" cy="1081140"/>
            </a:xfrm>
          </p:grpSpPr>
          <p:grpSp>
            <p:nvGrpSpPr>
              <p:cNvPr id="16" name="Group 15">
                <a:extLst>
                  <a:ext uri="{FF2B5EF4-FFF2-40B4-BE49-F238E27FC236}">
                    <a16:creationId xmlns:a16="http://schemas.microsoft.com/office/drawing/2014/main" id="{71B1E589-6FB7-9BD5-401C-27E56C43BA6B}"/>
                  </a:ext>
                </a:extLst>
              </p:cNvPr>
              <p:cNvGrpSpPr/>
              <p:nvPr/>
            </p:nvGrpSpPr>
            <p:grpSpPr>
              <a:xfrm>
                <a:off x="1630655" y="5095149"/>
                <a:ext cx="4252743" cy="1081140"/>
                <a:chOff x="1597703" y="5095149"/>
                <a:chExt cx="4252743" cy="1081140"/>
              </a:xfrm>
            </p:grpSpPr>
            <p:sp>
              <p:nvSpPr>
                <p:cNvPr id="18" name="Chord 17">
                  <a:extLst>
                    <a:ext uri="{FF2B5EF4-FFF2-40B4-BE49-F238E27FC236}">
                      <a16:creationId xmlns:a16="http://schemas.microsoft.com/office/drawing/2014/main" id="{2A796486-C26E-DC3C-6DC6-0310D7851BE1}"/>
                    </a:ext>
                  </a:extLst>
                </p:cNvPr>
                <p:cNvSpPr/>
                <p:nvPr/>
              </p:nvSpPr>
              <p:spPr>
                <a:xfrm>
                  <a:off x="4191102" y="5095149"/>
                  <a:ext cx="1659344" cy="1081140"/>
                </a:xfrm>
                <a:prstGeom prst="chord">
                  <a:avLst>
                    <a:gd name="adj1" fmla="val 5598950"/>
                    <a:gd name="adj2" fmla="val 15932657"/>
                  </a:avLst>
                </a:prstGeom>
                <a:solidFill>
                  <a:srgbClr val="990D1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76F735D5-3CA4-F5C3-7A94-F56A6464E592}"/>
                    </a:ext>
                  </a:extLst>
                </p:cNvPr>
                <p:cNvSpPr/>
                <p:nvPr/>
              </p:nvSpPr>
              <p:spPr>
                <a:xfrm>
                  <a:off x="1597703" y="5420335"/>
                  <a:ext cx="2872775" cy="430766"/>
                </a:xfrm>
                <a:prstGeom prst="rect">
                  <a:avLst/>
                </a:prstGeom>
                <a:solidFill>
                  <a:srgbClr val="990D14"/>
                </a:solidFill>
                <a:ln w="12700" cap="flat" cmpd="sng" algn="ctr">
                  <a:solidFill>
                    <a:srgbClr val="990D1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bg1"/>
                      </a:solidFill>
                      <a:effectLst/>
                      <a:uLnTx/>
                      <a:uFillTx/>
                      <a:latin typeface="Segoe UI Variable Display" pitchFamily="2" charset="0"/>
                    </a:rPr>
                    <a:t>Infrastructure</a:t>
                  </a:r>
                </a:p>
              </p:txBody>
            </p:sp>
          </p:grpSp>
          <p:sp>
            <p:nvSpPr>
              <p:cNvPr id="17" name="Oval 16">
                <a:extLst>
                  <a:ext uri="{FF2B5EF4-FFF2-40B4-BE49-F238E27FC236}">
                    <a16:creationId xmlns:a16="http://schemas.microsoft.com/office/drawing/2014/main" id="{C762C861-0854-28C3-FA20-CB707BB5B21B}"/>
                  </a:ext>
                </a:extLst>
              </p:cNvPr>
              <p:cNvSpPr/>
              <p:nvPr/>
            </p:nvSpPr>
            <p:spPr>
              <a:xfrm>
                <a:off x="4738257" y="5327424"/>
                <a:ext cx="946345" cy="616587"/>
              </a:xfrm>
              <a:prstGeom prst="ellipse">
                <a:avLst/>
              </a:prstGeom>
              <a:solidFill>
                <a:srgbClr val="990D14"/>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i="0" u="none" strike="noStrike" kern="0" cap="none" spc="0" normalizeH="0" baseline="0" noProof="0" dirty="0">
                    <a:ln>
                      <a:noFill/>
                    </a:ln>
                    <a:solidFill>
                      <a:schemeClr val="bg1"/>
                    </a:solidFill>
                    <a:effectLst/>
                    <a:uLnTx/>
                    <a:uFillTx/>
                    <a:latin typeface="Segoe UI Variable Display" pitchFamily="2" charset="0"/>
                  </a:rPr>
                  <a:t>05</a:t>
                </a:r>
              </a:p>
            </p:txBody>
          </p:sp>
        </p:grpSp>
        <p:sp>
          <p:nvSpPr>
            <p:cNvPr id="15" name="TextBox 14">
              <a:extLst>
                <a:ext uri="{FF2B5EF4-FFF2-40B4-BE49-F238E27FC236}">
                  <a16:creationId xmlns:a16="http://schemas.microsoft.com/office/drawing/2014/main" id="{BAAE2129-74EE-990A-A934-A4473FC42925}"/>
                </a:ext>
              </a:extLst>
            </p:cNvPr>
            <p:cNvSpPr txBox="1"/>
            <p:nvPr/>
          </p:nvSpPr>
          <p:spPr>
            <a:xfrm>
              <a:off x="5845646" y="5294331"/>
              <a:ext cx="2422819" cy="738664"/>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Segoe UI Variable Display" pitchFamily="2" charset="0"/>
                </a:rPr>
                <a:t>Renewable Energy</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0" dirty="0">
                  <a:solidFill>
                    <a:prstClr val="black"/>
                  </a:solidFill>
                  <a:latin typeface="Segoe UI Variable Display" pitchFamily="2" charset="0"/>
                </a:rPr>
                <a:t>Roads</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Segoe UI Variable Display" pitchFamily="2" charset="0"/>
                </a:rPr>
                <a:t>Water</a:t>
              </a:r>
            </a:p>
          </p:txBody>
        </p:sp>
      </p:grpSp>
    </p:spTree>
    <p:extLst>
      <p:ext uri="{BB962C8B-B14F-4D97-AF65-F5344CB8AC3E}">
        <p14:creationId xmlns:p14="http://schemas.microsoft.com/office/powerpoint/2010/main" val="995299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EE231-371D-5E68-4DFF-55C1AE275ADB}"/>
              </a:ext>
            </a:extLst>
          </p:cNvPr>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Alternative Investment Overview</a:t>
            </a:r>
          </a:p>
        </p:txBody>
      </p:sp>
      <p:sp>
        <p:nvSpPr>
          <p:cNvPr id="3" name="Footer Placeholder 2">
            <a:extLst>
              <a:ext uri="{FF2B5EF4-FFF2-40B4-BE49-F238E27FC236}">
                <a16:creationId xmlns:a16="http://schemas.microsoft.com/office/drawing/2014/main" id="{1117634C-F371-8F35-609F-72B6622445A9}"/>
              </a:ext>
            </a:extLst>
          </p:cNvPr>
          <p:cNvSpPr>
            <a:spLocks noGrp="1"/>
          </p:cNvSpPr>
          <p:nvPr>
            <p:ph type="ftr" sz="quarter" idx="10"/>
          </p:nvPr>
        </p:nvSpPr>
        <p:spPr/>
        <p:txBody>
          <a:bodyPr/>
          <a:lstStyle/>
          <a:p>
            <a:r>
              <a:rPr lang="en-ID" dirty="0">
                <a:latin typeface="Segoe UI" panose="020B0502040204020203" pitchFamily="34" charset="0"/>
                <a:cs typeface="Segoe UI" panose="020B0502040204020203" pitchFamily="34" charset="0"/>
              </a:rPr>
              <a:t>INNOVATIVE STRATEGIES FOR PENSION FUND MANAGEMENT IN HIGH INFLATION</a:t>
            </a:r>
          </a:p>
        </p:txBody>
      </p:sp>
      <p:sp>
        <p:nvSpPr>
          <p:cNvPr id="4" name="Slide Number Placeholder 3">
            <a:extLst>
              <a:ext uri="{FF2B5EF4-FFF2-40B4-BE49-F238E27FC236}">
                <a16:creationId xmlns:a16="http://schemas.microsoft.com/office/drawing/2014/main" id="{956E39B4-0B60-ED63-01A0-81A8135660A2}"/>
              </a:ext>
            </a:extLst>
          </p:cNvPr>
          <p:cNvSpPr>
            <a:spLocks noGrp="1"/>
          </p:cNvSpPr>
          <p:nvPr>
            <p:ph type="sldNum" sz="quarter" idx="11"/>
          </p:nvPr>
        </p:nvSpPr>
        <p:spPr/>
        <p:txBody>
          <a:bodyPr/>
          <a:lstStyle/>
          <a:p>
            <a:r>
              <a:rPr lang="en-ID">
                <a:latin typeface="Segoe UI" panose="020B0502040204020203" pitchFamily="34" charset="0"/>
                <a:cs typeface="Segoe UI" panose="020B0502040204020203" pitchFamily="34" charset="0"/>
              </a:rPr>
              <a:t>3</a:t>
            </a:r>
            <a:endParaRPr lang="en-ID" dirty="0">
              <a:latin typeface="Segoe UI" panose="020B0502040204020203" pitchFamily="34" charset="0"/>
              <a:cs typeface="Segoe UI" panose="020B0502040204020203" pitchFamily="34" charset="0"/>
            </a:endParaRPr>
          </a:p>
        </p:txBody>
      </p:sp>
      <p:sp>
        <p:nvSpPr>
          <p:cNvPr id="6" name="Text Placeholder 5">
            <a:extLst>
              <a:ext uri="{FF2B5EF4-FFF2-40B4-BE49-F238E27FC236}">
                <a16:creationId xmlns:a16="http://schemas.microsoft.com/office/drawing/2014/main" id="{48210267-469F-658E-D441-C7BB0DE10642}"/>
              </a:ext>
            </a:extLst>
          </p:cNvPr>
          <p:cNvSpPr>
            <a:spLocks noGrp="1"/>
          </p:cNvSpPr>
          <p:nvPr>
            <p:ph type="body" sz="quarter" idx="4294967295"/>
          </p:nvPr>
        </p:nvSpPr>
        <p:spPr>
          <a:xfrm>
            <a:off x="1545769" y="1555977"/>
            <a:ext cx="5018316" cy="4578350"/>
          </a:xfrm>
        </p:spPr>
        <p:txBody>
          <a:bodyPr>
            <a:noAutofit/>
          </a:bodyPr>
          <a:lstStyle/>
          <a:p>
            <a:pPr>
              <a:lnSpc>
                <a:spcPct val="150000"/>
              </a:lnSpc>
            </a:pPr>
            <a:r>
              <a:rPr lang="en-US" sz="1600" dirty="0">
                <a:latin typeface="Segoe UI" panose="020B0502040204020203" pitchFamily="34" charset="0"/>
                <a:cs typeface="Segoe UI" panose="020B0502040204020203" pitchFamily="34" charset="0"/>
              </a:rPr>
              <a:t>• Alternative investments go beyond traditional stocks and bonds.
• They include :</a:t>
            </a:r>
          </a:p>
          <a:p>
            <a:pPr marL="742973" lvl="1" indent="-285750">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private equity, </a:t>
            </a:r>
          </a:p>
          <a:p>
            <a:pPr marL="742973" lvl="1" indent="-285750">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real estate, </a:t>
            </a:r>
          </a:p>
          <a:p>
            <a:pPr marL="742973" lvl="1" indent="-285750">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hedge funds, </a:t>
            </a:r>
          </a:p>
          <a:p>
            <a:pPr marL="742973" lvl="1" indent="-285750">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Infrastructure</a:t>
            </a:r>
          </a:p>
          <a:p>
            <a:pPr marL="742973" lvl="1" indent="-285750">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commodities, and </a:t>
            </a:r>
          </a:p>
          <a:p>
            <a:pPr marL="742973" lvl="1" indent="-285750">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alternative credit.</a:t>
            </a:r>
          </a:p>
          <a:p>
            <a:pPr marL="285750" indent="-285750">
              <a:lnSpc>
                <a:spcPct val="15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Pension funds are increasing capital allocation for better diversification.
• Alternatives may provide higher returns, particularly in volatile, inflationary markets.</a:t>
            </a:r>
          </a:p>
        </p:txBody>
      </p:sp>
      <p:sp>
        <p:nvSpPr>
          <p:cNvPr id="7" name="Text Placeholder 6">
            <a:extLst>
              <a:ext uri="{FF2B5EF4-FFF2-40B4-BE49-F238E27FC236}">
                <a16:creationId xmlns:a16="http://schemas.microsoft.com/office/drawing/2014/main" id="{BC2DAEB3-6F4C-7E3E-852D-4A22CAB7ABA1}"/>
              </a:ext>
            </a:extLst>
          </p:cNvPr>
          <p:cNvSpPr>
            <a:spLocks noGrp="1"/>
          </p:cNvSpPr>
          <p:nvPr>
            <p:ph type="body" sz="quarter" idx="4294967295"/>
          </p:nvPr>
        </p:nvSpPr>
        <p:spPr>
          <a:xfrm>
            <a:off x="1513113" y="1164546"/>
            <a:ext cx="4249738" cy="344487"/>
          </a:xfrm>
        </p:spPr>
        <p:txBody>
          <a:bodyPr>
            <a:noAutofit/>
          </a:bodyPr>
          <a:lstStyle/>
          <a:p>
            <a:r>
              <a:rPr lang="en-US" sz="1800" b="1" dirty="0">
                <a:latin typeface="Segoe UI" panose="020B0502040204020203" pitchFamily="34" charset="0"/>
                <a:cs typeface="Segoe UI" panose="020B0502040204020203" pitchFamily="34" charset="0"/>
              </a:rPr>
              <a:t>Defining Alternatives</a:t>
            </a:r>
          </a:p>
        </p:txBody>
      </p:sp>
      <p:pic>
        <p:nvPicPr>
          <p:cNvPr id="16" name="Picture Placeholder 15" descr="A aerial view of a parking lot&#10;&#10;Description automatically generated">
            <a:extLst>
              <a:ext uri="{FF2B5EF4-FFF2-40B4-BE49-F238E27FC236}">
                <a16:creationId xmlns:a16="http://schemas.microsoft.com/office/drawing/2014/main" id="{FFA4DF70-AA6B-77E0-7FEC-9590FA911542}"/>
              </a:ext>
            </a:extLst>
          </p:cNvPr>
          <p:cNvPicPr>
            <a:picLocks noGrp="1" noChangeAspect="1"/>
          </p:cNvPicPr>
          <p:nvPr>
            <p:ph type="pic" sz="quarter" idx="4294967295"/>
          </p:nvPr>
        </p:nvPicPr>
        <p:blipFill>
          <a:blip r:embed="rId2"/>
          <a:srcRect l="12400" r="12400"/>
          <a:stretch>
            <a:fillRect/>
          </a:stretch>
        </p:blipFill>
        <p:spPr>
          <a:xfrm>
            <a:off x="6837817" y="1534886"/>
            <a:ext cx="4799012" cy="4506913"/>
          </a:xfrm>
        </p:spPr>
      </p:pic>
    </p:spTree>
    <p:extLst>
      <p:ext uri="{BB962C8B-B14F-4D97-AF65-F5344CB8AC3E}">
        <p14:creationId xmlns:p14="http://schemas.microsoft.com/office/powerpoint/2010/main" val="433804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E10A-B1B1-3D27-5307-2303F83C703C}"/>
              </a:ext>
            </a:extLst>
          </p:cNvPr>
          <p:cNvSpPr>
            <a:spLocks noGrp="1"/>
          </p:cNvSpPr>
          <p:nvPr>
            <p:ph type="title"/>
          </p:nvPr>
        </p:nvSpPr>
        <p:spPr/>
        <p:txBody>
          <a:bodyPr/>
          <a:lstStyle/>
          <a:p>
            <a:r>
              <a:rPr lang="en-ZW" dirty="0">
                <a:latin typeface="Segoe UI" panose="020B0502040204020203" pitchFamily="34" charset="0"/>
                <a:cs typeface="Segoe UI" panose="020B0502040204020203" pitchFamily="34" charset="0"/>
              </a:rPr>
              <a:t>Private Markets gaining prominence</a:t>
            </a:r>
            <a:endParaRPr lang="ru-RU" dirty="0">
              <a:latin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1AE20690-950D-A111-8AB2-47BE38072479}"/>
              </a:ext>
            </a:extLst>
          </p:cNvPr>
          <p:cNvSpPr>
            <a:spLocks noGrp="1"/>
          </p:cNvSpPr>
          <p:nvPr>
            <p:ph type="ftr" sz="quarter" idx="10"/>
          </p:nvPr>
        </p:nvSpPr>
        <p:spPr/>
        <p:txBody>
          <a:bodyPr/>
          <a:lstStyle/>
          <a:p>
            <a:r>
              <a:rPr lang="en-ID" dirty="0">
                <a:latin typeface="Segoe UI" panose="020B0502040204020203" pitchFamily="34" charset="0"/>
                <a:cs typeface="Segoe UI" panose="020B0502040204020203" pitchFamily="34" charset="0"/>
              </a:rPr>
              <a:t>INNOVATIVE STRATEGIES FOR PENSION FUND PORTFOLIO MANAGEMENT IN HIGH INFLATION</a:t>
            </a:r>
          </a:p>
        </p:txBody>
      </p:sp>
      <p:sp>
        <p:nvSpPr>
          <p:cNvPr id="4" name="Slide Number Placeholder 3">
            <a:extLst>
              <a:ext uri="{FF2B5EF4-FFF2-40B4-BE49-F238E27FC236}">
                <a16:creationId xmlns:a16="http://schemas.microsoft.com/office/drawing/2014/main" id="{23BAA9B7-5E25-AC82-FD65-62C1A82955E7}"/>
              </a:ext>
            </a:extLst>
          </p:cNvPr>
          <p:cNvSpPr>
            <a:spLocks noGrp="1"/>
          </p:cNvSpPr>
          <p:nvPr>
            <p:ph type="sldNum" sz="quarter" idx="11"/>
          </p:nvPr>
        </p:nvSpPr>
        <p:spPr/>
        <p:txBody>
          <a:bodyPr/>
          <a:lstStyle/>
          <a:p>
            <a:r>
              <a:rPr lang="en-ID">
                <a:latin typeface="Segoe UI" panose="020B0502040204020203" pitchFamily="34" charset="0"/>
                <a:cs typeface="Segoe UI" panose="020B0502040204020203" pitchFamily="34" charset="0"/>
              </a:rPr>
              <a:t>4</a:t>
            </a:r>
            <a:endParaRPr lang="en-ID" dirty="0">
              <a:latin typeface="Segoe UI" panose="020B0502040204020203" pitchFamily="34" charset="0"/>
              <a:cs typeface="Segoe UI" panose="020B0502040204020203" pitchFamily="34" charset="0"/>
            </a:endParaRPr>
          </a:p>
        </p:txBody>
      </p:sp>
      <p:pic>
        <p:nvPicPr>
          <p:cNvPr id="11" name="Picture Placeholder 10">
            <a:extLst>
              <a:ext uri="{FF2B5EF4-FFF2-40B4-BE49-F238E27FC236}">
                <a16:creationId xmlns:a16="http://schemas.microsoft.com/office/drawing/2014/main" id="{AB1C1D1F-20E6-62E7-0AA8-E555C3DEDE3C}"/>
              </a:ext>
            </a:extLst>
          </p:cNvPr>
          <p:cNvPicPr>
            <a:picLocks noGrp="1" noChangeAspect="1"/>
          </p:cNvPicPr>
          <p:nvPr>
            <p:ph type="pic" sz="quarter" idx="4294967295"/>
          </p:nvPr>
        </p:nvPicPr>
        <p:blipFill>
          <a:blip r:embed="rId2"/>
          <a:srcRect l="16648" r="16648"/>
          <a:stretch>
            <a:fillRect/>
          </a:stretch>
        </p:blipFill>
        <p:spPr>
          <a:xfrm>
            <a:off x="1839686" y="1147762"/>
            <a:ext cx="3341914" cy="3341913"/>
          </a:xfrm>
        </p:spPr>
      </p:pic>
      <p:sp>
        <p:nvSpPr>
          <p:cNvPr id="7" name="Text Placeholder 6">
            <a:extLst>
              <a:ext uri="{FF2B5EF4-FFF2-40B4-BE49-F238E27FC236}">
                <a16:creationId xmlns:a16="http://schemas.microsoft.com/office/drawing/2014/main" id="{F897A677-CCEE-75CD-9625-4CE73F4CB044}"/>
              </a:ext>
            </a:extLst>
          </p:cNvPr>
          <p:cNvSpPr>
            <a:spLocks noGrp="1"/>
          </p:cNvSpPr>
          <p:nvPr>
            <p:ph type="body" sz="quarter" idx="4294967295"/>
          </p:nvPr>
        </p:nvSpPr>
        <p:spPr>
          <a:xfrm>
            <a:off x="1616983" y="5059589"/>
            <a:ext cx="10302875" cy="1177925"/>
          </a:xfrm>
        </p:spPr>
        <p:txBody>
          <a:bodyPr>
            <a:normAutofit/>
          </a:bodyPr>
          <a:lstStyle/>
          <a:p>
            <a:pPr marL="285750" indent="-285750">
              <a:buFont typeface="Arial" panose="020B0604020202020204" pitchFamily="34" charset="0"/>
              <a:buChar char="•"/>
            </a:pPr>
            <a:r>
              <a:rPr lang="en-ZW" sz="1600" dirty="0">
                <a:latin typeface="Segoe UI" panose="020B0502040204020203" pitchFamily="34" charset="0"/>
                <a:cs typeface="Segoe UI" panose="020B0502040204020203" pitchFamily="34" charset="0"/>
              </a:rPr>
              <a:t>Shift towards private markets for higher returns
Diversification beyond public equity and debt
Local investors in Zimbabwe exploring Alternatives for risk mitigation and sector growth</a:t>
            </a:r>
            <a:endParaRPr lang="ru-RU" sz="1600" dirty="0">
              <a:latin typeface="Segoe UI" panose="020B0502040204020203" pitchFamily="34" charset="0"/>
              <a:cs typeface="Segoe UI" panose="020B0502040204020203" pitchFamily="34" charset="0"/>
            </a:endParaRPr>
          </a:p>
        </p:txBody>
      </p:sp>
      <p:sp>
        <p:nvSpPr>
          <p:cNvPr id="8" name="Text Placeholder 7">
            <a:extLst>
              <a:ext uri="{FF2B5EF4-FFF2-40B4-BE49-F238E27FC236}">
                <a16:creationId xmlns:a16="http://schemas.microsoft.com/office/drawing/2014/main" id="{5BABF6F4-E384-5659-8C23-716DF3717560}"/>
              </a:ext>
            </a:extLst>
          </p:cNvPr>
          <p:cNvSpPr>
            <a:spLocks noGrp="1"/>
          </p:cNvSpPr>
          <p:nvPr>
            <p:ph type="body" sz="quarter" idx="4294967295"/>
          </p:nvPr>
        </p:nvSpPr>
        <p:spPr>
          <a:xfrm>
            <a:off x="6835434" y="2166938"/>
            <a:ext cx="4703423" cy="2382837"/>
          </a:xfrm>
        </p:spPr>
        <p:txBody>
          <a:bodyPr>
            <a:noAutofit/>
          </a:bodyPr>
          <a:lstStyle/>
          <a:p>
            <a:pPr marL="285750" indent="-285750">
              <a:buFont typeface="Arial" panose="020B0604020202020204" pitchFamily="34" charset="0"/>
              <a:buChar char="•"/>
            </a:pPr>
            <a:r>
              <a:rPr lang="en-ZW" sz="1600" dirty="0">
                <a:latin typeface="Segoe UI" panose="020B0502040204020203" pitchFamily="34" charset="0"/>
                <a:cs typeface="Segoe UI" panose="020B0502040204020203" pitchFamily="34" charset="0"/>
              </a:rPr>
              <a:t>Regulatory environments and economic stability influence market trends
Instability and limited options in public markets (notably Zimbabwe)
Rising interest in private markets for resilience and potential returns:
  Inflation
  Exchange rate instability</a:t>
            </a:r>
            <a:endParaRPr lang="ru-RU" sz="1600" dirty="0">
              <a:latin typeface="Segoe UI" panose="020B0502040204020203" pitchFamily="34" charset="0"/>
              <a:cs typeface="Segoe UI" panose="020B0502040204020203" pitchFamily="34" charset="0"/>
            </a:endParaRPr>
          </a:p>
        </p:txBody>
      </p:sp>
      <p:sp>
        <p:nvSpPr>
          <p:cNvPr id="9" name="Text Placeholder 8">
            <a:extLst>
              <a:ext uri="{FF2B5EF4-FFF2-40B4-BE49-F238E27FC236}">
                <a16:creationId xmlns:a16="http://schemas.microsoft.com/office/drawing/2014/main" id="{37A7FB5B-50C9-9773-1AD2-21D5C2C4A191}"/>
              </a:ext>
            </a:extLst>
          </p:cNvPr>
          <p:cNvSpPr>
            <a:spLocks noGrp="1"/>
          </p:cNvSpPr>
          <p:nvPr>
            <p:ph type="body" sz="quarter" idx="4294967295"/>
          </p:nvPr>
        </p:nvSpPr>
        <p:spPr>
          <a:xfrm>
            <a:off x="1682297" y="4683125"/>
            <a:ext cx="10302875" cy="341313"/>
          </a:xfrm>
        </p:spPr>
        <p:txBody>
          <a:bodyPr>
            <a:noAutofit/>
          </a:bodyPr>
          <a:lstStyle/>
          <a:p>
            <a:r>
              <a:rPr lang="en-ZW" sz="1800" b="1" dirty="0">
                <a:latin typeface="Segoe UI" panose="020B0502040204020203" pitchFamily="34" charset="0"/>
                <a:cs typeface="Segoe UI" panose="020B0502040204020203" pitchFamily="34" charset="0"/>
              </a:rPr>
              <a:t>Shifting Investment Preferences</a:t>
            </a:r>
            <a:endParaRPr lang="ru-RU" sz="1800" b="1" dirty="0">
              <a:latin typeface="Segoe UI" panose="020B0502040204020203" pitchFamily="34" charset="0"/>
              <a:cs typeface="Segoe UI" panose="020B0502040204020203" pitchFamily="34" charset="0"/>
            </a:endParaRPr>
          </a:p>
        </p:txBody>
      </p:sp>
      <p:sp>
        <p:nvSpPr>
          <p:cNvPr id="10" name="Text Placeholder 9">
            <a:extLst>
              <a:ext uri="{FF2B5EF4-FFF2-40B4-BE49-F238E27FC236}">
                <a16:creationId xmlns:a16="http://schemas.microsoft.com/office/drawing/2014/main" id="{8E86991C-F87A-642E-E5D4-8748C2CABB13}"/>
              </a:ext>
            </a:extLst>
          </p:cNvPr>
          <p:cNvSpPr>
            <a:spLocks noGrp="1"/>
          </p:cNvSpPr>
          <p:nvPr>
            <p:ph type="body" sz="quarter" idx="4294967295"/>
          </p:nvPr>
        </p:nvSpPr>
        <p:spPr>
          <a:xfrm>
            <a:off x="6846208" y="1724706"/>
            <a:ext cx="3778250" cy="341312"/>
          </a:xfrm>
        </p:spPr>
        <p:txBody>
          <a:bodyPr>
            <a:noAutofit/>
          </a:bodyPr>
          <a:lstStyle/>
          <a:p>
            <a:r>
              <a:rPr lang="en-ZW" sz="1800" b="1" dirty="0">
                <a:latin typeface="Segoe UI" panose="020B0502040204020203" pitchFamily="34" charset="0"/>
                <a:cs typeface="Segoe UI" panose="020B0502040204020203" pitchFamily="34" charset="0"/>
              </a:rPr>
              <a:t>Regulatory and Economic Factors</a:t>
            </a:r>
            <a:endParaRPr lang="ru-RU" sz="18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7584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22995-5263-1660-82F5-6F502AEFDC97}"/>
              </a:ext>
            </a:extLst>
          </p:cNvPr>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Advantages of Alternatives</a:t>
            </a:r>
          </a:p>
        </p:txBody>
      </p:sp>
      <p:sp>
        <p:nvSpPr>
          <p:cNvPr id="3" name="Footer Placeholder 2">
            <a:extLst>
              <a:ext uri="{FF2B5EF4-FFF2-40B4-BE49-F238E27FC236}">
                <a16:creationId xmlns:a16="http://schemas.microsoft.com/office/drawing/2014/main" id="{2A64A2D7-C6CA-2A9C-5CB1-EF2050BF07D1}"/>
              </a:ext>
            </a:extLst>
          </p:cNvPr>
          <p:cNvSpPr>
            <a:spLocks noGrp="1"/>
          </p:cNvSpPr>
          <p:nvPr>
            <p:ph type="ftr" sz="quarter" idx="10"/>
          </p:nvPr>
        </p:nvSpPr>
        <p:spPr/>
        <p:txBody>
          <a:bodyPr/>
          <a:lstStyle/>
          <a:p>
            <a:r>
              <a:rPr lang="en-ID" dirty="0">
                <a:latin typeface="Segoe UI" panose="020B0502040204020203" pitchFamily="34" charset="0"/>
                <a:cs typeface="Segoe UI" panose="020B0502040204020203" pitchFamily="34" charset="0"/>
              </a:rPr>
              <a:t>INNOVATIVE STRATEGIES FOR MANAGING PENSION FUND PORTFOLIOS IN HIGH INFLATION ENVIRONMENTS</a:t>
            </a:r>
          </a:p>
        </p:txBody>
      </p:sp>
      <p:sp>
        <p:nvSpPr>
          <p:cNvPr id="4" name="Slide Number Placeholder 3">
            <a:extLst>
              <a:ext uri="{FF2B5EF4-FFF2-40B4-BE49-F238E27FC236}">
                <a16:creationId xmlns:a16="http://schemas.microsoft.com/office/drawing/2014/main" id="{E247ED2E-D8C1-DAC6-311C-A1E90542AFC0}"/>
              </a:ext>
            </a:extLst>
          </p:cNvPr>
          <p:cNvSpPr>
            <a:spLocks noGrp="1"/>
          </p:cNvSpPr>
          <p:nvPr>
            <p:ph type="sldNum" sz="quarter" idx="11"/>
          </p:nvPr>
        </p:nvSpPr>
        <p:spPr/>
        <p:txBody>
          <a:bodyPr/>
          <a:lstStyle/>
          <a:p>
            <a:r>
              <a:rPr lang="en-ID" dirty="0">
                <a:latin typeface="Segoe UI" panose="020B0502040204020203" pitchFamily="34" charset="0"/>
                <a:cs typeface="Segoe UI" panose="020B0502040204020203" pitchFamily="34" charset="0"/>
              </a:rPr>
              <a:t>8</a:t>
            </a:r>
          </a:p>
        </p:txBody>
      </p:sp>
      <p:sp>
        <p:nvSpPr>
          <p:cNvPr id="5" name="Text Placeholder 4">
            <a:extLst>
              <a:ext uri="{FF2B5EF4-FFF2-40B4-BE49-F238E27FC236}">
                <a16:creationId xmlns:a16="http://schemas.microsoft.com/office/drawing/2014/main" id="{99364FD3-353B-82AE-FF1B-9806A01C0C8A}"/>
              </a:ext>
            </a:extLst>
          </p:cNvPr>
          <p:cNvSpPr>
            <a:spLocks noGrp="1"/>
          </p:cNvSpPr>
          <p:nvPr>
            <p:ph type="body" sz="quarter" idx="4294967295"/>
          </p:nvPr>
        </p:nvSpPr>
        <p:spPr>
          <a:xfrm>
            <a:off x="6494690" y="1538515"/>
            <a:ext cx="5479596" cy="2306638"/>
          </a:xfrm>
        </p:spPr>
        <p:txBody>
          <a:bodyPr>
            <a:noAutofit/>
          </a:bodyPr>
          <a:lstStyle/>
          <a:p>
            <a:pPr marL="285750" indent="-285750">
              <a:lnSpc>
                <a:spcPct val="16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Investing in alternative assets presents enhanced potential for returns during periods of high inflation.</a:t>
            </a:r>
          </a:p>
          <a:p>
            <a:pPr marL="285750" indent="-285750">
              <a:lnSpc>
                <a:spcPct val="16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These assets exhibit lower correlation with traditional markets, thereby reducing overall portfolio risk.</a:t>
            </a:r>
          </a:p>
          <a:p>
            <a:pPr marL="285750" indent="-285750">
              <a:lnSpc>
                <a:spcPct val="160000"/>
              </a:lnSpc>
              <a:buFont typeface="Arial" panose="020B0604020202020204" pitchFamily="34" charset="0"/>
              <a:buChar char="•"/>
            </a:pPr>
            <a:r>
              <a:rPr lang="en-US" sz="1600" dirty="0">
                <a:latin typeface="Segoe UI" panose="020B0502040204020203" pitchFamily="34" charset="0"/>
                <a:cs typeface="Segoe UI" panose="020B0502040204020203" pitchFamily="34" charset="0"/>
              </a:rPr>
              <a:t>Pension funds may </a:t>
            </a:r>
            <a:r>
              <a:rPr lang="en-US" sz="1600" dirty="0" err="1">
                <a:latin typeface="Segoe UI" panose="020B0502040204020203" pitchFamily="34" charset="0"/>
                <a:cs typeface="Segoe UI" panose="020B0502040204020203" pitchFamily="34" charset="0"/>
              </a:rPr>
              <a:t>capitalise</a:t>
            </a:r>
            <a:r>
              <a:rPr lang="en-US" sz="1600" dirty="0">
                <a:latin typeface="Segoe UI" panose="020B0502040204020203" pitchFamily="34" charset="0"/>
                <a:cs typeface="Segoe UI" panose="020B0502040204020203" pitchFamily="34" charset="0"/>
              </a:rPr>
              <a:t> on these opportunities to construct well-balanced yet assertive portfolios that are in alignment with their long-term objectives.</a:t>
            </a:r>
          </a:p>
        </p:txBody>
      </p:sp>
      <p:sp>
        <p:nvSpPr>
          <p:cNvPr id="6" name="Text Placeholder 5">
            <a:extLst>
              <a:ext uri="{FF2B5EF4-FFF2-40B4-BE49-F238E27FC236}">
                <a16:creationId xmlns:a16="http://schemas.microsoft.com/office/drawing/2014/main" id="{DEE5E1DC-771C-F114-2BDB-674CC17A3638}"/>
              </a:ext>
            </a:extLst>
          </p:cNvPr>
          <p:cNvSpPr>
            <a:spLocks noGrp="1"/>
          </p:cNvSpPr>
          <p:nvPr>
            <p:ph type="body" sz="quarter" idx="4294967295"/>
          </p:nvPr>
        </p:nvSpPr>
        <p:spPr>
          <a:xfrm>
            <a:off x="6760369" y="1190398"/>
            <a:ext cx="4767262" cy="339725"/>
          </a:xfrm>
        </p:spPr>
        <p:txBody>
          <a:bodyPr>
            <a:noAutofit/>
          </a:bodyPr>
          <a:lstStyle/>
          <a:p>
            <a:r>
              <a:rPr lang="en-US" sz="1600" b="1" dirty="0">
                <a:latin typeface="Segoe UI" panose="020B0502040204020203" pitchFamily="34" charset="0"/>
                <a:cs typeface="Segoe UI" panose="020B0502040204020203" pitchFamily="34" charset="0"/>
              </a:rPr>
              <a:t>Increased Return Potential</a:t>
            </a:r>
          </a:p>
        </p:txBody>
      </p:sp>
      <p:sp>
        <p:nvSpPr>
          <p:cNvPr id="8" name="Text Placeholder 7">
            <a:extLst>
              <a:ext uri="{FF2B5EF4-FFF2-40B4-BE49-F238E27FC236}">
                <a16:creationId xmlns:a16="http://schemas.microsoft.com/office/drawing/2014/main" id="{D294FC7B-2F1E-44C0-2C4E-0ACA5794BB13}"/>
              </a:ext>
            </a:extLst>
          </p:cNvPr>
          <p:cNvSpPr>
            <a:spLocks noGrp="1"/>
          </p:cNvSpPr>
          <p:nvPr>
            <p:ph type="body" sz="quarter" idx="4294967295"/>
          </p:nvPr>
        </p:nvSpPr>
        <p:spPr>
          <a:xfrm>
            <a:off x="1403350" y="4213226"/>
            <a:ext cx="5551715" cy="2285546"/>
          </a:xfrm>
        </p:spPr>
        <p:txBody>
          <a:bodyPr>
            <a:normAutofit/>
          </a:bodyPr>
          <a:lstStyle/>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Numerous alternative investments provide inherent protection against inflation. </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Assets such as real estate and commodities tend to appreciate in value alongside rising inflation. </a:t>
            </a:r>
          </a:p>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This characteristic helps ensure that pension funds preserve their purchasing power, thereby reinforcing their capacity to meet future liabilities effectively.</a:t>
            </a:r>
          </a:p>
        </p:txBody>
      </p:sp>
      <p:sp>
        <p:nvSpPr>
          <p:cNvPr id="9" name="Text Placeholder 8">
            <a:extLst>
              <a:ext uri="{FF2B5EF4-FFF2-40B4-BE49-F238E27FC236}">
                <a16:creationId xmlns:a16="http://schemas.microsoft.com/office/drawing/2014/main" id="{E9CAE8B1-F341-80D7-C7F1-23E5D264F8FE}"/>
              </a:ext>
            </a:extLst>
          </p:cNvPr>
          <p:cNvSpPr>
            <a:spLocks noGrp="1"/>
          </p:cNvSpPr>
          <p:nvPr>
            <p:ph type="body" sz="quarter" idx="4294967295"/>
          </p:nvPr>
        </p:nvSpPr>
        <p:spPr>
          <a:xfrm>
            <a:off x="1556657" y="3825649"/>
            <a:ext cx="4456113" cy="339725"/>
          </a:xfrm>
        </p:spPr>
        <p:txBody>
          <a:bodyPr>
            <a:noAutofit/>
          </a:bodyPr>
          <a:lstStyle/>
          <a:p>
            <a:r>
              <a:rPr lang="en-US" sz="1600" b="1" dirty="0">
                <a:latin typeface="Segoe UI" panose="020B0502040204020203" pitchFamily="34" charset="0"/>
                <a:cs typeface="Segoe UI" panose="020B0502040204020203" pitchFamily="34" charset="0"/>
              </a:rPr>
              <a:t>Inflation Protection</a:t>
            </a:r>
          </a:p>
        </p:txBody>
      </p:sp>
      <p:pic>
        <p:nvPicPr>
          <p:cNvPr id="14" name="Picture Placeholder 13" descr="Aerial view of a parking lot&#10;&#10;Description automatically generated">
            <a:extLst>
              <a:ext uri="{FF2B5EF4-FFF2-40B4-BE49-F238E27FC236}">
                <a16:creationId xmlns:a16="http://schemas.microsoft.com/office/drawing/2014/main" id="{6ABCD982-0F12-B3B6-BC19-F95B3FD657CE}"/>
              </a:ext>
            </a:extLst>
          </p:cNvPr>
          <p:cNvPicPr>
            <a:picLocks noGrp="1" noChangeAspect="1"/>
          </p:cNvPicPr>
          <p:nvPr>
            <p:ph type="pic" sz="quarter" idx="4294967295"/>
          </p:nvPr>
        </p:nvPicPr>
        <p:blipFill>
          <a:blip r:embed="rId2"/>
          <a:srcRect t="10181" b="10181"/>
          <a:stretch>
            <a:fillRect/>
          </a:stretch>
        </p:blipFill>
        <p:spPr>
          <a:xfrm>
            <a:off x="1501321" y="1132115"/>
            <a:ext cx="4061279" cy="2284240"/>
          </a:xfrm>
        </p:spPr>
      </p:pic>
      <p:sp>
        <p:nvSpPr>
          <p:cNvPr id="15" name="Text Placeholder 4">
            <a:extLst>
              <a:ext uri="{FF2B5EF4-FFF2-40B4-BE49-F238E27FC236}">
                <a16:creationId xmlns:a16="http://schemas.microsoft.com/office/drawing/2014/main" id="{7E2A3C14-1BCA-014B-7679-EEFED2229A8D}"/>
              </a:ext>
            </a:extLst>
          </p:cNvPr>
          <p:cNvSpPr txBox="1">
            <a:spLocks/>
          </p:cNvSpPr>
          <p:nvPr/>
        </p:nvSpPr>
        <p:spPr>
          <a:xfrm>
            <a:off x="6594434" y="5234917"/>
            <a:ext cx="5099132" cy="839312"/>
          </a:xfrm>
          <a:prstGeom prst="rect">
            <a:avLst/>
          </a:prstGeom>
        </p:spPr>
        <p:txBody>
          <a:bodyPr vert="horz" lIns="91440" tIns="45720" rIns="91440" bIns="45720" rtlCol="0">
            <a:normAutofit/>
          </a:bodyPr>
          <a:lstStyle>
            <a:lvl1pPr marL="0" indent="0" algn="l" defTabSz="360018" rtl="0" eaLnBrk="1" latinLnBrk="0" hangingPunct="1">
              <a:lnSpc>
                <a:spcPct val="130000"/>
              </a:lnSpc>
              <a:spcBef>
                <a:spcPts val="0"/>
              </a:spcBef>
              <a:buFont typeface="Arial" panose="020B0604020202020204" pitchFamily="34" charset="0"/>
              <a:buNone/>
              <a:defRPr sz="1400" kern="1200">
                <a:solidFill>
                  <a:schemeClr val="tx1"/>
                </a:solidFill>
                <a:latin typeface="+mn-lt"/>
                <a:ea typeface="+mn-ea"/>
                <a:cs typeface="+mn-cs"/>
              </a:defRPr>
            </a:lvl1pPr>
            <a:lvl2pPr marL="457223" indent="0" algn="l" defTabSz="360018" rtl="0" eaLnBrk="1" latinLnBrk="0" hangingPunct="1">
              <a:lnSpc>
                <a:spcPct val="130000"/>
              </a:lnSpc>
              <a:spcBef>
                <a:spcPts val="0"/>
              </a:spcBef>
              <a:buFont typeface="Arial" panose="020B0604020202020204" pitchFamily="34" charset="0"/>
              <a:buNone/>
              <a:defRPr sz="933" kern="1200">
                <a:solidFill>
                  <a:schemeClr val="tx1"/>
                </a:solidFill>
                <a:latin typeface="+mn-lt"/>
                <a:ea typeface="+mn-ea"/>
                <a:cs typeface="+mn-cs"/>
              </a:defRPr>
            </a:lvl2pPr>
            <a:lvl3pPr marL="914446" indent="0" algn="l" defTabSz="360018" rtl="0" eaLnBrk="1" latinLnBrk="0" hangingPunct="1">
              <a:lnSpc>
                <a:spcPct val="130000"/>
              </a:lnSpc>
              <a:spcBef>
                <a:spcPts val="0"/>
              </a:spcBef>
              <a:buFont typeface="Arial" panose="020B0604020202020204" pitchFamily="34" charset="0"/>
              <a:buNone/>
              <a:defRPr sz="800" kern="1200">
                <a:solidFill>
                  <a:schemeClr val="tx1"/>
                </a:solidFill>
                <a:latin typeface="+mn-lt"/>
                <a:ea typeface="+mn-ea"/>
                <a:cs typeface="+mn-cs"/>
              </a:defRPr>
            </a:lvl3pPr>
            <a:lvl4pPr marL="1371669" indent="0" algn="l" defTabSz="360018" rtl="0" eaLnBrk="1" latinLnBrk="0" hangingPunct="1">
              <a:lnSpc>
                <a:spcPct val="130000"/>
              </a:lnSpc>
              <a:spcBef>
                <a:spcPts val="0"/>
              </a:spcBef>
              <a:buFont typeface="Arial" panose="020B0604020202020204" pitchFamily="34" charset="0"/>
              <a:buNone/>
              <a:defRPr sz="733" kern="1200">
                <a:solidFill>
                  <a:schemeClr val="tx1"/>
                </a:solidFill>
                <a:latin typeface="+mn-lt"/>
                <a:ea typeface="+mn-ea"/>
                <a:cs typeface="+mn-cs"/>
              </a:defRPr>
            </a:lvl4pPr>
            <a:lvl5pPr marL="1828891" indent="0" algn="l" defTabSz="360018" rtl="0" eaLnBrk="1" latinLnBrk="0" hangingPunct="1">
              <a:lnSpc>
                <a:spcPct val="130000"/>
              </a:lnSpc>
              <a:spcBef>
                <a:spcPts val="0"/>
              </a:spcBef>
              <a:buFont typeface="Arial" panose="020B0604020202020204" pitchFamily="34" charset="0"/>
              <a:buNone/>
              <a:defRPr sz="733"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Customized to align with specific asset/liability requirements of a Fund.</a:t>
            </a:r>
          </a:p>
        </p:txBody>
      </p:sp>
      <p:sp>
        <p:nvSpPr>
          <p:cNvPr id="16" name="Text Placeholder 5">
            <a:extLst>
              <a:ext uri="{FF2B5EF4-FFF2-40B4-BE49-F238E27FC236}">
                <a16:creationId xmlns:a16="http://schemas.microsoft.com/office/drawing/2014/main" id="{9F905A3E-CB59-B09D-F4F8-CCB084E597E9}"/>
              </a:ext>
            </a:extLst>
          </p:cNvPr>
          <p:cNvSpPr txBox="1">
            <a:spLocks/>
          </p:cNvSpPr>
          <p:nvPr/>
        </p:nvSpPr>
        <p:spPr>
          <a:xfrm>
            <a:off x="6761006" y="4701801"/>
            <a:ext cx="4765987" cy="340659"/>
          </a:xfrm>
          <a:prstGeom prst="rect">
            <a:avLst/>
          </a:prstGeom>
        </p:spPr>
        <p:txBody>
          <a:bodyPr vert="horz" lIns="91440" tIns="45720" rIns="91440" bIns="45720" rtlCol="0" anchor="b">
            <a:noAutofit/>
          </a:bodyPr>
          <a:lstStyle>
            <a:lvl1pPr marL="0" indent="0" algn="l" defTabSz="360018" rtl="0" eaLnBrk="1" latinLnBrk="0" hangingPunct="1">
              <a:lnSpc>
                <a:spcPct val="130000"/>
              </a:lnSpc>
              <a:spcBef>
                <a:spcPts val="0"/>
              </a:spcBef>
              <a:buFont typeface="Arial" panose="020B0604020202020204" pitchFamily="34" charset="0"/>
              <a:buNone/>
              <a:defRPr sz="1450" b="1" kern="1200">
                <a:solidFill>
                  <a:schemeClr val="tx1"/>
                </a:solidFill>
                <a:latin typeface="+mn-lt"/>
                <a:ea typeface="+mn-ea"/>
                <a:cs typeface="+mn-cs"/>
              </a:defRPr>
            </a:lvl1pPr>
            <a:lvl2pPr marL="457223" indent="0" algn="l" defTabSz="360018" rtl="0" eaLnBrk="1" latinLnBrk="0" hangingPunct="1">
              <a:lnSpc>
                <a:spcPct val="130000"/>
              </a:lnSpc>
              <a:spcBef>
                <a:spcPts val="0"/>
              </a:spcBef>
              <a:buFont typeface="Arial" panose="020B0604020202020204" pitchFamily="34" charset="0"/>
              <a:buNone/>
              <a:defRPr sz="933" b="1" kern="1200">
                <a:solidFill>
                  <a:schemeClr val="tx1"/>
                </a:solidFill>
                <a:latin typeface="+mn-lt"/>
                <a:ea typeface="+mn-ea"/>
                <a:cs typeface="+mn-cs"/>
              </a:defRPr>
            </a:lvl2pPr>
            <a:lvl3pPr marL="914446" indent="0" algn="l" defTabSz="360018" rtl="0" eaLnBrk="1" latinLnBrk="0" hangingPunct="1">
              <a:lnSpc>
                <a:spcPct val="130000"/>
              </a:lnSpc>
              <a:spcBef>
                <a:spcPts val="0"/>
              </a:spcBef>
              <a:buFont typeface="Arial" panose="020B0604020202020204" pitchFamily="34" charset="0"/>
              <a:buNone/>
              <a:defRPr sz="800" b="1" kern="1200">
                <a:solidFill>
                  <a:schemeClr val="tx1"/>
                </a:solidFill>
                <a:latin typeface="+mn-lt"/>
                <a:ea typeface="+mn-ea"/>
                <a:cs typeface="+mn-cs"/>
              </a:defRPr>
            </a:lvl3pPr>
            <a:lvl4pPr marL="1371669" indent="0" algn="l" defTabSz="360018" rtl="0" eaLnBrk="1" latinLnBrk="0" hangingPunct="1">
              <a:lnSpc>
                <a:spcPct val="130000"/>
              </a:lnSpc>
              <a:spcBef>
                <a:spcPts val="0"/>
              </a:spcBef>
              <a:buFont typeface="Arial" panose="020B0604020202020204" pitchFamily="34" charset="0"/>
              <a:buNone/>
              <a:defRPr sz="733" b="1" kern="1200">
                <a:solidFill>
                  <a:schemeClr val="tx1"/>
                </a:solidFill>
                <a:latin typeface="+mn-lt"/>
                <a:ea typeface="+mn-ea"/>
                <a:cs typeface="+mn-cs"/>
              </a:defRPr>
            </a:lvl4pPr>
            <a:lvl5pPr marL="1828891" indent="0" algn="l" defTabSz="360018" rtl="0" eaLnBrk="1" latinLnBrk="0" hangingPunct="1">
              <a:lnSpc>
                <a:spcPct val="130000"/>
              </a:lnSpc>
              <a:spcBef>
                <a:spcPts val="0"/>
              </a:spcBef>
              <a:buFont typeface="Arial" panose="020B0604020202020204" pitchFamily="34" charset="0"/>
              <a:buNone/>
              <a:defRPr sz="733" b="1"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Segoe UI" panose="020B0502040204020203" pitchFamily="34" charset="0"/>
                <a:cs typeface="Segoe UI" panose="020B0502040204020203" pitchFamily="34" charset="0"/>
              </a:rPr>
              <a:t>Tailored Solutions</a:t>
            </a:r>
          </a:p>
        </p:txBody>
      </p:sp>
    </p:spTree>
    <p:extLst>
      <p:ext uri="{BB962C8B-B14F-4D97-AF65-F5344CB8AC3E}">
        <p14:creationId xmlns:p14="http://schemas.microsoft.com/office/powerpoint/2010/main" val="1563809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574E1-DB12-45B6-8D7E-6B7B61545B08}"/>
              </a:ext>
            </a:extLst>
          </p:cNvPr>
          <p:cNvSpPr>
            <a:spLocks noGrp="1"/>
          </p:cNvSpPr>
          <p:nvPr>
            <p:ph type="title"/>
          </p:nvPr>
        </p:nvSpPr>
        <p:spPr/>
        <p:txBody>
          <a:bodyPr/>
          <a:lstStyle/>
          <a:p>
            <a:r>
              <a:rPr lang="en-US" dirty="0">
                <a:latin typeface="Segoe UI" panose="020B0502040204020203" pitchFamily="34" charset="0"/>
                <a:cs typeface="Segoe UI" panose="020B0502040204020203" pitchFamily="34" charset="0"/>
              </a:rPr>
              <a:t>Role of Alternative Credit</a:t>
            </a:r>
          </a:p>
        </p:txBody>
      </p:sp>
      <p:sp>
        <p:nvSpPr>
          <p:cNvPr id="3" name="Footer Placeholder 2">
            <a:extLst>
              <a:ext uri="{FF2B5EF4-FFF2-40B4-BE49-F238E27FC236}">
                <a16:creationId xmlns:a16="http://schemas.microsoft.com/office/drawing/2014/main" id="{95739A01-22D5-EB42-BB1A-08F9B07D46CC}"/>
              </a:ext>
            </a:extLst>
          </p:cNvPr>
          <p:cNvSpPr>
            <a:spLocks noGrp="1"/>
          </p:cNvSpPr>
          <p:nvPr>
            <p:ph type="ftr" sz="quarter" idx="10"/>
          </p:nvPr>
        </p:nvSpPr>
        <p:spPr/>
        <p:txBody>
          <a:bodyPr/>
          <a:lstStyle/>
          <a:p>
            <a:r>
              <a:rPr lang="en-ID" dirty="0">
                <a:latin typeface="Segoe UI" panose="020B0502040204020203" pitchFamily="34" charset="0"/>
                <a:cs typeface="Segoe UI" panose="020B0502040204020203" pitchFamily="34" charset="0"/>
              </a:rPr>
              <a:t>INNOVATIVE STRATEGIES FOR PENSION FUND PORTFOLIO MANAGEMENT IN HIGH INFLATION ENVIRONMENT</a:t>
            </a:r>
          </a:p>
        </p:txBody>
      </p:sp>
      <p:sp>
        <p:nvSpPr>
          <p:cNvPr id="4" name="Slide Number Placeholder 3">
            <a:extLst>
              <a:ext uri="{FF2B5EF4-FFF2-40B4-BE49-F238E27FC236}">
                <a16:creationId xmlns:a16="http://schemas.microsoft.com/office/drawing/2014/main" id="{ECE20DB2-AEC2-811B-F9C9-986174F7B204}"/>
              </a:ext>
            </a:extLst>
          </p:cNvPr>
          <p:cNvSpPr>
            <a:spLocks noGrp="1"/>
          </p:cNvSpPr>
          <p:nvPr>
            <p:ph type="sldNum" sz="quarter" idx="11"/>
          </p:nvPr>
        </p:nvSpPr>
        <p:spPr/>
        <p:txBody>
          <a:bodyPr/>
          <a:lstStyle/>
          <a:p>
            <a:fld id="{F5342A4C-1D06-4798-B51F-D5804CA03D28}" type="slidenum">
              <a:rPr lang="en-ID" smtClean="0">
                <a:latin typeface="Segoe UI" panose="020B0502040204020203" pitchFamily="34" charset="0"/>
                <a:cs typeface="Segoe UI" panose="020B0502040204020203" pitchFamily="34" charset="0"/>
              </a:rPr>
              <a:pPr/>
              <a:t>9</a:t>
            </a:fld>
            <a:endParaRPr lang="en-ID" dirty="0">
              <a:latin typeface="Segoe UI" panose="020B0502040204020203" pitchFamily="34" charset="0"/>
              <a:cs typeface="Segoe UI" panose="020B0502040204020203" pitchFamily="34" charset="0"/>
            </a:endParaRPr>
          </a:p>
        </p:txBody>
      </p:sp>
      <p:pic>
        <p:nvPicPr>
          <p:cNvPr id="10" name="Picture Placeholder 9">
            <a:extLst>
              <a:ext uri="{FF2B5EF4-FFF2-40B4-BE49-F238E27FC236}">
                <a16:creationId xmlns:a16="http://schemas.microsoft.com/office/drawing/2014/main" id="{EA1321E7-D94D-3E1D-23E9-380E84171F50}"/>
              </a:ext>
            </a:extLst>
          </p:cNvPr>
          <p:cNvPicPr>
            <a:picLocks noGrp="1" noChangeAspect="1"/>
          </p:cNvPicPr>
          <p:nvPr>
            <p:ph type="pic" sz="quarter" idx="4294967295"/>
          </p:nvPr>
        </p:nvPicPr>
        <p:blipFill>
          <a:blip r:embed="rId2"/>
          <a:srcRect l="14534" r="14534"/>
          <a:stretch>
            <a:fillRect/>
          </a:stretch>
        </p:blipFill>
        <p:spPr>
          <a:xfrm>
            <a:off x="1709057" y="1317399"/>
            <a:ext cx="3168650" cy="2978150"/>
          </a:xfrm>
        </p:spPr>
      </p:pic>
      <p:sp>
        <p:nvSpPr>
          <p:cNvPr id="6" name="Text Placeholder 5">
            <a:extLst>
              <a:ext uri="{FF2B5EF4-FFF2-40B4-BE49-F238E27FC236}">
                <a16:creationId xmlns:a16="http://schemas.microsoft.com/office/drawing/2014/main" id="{312047CC-03CB-CE16-116D-77102FF1D66C}"/>
              </a:ext>
            </a:extLst>
          </p:cNvPr>
          <p:cNvSpPr>
            <a:spLocks noGrp="1"/>
          </p:cNvSpPr>
          <p:nvPr>
            <p:ph type="body" sz="quarter" idx="4294967295"/>
          </p:nvPr>
        </p:nvSpPr>
        <p:spPr>
          <a:xfrm>
            <a:off x="1685245" y="4947558"/>
            <a:ext cx="10310812" cy="1360488"/>
          </a:xfrm>
        </p:spPr>
        <p:txBody>
          <a:bodyPr>
            <a:normAutofit/>
          </a:bodyPr>
          <a:lstStyle/>
          <a:p>
            <a:pPr marL="285750" indent="-285750">
              <a:buFont typeface="Arial" panose="020B0604020202020204" pitchFamily="34" charset="0"/>
              <a:buChar char="•"/>
            </a:pPr>
            <a:r>
              <a:rPr lang="en-US" sz="1600" dirty="0">
                <a:latin typeface="Segoe UI" panose="020B0502040204020203" pitchFamily="34" charset="0"/>
                <a:cs typeface="Segoe UI" panose="020B0502040204020203" pitchFamily="34" charset="0"/>
              </a:rPr>
              <a:t>Alternative credit provides pension funds with access to non-traditional lending opportunities, often yielding higher returns than conventional loans. As inflation rises, traditional fixed-income assets may lose value while alternative credit investments can act as inflation hedges. This strategy enables pension funds to diversify risk and achieve income generation despite market volatility.</a:t>
            </a:r>
          </a:p>
        </p:txBody>
      </p:sp>
      <p:pic>
        <p:nvPicPr>
          <p:cNvPr id="11" name="Picture Placeholder 10">
            <a:extLst>
              <a:ext uri="{FF2B5EF4-FFF2-40B4-BE49-F238E27FC236}">
                <a16:creationId xmlns:a16="http://schemas.microsoft.com/office/drawing/2014/main" id="{F26D9B0F-9523-6C52-1D71-00F3BE85E34C}"/>
              </a:ext>
            </a:extLst>
          </p:cNvPr>
          <p:cNvPicPr>
            <a:picLocks noGrp="1" noChangeAspect="1"/>
          </p:cNvPicPr>
          <p:nvPr>
            <p:ph type="pic" sz="quarter" idx="4294967295"/>
          </p:nvPr>
        </p:nvPicPr>
        <p:blipFill>
          <a:blip r:embed="rId3"/>
          <a:srcRect l="14485" r="14485"/>
          <a:stretch>
            <a:fillRect/>
          </a:stretch>
        </p:blipFill>
        <p:spPr>
          <a:xfrm>
            <a:off x="8838293" y="1317399"/>
            <a:ext cx="3168650" cy="2978150"/>
          </a:xfrm>
        </p:spPr>
      </p:pic>
      <p:pic>
        <p:nvPicPr>
          <p:cNvPr id="12" name="Picture Placeholder 11">
            <a:extLst>
              <a:ext uri="{FF2B5EF4-FFF2-40B4-BE49-F238E27FC236}">
                <a16:creationId xmlns:a16="http://schemas.microsoft.com/office/drawing/2014/main" id="{0B02DCD7-6310-7E1D-DEA0-AB6311EF8915}"/>
              </a:ext>
            </a:extLst>
          </p:cNvPr>
          <p:cNvPicPr>
            <a:picLocks noGrp="1" noChangeAspect="1"/>
          </p:cNvPicPr>
          <p:nvPr>
            <p:ph type="pic" sz="quarter" idx="4294967295"/>
          </p:nvPr>
        </p:nvPicPr>
        <p:blipFill>
          <a:blip r:embed="rId4"/>
          <a:srcRect l="14534" r="14534"/>
          <a:stretch>
            <a:fillRect/>
          </a:stretch>
        </p:blipFill>
        <p:spPr>
          <a:xfrm>
            <a:off x="5213350" y="1350056"/>
            <a:ext cx="3168650" cy="2978150"/>
          </a:xfrm>
        </p:spPr>
      </p:pic>
      <p:sp>
        <p:nvSpPr>
          <p:cNvPr id="9" name="Text Placeholder 8">
            <a:extLst>
              <a:ext uri="{FF2B5EF4-FFF2-40B4-BE49-F238E27FC236}">
                <a16:creationId xmlns:a16="http://schemas.microsoft.com/office/drawing/2014/main" id="{CB163A00-6ED2-3168-C1EA-1BFCCDD4F14A}"/>
              </a:ext>
            </a:extLst>
          </p:cNvPr>
          <p:cNvSpPr>
            <a:spLocks noGrp="1"/>
          </p:cNvSpPr>
          <p:nvPr>
            <p:ph type="body" sz="quarter" idx="4294967295"/>
          </p:nvPr>
        </p:nvSpPr>
        <p:spPr>
          <a:xfrm>
            <a:off x="1665514" y="4564062"/>
            <a:ext cx="10321925" cy="350838"/>
          </a:xfrm>
        </p:spPr>
        <p:txBody>
          <a:bodyPr>
            <a:noAutofit/>
          </a:bodyPr>
          <a:lstStyle/>
          <a:p>
            <a:r>
              <a:rPr lang="en-US" sz="1600" b="1" dirty="0">
                <a:latin typeface="Segoe UI" panose="020B0502040204020203" pitchFamily="34" charset="0"/>
                <a:cs typeface="Segoe UI" panose="020B0502040204020203" pitchFamily="34" charset="0"/>
              </a:rPr>
              <a:t>Significance of Alternative Credit</a:t>
            </a:r>
          </a:p>
        </p:txBody>
      </p:sp>
    </p:spTree>
    <p:extLst>
      <p:ext uri="{BB962C8B-B14F-4D97-AF65-F5344CB8AC3E}">
        <p14:creationId xmlns:p14="http://schemas.microsoft.com/office/powerpoint/2010/main" val="84616645"/>
      </p:ext>
    </p:extLst>
  </p:cSld>
  <p:clrMapOvr>
    <a:masterClrMapping/>
  </p:clrMapOvr>
</p:sld>
</file>

<file path=ppt/theme/theme1.xml><?xml version="1.0" encoding="utf-8"?>
<a:theme xmlns:a="http://schemas.openxmlformats.org/drawingml/2006/main" name="Blanche">
  <a:themeElements>
    <a:clrScheme name="SevenBox's Tone White">
      <a:dk1>
        <a:srgbClr val="232220"/>
      </a:dk1>
      <a:lt1>
        <a:srgbClr val="FFFFFF"/>
      </a:lt1>
      <a:dk2>
        <a:srgbClr val="232220"/>
      </a:dk2>
      <a:lt2>
        <a:srgbClr val="FFFFFF"/>
      </a:lt2>
      <a:accent1>
        <a:srgbClr val="A06C55"/>
      </a:accent1>
      <a:accent2>
        <a:srgbClr val="B68268"/>
      </a:accent2>
      <a:accent3>
        <a:srgbClr val="DB9D84"/>
      </a:accent3>
      <a:accent4>
        <a:srgbClr val="F3AF98"/>
      </a:accent4>
      <a:accent5>
        <a:srgbClr val="EFBBB8"/>
      </a:accent5>
      <a:accent6>
        <a:srgbClr val="E59E9C"/>
      </a:accent6>
      <a:hlink>
        <a:srgbClr val="5B9BD5"/>
      </a:hlink>
      <a:folHlink>
        <a:srgbClr val="70AD47"/>
      </a:folHlink>
    </a:clrScheme>
    <a:fontScheme name="Montserrat ExtraBold - Open Sans">
      <a:majorFont>
        <a:latin typeface="Montserrat ExtraBold"/>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D340007-ABC9-9046-92E7-C6F3AE8E0A66}">
  <we:reference id="wa200005566" version="3.0.0.2" store="en-GB" storeType="OMEX"/>
  <we:alternateReferences>
    <we:reference id="wa200005566" version="3.0.0.2" store="wa200005566"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348</TotalTime>
  <Words>2209</Words>
  <Application>Microsoft Macintosh PowerPoint</Application>
  <PresentationFormat>Widescreen</PresentationFormat>
  <Paragraphs>324</Paragraphs>
  <Slides>22</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Aptos</vt:lpstr>
      <vt:lpstr>Arial</vt:lpstr>
      <vt:lpstr>Calibri</vt:lpstr>
      <vt:lpstr>Montserrat Bold</vt:lpstr>
      <vt:lpstr>Montserrat ExtraBold</vt:lpstr>
      <vt:lpstr>Open Sans</vt:lpstr>
      <vt:lpstr>Segoe UI</vt:lpstr>
      <vt:lpstr>Segoe UI Variable Display</vt:lpstr>
      <vt:lpstr>Blanche</vt:lpstr>
      <vt:lpstr>Advanced Strategies for Pension Fund Management in High-Inflating Economies</vt:lpstr>
      <vt:lpstr>Understanding Inflation Effects</vt:lpstr>
      <vt:lpstr>Case: Zimbabwe Market</vt:lpstr>
      <vt:lpstr>Key Themes for Investment</vt:lpstr>
      <vt:lpstr>Alternative Assets</vt:lpstr>
      <vt:lpstr>Alternative Investment Overview</vt:lpstr>
      <vt:lpstr>Private Markets gaining prominence</vt:lpstr>
      <vt:lpstr>Advantages of Alternatives</vt:lpstr>
      <vt:lpstr>Role of Alternative Credit</vt:lpstr>
      <vt:lpstr>Alternative Credit Overview</vt:lpstr>
      <vt:lpstr>Investment Strategies</vt:lpstr>
      <vt:lpstr>PowerPoint Presentation</vt:lpstr>
      <vt:lpstr>Real Estate Loans</vt:lpstr>
      <vt:lpstr>Shortcomings of Cash Covered Mortgage Loans</vt:lpstr>
      <vt:lpstr>Mortgage Pass Through Funds</vt:lpstr>
      <vt:lpstr>Mortgage Pass Through Funds</vt:lpstr>
      <vt:lpstr>PowerPoint Presentation</vt:lpstr>
      <vt:lpstr>PowerPoint Presentation</vt:lpstr>
      <vt:lpstr>Advantages of Currency/Inflation-Linked Mortgage Pass-Through Funds</vt:lpstr>
      <vt:lpstr>Challenges in Implementation</vt:lpstr>
      <vt:lpstr>Future Outlook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Bevin Ngara</dc:creator>
  <cp:lastModifiedBy>Bevin Ngara</cp:lastModifiedBy>
  <cp:revision>28</cp:revision>
  <dcterms:created xsi:type="dcterms:W3CDTF">2024-10-07T06:04:07Z</dcterms:created>
  <dcterms:modified xsi:type="dcterms:W3CDTF">2024-10-07T12:09:49Z</dcterms:modified>
</cp:coreProperties>
</file>