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6" r:id="rId3"/>
    <p:sldId id="277" r:id="rId4"/>
    <p:sldId id="263" r:id="rId5"/>
    <p:sldId id="274" r:id="rId6"/>
    <p:sldId id="265" r:id="rId7"/>
    <p:sldId id="27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22A33E"/>
    <a:srgbClr val="D6A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B69F-6A04-4C46-845D-3B233DD7F096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4EFA-13C4-4352-B961-93651043FC5A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032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94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34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07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64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04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09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95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351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191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0462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Z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3425" y="6241265"/>
            <a:ext cx="996650" cy="480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104775" y="822900"/>
            <a:ext cx="11925300" cy="343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5305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60C55FE-ED79-4A17-B2C6-7F1564AA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4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2927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673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8306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21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2962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696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150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8929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9D1E-53C7-4275-8519-4C09F76EC0AE}" type="datetimeFigureOut">
              <a:rPr lang="en-ZW" smtClean="0"/>
              <a:t>7/10/2024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FAB7-7BC1-4459-A0E3-323B20419414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273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3A7D97F-4A32-084C-0520-3EF60FD750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/>
        </p:blipFill>
        <p:spPr>
          <a:xfrm>
            <a:off x="0" y="0"/>
            <a:ext cx="12192001" cy="6858000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DE2A09-AA07-4715-857C-F58BBFD56A2C}"/>
              </a:ext>
            </a:extLst>
          </p:cNvPr>
          <p:cNvSpPr/>
          <p:nvPr/>
        </p:nvSpPr>
        <p:spPr>
          <a:xfrm>
            <a:off x="2118428" y="2139747"/>
            <a:ext cx="7955145" cy="2578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dist="266700" dir="5400000" sx="94000" sy="94000" algn="t" rotWithShape="0">
              <a:srgbClr val="135466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109F39-A1DA-4318-A8AE-0053C6552A18}"/>
              </a:ext>
            </a:extLst>
          </p:cNvPr>
          <p:cNvSpPr/>
          <p:nvPr/>
        </p:nvSpPr>
        <p:spPr>
          <a:xfrm>
            <a:off x="391886" y="381000"/>
            <a:ext cx="11408228" cy="6096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5EA46-7660-16D2-4CB7-4876A256C2D5}"/>
              </a:ext>
            </a:extLst>
          </p:cNvPr>
          <p:cNvSpPr txBox="1"/>
          <p:nvPr/>
        </p:nvSpPr>
        <p:spPr>
          <a:xfrm>
            <a:off x="2674435" y="2890273"/>
            <a:ext cx="692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Georgia" panose="02040502050405020303" pitchFamily="18" charset="0"/>
                <a:cs typeface="Poppins" panose="00000500000000000000" pitchFamily="2" charset="0"/>
              </a:rPr>
              <a:t>AGRICULTURAL FINANCING OPPORTUNITIES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35EEA-412F-167E-9C34-340533AD4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48" y="3705101"/>
            <a:ext cx="1433320" cy="702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B2BB96-6486-9105-70C6-C5782B40327D}"/>
              </a:ext>
            </a:extLst>
          </p:cNvPr>
          <p:cNvSpPr/>
          <p:nvPr/>
        </p:nvSpPr>
        <p:spPr>
          <a:xfrm>
            <a:off x="2118427" y="2139748"/>
            <a:ext cx="7955145" cy="128440"/>
          </a:xfrm>
          <a:prstGeom prst="rect">
            <a:avLst/>
          </a:prstGeom>
          <a:solidFill>
            <a:srgbClr val="26A4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69673" y="5024582"/>
            <a:ext cx="63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Presentation to ZAPF Members</a:t>
            </a:r>
          </a:p>
        </p:txBody>
      </p:sp>
    </p:spTree>
    <p:extLst>
      <p:ext uri="{BB962C8B-B14F-4D97-AF65-F5344CB8AC3E}">
        <p14:creationId xmlns:p14="http://schemas.microsoft.com/office/powerpoint/2010/main" val="307729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914" y="230297"/>
            <a:ext cx="6042449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ABOUT ZMX 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3B4357F-0C51-4C75-9874-0418C1C86EB6}"/>
              </a:ext>
            </a:extLst>
          </p:cNvPr>
          <p:cNvSpPr/>
          <p:nvPr/>
        </p:nvSpPr>
        <p:spPr>
          <a:xfrm flipH="1">
            <a:off x="2971602" y="1175438"/>
            <a:ext cx="3003076" cy="835352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50000"/>
            </a:sys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76200" dist="76200" dir="2700000" algn="tl" rotWithShape="0">
              <a:srgbClr val="DBDDE2">
                <a:alpha val="30000"/>
              </a:srgbClr>
            </a:outerShdw>
          </a:effectLst>
        </p:spPr>
        <p:txBody>
          <a:bodyPr lIns="36576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noProof="0" dirty="0">
                <a:solidFill>
                  <a:srgbClr val="1C4178"/>
                </a:solidFill>
                <a:latin typeface="Georgia" panose="02040502050405020303" pitchFamily="18" charset="0"/>
              </a:rPr>
              <a:t>Private Sector Initiative registered under the AMA Act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C4178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595773AC-D2C2-4534-AC7B-EAD636E7A126}"/>
              </a:ext>
            </a:extLst>
          </p:cNvPr>
          <p:cNvSpPr/>
          <p:nvPr/>
        </p:nvSpPr>
        <p:spPr>
          <a:xfrm flipH="1">
            <a:off x="2971603" y="2256272"/>
            <a:ext cx="3003076" cy="835352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50000"/>
            </a:sys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76200" dist="76200" dir="2700000" algn="tl" rotWithShape="0">
              <a:srgbClr val="DBDDE2">
                <a:alpha val="30000"/>
              </a:srgbClr>
            </a:outerShdw>
          </a:effectLst>
        </p:spPr>
        <p:txBody>
          <a:bodyPr lIns="365760" tIns="0" rIns="0" bIns="0" rtlCol="0" anchor="ctr" anchorCtr="0"/>
          <a:lstStyle/>
          <a:p>
            <a:pPr lvl="0">
              <a:defRPr/>
            </a:pPr>
            <a:r>
              <a:rPr lang="en-US" sz="1100" b="1" kern="0" dirty="0">
                <a:solidFill>
                  <a:srgbClr val="1C4178"/>
                </a:solidFill>
                <a:latin typeface="Georgia" panose="02040502050405020303" pitchFamily="18" charset="0"/>
              </a:rPr>
              <a:t>Operates a Warehouse Receipt System and Spot Market Trading Platform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C4178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D27A80-AF3B-4AA2-A003-FBCB8D39A5CF}"/>
              </a:ext>
            </a:extLst>
          </p:cNvPr>
          <p:cNvSpPr/>
          <p:nvPr/>
        </p:nvSpPr>
        <p:spPr>
          <a:xfrm flipH="1">
            <a:off x="2971603" y="3337107"/>
            <a:ext cx="3003076" cy="835352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50000"/>
            </a:sys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76200" dist="76200" dir="2700000" algn="tl" rotWithShape="0">
              <a:srgbClr val="DBDDE2">
                <a:alpha val="30000"/>
              </a:srgbClr>
            </a:outerShdw>
          </a:effectLst>
        </p:spPr>
        <p:txBody>
          <a:bodyPr lIns="365760" tIns="0" rIns="0" bIns="0" rtlCol="0" anchor="ctr" anchorCtr="0"/>
          <a:lstStyle/>
          <a:p>
            <a:pPr lvl="0">
              <a:defRPr/>
            </a:pPr>
            <a:r>
              <a:rPr lang="en-US" sz="1100" b="1" kern="0" dirty="0">
                <a:solidFill>
                  <a:srgbClr val="1C4178"/>
                </a:solidFill>
                <a:latin typeface="Georgia" panose="02040502050405020303" pitchFamily="18" charset="0"/>
              </a:rPr>
              <a:t>Private sector led initiative supported by Government and Development Partners as a PPP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C4178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50150990-A176-4277-B81D-AD5D3E82A1F2}"/>
              </a:ext>
            </a:extLst>
          </p:cNvPr>
          <p:cNvSpPr/>
          <p:nvPr/>
        </p:nvSpPr>
        <p:spPr>
          <a:xfrm flipH="1">
            <a:off x="2971603" y="4417940"/>
            <a:ext cx="3003076" cy="835352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50000"/>
            </a:sys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76200" dist="76200" dir="2700000" algn="tl" rotWithShape="0">
              <a:srgbClr val="DBDDE2">
                <a:alpha val="30000"/>
              </a:srgbClr>
            </a:outerShdw>
          </a:effectLst>
        </p:spPr>
        <p:txBody>
          <a:bodyPr lIns="365760" tIns="0" rIns="0" bIns="0" rtlCol="0" anchor="ctr" anchorCtr="0"/>
          <a:lstStyle/>
          <a:p>
            <a:pPr lvl="0">
              <a:defRPr/>
            </a:pPr>
            <a:r>
              <a:rPr lang="en-US" sz="1100" b="1" kern="0" dirty="0">
                <a:solidFill>
                  <a:srgbClr val="1C4178"/>
                </a:solidFill>
                <a:latin typeface="Georgia" panose="02040502050405020303" pitchFamily="18" charset="0"/>
              </a:rPr>
              <a:t>Leverages technology to effectively and efficiently automate its activities and deliver its services. 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A425189A-025E-4206-B838-B6E3C54E52C8}"/>
              </a:ext>
            </a:extLst>
          </p:cNvPr>
          <p:cNvSpPr/>
          <p:nvPr/>
        </p:nvSpPr>
        <p:spPr>
          <a:xfrm flipH="1">
            <a:off x="2971603" y="5498774"/>
            <a:ext cx="3003076" cy="835352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50000"/>
            </a:sys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76200" dist="76200" dir="2700000" algn="tl" rotWithShape="0">
              <a:srgbClr val="DBDDE2">
                <a:alpha val="30000"/>
              </a:srgbClr>
            </a:outerShdw>
          </a:effectLst>
        </p:spPr>
        <p:txBody>
          <a:bodyPr lIns="365760" tIns="0" rIns="0" bIns="0" rtlCol="0" anchor="ctr" anchorCtr="0"/>
          <a:lstStyle/>
          <a:p>
            <a:pPr lvl="0">
              <a:defRPr/>
            </a:pPr>
            <a:r>
              <a:rPr lang="en-US" sz="1100" b="1" kern="0" dirty="0">
                <a:solidFill>
                  <a:srgbClr val="1C4178"/>
                </a:solidFill>
                <a:latin typeface="Georgia" panose="02040502050405020303" pitchFamily="18" charset="0"/>
              </a:rPr>
              <a:t>Member of the AfCFTA  Association of Commodity Exchanges (A-ACX).</a:t>
            </a:r>
          </a:p>
        </p:txBody>
      </p:sp>
      <p:sp>
        <p:nvSpPr>
          <p:cNvPr id="13" name="Circle: Hollow 3">
            <a:extLst>
              <a:ext uri="{FF2B5EF4-FFF2-40B4-BE49-F238E27FC236}">
                <a16:creationId xmlns:a16="http://schemas.microsoft.com/office/drawing/2014/main" id="{E6EE29F7-EC40-43AF-96C9-0BE9E78B5F20}"/>
              </a:ext>
            </a:extLst>
          </p:cNvPr>
          <p:cNvSpPr/>
          <p:nvPr/>
        </p:nvSpPr>
        <p:spPr>
          <a:xfrm flipH="1">
            <a:off x="3089040" y="1433118"/>
            <a:ext cx="263048" cy="319988"/>
          </a:xfrm>
          <a:prstGeom prst="donut">
            <a:avLst/>
          </a:prstGeom>
          <a:solidFill>
            <a:srgbClr val="22A33E"/>
          </a:solidFill>
          <a:ln w="12700" cap="flat" cmpd="sng" algn="ctr">
            <a:solidFill>
              <a:srgbClr val="22A33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4" name="Circle: Hollow 7">
            <a:extLst>
              <a:ext uri="{FF2B5EF4-FFF2-40B4-BE49-F238E27FC236}">
                <a16:creationId xmlns:a16="http://schemas.microsoft.com/office/drawing/2014/main" id="{E938C445-AA16-4E90-BE9D-55A4DBCD60F1}"/>
              </a:ext>
            </a:extLst>
          </p:cNvPr>
          <p:cNvSpPr/>
          <p:nvPr/>
        </p:nvSpPr>
        <p:spPr>
          <a:xfrm flipH="1">
            <a:off x="3089040" y="2513953"/>
            <a:ext cx="263048" cy="319988"/>
          </a:xfrm>
          <a:prstGeom prst="donut">
            <a:avLst/>
          </a:prstGeom>
          <a:solidFill>
            <a:srgbClr val="22A33E"/>
          </a:solidFill>
          <a:ln w="12700" cap="flat" cmpd="sng" algn="ctr">
            <a:solidFill>
              <a:srgbClr val="22A33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Circle: Hollow 10">
            <a:extLst>
              <a:ext uri="{FF2B5EF4-FFF2-40B4-BE49-F238E27FC236}">
                <a16:creationId xmlns:a16="http://schemas.microsoft.com/office/drawing/2014/main" id="{57DBEFC4-7F72-4085-ACF2-4207E2A3449F}"/>
              </a:ext>
            </a:extLst>
          </p:cNvPr>
          <p:cNvSpPr/>
          <p:nvPr/>
        </p:nvSpPr>
        <p:spPr>
          <a:xfrm flipH="1">
            <a:off x="3089040" y="3594787"/>
            <a:ext cx="263048" cy="319988"/>
          </a:xfrm>
          <a:prstGeom prst="donut">
            <a:avLst/>
          </a:prstGeom>
          <a:solidFill>
            <a:srgbClr val="22A33E"/>
          </a:solidFill>
          <a:ln w="12700" cap="flat" cmpd="sng" algn="ctr">
            <a:solidFill>
              <a:srgbClr val="22A33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6" name="Circle: Hollow 13">
            <a:extLst>
              <a:ext uri="{FF2B5EF4-FFF2-40B4-BE49-F238E27FC236}">
                <a16:creationId xmlns:a16="http://schemas.microsoft.com/office/drawing/2014/main" id="{5F72F8AF-4535-4E19-A6B7-8850EB962FFA}"/>
              </a:ext>
            </a:extLst>
          </p:cNvPr>
          <p:cNvSpPr/>
          <p:nvPr/>
        </p:nvSpPr>
        <p:spPr>
          <a:xfrm flipH="1">
            <a:off x="3089040" y="4675621"/>
            <a:ext cx="263048" cy="319988"/>
          </a:xfrm>
          <a:prstGeom prst="donut">
            <a:avLst/>
          </a:prstGeom>
          <a:solidFill>
            <a:srgbClr val="22A33E"/>
          </a:solidFill>
          <a:ln w="12700" cap="flat" cmpd="sng" algn="ctr">
            <a:solidFill>
              <a:srgbClr val="22A33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9343FF51-B39C-4C67-A468-4671C1F5ACE2}"/>
              </a:ext>
            </a:extLst>
          </p:cNvPr>
          <p:cNvSpPr/>
          <p:nvPr/>
        </p:nvSpPr>
        <p:spPr>
          <a:xfrm flipH="1">
            <a:off x="3089040" y="5756456"/>
            <a:ext cx="263048" cy="319988"/>
          </a:xfrm>
          <a:prstGeom prst="donut">
            <a:avLst/>
          </a:prstGeom>
          <a:solidFill>
            <a:srgbClr val="22A33E"/>
          </a:solidFill>
          <a:ln w="12700" cap="flat" cmpd="sng" algn="ctr">
            <a:solidFill>
              <a:srgbClr val="22A33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cxnSp>
        <p:nvCxnSpPr>
          <p:cNvPr id="18" name="Connector: Curved 25">
            <a:extLst>
              <a:ext uri="{FF2B5EF4-FFF2-40B4-BE49-F238E27FC236}">
                <a16:creationId xmlns:a16="http://schemas.microsoft.com/office/drawing/2014/main" id="{826CA34C-475C-4F54-B23E-0FDA0B2241BB}"/>
              </a:ext>
            </a:extLst>
          </p:cNvPr>
          <p:cNvCxnSpPr>
            <a:stCxn id="25" idx="1"/>
            <a:endCxn id="13" idx="6"/>
          </p:cNvCxnSpPr>
          <p:nvPr/>
        </p:nvCxnSpPr>
        <p:spPr>
          <a:xfrm flipV="1">
            <a:off x="1686398" y="1593112"/>
            <a:ext cx="1402642" cy="2161669"/>
          </a:xfrm>
          <a:prstGeom prst="curvedConnector3">
            <a:avLst/>
          </a:prstGeom>
          <a:solidFill>
            <a:srgbClr val="0B80A0">
              <a:lumMod val="20000"/>
              <a:lumOff val="80000"/>
              <a:alpha val="75000"/>
            </a:srgbClr>
          </a:solidFill>
          <a:ln w="9525" cap="flat" cmpd="sng" algn="ctr">
            <a:solidFill>
              <a:srgbClr val="22A33E"/>
            </a:solidFill>
            <a:prstDash val="solid"/>
            <a:miter lim="800000"/>
          </a:ln>
          <a:effectLst/>
        </p:spPr>
      </p:cxnSp>
      <p:cxnSp>
        <p:nvCxnSpPr>
          <p:cNvPr id="19" name="Connector: Curved 27">
            <a:extLst>
              <a:ext uri="{FF2B5EF4-FFF2-40B4-BE49-F238E27FC236}">
                <a16:creationId xmlns:a16="http://schemas.microsoft.com/office/drawing/2014/main" id="{D530C72F-8B1A-47B5-B79C-F49EAB2BBD13}"/>
              </a:ext>
            </a:extLst>
          </p:cNvPr>
          <p:cNvCxnSpPr>
            <a:cxnSpLocks/>
            <a:stCxn id="25" idx="1"/>
            <a:endCxn id="14" idx="6"/>
          </p:cNvCxnSpPr>
          <p:nvPr/>
        </p:nvCxnSpPr>
        <p:spPr>
          <a:xfrm flipV="1">
            <a:off x="1686398" y="2673947"/>
            <a:ext cx="1402642" cy="1080834"/>
          </a:xfrm>
          <a:prstGeom prst="curvedConnector3">
            <a:avLst>
              <a:gd name="adj1" fmla="val 50000"/>
            </a:avLst>
          </a:prstGeom>
          <a:solidFill>
            <a:srgbClr val="0B80A0">
              <a:lumMod val="20000"/>
              <a:lumOff val="80000"/>
              <a:alpha val="75000"/>
            </a:srgbClr>
          </a:solidFill>
          <a:ln w="9525" cap="flat" cmpd="sng" algn="ctr">
            <a:solidFill>
              <a:srgbClr val="22A33E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09EE1-962E-4AE3-9FA0-0B284379D87D}"/>
              </a:ext>
            </a:extLst>
          </p:cNvPr>
          <p:cNvCxnSpPr>
            <a:stCxn id="25" idx="1"/>
            <a:endCxn id="15" idx="6"/>
          </p:cNvCxnSpPr>
          <p:nvPr/>
        </p:nvCxnSpPr>
        <p:spPr>
          <a:xfrm>
            <a:off x="1686398" y="3754781"/>
            <a:ext cx="1402642" cy="0"/>
          </a:xfrm>
          <a:prstGeom prst="line">
            <a:avLst/>
          </a:prstGeom>
          <a:solidFill>
            <a:srgbClr val="44546A">
              <a:lumMod val="20000"/>
              <a:lumOff val="80000"/>
              <a:alpha val="75000"/>
            </a:srgbClr>
          </a:solidFill>
          <a:ln w="9525" cap="flat" cmpd="sng" algn="ctr">
            <a:solidFill>
              <a:srgbClr val="22A33E"/>
            </a:solidFill>
            <a:prstDash val="solid"/>
            <a:miter lim="800000"/>
          </a:ln>
          <a:effectLst/>
        </p:spPr>
      </p:cxnSp>
      <p:cxnSp>
        <p:nvCxnSpPr>
          <p:cNvPr id="21" name="Connector: Curved 30">
            <a:extLst>
              <a:ext uri="{FF2B5EF4-FFF2-40B4-BE49-F238E27FC236}">
                <a16:creationId xmlns:a16="http://schemas.microsoft.com/office/drawing/2014/main" id="{9FB150EE-C653-4262-A481-94290A27FF07}"/>
              </a:ext>
            </a:extLst>
          </p:cNvPr>
          <p:cNvCxnSpPr>
            <a:cxnSpLocks/>
            <a:stCxn id="25" idx="1"/>
            <a:endCxn id="16" idx="6"/>
          </p:cNvCxnSpPr>
          <p:nvPr/>
        </p:nvCxnSpPr>
        <p:spPr>
          <a:xfrm>
            <a:off x="1686398" y="3754781"/>
            <a:ext cx="1402642" cy="1080834"/>
          </a:xfrm>
          <a:prstGeom prst="curvedConnector3">
            <a:avLst>
              <a:gd name="adj1" fmla="val 50000"/>
            </a:avLst>
          </a:prstGeom>
          <a:solidFill>
            <a:srgbClr val="A0D9A9">
              <a:lumMod val="20000"/>
              <a:lumOff val="80000"/>
              <a:alpha val="75000"/>
            </a:srgbClr>
          </a:solidFill>
          <a:ln w="9525" cap="flat" cmpd="sng" algn="ctr">
            <a:solidFill>
              <a:srgbClr val="22A33E"/>
            </a:solidFill>
            <a:prstDash val="solid"/>
            <a:miter lim="800000"/>
          </a:ln>
          <a:effectLst/>
        </p:spPr>
      </p:cxnSp>
      <p:cxnSp>
        <p:nvCxnSpPr>
          <p:cNvPr id="22" name="Connector: Curved 34">
            <a:extLst>
              <a:ext uri="{FF2B5EF4-FFF2-40B4-BE49-F238E27FC236}">
                <a16:creationId xmlns:a16="http://schemas.microsoft.com/office/drawing/2014/main" id="{0A94F268-6044-4EE6-8AE7-5D1C2647F870}"/>
              </a:ext>
            </a:extLst>
          </p:cNvPr>
          <p:cNvCxnSpPr>
            <a:cxnSpLocks/>
            <a:stCxn id="25" idx="1"/>
            <a:endCxn id="17" idx="6"/>
          </p:cNvCxnSpPr>
          <p:nvPr/>
        </p:nvCxnSpPr>
        <p:spPr>
          <a:xfrm>
            <a:off x="1686398" y="3754781"/>
            <a:ext cx="1402642" cy="2161669"/>
          </a:xfrm>
          <a:prstGeom prst="curvedConnector3">
            <a:avLst>
              <a:gd name="adj1" fmla="val 50000"/>
            </a:avLst>
          </a:prstGeom>
          <a:solidFill>
            <a:srgbClr val="6DC4A1">
              <a:lumMod val="20000"/>
              <a:lumOff val="80000"/>
              <a:alpha val="75000"/>
            </a:srgbClr>
          </a:solidFill>
          <a:ln w="9525" cap="flat" cmpd="sng" algn="ctr">
            <a:solidFill>
              <a:srgbClr val="22A33E"/>
            </a:solidFill>
            <a:prstDash val="solid"/>
            <a:miter lim="800000"/>
          </a:ln>
          <a:effectLst/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36D4B9-A951-411C-85E7-58D656A99674}"/>
              </a:ext>
            </a:extLst>
          </p:cNvPr>
          <p:cNvSpPr/>
          <p:nvPr/>
        </p:nvSpPr>
        <p:spPr>
          <a:xfrm flipH="1">
            <a:off x="647699" y="3325175"/>
            <a:ext cx="1038699" cy="859212"/>
          </a:xfrm>
          <a:prstGeom prst="roundRect">
            <a:avLst>
              <a:gd name="adj" fmla="val 22115"/>
            </a:avLst>
          </a:prstGeom>
          <a:solidFill>
            <a:srgbClr val="22A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kern="0" dirty="0">
                <a:solidFill>
                  <a:schemeClr val="bg1"/>
                </a:solidFill>
                <a:latin typeface="Georgia" panose="02040502050405020303" pitchFamily="18" charset="0"/>
              </a:rPr>
              <a:t>WHO IS ZMX?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8" name="Graphic 35">
            <a:extLst>
              <a:ext uri="{FF2B5EF4-FFF2-40B4-BE49-F238E27FC236}">
                <a16:creationId xmlns:a16="http://schemas.microsoft.com/office/drawing/2014/main" id="{9E15790C-E443-483F-A74A-9F2767F506B1}"/>
              </a:ext>
            </a:extLst>
          </p:cNvPr>
          <p:cNvSpPr/>
          <p:nvPr/>
        </p:nvSpPr>
        <p:spPr>
          <a:xfrm>
            <a:off x="6195115" y="1544782"/>
            <a:ext cx="167557" cy="96661"/>
          </a:xfrm>
          <a:custGeom>
            <a:avLst/>
            <a:gdLst>
              <a:gd name="connsiteX0" fmla="*/ 123358 w 466725"/>
              <a:gd name="connsiteY0" fmla="*/ 198961 h 381000"/>
              <a:gd name="connsiteX1" fmla="*/ 105737 w 466725"/>
              <a:gd name="connsiteY1" fmla="*/ 169339 h 381000"/>
              <a:gd name="connsiteX2" fmla="*/ 22393 w 466725"/>
              <a:gd name="connsiteY2" fmla="*/ 85042 h 381000"/>
              <a:gd name="connsiteX3" fmla="*/ 13630 w 466725"/>
              <a:gd name="connsiteY3" fmla="*/ 14367 h 381000"/>
              <a:gd name="connsiteX4" fmla="*/ 83639 w 466725"/>
              <a:gd name="connsiteY4" fmla="*/ 21987 h 381000"/>
              <a:gd name="connsiteX5" fmla="*/ 217751 w 466725"/>
              <a:gd name="connsiteY5" fmla="*/ 156099 h 381000"/>
              <a:gd name="connsiteX6" fmla="*/ 217274 w 466725"/>
              <a:gd name="connsiteY6" fmla="*/ 230394 h 381000"/>
              <a:gd name="connsiteX7" fmla="*/ 79733 w 466725"/>
              <a:gd name="connsiteY7" fmla="*/ 367840 h 381000"/>
              <a:gd name="connsiteX8" fmla="*/ 13344 w 466725"/>
              <a:gd name="connsiteY8" fmla="*/ 372888 h 381000"/>
              <a:gd name="connsiteX9" fmla="*/ 19726 w 466725"/>
              <a:gd name="connsiteY9" fmla="*/ 306403 h 381000"/>
              <a:gd name="connsiteX10" fmla="*/ 103355 w 466725"/>
              <a:gd name="connsiteY10" fmla="*/ 222298 h 381000"/>
              <a:gd name="connsiteX11" fmla="*/ 123358 w 466725"/>
              <a:gd name="connsiteY11" fmla="*/ 198961 h 381000"/>
              <a:gd name="connsiteX12" fmla="*/ 241087 w 466725"/>
              <a:gd name="connsiteY12" fmla="*/ 24654 h 381000"/>
              <a:gd name="connsiteX13" fmla="*/ 251374 w 466725"/>
              <a:gd name="connsiteY13" fmla="*/ 76946 h 381000"/>
              <a:gd name="connsiteX14" fmla="*/ 338718 w 466725"/>
              <a:gd name="connsiteY14" fmla="*/ 164576 h 381000"/>
              <a:gd name="connsiteX15" fmla="*/ 337385 w 466725"/>
              <a:gd name="connsiteY15" fmla="*/ 225441 h 381000"/>
              <a:gd name="connsiteX16" fmla="*/ 259565 w 466725"/>
              <a:gd name="connsiteY16" fmla="*/ 302498 h 381000"/>
              <a:gd name="connsiteX17" fmla="*/ 249469 w 466725"/>
              <a:gd name="connsiteY17" fmla="*/ 372697 h 381000"/>
              <a:gd name="connsiteX18" fmla="*/ 319573 w 466725"/>
              <a:gd name="connsiteY18" fmla="*/ 364506 h 381000"/>
              <a:gd name="connsiteX19" fmla="*/ 447589 w 466725"/>
              <a:gd name="connsiteY19" fmla="*/ 236680 h 381000"/>
              <a:gd name="connsiteX20" fmla="*/ 448446 w 466725"/>
              <a:gd name="connsiteY20" fmla="*/ 150384 h 381000"/>
              <a:gd name="connsiteX21" fmla="*/ 320430 w 466725"/>
              <a:gd name="connsiteY21" fmla="*/ 22463 h 381000"/>
              <a:gd name="connsiteX22" fmla="*/ 276901 w 466725"/>
              <a:gd name="connsiteY22" fmla="*/ 556 h 381000"/>
              <a:gd name="connsiteX23" fmla="*/ 241087 w 466725"/>
              <a:gd name="connsiteY23" fmla="*/ 2465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6725" h="381000">
                <a:moveTo>
                  <a:pt x="123358" y="198961"/>
                </a:moveTo>
                <a:cubicBezTo>
                  <a:pt x="122691" y="183912"/>
                  <a:pt x="113357" y="177054"/>
                  <a:pt x="105737" y="169339"/>
                </a:cubicBezTo>
                <a:cubicBezTo>
                  <a:pt x="78019" y="141145"/>
                  <a:pt x="49825" y="113522"/>
                  <a:pt x="22393" y="85042"/>
                </a:cubicBezTo>
                <a:cubicBezTo>
                  <a:pt x="2105" y="63897"/>
                  <a:pt x="-10754" y="39703"/>
                  <a:pt x="13630" y="14367"/>
                </a:cubicBezTo>
                <a:cubicBezTo>
                  <a:pt x="38395" y="-11255"/>
                  <a:pt x="62588" y="1222"/>
                  <a:pt x="83639" y="21987"/>
                </a:cubicBezTo>
                <a:cubicBezTo>
                  <a:pt x="128597" y="66469"/>
                  <a:pt x="173078" y="111331"/>
                  <a:pt x="217751" y="156099"/>
                </a:cubicBezTo>
                <a:cubicBezTo>
                  <a:pt x="242611" y="180959"/>
                  <a:pt x="241944" y="205724"/>
                  <a:pt x="217274" y="230394"/>
                </a:cubicBezTo>
                <a:cubicBezTo>
                  <a:pt x="171459" y="276209"/>
                  <a:pt x="125739" y="322120"/>
                  <a:pt x="79733" y="367840"/>
                </a:cubicBezTo>
                <a:cubicBezTo>
                  <a:pt x="59255" y="388223"/>
                  <a:pt x="36109" y="395843"/>
                  <a:pt x="13344" y="372888"/>
                </a:cubicBezTo>
                <a:cubicBezTo>
                  <a:pt x="-9516" y="349552"/>
                  <a:pt x="-86" y="326692"/>
                  <a:pt x="19726" y="306403"/>
                </a:cubicBezTo>
                <a:cubicBezTo>
                  <a:pt x="47444" y="278209"/>
                  <a:pt x="75638" y="250492"/>
                  <a:pt x="103355" y="222298"/>
                </a:cubicBezTo>
                <a:cubicBezTo>
                  <a:pt x="110975" y="214582"/>
                  <a:pt x="117548" y="205819"/>
                  <a:pt x="123358" y="198961"/>
                </a:cubicBezTo>
                <a:close/>
                <a:moveTo>
                  <a:pt x="241087" y="24654"/>
                </a:moveTo>
                <a:cubicBezTo>
                  <a:pt x="231276" y="44656"/>
                  <a:pt x="237182" y="62087"/>
                  <a:pt x="251374" y="76946"/>
                </a:cubicBezTo>
                <a:cubicBezTo>
                  <a:pt x="279949" y="106759"/>
                  <a:pt x="307952" y="137239"/>
                  <a:pt x="338718" y="164576"/>
                </a:cubicBezTo>
                <a:cubicBezTo>
                  <a:pt x="364436" y="187436"/>
                  <a:pt x="361959" y="204010"/>
                  <a:pt x="337385" y="225441"/>
                </a:cubicBezTo>
                <a:cubicBezTo>
                  <a:pt x="309953" y="249444"/>
                  <a:pt x="285473" y="276781"/>
                  <a:pt x="259565" y="302498"/>
                </a:cubicBezTo>
                <a:cubicBezTo>
                  <a:pt x="238420" y="323453"/>
                  <a:pt x="224704" y="347075"/>
                  <a:pt x="249469" y="372697"/>
                </a:cubicBezTo>
                <a:cubicBezTo>
                  <a:pt x="274329" y="398320"/>
                  <a:pt x="298332" y="385651"/>
                  <a:pt x="319573" y="364506"/>
                </a:cubicBezTo>
                <a:cubicBezTo>
                  <a:pt x="362245" y="321929"/>
                  <a:pt x="404631" y="278876"/>
                  <a:pt x="447589" y="236680"/>
                </a:cubicBezTo>
                <a:cubicBezTo>
                  <a:pt x="477116" y="207724"/>
                  <a:pt x="478069" y="179626"/>
                  <a:pt x="448446" y="150384"/>
                </a:cubicBezTo>
                <a:cubicBezTo>
                  <a:pt x="405584" y="107998"/>
                  <a:pt x="363102" y="65135"/>
                  <a:pt x="320430" y="22463"/>
                </a:cubicBezTo>
                <a:cubicBezTo>
                  <a:pt x="309000" y="11033"/>
                  <a:pt x="296427" y="1603"/>
                  <a:pt x="276901" y="556"/>
                </a:cubicBezTo>
                <a:cubicBezTo>
                  <a:pt x="262613" y="2365"/>
                  <a:pt x="248802" y="8652"/>
                  <a:pt x="241087" y="24654"/>
                </a:cubicBezTo>
                <a:close/>
              </a:path>
            </a:pathLst>
          </a:custGeom>
          <a:solidFill>
            <a:srgbClr val="044A94"/>
          </a:solidFill>
          <a:ln w="12700" cap="flat" cmpd="sng" algn="ctr">
            <a:solidFill>
              <a:srgbClr val="044A94"/>
            </a:solidFill>
            <a:prstDash val="solid"/>
            <a:miter lim="800000"/>
          </a:ln>
          <a:effectLst/>
        </p:spPr>
        <p:txBody>
          <a:bodyPr lIns="137160" tIns="0" rIns="91440" bIns="0" rtlCol="0" anchor="ctr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DBDDE2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0" name="Graphic 35">
            <a:extLst>
              <a:ext uri="{FF2B5EF4-FFF2-40B4-BE49-F238E27FC236}">
                <a16:creationId xmlns:a16="http://schemas.microsoft.com/office/drawing/2014/main" id="{69C5809C-96A7-45C7-AFA2-9621FA7356AD}"/>
              </a:ext>
            </a:extLst>
          </p:cNvPr>
          <p:cNvSpPr/>
          <p:nvPr/>
        </p:nvSpPr>
        <p:spPr>
          <a:xfrm>
            <a:off x="6195101" y="2625616"/>
            <a:ext cx="167557" cy="96661"/>
          </a:xfrm>
          <a:custGeom>
            <a:avLst/>
            <a:gdLst>
              <a:gd name="connsiteX0" fmla="*/ 123358 w 466725"/>
              <a:gd name="connsiteY0" fmla="*/ 198961 h 381000"/>
              <a:gd name="connsiteX1" fmla="*/ 105737 w 466725"/>
              <a:gd name="connsiteY1" fmla="*/ 169339 h 381000"/>
              <a:gd name="connsiteX2" fmla="*/ 22393 w 466725"/>
              <a:gd name="connsiteY2" fmla="*/ 85042 h 381000"/>
              <a:gd name="connsiteX3" fmla="*/ 13630 w 466725"/>
              <a:gd name="connsiteY3" fmla="*/ 14367 h 381000"/>
              <a:gd name="connsiteX4" fmla="*/ 83639 w 466725"/>
              <a:gd name="connsiteY4" fmla="*/ 21987 h 381000"/>
              <a:gd name="connsiteX5" fmla="*/ 217751 w 466725"/>
              <a:gd name="connsiteY5" fmla="*/ 156099 h 381000"/>
              <a:gd name="connsiteX6" fmla="*/ 217274 w 466725"/>
              <a:gd name="connsiteY6" fmla="*/ 230394 h 381000"/>
              <a:gd name="connsiteX7" fmla="*/ 79733 w 466725"/>
              <a:gd name="connsiteY7" fmla="*/ 367840 h 381000"/>
              <a:gd name="connsiteX8" fmla="*/ 13344 w 466725"/>
              <a:gd name="connsiteY8" fmla="*/ 372888 h 381000"/>
              <a:gd name="connsiteX9" fmla="*/ 19726 w 466725"/>
              <a:gd name="connsiteY9" fmla="*/ 306403 h 381000"/>
              <a:gd name="connsiteX10" fmla="*/ 103355 w 466725"/>
              <a:gd name="connsiteY10" fmla="*/ 222298 h 381000"/>
              <a:gd name="connsiteX11" fmla="*/ 123358 w 466725"/>
              <a:gd name="connsiteY11" fmla="*/ 198961 h 381000"/>
              <a:gd name="connsiteX12" fmla="*/ 241087 w 466725"/>
              <a:gd name="connsiteY12" fmla="*/ 24654 h 381000"/>
              <a:gd name="connsiteX13" fmla="*/ 251374 w 466725"/>
              <a:gd name="connsiteY13" fmla="*/ 76946 h 381000"/>
              <a:gd name="connsiteX14" fmla="*/ 338718 w 466725"/>
              <a:gd name="connsiteY14" fmla="*/ 164576 h 381000"/>
              <a:gd name="connsiteX15" fmla="*/ 337385 w 466725"/>
              <a:gd name="connsiteY15" fmla="*/ 225441 h 381000"/>
              <a:gd name="connsiteX16" fmla="*/ 259565 w 466725"/>
              <a:gd name="connsiteY16" fmla="*/ 302498 h 381000"/>
              <a:gd name="connsiteX17" fmla="*/ 249469 w 466725"/>
              <a:gd name="connsiteY17" fmla="*/ 372697 h 381000"/>
              <a:gd name="connsiteX18" fmla="*/ 319573 w 466725"/>
              <a:gd name="connsiteY18" fmla="*/ 364506 h 381000"/>
              <a:gd name="connsiteX19" fmla="*/ 447589 w 466725"/>
              <a:gd name="connsiteY19" fmla="*/ 236680 h 381000"/>
              <a:gd name="connsiteX20" fmla="*/ 448446 w 466725"/>
              <a:gd name="connsiteY20" fmla="*/ 150384 h 381000"/>
              <a:gd name="connsiteX21" fmla="*/ 320430 w 466725"/>
              <a:gd name="connsiteY21" fmla="*/ 22463 h 381000"/>
              <a:gd name="connsiteX22" fmla="*/ 276901 w 466725"/>
              <a:gd name="connsiteY22" fmla="*/ 556 h 381000"/>
              <a:gd name="connsiteX23" fmla="*/ 241087 w 466725"/>
              <a:gd name="connsiteY23" fmla="*/ 2465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6725" h="381000">
                <a:moveTo>
                  <a:pt x="123358" y="198961"/>
                </a:moveTo>
                <a:cubicBezTo>
                  <a:pt x="122691" y="183912"/>
                  <a:pt x="113357" y="177054"/>
                  <a:pt x="105737" y="169339"/>
                </a:cubicBezTo>
                <a:cubicBezTo>
                  <a:pt x="78019" y="141145"/>
                  <a:pt x="49825" y="113522"/>
                  <a:pt x="22393" y="85042"/>
                </a:cubicBezTo>
                <a:cubicBezTo>
                  <a:pt x="2105" y="63897"/>
                  <a:pt x="-10754" y="39703"/>
                  <a:pt x="13630" y="14367"/>
                </a:cubicBezTo>
                <a:cubicBezTo>
                  <a:pt x="38395" y="-11255"/>
                  <a:pt x="62588" y="1222"/>
                  <a:pt x="83639" y="21987"/>
                </a:cubicBezTo>
                <a:cubicBezTo>
                  <a:pt x="128597" y="66469"/>
                  <a:pt x="173078" y="111331"/>
                  <a:pt x="217751" y="156099"/>
                </a:cubicBezTo>
                <a:cubicBezTo>
                  <a:pt x="242611" y="180959"/>
                  <a:pt x="241944" y="205724"/>
                  <a:pt x="217274" y="230394"/>
                </a:cubicBezTo>
                <a:cubicBezTo>
                  <a:pt x="171459" y="276209"/>
                  <a:pt x="125739" y="322120"/>
                  <a:pt x="79733" y="367840"/>
                </a:cubicBezTo>
                <a:cubicBezTo>
                  <a:pt x="59255" y="388223"/>
                  <a:pt x="36109" y="395843"/>
                  <a:pt x="13344" y="372888"/>
                </a:cubicBezTo>
                <a:cubicBezTo>
                  <a:pt x="-9516" y="349552"/>
                  <a:pt x="-86" y="326692"/>
                  <a:pt x="19726" y="306403"/>
                </a:cubicBezTo>
                <a:cubicBezTo>
                  <a:pt x="47444" y="278209"/>
                  <a:pt x="75638" y="250492"/>
                  <a:pt x="103355" y="222298"/>
                </a:cubicBezTo>
                <a:cubicBezTo>
                  <a:pt x="110975" y="214582"/>
                  <a:pt x="117548" y="205819"/>
                  <a:pt x="123358" y="198961"/>
                </a:cubicBezTo>
                <a:close/>
                <a:moveTo>
                  <a:pt x="241087" y="24654"/>
                </a:moveTo>
                <a:cubicBezTo>
                  <a:pt x="231276" y="44656"/>
                  <a:pt x="237182" y="62087"/>
                  <a:pt x="251374" y="76946"/>
                </a:cubicBezTo>
                <a:cubicBezTo>
                  <a:pt x="279949" y="106759"/>
                  <a:pt x="307952" y="137239"/>
                  <a:pt x="338718" y="164576"/>
                </a:cubicBezTo>
                <a:cubicBezTo>
                  <a:pt x="364436" y="187436"/>
                  <a:pt x="361959" y="204010"/>
                  <a:pt x="337385" y="225441"/>
                </a:cubicBezTo>
                <a:cubicBezTo>
                  <a:pt x="309953" y="249444"/>
                  <a:pt x="285473" y="276781"/>
                  <a:pt x="259565" y="302498"/>
                </a:cubicBezTo>
                <a:cubicBezTo>
                  <a:pt x="238420" y="323453"/>
                  <a:pt x="224704" y="347075"/>
                  <a:pt x="249469" y="372697"/>
                </a:cubicBezTo>
                <a:cubicBezTo>
                  <a:pt x="274329" y="398320"/>
                  <a:pt x="298332" y="385651"/>
                  <a:pt x="319573" y="364506"/>
                </a:cubicBezTo>
                <a:cubicBezTo>
                  <a:pt x="362245" y="321929"/>
                  <a:pt x="404631" y="278876"/>
                  <a:pt x="447589" y="236680"/>
                </a:cubicBezTo>
                <a:cubicBezTo>
                  <a:pt x="477116" y="207724"/>
                  <a:pt x="478069" y="179626"/>
                  <a:pt x="448446" y="150384"/>
                </a:cubicBezTo>
                <a:cubicBezTo>
                  <a:pt x="405584" y="107998"/>
                  <a:pt x="363102" y="65135"/>
                  <a:pt x="320430" y="22463"/>
                </a:cubicBezTo>
                <a:cubicBezTo>
                  <a:pt x="309000" y="11033"/>
                  <a:pt x="296427" y="1603"/>
                  <a:pt x="276901" y="556"/>
                </a:cubicBezTo>
                <a:cubicBezTo>
                  <a:pt x="262613" y="2365"/>
                  <a:pt x="248802" y="8652"/>
                  <a:pt x="241087" y="24654"/>
                </a:cubicBezTo>
                <a:close/>
              </a:path>
            </a:pathLst>
          </a:custGeom>
          <a:solidFill>
            <a:srgbClr val="044A94"/>
          </a:solidFill>
          <a:ln w="12700" cap="flat" cmpd="sng" algn="ctr">
            <a:solidFill>
              <a:srgbClr val="044A94"/>
            </a:solidFill>
            <a:prstDash val="solid"/>
            <a:miter lim="800000"/>
          </a:ln>
          <a:effectLst/>
        </p:spPr>
        <p:txBody>
          <a:bodyPr lIns="137160" tIns="0" rIns="91440" bIns="0" rtlCol="0" anchor="ctr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DBDDE2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2" name="Graphic 35">
            <a:extLst>
              <a:ext uri="{FF2B5EF4-FFF2-40B4-BE49-F238E27FC236}">
                <a16:creationId xmlns:a16="http://schemas.microsoft.com/office/drawing/2014/main" id="{4B888CE8-B38E-443B-9D1C-D670F9199F6C}"/>
              </a:ext>
            </a:extLst>
          </p:cNvPr>
          <p:cNvSpPr/>
          <p:nvPr/>
        </p:nvSpPr>
        <p:spPr>
          <a:xfrm>
            <a:off x="6195116" y="3706451"/>
            <a:ext cx="167557" cy="96661"/>
          </a:xfrm>
          <a:custGeom>
            <a:avLst/>
            <a:gdLst>
              <a:gd name="connsiteX0" fmla="*/ 123358 w 466725"/>
              <a:gd name="connsiteY0" fmla="*/ 198961 h 381000"/>
              <a:gd name="connsiteX1" fmla="*/ 105737 w 466725"/>
              <a:gd name="connsiteY1" fmla="*/ 169339 h 381000"/>
              <a:gd name="connsiteX2" fmla="*/ 22393 w 466725"/>
              <a:gd name="connsiteY2" fmla="*/ 85042 h 381000"/>
              <a:gd name="connsiteX3" fmla="*/ 13630 w 466725"/>
              <a:gd name="connsiteY3" fmla="*/ 14367 h 381000"/>
              <a:gd name="connsiteX4" fmla="*/ 83639 w 466725"/>
              <a:gd name="connsiteY4" fmla="*/ 21987 h 381000"/>
              <a:gd name="connsiteX5" fmla="*/ 217751 w 466725"/>
              <a:gd name="connsiteY5" fmla="*/ 156099 h 381000"/>
              <a:gd name="connsiteX6" fmla="*/ 217274 w 466725"/>
              <a:gd name="connsiteY6" fmla="*/ 230394 h 381000"/>
              <a:gd name="connsiteX7" fmla="*/ 79733 w 466725"/>
              <a:gd name="connsiteY7" fmla="*/ 367840 h 381000"/>
              <a:gd name="connsiteX8" fmla="*/ 13344 w 466725"/>
              <a:gd name="connsiteY8" fmla="*/ 372888 h 381000"/>
              <a:gd name="connsiteX9" fmla="*/ 19726 w 466725"/>
              <a:gd name="connsiteY9" fmla="*/ 306403 h 381000"/>
              <a:gd name="connsiteX10" fmla="*/ 103355 w 466725"/>
              <a:gd name="connsiteY10" fmla="*/ 222298 h 381000"/>
              <a:gd name="connsiteX11" fmla="*/ 123358 w 466725"/>
              <a:gd name="connsiteY11" fmla="*/ 198961 h 381000"/>
              <a:gd name="connsiteX12" fmla="*/ 241087 w 466725"/>
              <a:gd name="connsiteY12" fmla="*/ 24654 h 381000"/>
              <a:gd name="connsiteX13" fmla="*/ 251374 w 466725"/>
              <a:gd name="connsiteY13" fmla="*/ 76946 h 381000"/>
              <a:gd name="connsiteX14" fmla="*/ 338718 w 466725"/>
              <a:gd name="connsiteY14" fmla="*/ 164576 h 381000"/>
              <a:gd name="connsiteX15" fmla="*/ 337385 w 466725"/>
              <a:gd name="connsiteY15" fmla="*/ 225441 h 381000"/>
              <a:gd name="connsiteX16" fmla="*/ 259565 w 466725"/>
              <a:gd name="connsiteY16" fmla="*/ 302498 h 381000"/>
              <a:gd name="connsiteX17" fmla="*/ 249469 w 466725"/>
              <a:gd name="connsiteY17" fmla="*/ 372697 h 381000"/>
              <a:gd name="connsiteX18" fmla="*/ 319573 w 466725"/>
              <a:gd name="connsiteY18" fmla="*/ 364506 h 381000"/>
              <a:gd name="connsiteX19" fmla="*/ 447589 w 466725"/>
              <a:gd name="connsiteY19" fmla="*/ 236680 h 381000"/>
              <a:gd name="connsiteX20" fmla="*/ 448446 w 466725"/>
              <a:gd name="connsiteY20" fmla="*/ 150384 h 381000"/>
              <a:gd name="connsiteX21" fmla="*/ 320430 w 466725"/>
              <a:gd name="connsiteY21" fmla="*/ 22463 h 381000"/>
              <a:gd name="connsiteX22" fmla="*/ 276901 w 466725"/>
              <a:gd name="connsiteY22" fmla="*/ 556 h 381000"/>
              <a:gd name="connsiteX23" fmla="*/ 241087 w 466725"/>
              <a:gd name="connsiteY23" fmla="*/ 2465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6725" h="381000">
                <a:moveTo>
                  <a:pt x="123358" y="198961"/>
                </a:moveTo>
                <a:cubicBezTo>
                  <a:pt x="122691" y="183912"/>
                  <a:pt x="113357" y="177054"/>
                  <a:pt x="105737" y="169339"/>
                </a:cubicBezTo>
                <a:cubicBezTo>
                  <a:pt x="78019" y="141145"/>
                  <a:pt x="49825" y="113522"/>
                  <a:pt x="22393" y="85042"/>
                </a:cubicBezTo>
                <a:cubicBezTo>
                  <a:pt x="2105" y="63897"/>
                  <a:pt x="-10754" y="39703"/>
                  <a:pt x="13630" y="14367"/>
                </a:cubicBezTo>
                <a:cubicBezTo>
                  <a:pt x="38395" y="-11255"/>
                  <a:pt x="62588" y="1222"/>
                  <a:pt x="83639" y="21987"/>
                </a:cubicBezTo>
                <a:cubicBezTo>
                  <a:pt x="128597" y="66469"/>
                  <a:pt x="173078" y="111331"/>
                  <a:pt x="217751" y="156099"/>
                </a:cubicBezTo>
                <a:cubicBezTo>
                  <a:pt x="242611" y="180959"/>
                  <a:pt x="241944" y="205724"/>
                  <a:pt x="217274" y="230394"/>
                </a:cubicBezTo>
                <a:cubicBezTo>
                  <a:pt x="171459" y="276209"/>
                  <a:pt x="125739" y="322120"/>
                  <a:pt x="79733" y="367840"/>
                </a:cubicBezTo>
                <a:cubicBezTo>
                  <a:pt x="59255" y="388223"/>
                  <a:pt x="36109" y="395843"/>
                  <a:pt x="13344" y="372888"/>
                </a:cubicBezTo>
                <a:cubicBezTo>
                  <a:pt x="-9516" y="349552"/>
                  <a:pt x="-86" y="326692"/>
                  <a:pt x="19726" y="306403"/>
                </a:cubicBezTo>
                <a:cubicBezTo>
                  <a:pt x="47444" y="278209"/>
                  <a:pt x="75638" y="250492"/>
                  <a:pt x="103355" y="222298"/>
                </a:cubicBezTo>
                <a:cubicBezTo>
                  <a:pt x="110975" y="214582"/>
                  <a:pt x="117548" y="205819"/>
                  <a:pt x="123358" y="198961"/>
                </a:cubicBezTo>
                <a:close/>
                <a:moveTo>
                  <a:pt x="241087" y="24654"/>
                </a:moveTo>
                <a:cubicBezTo>
                  <a:pt x="231276" y="44656"/>
                  <a:pt x="237182" y="62087"/>
                  <a:pt x="251374" y="76946"/>
                </a:cubicBezTo>
                <a:cubicBezTo>
                  <a:pt x="279949" y="106759"/>
                  <a:pt x="307952" y="137239"/>
                  <a:pt x="338718" y="164576"/>
                </a:cubicBezTo>
                <a:cubicBezTo>
                  <a:pt x="364436" y="187436"/>
                  <a:pt x="361959" y="204010"/>
                  <a:pt x="337385" y="225441"/>
                </a:cubicBezTo>
                <a:cubicBezTo>
                  <a:pt x="309953" y="249444"/>
                  <a:pt x="285473" y="276781"/>
                  <a:pt x="259565" y="302498"/>
                </a:cubicBezTo>
                <a:cubicBezTo>
                  <a:pt x="238420" y="323453"/>
                  <a:pt x="224704" y="347075"/>
                  <a:pt x="249469" y="372697"/>
                </a:cubicBezTo>
                <a:cubicBezTo>
                  <a:pt x="274329" y="398320"/>
                  <a:pt x="298332" y="385651"/>
                  <a:pt x="319573" y="364506"/>
                </a:cubicBezTo>
                <a:cubicBezTo>
                  <a:pt x="362245" y="321929"/>
                  <a:pt x="404631" y="278876"/>
                  <a:pt x="447589" y="236680"/>
                </a:cubicBezTo>
                <a:cubicBezTo>
                  <a:pt x="477116" y="207724"/>
                  <a:pt x="478069" y="179626"/>
                  <a:pt x="448446" y="150384"/>
                </a:cubicBezTo>
                <a:cubicBezTo>
                  <a:pt x="405584" y="107998"/>
                  <a:pt x="363102" y="65135"/>
                  <a:pt x="320430" y="22463"/>
                </a:cubicBezTo>
                <a:cubicBezTo>
                  <a:pt x="309000" y="11033"/>
                  <a:pt x="296427" y="1603"/>
                  <a:pt x="276901" y="556"/>
                </a:cubicBezTo>
                <a:cubicBezTo>
                  <a:pt x="262613" y="2365"/>
                  <a:pt x="248802" y="8652"/>
                  <a:pt x="241087" y="24654"/>
                </a:cubicBezTo>
                <a:close/>
              </a:path>
            </a:pathLst>
          </a:custGeom>
          <a:solidFill>
            <a:srgbClr val="044A94"/>
          </a:solidFill>
          <a:ln w="12700" cap="flat" cmpd="sng" algn="ctr">
            <a:solidFill>
              <a:srgbClr val="044A94"/>
            </a:solidFill>
            <a:prstDash val="solid"/>
            <a:miter lim="800000"/>
          </a:ln>
          <a:effectLst/>
        </p:spPr>
        <p:txBody>
          <a:bodyPr lIns="137160" tIns="0" rIns="91440" bIns="0" rtlCol="0" anchor="ctr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DBDDE2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4" name="Graphic 35">
            <a:extLst>
              <a:ext uri="{FF2B5EF4-FFF2-40B4-BE49-F238E27FC236}">
                <a16:creationId xmlns:a16="http://schemas.microsoft.com/office/drawing/2014/main" id="{309CBC43-21BD-47AD-9BF3-4E815FC770C9}"/>
              </a:ext>
            </a:extLst>
          </p:cNvPr>
          <p:cNvSpPr/>
          <p:nvPr/>
        </p:nvSpPr>
        <p:spPr>
          <a:xfrm>
            <a:off x="6195121" y="4787285"/>
            <a:ext cx="167557" cy="96661"/>
          </a:xfrm>
          <a:custGeom>
            <a:avLst/>
            <a:gdLst>
              <a:gd name="connsiteX0" fmla="*/ 123358 w 466725"/>
              <a:gd name="connsiteY0" fmla="*/ 198961 h 381000"/>
              <a:gd name="connsiteX1" fmla="*/ 105737 w 466725"/>
              <a:gd name="connsiteY1" fmla="*/ 169339 h 381000"/>
              <a:gd name="connsiteX2" fmla="*/ 22393 w 466725"/>
              <a:gd name="connsiteY2" fmla="*/ 85042 h 381000"/>
              <a:gd name="connsiteX3" fmla="*/ 13630 w 466725"/>
              <a:gd name="connsiteY3" fmla="*/ 14367 h 381000"/>
              <a:gd name="connsiteX4" fmla="*/ 83639 w 466725"/>
              <a:gd name="connsiteY4" fmla="*/ 21987 h 381000"/>
              <a:gd name="connsiteX5" fmla="*/ 217751 w 466725"/>
              <a:gd name="connsiteY5" fmla="*/ 156099 h 381000"/>
              <a:gd name="connsiteX6" fmla="*/ 217274 w 466725"/>
              <a:gd name="connsiteY6" fmla="*/ 230394 h 381000"/>
              <a:gd name="connsiteX7" fmla="*/ 79733 w 466725"/>
              <a:gd name="connsiteY7" fmla="*/ 367840 h 381000"/>
              <a:gd name="connsiteX8" fmla="*/ 13344 w 466725"/>
              <a:gd name="connsiteY8" fmla="*/ 372888 h 381000"/>
              <a:gd name="connsiteX9" fmla="*/ 19726 w 466725"/>
              <a:gd name="connsiteY9" fmla="*/ 306403 h 381000"/>
              <a:gd name="connsiteX10" fmla="*/ 103355 w 466725"/>
              <a:gd name="connsiteY10" fmla="*/ 222298 h 381000"/>
              <a:gd name="connsiteX11" fmla="*/ 123358 w 466725"/>
              <a:gd name="connsiteY11" fmla="*/ 198961 h 381000"/>
              <a:gd name="connsiteX12" fmla="*/ 241087 w 466725"/>
              <a:gd name="connsiteY12" fmla="*/ 24654 h 381000"/>
              <a:gd name="connsiteX13" fmla="*/ 251374 w 466725"/>
              <a:gd name="connsiteY13" fmla="*/ 76946 h 381000"/>
              <a:gd name="connsiteX14" fmla="*/ 338718 w 466725"/>
              <a:gd name="connsiteY14" fmla="*/ 164576 h 381000"/>
              <a:gd name="connsiteX15" fmla="*/ 337385 w 466725"/>
              <a:gd name="connsiteY15" fmla="*/ 225441 h 381000"/>
              <a:gd name="connsiteX16" fmla="*/ 259565 w 466725"/>
              <a:gd name="connsiteY16" fmla="*/ 302498 h 381000"/>
              <a:gd name="connsiteX17" fmla="*/ 249469 w 466725"/>
              <a:gd name="connsiteY17" fmla="*/ 372697 h 381000"/>
              <a:gd name="connsiteX18" fmla="*/ 319573 w 466725"/>
              <a:gd name="connsiteY18" fmla="*/ 364506 h 381000"/>
              <a:gd name="connsiteX19" fmla="*/ 447589 w 466725"/>
              <a:gd name="connsiteY19" fmla="*/ 236680 h 381000"/>
              <a:gd name="connsiteX20" fmla="*/ 448446 w 466725"/>
              <a:gd name="connsiteY20" fmla="*/ 150384 h 381000"/>
              <a:gd name="connsiteX21" fmla="*/ 320430 w 466725"/>
              <a:gd name="connsiteY21" fmla="*/ 22463 h 381000"/>
              <a:gd name="connsiteX22" fmla="*/ 276901 w 466725"/>
              <a:gd name="connsiteY22" fmla="*/ 556 h 381000"/>
              <a:gd name="connsiteX23" fmla="*/ 241087 w 466725"/>
              <a:gd name="connsiteY23" fmla="*/ 2465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6725" h="381000">
                <a:moveTo>
                  <a:pt x="123358" y="198961"/>
                </a:moveTo>
                <a:cubicBezTo>
                  <a:pt x="122691" y="183912"/>
                  <a:pt x="113357" y="177054"/>
                  <a:pt x="105737" y="169339"/>
                </a:cubicBezTo>
                <a:cubicBezTo>
                  <a:pt x="78019" y="141145"/>
                  <a:pt x="49825" y="113522"/>
                  <a:pt x="22393" y="85042"/>
                </a:cubicBezTo>
                <a:cubicBezTo>
                  <a:pt x="2105" y="63897"/>
                  <a:pt x="-10754" y="39703"/>
                  <a:pt x="13630" y="14367"/>
                </a:cubicBezTo>
                <a:cubicBezTo>
                  <a:pt x="38395" y="-11255"/>
                  <a:pt x="62588" y="1222"/>
                  <a:pt x="83639" y="21987"/>
                </a:cubicBezTo>
                <a:cubicBezTo>
                  <a:pt x="128597" y="66469"/>
                  <a:pt x="173078" y="111331"/>
                  <a:pt x="217751" y="156099"/>
                </a:cubicBezTo>
                <a:cubicBezTo>
                  <a:pt x="242611" y="180959"/>
                  <a:pt x="241944" y="205724"/>
                  <a:pt x="217274" y="230394"/>
                </a:cubicBezTo>
                <a:cubicBezTo>
                  <a:pt x="171459" y="276209"/>
                  <a:pt x="125739" y="322120"/>
                  <a:pt x="79733" y="367840"/>
                </a:cubicBezTo>
                <a:cubicBezTo>
                  <a:pt x="59255" y="388223"/>
                  <a:pt x="36109" y="395843"/>
                  <a:pt x="13344" y="372888"/>
                </a:cubicBezTo>
                <a:cubicBezTo>
                  <a:pt x="-9516" y="349552"/>
                  <a:pt x="-86" y="326692"/>
                  <a:pt x="19726" y="306403"/>
                </a:cubicBezTo>
                <a:cubicBezTo>
                  <a:pt x="47444" y="278209"/>
                  <a:pt x="75638" y="250492"/>
                  <a:pt x="103355" y="222298"/>
                </a:cubicBezTo>
                <a:cubicBezTo>
                  <a:pt x="110975" y="214582"/>
                  <a:pt x="117548" y="205819"/>
                  <a:pt x="123358" y="198961"/>
                </a:cubicBezTo>
                <a:close/>
                <a:moveTo>
                  <a:pt x="241087" y="24654"/>
                </a:moveTo>
                <a:cubicBezTo>
                  <a:pt x="231276" y="44656"/>
                  <a:pt x="237182" y="62087"/>
                  <a:pt x="251374" y="76946"/>
                </a:cubicBezTo>
                <a:cubicBezTo>
                  <a:pt x="279949" y="106759"/>
                  <a:pt x="307952" y="137239"/>
                  <a:pt x="338718" y="164576"/>
                </a:cubicBezTo>
                <a:cubicBezTo>
                  <a:pt x="364436" y="187436"/>
                  <a:pt x="361959" y="204010"/>
                  <a:pt x="337385" y="225441"/>
                </a:cubicBezTo>
                <a:cubicBezTo>
                  <a:pt x="309953" y="249444"/>
                  <a:pt x="285473" y="276781"/>
                  <a:pt x="259565" y="302498"/>
                </a:cubicBezTo>
                <a:cubicBezTo>
                  <a:pt x="238420" y="323453"/>
                  <a:pt x="224704" y="347075"/>
                  <a:pt x="249469" y="372697"/>
                </a:cubicBezTo>
                <a:cubicBezTo>
                  <a:pt x="274329" y="398320"/>
                  <a:pt x="298332" y="385651"/>
                  <a:pt x="319573" y="364506"/>
                </a:cubicBezTo>
                <a:cubicBezTo>
                  <a:pt x="362245" y="321929"/>
                  <a:pt x="404631" y="278876"/>
                  <a:pt x="447589" y="236680"/>
                </a:cubicBezTo>
                <a:cubicBezTo>
                  <a:pt x="477116" y="207724"/>
                  <a:pt x="478069" y="179626"/>
                  <a:pt x="448446" y="150384"/>
                </a:cubicBezTo>
                <a:cubicBezTo>
                  <a:pt x="405584" y="107998"/>
                  <a:pt x="363102" y="65135"/>
                  <a:pt x="320430" y="22463"/>
                </a:cubicBezTo>
                <a:cubicBezTo>
                  <a:pt x="309000" y="11033"/>
                  <a:pt x="296427" y="1603"/>
                  <a:pt x="276901" y="556"/>
                </a:cubicBezTo>
                <a:cubicBezTo>
                  <a:pt x="262613" y="2365"/>
                  <a:pt x="248802" y="8652"/>
                  <a:pt x="241087" y="24654"/>
                </a:cubicBezTo>
                <a:close/>
              </a:path>
            </a:pathLst>
          </a:custGeom>
          <a:solidFill>
            <a:srgbClr val="044A94"/>
          </a:solidFill>
          <a:ln w="12700" cap="flat" cmpd="sng" algn="ctr">
            <a:solidFill>
              <a:srgbClr val="044A94"/>
            </a:solidFill>
            <a:prstDash val="solid"/>
            <a:miter lim="800000"/>
          </a:ln>
          <a:effectLst/>
        </p:spPr>
        <p:txBody>
          <a:bodyPr lIns="137160" tIns="0" rIns="91440" bIns="0" rtlCol="0" anchor="ctr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DBDDE2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6" name="Graphic 35">
            <a:extLst>
              <a:ext uri="{FF2B5EF4-FFF2-40B4-BE49-F238E27FC236}">
                <a16:creationId xmlns:a16="http://schemas.microsoft.com/office/drawing/2014/main" id="{79647176-7233-4AE1-B411-FA1675B92077}"/>
              </a:ext>
            </a:extLst>
          </p:cNvPr>
          <p:cNvSpPr/>
          <p:nvPr/>
        </p:nvSpPr>
        <p:spPr>
          <a:xfrm>
            <a:off x="6195143" y="5868140"/>
            <a:ext cx="167557" cy="96661"/>
          </a:xfrm>
          <a:custGeom>
            <a:avLst/>
            <a:gdLst>
              <a:gd name="connsiteX0" fmla="*/ 123358 w 466725"/>
              <a:gd name="connsiteY0" fmla="*/ 198961 h 381000"/>
              <a:gd name="connsiteX1" fmla="*/ 105737 w 466725"/>
              <a:gd name="connsiteY1" fmla="*/ 169339 h 381000"/>
              <a:gd name="connsiteX2" fmla="*/ 22393 w 466725"/>
              <a:gd name="connsiteY2" fmla="*/ 85042 h 381000"/>
              <a:gd name="connsiteX3" fmla="*/ 13630 w 466725"/>
              <a:gd name="connsiteY3" fmla="*/ 14367 h 381000"/>
              <a:gd name="connsiteX4" fmla="*/ 83639 w 466725"/>
              <a:gd name="connsiteY4" fmla="*/ 21987 h 381000"/>
              <a:gd name="connsiteX5" fmla="*/ 217751 w 466725"/>
              <a:gd name="connsiteY5" fmla="*/ 156099 h 381000"/>
              <a:gd name="connsiteX6" fmla="*/ 217274 w 466725"/>
              <a:gd name="connsiteY6" fmla="*/ 230394 h 381000"/>
              <a:gd name="connsiteX7" fmla="*/ 79733 w 466725"/>
              <a:gd name="connsiteY7" fmla="*/ 367840 h 381000"/>
              <a:gd name="connsiteX8" fmla="*/ 13344 w 466725"/>
              <a:gd name="connsiteY8" fmla="*/ 372888 h 381000"/>
              <a:gd name="connsiteX9" fmla="*/ 19726 w 466725"/>
              <a:gd name="connsiteY9" fmla="*/ 306403 h 381000"/>
              <a:gd name="connsiteX10" fmla="*/ 103355 w 466725"/>
              <a:gd name="connsiteY10" fmla="*/ 222298 h 381000"/>
              <a:gd name="connsiteX11" fmla="*/ 123358 w 466725"/>
              <a:gd name="connsiteY11" fmla="*/ 198961 h 381000"/>
              <a:gd name="connsiteX12" fmla="*/ 241087 w 466725"/>
              <a:gd name="connsiteY12" fmla="*/ 24654 h 381000"/>
              <a:gd name="connsiteX13" fmla="*/ 251374 w 466725"/>
              <a:gd name="connsiteY13" fmla="*/ 76946 h 381000"/>
              <a:gd name="connsiteX14" fmla="*/ 338718 w 466725"/>
              <a:gd name="connsiteY14" fmla="*/ 164576 h 381000"/>
              <a:gd name="connsiteX15" fmla="*/ 337385 w 466725"/>
              <a:gd name="connsiteY15" fmla="*/ 225441 h 381000"/>
              <a:gd name="connsiteX16" fmla="*/ 259565 w 466725"/>
              <a:gd name="connsiteY16" fmla="*/ 302498 h 381000"/>
              <a:gd name="connsiteX17" fmla="*/ 249469 w 466725"/>
              <a:gd name="connsiteY17" fmla="*/ 372697 h 381000"/>
              <a:gd name="connsiteX18" fmla="*/ 319573 w 466725"/>
              <a:gd name="connsiteY18" fmla="*/ 364506 h 381000"/>
              <a:gd name="connsiteX19" fmla="*/ 447589 w 466725"/>
              <a:gd name="connsiteY19" fmla="*/ 236680 h 381000"/>
              <a:gd name="connsiteX20" fmla="*/ 448446 w 466725"/>
              <a:gd name="connsiteY20" fmla="*/ 150384 h 381000"/>
              <a:gd name="connsiteX21" fmla="*/ 320430 w 466725"/>
              <a:gd name="connsiteY21" fmla="*/ 22463 h 381000"/>
              <a:gd name="connsiteX22" fmla="*/ 276901 w 466725"/>
              <a:gd name="connsiteY22" fmla="*/ 556 h 381000"/>
              <a:gd name="connsiteX23" fmla="*/ 241087 w 466725"/>
              <a:gd name="connsiteY23" fmla="*/ 2465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6725" h="381000">
                <a:moveTo>
                  <a:pt x="123358" y="198961"/>
                </a:moveTo>
                <a:cubicBezTo>
                  <a:pt x="122691" y="183912"/>
                  <a:pt x="113357" y="177054"/>
                  <a:pt x="105737" y="169339"/>
                </a:cubicBezTo>
                <a:cubicBezTo>
                  <a:pt x="78019" y="141145"/>
                  <a:pt x="49825" y="113522"/>
                  <a:pt x="22393" y="85042"/>
                </a:cubicBezTo>
                <a:cubicBezTo>
                  <a:pt x="2105" y="63897"/>
                  <a:pt x="-10754" y="39703"/>
                  <a:pt x="13630" y="14367"/>
                </a:cubicBezTo>
                <a:cubicBezTo>
                  <a:pt x="38395" y="-11255"/>
                  <a:pt x="62588" y="1222"/>
                  <a:pt x="83639" y="21987"/>
                </a:cubicBezTo>
                <a:cubicBezTo>
                  <a:pt x="128597" y="66469"/>
                  <a:pt x="173078" y="111331"/>
                  <a:pt x="217751" y="156099"/>
                </a:cubicBezTo>
                <a:cubicBezTo>
                  <a:pt x="242611" y="180959"/>
                  <a:pt x="241944" y="205724"/>
                  <a:pt x="217274" y="230394"/>
                </a:cubicBezTo>
                <a:cubicBezTo>
                  <a:pt x="171459" y="276209"/>
                  <a:pt x="125739" y="322120"/>
                  <a:pt x="79733" y="367840"/>
                </a:cubicBezTo>
                <a:cubicBezTo>
                  <a:pt x="59255" y="388223"/>
                  <a:pt x="36109" y="395843"/>
                  <a:pt x="13344" y="372888"/>
                </a:cubicBezTo>
                <a:cubicBezTo>
                  <a:pt x="-9516" y="349552"/>
                  <a:pt x="-86" y="326692"/>
                  <a:pt x="19726" y="306403"/>
                </a:cubicBezTo>
                <a:cubicBezTo>
                  <a:pt x="47444" y="278209"/>
                  <a:pt x="75638" y="250492"/>
                  <a:pt x="103355" y="222298"/>
                </a:cubicBezTo>
                <a:cubicBezTo>
                  <a:pt x="110975" y="214582"/>
                  <a:pt x="117548" y="205819"/>
                  <a:pt x="123358" y="198961"/>
                </a:cubicBezTo>
                <a:close/>
                <a:moveTo>
                  <a:pt x="241087" y="24654"/>
                </a:moveTo>
                <a:cubicBezTo>
                  <a:pt x="231276" y="44656"/>
                  <a:pt x="237182" y="62087"/>
                  <a:pt x="251374" y="76946"/>
                </a:cubicBezTo>
                <a:cubicBezTo>
                  <a:pt x="279949" y="106759"/>
                  <a:pt x="307952" y="137239"/>
                  <a:pt x="338718" y="164576"/>
                </a:cubicBezTo>
                <a:cubicBezTo>
                  <a:pt x="364436" y="187436"/>
                  <a:pt x="361959" y="204010"/>
                  <a:pt x="337385" y="225441"/>
                </a:cubicBezTo>
                <a:cubicBezTo>
                  <a:pt x="309953" y="249444"/>
                  <a:pt x="285473" y="276781"/>
                  <a:pt x="259565" y="302498"/>
                </a:cubicBezTo>
                <a:cubicBezTo>
                  <a:pt x="238420" y="323453"/>
                  <a:pt x="224704" y="347075"/>
                  <a:pt x="249469" y="372697"/>
                </a:cubicBezTo>
                <a:cubicBezTo>
                  <a:pt x="274329" y="398320"/>
                  <a:pt x="298332" y="385651"/>
                  <a:pt x="319573" y="364506"/>
                </a:cubicBezTo>
                <a:cubicBezTo>
                  <a:pt x="362245" y="321929"/>
                  <a:pt x="404631" y="278876"/>
                  <a:pt x="447589" y="236680"/>
                </a:cubicBezTo>
                <a:cubicBezTo>
                  <a:pt x="477116" y="207724"/>
                  <a:pt x="478069" y="179626"/>
                  <a:pt x="448446" y="150384"/>
                </a:cubicBezTo>
                <a:cubicBezTo>
                  <a:pt x="405584" y="107998"/>
                  <a:pt x="363102" y="65135"/>
                  <a:pt x="320430" y="22463"/>
                </a:cubicBezTo>
                <a:cubicBezTo>
                  <a:pt x="309000" y="11033"/>
                  <a:pt x="296427" y="1603"/>
                  <a:pt x="276901" y="556"/>
                </a:cubicBezTo>
                <a:cubicBezTo>
                  <a:pt x="262613" y="2365"/>
                  <a:pt x="248802" y="8652"/>
                  <a:pt x="241087" y="24654"/>
                </a:cubicBezTo>
                <a:close/>
              </a:path>
            </a:pathLst>
          </a:custGeom>
          <a:solidFill>
            <a:srgbClr val="044A94"/>
          </a:solidFill>
          <a:ln w="12700" cap="flat" cmpd="sng" algn="ctr">
            <a:solidFill>
              <a:srgbClr val="044A94"/>
            </a:solidFill>
            <a:prstDash val="solid"/>
            <a:miter lim="800000"/>
          </a:ln>
          <a:effectLst/>
        </p:spPr>
        <p:txBody>
          <a:bodyPr lIns="137160" tIns="0" rIns="91440" bIns="0" rtlCol="0" anchor="ctr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DBDDE2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77059" y="1162123"/>
            <a:ext cx="4783692" cy="1174217"/>
            <a:chOff x="6864359" y="4913320"/>
            <a:chExt cx="4783692" cy="1174217"/>
          </a:xfrm>
        </p:grpSpPr>
        <p:sp>
          <p:nvSpPr>
            <p:cNvPr id="125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6864359" y="4913320"/>
              <a:ext cx="4783335" cy="217534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chemeClr val="bg2">
                  <a:lumMod val="90000"/>
                </a:schemeClr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KEY PARTNERS</a:t>
              </a:r>
            </a:p>
          </p:txBody>
        </p:sp>
        <p:pic>
          <p:nvPicPr>
            <p:cNvPr id="2050" name="Picture 2" descr="cbz-holdings-logo - CBZ Hold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8" t="22727" r="13199" b="23262"/>
            <a:stretch/>
          </p:blipFill>
          <p:spPr bwMode="auto">
            <a:xfrm>
              <a:off x="6899061" y="5468399"/>
              <a:ext cx="1190622" cy="49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" name="Picture 2047"/>
            <p:cNvPicPr>
              <a:picLocks noChangeAspect="1"/>
            </p:cNvPicPr>
            <p:nvPr/>
          </p:nvPicPr>
          <p:blipFill rotWithShape="1">
            <a:blip r:embed="rId4"/>
            <a:srcRect l="17157" t="21875" r="18137" b="8333"/>
            <a:stretch/>
          </p:blipFill>
          <p:spPr>
            <a:xfrm>
              <a:off x="8339480" y="5395055"/>
              <a:ext cx="682146" cy="692482"/>
            </a:xfrm>
            <a:prstGeom prst="rect">
              <a:avLst/>
            </a:prstGeom>
          </p:spPr>
        </p:pic>
        <p:pic>
          <p:nvPicPr>
            <p:cNvPr id="2049" name="Picture 20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8552" y="5543403"/>
              <a:ext cx="1229493" cy="384100"/>
            </a:xfrm>
            <a:prstGeom prst="rect">
              <a:avLst/>
            </a:prstGeom>
          </p:spPr>
        </p:pic>
        <p:pic>
          <p:nvPicPr>
            <p:cNvPr id="2052" name="Picture 205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77934" y="5290880"/>
              <a:ext cx="870117" cy="7601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911761" y="2644990"/>
            <a:ext cx="5351381" cy="3516381"/>
            <a:chOff x="6864359" y="1170838"/>
            <a:chExt cx="5351381" cy="3516381"/>
          </a:xfrm>
        </p:grpSpPr>
        <p:sp>
          <p:nvSpPr>
            <p:cNvPr id="106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6864361" y="1478243"/>
              <a:ext cx="2220245" cy="1515450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rgbClr val="DBDDE2"/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DBDDE2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07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9427449" y="1478244"/>
              <a:ext cx="2220245" cy="1515448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rgbClr val="DBDDE2"/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DBDDE2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08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6864361" y="3171619"/>
              <a:ext cx="2220245" cy="1515600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rgbClr val="DBDDE2"/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DBDDE2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09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9427452" y="3171619"/>
              <a:ext cx="2220245" cy="1515600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rgbClr val="DBDDE2"/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DBDDE2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pic>
          <p:nvPicPr>
            <p:cNvPr id="110" name="Image 2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9061" y="1517203"/>
              <a:ext cx="802005" cy="776605"/>
            </a:xfrm>
            <a:prstGeom prst="ellipse">
              <a:avLst/>
            </a:prstGeom>
          </p:spPr>
        </p:pic>
        <p:pic>
          <p:nvPicPr>
            <p:cNvPr id="111" name="Image 28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55" y="1490866"/>
              <a:ext cx="864870" cy="758825"/>
            </a:xfrm>
            <a:prstGeom prst="ellipse">
              <a:avLst/>
            </a:prstGeom>
          </p:spPr>
        </p:pic>
        <p:pic>
          <p:nvPicPr>
            <p:cNvPr id="112" name="Image 2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9061" y="3213799"/>
              <a:ext cx="819785" cy="762635"/>
            </a:xfrm>
            <a:prstGeom prst="ellipse">
              <a:avLst/>
            </a:prstGeom>
          </p:spPr>
        </p:pic>
        <p:pic>
          <p:nvPicPr>
            <p:cNvPr id="113" name="object 8">
              <a:extLst>
                <a:ext uri="{FF2B5EF4-FFF2-40B4-BE49-F238E27FC236}">
                  <a16:creationId xmlns:a16="http://schemas.microsoft.com/office/drawing/2014/main" id="{E219C494-505F-4FA0-9656-6A934934995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9840" y="3206584"/>
              <a:ext cx="832485" cy="800100"/>
            </a:xfrm>
            <a:prstGeom prst="ellipse">
              <a:avLst/>
            </a:prstGeom>
          </p:spPr>
        </p:pic>
        <p:sp>
          <p:nvSpPr>
            <p:cNvPr id="114" name="Title 1">
              <a:extLst>
                <a:ext uri="{FF2B5EF4-FFF2-40B4-BE49-F238E27FC236}">
                  <a16:creationId xmlns:a16="http://schemas.microsoft.com/office/drawing/2014/main" id="{8AF661D9-98A5-4D46-A3E0-BDCDF681F944}"/>
                </a:ext>
              </a:extLst>
            </p:cNvPr>
            <p:cNvSpPr txBox="1">
              <a:spLocks/>
            </p:cNvSpPr>
            <p:nvPr/>
          </p:nvSpPr>
          <p:spPr>
            <a:xfrm>
              <a:off x="7753666" y="1802859"/>
              <a:ext cx="1278342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10"/>
                </a:spcBef>
                <a:spcAft>
                  <a:spcPts val="0"/>
                </a:spcAft>
              </a:pPr>
              <a:r>
                <a:rPr lang="en-ZW" sz="1000" b="1" u="sng" kern="1200" dirty="0">
                  <a:solidFill>
                    <a:srgbClr val="00808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 </a:t>
              </a:r>
              <a:r>
                <a:rPr lang="en-US" sz="1000" b="1" kern="1200" dirty="0">
                  <a:solidFill>
                    <a:srgbClr val="231F2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Derek </a:t>
              </a:r>
              <a:r>
                <a:rPr lang="en-US" sz="1000" b="1" kern="1200" dirty="0" err="1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+mn-ea"/>
                  <a:cs typeface="+mn-cs"/>
                </a:rPr>
                <a:t>Odoteye</a:t>
              </a:r>
              <a:endParaRPr lang="en-ZW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Title 1">
              <a:extLst>
                <a:ext uri="{FF2B5EF4-FFF2-40B4-BE49-F238E27FC236}">
                  <a16:creationId xmlns:a16="http://schemas.microsoft.com/office/drawing/2014/main" id="{8AF661D9-98A5-4D46-A3E0-BDCDF681F944}"/>
                </a:ext>
              </a:extLst>
            </p:cNvPr>
            <p:cNvSpPr txBox="1">
              <a:spLocks/>
            </p:cNvSpPr>
            <p:nvPr/>
          </p:nvSpPr>
          <p:spPr>
            <a:xfrm>
              <a:off x="10292325" y="1793334"/>
              <a:ext cx="1458595" cy="1708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10"/>
                </a:spcBef>
                <a:spcAft>
                  <a:spcPts val="0"/>
                </a:spcAft>
              </a:pPr>
              <a:r>
                <a:rPr lang="en-ZW" sz="1000" b="1" u="sng" kern="1200" spc="-5" dirty="0">
                  <a:solidFill>
                    <a:srgbClr val="00808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 </a:t>
              </a:r>
              <a:r>
                <a:rPr lang="en-US" sz="1000" b="1" kern="1200" spc="-5" dirty="0" err="1">
                  <a:solidFill>
                    <a:srgbClr val="231F2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Tawanda</a:t>
              </a:r>
              <a:r>
                <a:rPr lang="en-US" sz="1000" b="1" kern="1200" spc="-5" dirty="0">
                  <a:solidFill>
                    <a:srgbClr val="231F2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 Gumbo</a:t>
              </a:r>
              <a:endParaRPr lang="en-ZW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7774712" y="1973674"/>
              <a:ext cx="151384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D" sz="900" i="1" kern="12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cs typeface="Segoe UI" panose="020B0502040204020203" pitchFamily="34" charset="0"/>
                </a:rPr>
                <a:t>Chair Person</a:t>
              </a:r>
              <a:endParaRPr lang="en-ZW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10292325" y="2017026"/>
              <a:ext cx="1923415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kern="12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cs typeface="Segoe UI" panose="020B0502040204020203" pitchFamily="34" charset="0"/>
                </a:rPr>
                <a:t>Director &amp; Board Member</a:t>
              </a:r>
              <a:endParaRPr lang="en-ZW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7718846" y="3669122"/>
              <a:ext cx="1923415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kern="12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cs typeface="Segoe UI" panose="020B0502040204020203" pitchFamily="34" charset="0"/>
                </a:rPr>
                <a:t>Director &amp; Board Member</a:t>
              </a:r>
              <a:endParaRPr lang="en-ZW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Title 1">
              <a:extLst>
                <a:ext uri="{FF2B5EF4-FFF2-40B4-BE49-F238E27FC236}">
                  <a16:creationId xmlns:a16="http://schemas.microsoft.com/office/drawing/2014/main" id="{8AF661D9-98A5-4D46-A3E0-BDCDF681F944}"/>
                </a:ext>
              </a:extLst>
            </p:cNvPr>
            <p:cNvSpPr txBox="1">
              <a:spLocks/>
            </p:cNvSpPr>
            <p:nvPr/>
          </p:nvSpPr>
          <p:spPr>
            <a:xfrm>
              <a:off x="7718806" y="3469888"/>
              <a:ext cx="1750060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1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231F2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Rachel </a:t>
              </a:r>
              <a:r>
                <a:rPr lang="en-US" sz="1000" b="1" kern="1200" dirty="0" err="1">
                  <a:solidFill>
                    <a:srgbClr val="231F20"/>
                  </a:solidFill>
                  <a:effectLst/>
                  <a:latin typeface="Georgia" panose="02040502050405020303" pitchFamily="18" charset="0"/>
                  <a:ea typeface="+mn-ea"/>
                  <a:cs typeface="Georgia" panose="02040502050405020303" pitchFamily="18" charset="0"/>
                </a:rPr>
                <a:t>Kupara</a:t>
              </a:r>
              <a:endParaRPr lang="en-ZW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itle 1">
              <a:extLst>
                <a:ext uri="{FF2B5EF4-FFF2-40B4-BE49-F238E27FC236}">
                  <a16:creationId xmlns:a16="http://schemas.microsoft.com/office/drawing/2014/main" id="{8AF661D9-98A5-4D46-A3E0-BDCDF681F944}"/>
                </a:ext>
              </a:extLst>
            </p:cNvPr>
            <p:cNvSpPr txBox="1">
              <a:spLocks/>
            </p:cNvSpPr>
            <p:nvPr/>
          </p:nvSpPr>
          <p:spPr>
            <a:xfrm>
              <a:off x="10283683" y="3471227"/>
              <a:ext cx="1855470" cy="14414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+mn-ea"/>
                  <a:cs typeface="+mn-cs"/>
                </a:rPr>
                <a:t>Collen Tapfumaneyi</a:t>
              </a:r>
              <a:endParaRPr lang="en-ZW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10252957" y="3669122"/>
              <a:ext cx="136359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kern="1200">
                  <a:solidFill>
                    <a:srgbClr val="000000"/>
                  </a:solidFill>
                  <a:effectLst/>
                  <a:latin typeface="Georgia" panose="02040502050405020303" pitchFamily="18" charset="0"/>
                  <a:cs typeface="Segoe UI" panose="020B0502040204020203" pitchFamily="34" charset="0"/>
                </a:rPr>
                <a:t>Chief Executive Officer</a:t>
              </a:r>
              <a:endParaRPr lang="en-ZW" sz="1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4" name="Rectangle: Rounded Corners 58">
              <a:extLst>
                <a:ext uri="{FF2B5EF4-FFF2-40B4-BE49-F238E27FC236}">
                  <a16:creationId xmlns:a16="http://schemas.microsoft.com/office/drawing/2014/main" id="{135DB037-566F-46F2-99EE-EC5FF777C2D2}"/>
                </a:ext>
              </a:extLst>
            </p:cNvPr>
            <p:cNvSpPr/>
            <p:nvPr/>
          </p:nvSpPr>
          <p:spPr>
            <a:xfrm flipH="1">
              <a:off x="6864359" y="1170838"/>
              <a:ext cx="4783335" cy="217534"/>
            </a:xfrm>
            <a:prstGeom prst="roundRect">
              <a:avLst>
                <a:gd name="adj" fmla="val 17924"/>
              </a:avLst>
            </a:prstGeom>
            <a:solidFill>
              <a:sysClr val="window" lastClr="FFFFFF">
                <a:alpha val="50000"/>
              </a:sysClr>
            </a:solidFill>
            <a:ln w="12700" cap="flat" cmpd="sng" algn="ctr">
              <a:solidFill>
                <a:schemeClr val="bg2">
                  <a:lumMod val="90000"/>
                </a:schemeClr>
              </a:solidFill>
              <a:prstDash val="solid"/>
              <a:miter lim="800000"/>
            </a:ln>
            <a:effectLst>
              <a:outerShdw blurRad="76200" dist="76200" dir="2700000" algn="tl" rotWithShape="0">
                <a:srgbClr val="DBDDE2">
                  <a:alpha val="30000"/>
                </a:srgbClr>
              </a:outerShdw>
            </a:effectLst>
          </p:spPr>
          <p:txBody>
            <a:bodyPr lIns="137160" tIns="0" rIns="91440" bIns="0" rtlCol="0" anchor="ctr" anchorCtr="0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DIRECTORS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6967538" y="3994722"/>
              <a:ext cx="2054088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Segoe UI" panose="020B0502040204020203" pitchFamily="34" charset="0"/>
                </a:rPr>
                <a:t>Over 20 years of experience, has held senior management roles across insurance, banking, agriculture, and manufacturing, serving on various boards, including the RBZ</a:t>
              </a:r>
              <a:endParaRPr lang="en-ZW" sz="120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9468866" y="3983124"/>
              <a:ext cx="2147682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Segoe UI" panose="020B0502040204020203" pitchFamily="34" charset="0"/>
                </a:rPr>
                <a:t>Founder &amp; CEO of Escrow Group, overseeing FINSEC, Corpserve &amp; Escrow Systems, with a proven track record in capital markets &amp; financial services solutions across Africa.</a:t>
              </a:r>
              <a:endParaRPr lang="en-ZW" sz="120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9500012" y="2293808"/>
              <a:ext cx="2147682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Segoe UI" panose="020B0502040204020203" pitchFamily="34" charset="0"/>
                </a:rPr>
                <a:t>CFO with over 30 years of Big 4 audit experience, has led complex projects, collaborated with CEOs, &amp; worked with international stock exchanges, bringing strong financial &amp; commercial expertise.</a:t>
              </a:r>
              <a:endParaRPr lang="en-ZW" sz="120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4E4B3B-A4E1-4A95-87A8-B353D9051629}"/>
                </a:ext>
              </a:extLst>
            </p:cNvPr>
            <p:cNvSpPr/>
            <p:nvPr/>
          </p:nvSpPr>
          <p:spPr>
            <a:xfrm>
              <a:off x="6920741" y="2281363"/>
              <a:ext cx="2147682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890">
                <a:spcBef>
                  <a:spcPts val="11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Segoe UI" panose="020B0502040204020203" pitchFamily="34" charset="0"/>
                </a:rPr>
                <a:t>CEO of TSL Limited, has over 18 years of experience in leadership, strategy, and business development, holding key roles within the group, including Group CFO, Group Ops Executive, &amp; MD of logistics.</a:t>
              </a:r>
              <a:endParaRPr lang="en-ZW" sz="120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72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47" y="267242"/>
            <a:ext cx="6042449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SITUATION OVERVIEW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987" y="1055421"/>
            <a:ext cx="11278935" cy="5473197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>
            <a:outerShdw blurRad="317500" sx="102000" sy="102000" algn="ctr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484" y="1055421"/>
            <a:ext cx="157163" cy="5473197"/>
          </a:xfrm>
          <a:prstGeom prst="rect">
            <a:avLst/>
          </a:prstGeom>
          <a:solidFill>
            <a:srgbClr val="22A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66647" y="2175600"/>
            <a:ext cx="3553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2A33E"/>
                </a:solidFill>
                <a:latin typeface="Georgia" panose="02040502050405020303" pitchFamily="18" charset="0"/>
                <a:ea typeface="Roboto" panose="02000000000000000000" pitchFamily="2" charset="0"/>
                <a:cs typeface="Poppins" panose="00000500000000000000" pitchFamily="2" charset="0"/>
              </a:rPr>
              <a:t>KEY REFORMS &amp; CHALLENGES: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0049" y="1055421"/>
            <a:ext cx="988356" cy="54731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405" y="1231178"/>
            <a:ext cx="6598650" cy="986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lvl="0" indent="-285750" algn="just">
              <a:lnSpc>
                <a:spcPct val="2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Georgia" panose="02040502050405020303" pitchFamily="18" charset="0"/>
              </a:rPr>
              <a:t>Post-harvest losses, farmers lose over 30% due to post-harvest losses which are mainly caused by lack of proper storage and limited access to markets.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8405" y="2298484"/>
            <a:ext cx="6598650" cy="986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lvl="0" indent="-285750" algn="just">
              <a:lnSpc>
                <a:spcPct val="2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latin typeface="Georgia" panose="02040502050405020303" pitchFamily="18" charset="0"/>
              </a:rPr>
              <a:t>Mis</a:t>
            </a:r>
            <a:r>
              <a:rPr lang="en-US" sz="1400" dirty="0">
                <a:latin typeface="Georgia" panose="02040502050405020303" pitchFamily="18" charset="0"/>
              </a:rPr>
              <a:t>-pricing, information asymmetry, broken and invisible markets.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8405" y="3365790"/>
            <a:ext cx="6598650" cy="986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lvl="0" indent="-285750" algn="just">
              <a:lnSpc>
                <a:spcPct val="2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Georgia" panose="02040502050405020303" pitchFamily="18" charset="0"/>
              </a:rPr>
              <a:t>Access to Finance – limited access to finance in pre and post-harvest stages.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8405" y="4433097"/>
            <a:ext cx="6598650" cy="986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Georgia" panose="02040502050405020303" pitchFamily="18" charset="0"/>
              </a:rPr>
              <a:t>Flexible insurance products to meet the agriculture value chain requirements.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8405" y="5500404"/>
            <a:ext cx="6598650" cy="986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lvl="0" indent="-285750" algn="just">
              <a:lnSpc>
                <a:spcPct val="2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Georgia" panose="02040502050405020303" pitchFamily="18" charset="0"/>
              </a:rPr>
              <a:t>High-interest rates proposed by various financiers Planning problems.</a:t>
            </a:r>
          </a:p>
        </p:txBody>
      </p:sp>
      <p:pic>
        <p:nvPicPr>
          <p:cNvPr id="1026" name="Picture 2" descr="Harvest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7" y="1383496"/>
            <a:ext cx="686064" cy="6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58" y="2447295"/>
            <a:ext cx="687599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ancial profi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7" y="3515190"/>
            <a:ext cx="687599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uranc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52" y="4582497"/>
            <a:ext cx="687599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est rate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5649804"/>
            <a:ext cx="687599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C045C8-136B-E1E8-3F10-8E7D2FC5113D}"/>
              </a:ext>
            </a:extLst>
          </p:cNvPr>
          <p:cNvSpPr/>
          <p:nvPr/>
        </p:nvSpPr>
        <p:spPr>
          <a:xfrm>
            <a:off x="666647" y="3340676"/>
            <a:ext cx="3171274" cy="2628668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2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Lato" panose="020F0502020204030203" pitchFamily="34" charset="0"/>
                <a:cs typeface="Poppins" panose="00000500000000000000" pitchFamily="2" charset="0"/>
              </a:rPr>
              <a:t>Establishment of a commodity exchange</a:t>
            </a:r>
          </a:p>
          <a:p>
            <a:pPr marL="171450" indent="-171450">
              <a:lnSpc>
                <a:spcPts val="2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Lato" panose="020F0502020204030203" pitchFamily="34" charset="0"/>
                <a:cs typeface="Poppins" panose="00000500000000000000" pitchFamily="2" charset="0"/>
              </a:rPr>
              <a:t>Drive to private sector agricultural financing as espoused in NDS 1</a:t>
            </a:r>
          </a:p>
          <a:p>
            <a:pPr marL="171450" indent="-171450">
              <a:lnSpc>
                <a:spcPts val="2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Lato" panose="020F0502020204030203" pitchFamily="34" charset="0"/>
                <a:cs typeface="Poppins" panose="00000500000000000000" pitchFamily="2" charset="0"/>
              </a:rPr>
              <a:t>In June 2023, the Grain Marketing Act was reviewed through SI 56, 129, and 130 of 2023, allowing for the trading of Strategic Commodities. </a:t>
            </a:r>
          </a:p>
          <a:p>
            <a:pPr marL="171450" indent="-171450">
              <a:lnSpc>
                <a:spcPts val="2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Lato" panose="020F0502020204030203" pitchFamily="34" charset="0"/>
                <a:cs typeface="Poppins" panose="00000500000000000000" pitchFamily="2" charset="0"/>
              </a:rPr>
              <a:t>Liberalization was aimed at creating an environment that crowds the private sector into the Agricultural values chain.</a:t>
            </a:r>
          </a:p>
        </p:txBody>
      </p:sp>
    </p:spTree>
    <p:extLst>
      <p:ext uri="{BB962C8B-B14F-4D97-AF65-F5344CB8AC3E}">
        <p14:creationId xmlns:p14="http://schemas.microsoft.com/office/powerpoint/2010/main" val="325438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914" y="230297"/>
            <a:ext cx="8868777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COMMODITY EXCHANGE SOLUTION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9346">
            <a:extLst>
              <a:ext uri="{FF2B5EF4-FFF2-40B4-BE49-F238E27FC236}">
                <a16:creationId xmlns:a16="http://schemas.microsoft.com/office/drawing/2014/main" id="{9F300F77-CCD3-BFD8-595E-0B3EA1D73C93}"/>
              </a:ext>
            </a:extLst>
          </p:cNvPr>
          <p:cNvSpPr/>
          <p:nvPr/>
        </p:nvSpPr>
        <p:spPr>
          <a:xfrm>
            <a:off x="609011" y="1068316"/>
            <a:ext cx="4885610" cy="5522441"/>
          </a:xfrm>
          <a:prstGeom prst="roundRect">
            <a:avLst>
              <a:gd name="adj" fmla="val 7576"/>
            </a:avLst>
          </a:prstGeom>
          <a:solidFill>
            <a:srgbClr val="28AE78">
              <a:alpha val="65000"/>
            </a:srgbClr>
          </a:solidFill>
          <a:ln w="13071" cap="flat">
            <a:noFill/>
            <a:prstDash val="solid"/>
            <a:miter/>
          </a:ln>
          <a:effectLst>
            <a:outerShdw blurRad="2286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wrap="square" lIns="91440" rIns="91440" rtlCol="0" anchor="ctr">
            <a:noAutofit/>
          </a:bodyPr>
          <a:lstStyle/>
          <a:p>
            <a:pPr>
              <a:lnSpc>
                <a:spcPts val="1400"/>
              </a:lnSpc>
            </a:pPr>
            <a:endParaRPr lang="en-US" sz="10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108" y="1378578"/>
            <a:ext cx="4447883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GENERAL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926" y="1881548"/>
            <a:ext cx="4180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Market Access</a:t>
            </a:r>
            <a:r>
              <a:rPr lang="en-US" alt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:  centralized market platform. Market participants: farmers, traders, processors, financiers and investors.</a:t>
            </a:r>
          </a:p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lvl="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Price Discovery</a:t>
            </a:r>
            <a:r>
              <a:rPr lang="en-US" alt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: Market transparency platform. Supply and demand determine market prices. </a:t>
            </a:r>
          </a:p>
          <a:p>
            <a:pPr marL="171450" lvl="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Standardization and Regulation</a:t>
            </a:r>
            <a:r>
              <a:rPr lang="en-US" alt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: Standardized grading and weighing. Trading regulatory framework.</a:t>
            </a:r>
          </a:p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Liquidity Provision and Financing</a:t>
            </a:r>
            <a:r>
              <a:rPr lang="en-US" alt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: Provides liquidity and enabling the efficient trading of commodities. </a:t>
            </a:r>
          </a:p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lvl="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Risk Management</a:t>
            </a:r>
            <a:r>
              <a:rPr lang="en-US" alt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: Futures contracts and other derivatives. For hedging against price fluctuations.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63549-B8DD-7DE3-1FC4-88EA075C9427}"/>
              </a:ext>
            </a:extLst>
          </p:cNvPr>
          <p:cNvSpPr txBox="1"/>
          <p:nvPr/>
        </p:nvSpPr>
        <p:spPr>
          <a:xfrm>
            <a:off x="5747041" y="1026270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spc="150" dirty="0">
                <a:latin typeface="Georgia" panose="02040502050405020303" pitchFamily="18" charset="0"/>
              </a:rPr>
              <a:t>PRODUCTS AND SEVICES</a:t>
            </a: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2DA8D0BB-DAC7-34AE-FF8A-0E86DFEFA9DE}"/>
              </a:ext>
            </a:extLst>
          </p:cNvPr>
          <p:cNvSpPr/>
          <p:nvPr/>
        </p:nvSpPr>
        <p:spPr>
          <a:xfrm>
            <a:off x="5670512" y="2036699"/>
            <a:ext cx="5933884" cy="452161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7293086" y="2100123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Standard Warehouse Receipts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5670512" y="2572535"/>
            <a:ext cx="5933884" cy="452161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7293085" y="2635959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Horticulture warehouse Receipts</a:t>
            </a:r>
          </a:p>
        </p:txBody>
      </p:sp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C54D7B69-80CE-0456-B358-C0B579EE80E2}"/>
              </a:ext>
            </a:extLst>
          </p:cNvPr>
          <p:cNvSpPr/>
          <p:nvPr/>
        </p:nvSpPr>
        <p:spPr>
          <a:xfrm>
            <a:off x="5670512" y="1500864"/>
            <a:ext cx="5933884" cy="452161"/>
          </a:xfrm>
          <a:prstGeom prst="roundRect">
            <a:avLst>
              <a:gd name="adj" fmla="val 50000"/>
            </a:avLst>
          </a:prstGeom>
          <a:solidFill>
            <a:srgbClr val="EEF1F3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EF77D-471A-2D79-E71C-F6A5FEEE3EE1}"/>
              </a:ext>
            </a:extLst>
          </p:cNvPr>
          <p:cNvSpPr txBox="1"/>
          <p:nvPr/>
        </p:nvSpPr>
        <p:spPr>
          <a:xfrm>
            <a:off x="5822652" y="1588446"/>
            <a:ext cx="556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Warehouse Receipt System:</a:t>
            </a:r>
          </a:p>
        </p:txBody>
      </p:sp>
      <p:sp>
        <p:nvSpPr>
          <p:cNvPr id="18" name="Rectangle: Rounded Corners 20">
            <a:extLst>
              <a:ext uri="{FF2B5EF4-FFF2-40B4-BE49-F238E27FC236}">
                <a16:creationId xmlns:a16="http://schemas.microsoft.com/office/drawing/2014/main" id="{C54D7B69-80CE-0456-B358-C0B579EE80E2}"/>
              </a:ext>
            </a:extLst>
          </p:cNvPr>
          <p:cNvSpPr/>
          <p:nvPr/>
        </p:nvSpPr>
        <p:spPr>
          <a:xfrm>
            <a:off x="5670512" y="3201036"/>
            <a:ext cx="5933884" cy="452161"/>
          </a:xfrm>
          <a:prstGeom prst="roundRect">
            <a:avLst>
              <a:gd name="adj" fmla="val 50000"/>
            </a:avLst>
          </a:prstGeom>
          <a:solidFill>
            <a:srgbClr val="EEF1F3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EF77D-471A-2D79-E71C-F6A5FEEE3EE1}"/>
              </a:ext>
            </a:extLst>
          </p:cNvPr>
          <p:cNvSpPr txBox="1"/>
          <p:nvPr/>
        </p:nvSpPr>
        <p:spPr>
          <a:xfrm>
            <a:off x="5822652" y="3288617"/>
            <a:ext cx="556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Spot Market</a:t>
            </a: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5670512" y="5892310"/>
            <a:ext cx="5933884" cy="452161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4D7B69-80CE-0456-B358-C0B579EE80E2}"/>
              </a:ext>
            </a:extLst>
          </p:cNvPr>
          <p:cNvSpPr/>
          <p:nvPr/>
        </p:nvSpPr>
        <p:spPr>
          <a:xfrm>
            <a:off x="5670512" y="4820639"/>
            <a:ext cx="5933884" cy="452161"/>
          </a:xfrm>
          <a:prstGeom prst="roundRect">
            <a:avLst>
              <a:gd name="adj" fmla="val 50000"/>
            </a:avLst>
          </a:prstGeom>
          <a:solidFill>
            <a:srgbClr val="EEF1F3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9EF77D-471A-2D79-E71C-F6A5FEEE3EE1}"/>
              </a:ext>
            </a:extLst>
          </p:cNvPr>
          <p:cNvSpPr txBox="1"/>
          <p:nvPr/>
        </p:nvSpPr>
        <p:spPr>
          <a:xfrm>
            <a:off x="5822652" y="4908220"/>
            <a:ext cx="5560533" cy="28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Financing Solution</a:t>
            </a:r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9448741" y="2100123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Livestock Warehouse Receipts</a:t>
            </a: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9448740" y="2635959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Collateral Management</a:t>
            </a: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7293086" y="3809172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Continuous Actions</a:t>
            </a:r>
          </a:p>
        </p:txBody>
      </p:sp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7293085" y="4345008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Import and Export Contracts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9448741" y="3809172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Wholesale Auctions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9448740" y="4345008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Facilitation Forward and Futures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7293086" y="5477438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Warehouse Receipt Financing</a:t>
            </a:r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7293085" y="6013274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Trade &amp; Production Finance</a:t>
            </a:r>
          </a:p>
        </p:txBody>
      </p:sp>
      <p:sp>
        <p:nvSpPr>
          <p:cNvPr id="32" name="Rectangle: Rounded Corners 3">
            <a:extLst>
              <a:ext uri="{FF2B5EF4-FFF2-40B4-BE49-F238E27FC236}">
                <a16:creationId xmlns:a16="http://schemas.microsoft.com/office/drawing/2014/main" id="{4BD32AED-66F9-2699-1EB1-ABE4F99F9DDE}"/>
              </a:ext>
            </a:extLst>
          </p:cNvPr>
          <p:cNvSpPr/>
          <p:nvPr/>
        </p:nvSpPr>
        <p:spPr>
          <a:xfrm>
            <a:off x="9448741" y="5477438"/>
            <a:ext cx="1934444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Warehouse Receipt Discounting</a:t>
            </a:r>
          </a:p>
        </p:txBody>
      </p:sp>
      <p:sp>
        <p:nvSpPr>
          <p:cNvPr id="33" name="Rectangle: Rounded Corners 8">
            <a:extLst>
              <a:ext uri="{FF2B5EF4-FFF2-40B4-BE49-F238E27FC236}">
                <a16:creationId xmlns:a16="http://schemas.microsoft.com/office/drawing/2014/main" id="{B91AF1A7-EED1-78EE-D70F-9BFF597A898E}"/>
              </a:ext>
            </a:extLst>
          </p:cNvPr>
          <p:cNvSpPr/>
          <p:nvPr/>
        </p:nvSpPr>
        <p:spPr>
          <a:xfrm>
            <a:off x="9448740" y="6013274"/>
            <a:ext cx="1934445" cy="325312"/>
          </a:xfrm>
          <a:prstGeom prst="roundRect">
            <a:avLst>
              <a:gd name="adj" fmla="val 50000"/>
            </a:avLst>
          </a:prstGeom>
          <a:solidFill>
            <a:srgbClr val="EEF1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0" rIns="137160" bIns="0" rtlCol="0" anchor="ctr" anchorCtr="0"/>
          <a:lstStyle/>
          <a:p>
            <a:pPr lvl="0">
              <a:spcAft>
                <a:spcPts val="60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Commodity fund</a:t>
            </a:r>
          </a:p>
        </p:txBody>
      </p:sp>
      <p:pic>
        <p:nvPicPr>
          <p:cNvPr id="3074" name="Picture 2" descr="Warehous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99" y="2116848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ock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9" y="3829537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nanc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95" y="5415692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0 L 4.79167E-6 0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7778 L 3.95833E-6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15579 L 3.95833E-6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15579 L 3.95833E-6 4.44444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0" grpId="1" animBg="1"/>
      <p:bldP spid="21" grpId="0" animBg="1"/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13899" y="993807"/>
            <a:ext cx="2043103" cy="5166849"/>
            <a:chOff x="145914" y="1354027"/>
            <a:chExt cx="2043103" cy="4189813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145914" y="1354028"/>
              <a:ext cx="57578" cy="4189812"/>
            </a:xfrm>
            <a:prstGeom prst="rect">
              <a:avLst/>
            </a:prstGeom>
            <a:solidFill>
              <a:srgbClr val="22A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4336" y="1354027"/>
              <a:ext cx="1800720" cy="4189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1932206" y="3262247"/>
              <a:ext cx="319660" cy="19396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8669" y="1400892"/>
              <a:ext cx="131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Instrument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5913" y="230297"/>
            <a:ext cx="11057796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INVESTMENT OPPORTUNITIES   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671EE1A5-31D5-4159-9B6A-6CF71B3F2EC3}"/>
              </a:ext>
            </a:extLst>
          </p:cNvPr>
          <p:cNvSpPr>
            <a:spLocks/>
          </p:cNvSpPr>
          <p:nvPr/>
        </p:nvSpPr>
        <p:spPr bwMode="auto">
          <a:xfrm>
            <a:off x="681802" y="1306064"/>
            <a:ext cx="70674" cy="4187151"/>
          </a:xfrm>
          <a:prstGeom prst="roundRect">
            <a:avLst/>
          </a:prstGeom>
          <a:solidFill>
            <a:srgbClr val="26A4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914" y="993807"/>
            <a:ext cx="2043103" cy="5166849"/>
            <a:chOff x="145914" y="1354027"/>
            <a:chExt cx="2043103" cy="4189813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145914" y="1354028"/>
              <a:ext cx="57578" cy="4189812"/>
            </a:xfrm>
            <a:prstGeom prst="rect">
              <a:avLst/>
            </a:prstGeom>
            <a:solidFill>
              <a:srgbClr val="22A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336" y="1354027"/>
              <a:ext cx="1800720" cy="4189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1932206" y="3262247"/>
              <a:ext cx="319660" cy="19396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669" y="1400892"/>
              <a:ext cx="1313040" cy="2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Category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7026" y="993807"/>
            <a:ext cx="3828077" cy="5166849"/>
            <a:chOff x="2256423" y="1354026"/>
            <a:chExt cx="4912071" cy="4189813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2256423" y="1354027"/>
              <a:ext cx="73911" cy="4189812"/>
            </a:xfrm>
            <a:prstGeom prst="rect">
              <a:avLst/>
            </a:prstGeom>
            <a:solidFill>
              <a:srgbClr val="22A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7066" y="1354026"/>
              <a:ext cx="4608573" cy="4189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6883940" y="3234503"/>
              <a:ext cx="319660" cy="24944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1122" y="1400891"/>
              <a:ext cx="3190572" cy="33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Description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03415" y="993807"/>
            <a:ext cx="3043936" cy="5166848"/>
            <a:chOff x="7564649" y="1354025"/>
            <a:chExt cx="1831946" cy="4189813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7564649" y="1354026"/>
              <a:ext cx="34666" cy="4189812"/>
            </a:xfrm>
            <a:prstGeom prst="rect">
              <a:avLst/>
            </a:prstGeom>
            <a:solidFill>
              <a:srgbClr val="22A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95875" y="1354025"/>
              <a:ext cx="1800720" cy="4189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2130" y="1400892"/>
              <a:ext cx="1313040" cy="33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Key Features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3758" y="3492362"/>
            <a:ext cx="152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i="1" dirty="0">
                <a:latin typeface="Georgia" panose="02040502050405020303" pitchFamily="18" charset="0"/>
              </a:rPr>
              <a:t>Post Harvest </a:t>
            </a:r>
            <a:r>
              <a:rPr lang="en-ZW" sz="1200" dirty="0">
                <a:latin typeface="Georgia" panose="02040502050405020303" pitchFamily="18" charset="0"/>
              </a:rPr>
              <a:t>Warehouse Receipt Financing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0313" y="3342857"/>
            <a:ext cx="329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Utilizes the Warehouse Receipts as collateral for loans application.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Commodity holders pledge their WR to a lender or financier through the ZMX platform to secure a loan.</a:t>
            </a:r>
            <a:endParaRPr lang="en-ZW" sz="1200" dirty="0"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638" y="5133087"/>
            <a:ext cx="158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i="1" dirty="0">
                <a:latin typeface="Georgia" panose="02040502050405020303" pitchFamily="18" charset="0"/>
              </a:rPr>
              <a:t>Post Harvest </a:t>
            </a:r>
            <a:r>
              <a:rPr lang="en-ZW" sz="1200" dirty="0">
                <a:latin typeface="Georgia" panose="02040502050405020303" pitchFamily="18" charset="0"/>
              </a:rPr>
              <a:t>Commodity Trade Finance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03492" y="1410004"/>
            <a:ext cx="11353379" cy="4171"/>
          </a:xfrm>
          <a:prstGeom prst="line">
            <a:avLst/>
          </a:prstGeom>
          <a:ln>
            <a:solidFill>
              <a:srgbClr val="26A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715981" y="3350182"/>
            <a:ext cx="27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Short Term  (0 to 6 months)</a:t>
            </a:r>
          </a:p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financier will receive a fixed return ( Interest) on the agreed terms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5914" y="2979334"/>
            <a:ext cx="11410957" cy="1122"/>
          </a:xfrm>
          <a:prstGeom prst="line">
            <a:avLst/>
          </a:prstGeom>
          <a:ln>
            <a:solidFill>
              <a:srgbClr val="26A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54209" y="4857688"/>
            <a:ext cx="315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Includes but is not limited to receivables financing and order financing.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Georgia" panose="02040502050405020303" pitchFamily="18" charset="0"/>
              </a:rPr>
              <a:t>Utilised</a:t>
            </a:r>
            <a:r>
              <a:rPr lang="en-US" sz="1200" dirty="0">
                <a:latin typeface="Georgia" panose="02040502050405020303" pitchFamily="18" charset="0"/>
              </a:rPr>
              <a:t> to bridge the working capital gap created mainly for small and large agro-processors.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5982" y="4698831"/>
            <a:ext cx="2744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Short Term  (0 to 6 months)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return is mixed (Interest and Markup on the commodity selling price)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investees are typically (Milling companies).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Georgia" panose="02040502050405020303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74703" y="4545615"/>
            <a:ext cx="11362535" cy="9225"/>
          </a:xfrm>
          <a:prstGeom prst="line">
            <a:avLst/>
          </a:prstGeom>
          <a:ln>
            <a:solidFill>
              <a:srgbClr val="26A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4335" y="1951929"/>
            <a:ext cx="161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latin typeface="Georgia" panose="02040502050405020303" pitchFamily="18" charset="0"/>
              </a:rPr>
              <a:t>Production Financing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67882" y="1480237"/>
            <a:ext cx="3361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lending of inputs to facilitate the production of agricultural products.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Livestock WR is used as collateral to unlock more borrowing capacity from farmers/contractors.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718855" y="1582596"/>
            <a:ext cx="274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Short term 6 to 9 months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Secured through livestock warehouse receipts.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 financier will receive a variable return     (Interest) on the agreed terms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57529" y="3472636"/>
            <a:ext cx="152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latin typeface="Georgia" panose="02040502050405020303" pitchFamily="18" charset="0"/>
              </a:rPr>
              <a:t>Warehouse Receipts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7158" y="5134688"/>
            <a:ext cx="152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latin typeface="Georgia" panose="02040502050405020303" pitchFamily="18" charset="0"/>
              </a:rPr>
              <a:t>Promissory Notes, Invoice, Orders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59466" y="1526220"/>
            <a:ext cx="152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Livestock Backed Warehouse Receipts, Commercial Paper, MTNs and other debt instruments</a:t>
            </a:r>
            <a:endParaRPr lang="en-ZW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1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913" y="230297"/>
            <a:ext cx="11057796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COMMODITY FUND OPTION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421" y="1178092"/>
            <a:ext cx="7117220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Georgia" panose="02040502050405020303" pitchFamily="18" charset="0"/>
              </a:rPr>
              <a:t>Pension Funds can invest in all these opportunities via the commodity fund, highlights of the funds are below: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4666"/>
              </p:ext>
            </p:extLst>
          </p:nvPr>
        </p:nvGraphicFramePr>
        <p:xfrm>
          <a:off x="737420" y="2039674"/>
          <a:ext cx="7117220" cy="36244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5605">
                  <a:extLst>
                    <a:ext uri="{9D8B030D-6E8A-4147-A177-3AD203B41FA5}">
                      <a16:colId xmlns:a16="http://schemas.microsoft.com/office/drawing/2014/main" val="626945644"/>
                    </a:ext>
                  </a:extLst>
                </a:gridCol>
                <a:gridCol w="1707995">
                  <a:extLst>
                    <a:ext uri="{9D8B030D-6E8A-4147-A177-3AD203B41FA5}">
                      <a16:colId xmlns:a16="http://schemas.microsoft.com/office/drawing/2014/main" val="2936502685"/>
                    </a:ext>
                  </a:extLst>
                </a:gridCol>
                <a:gridCol w="4983620">
                  <a:extLst>
                    <a:ext uri="{9D8B030D-6E8A-4147-A177-3AD203B41FA5}">
                      <a16:colId xmlns:a16="http://schemas.microsoft.com/office/drawing/2014/main" val="162070352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KEY FEATURES</a:t>
                      </a:r>
                      <a:endParaRPr lang="en-ZW" sz="18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A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67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Fund Promoter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ZMX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83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Funds Manager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Stratus Capital Partners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83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kern="1200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Investment Strategy</a:t>
                      </a:r>
                      <a:endParaRPr lang="en-ZW" sz="110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Commodities ( 70%)</a:t>
                      </a:r>
                      <a:r>
                        <a:rPr lang="en-ZW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Quasi Debt Instruments: ( 20%)</a:t>
                      </a:r>
                      <a:r>
                        <a:rPr lang="en-ZW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Money Market (10%)</a:t>
                      </a:r>
                      <a:endParaRPr lang="en-ZW" sz="110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251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kern="1200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Status: </a:t>
                      </a:r>
                      <a:endParaRPr lang="en-ZW" sz="110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Prescribed Asset Status , Liquid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Asste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Status</a:t>
                      </a:r>
                      <a:endParaRPr lang="en-ZW" sz="110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9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Targeted Returns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10%- 15% pa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8263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Tenure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 Open ended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8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Security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</a:rPr>
                        <a:t>Mainly the physical commodity held in ZMX certified warehouse </a:t>
                      </a:r>
                      <a:endParaRPr lang="en-ZW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12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Liquidity: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Georgia" panose="02040502050405020303" pitchFamily="18" charset="0"/>
                        </a:rPr>
                        <a:t>As a listed instrument, the Fund units are bought and sold on the FINSEC.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1977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KEY PARTNERS</a:t>
                      </a:r>
                      <a:endParaRPr lang="en-ZW" sz="11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A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6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Trustee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CABS Trustees Services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0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Custodian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CABS Custodial Services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81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Trading Platform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Financial Securities Exchange (FINSEC)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9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Sponsoring Broker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MMC stockbrokers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66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Legal Advisors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eorgia" panose="02040502050405020303" pitchFamily="18" charset="0"/>
                        </a:rPr>
                        <a:t>Atukwa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 Attorneys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370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100" b="1" dirty="0">
                          <a:solidFill>
                            <a:schemeClr val="tx2"/>
                          </a:solidFill>
                          <a:effectLst/>
                          <a:latin typeface="Castellar" panose="020A0402060406010301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Auditors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eorgia" panose="02040502050405020303" pitchFamily="18" charset="0"/>
                        </a:rPr>
                        <a:t>Kreston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 Zimbabwe </a:t>
                      </a:r>
                      <a:endParaRPr lang="en-ZW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A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5662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694" y="4899785"/>
            <a:ext cx="1443334" cy="450905"/>
          </a:xfrm>
          <a:prstGeom prst="rect">
            <a:avLst/>
          </a:prstGeom>
        </p:spPr>
      </p:pic>
      <p:pic>
        <p:nvPicPr>
          <p:cNvPr id="2050" name="Picture 2" descr="Stratus Capital Partn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 b="17296"/>
          <a:stretch/>
        </p:blipFill>
        <p:spPr bwMode="auto">
          <a:xfrm>
            <a:off x="9487722" y="1094857"/>
            <a:ext cx="1185031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bs.co.zw/sites/default/fil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4" y="2294535"/>
            <a:ext cx="1451035" cy="5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MC Stockbrok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77" y="4034938"/>
            <a:ext cx="1555120" cy="4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Kreston Zimbab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31" y="3255781"/>
            <a:ext cx="1629011" cy="3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913" y="230297"/>
            <a:ext cx="11057796" cy="54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2400" b="1" noProof="0" dirty="0">
                <a:solidFill>
                  <a:prstClr val="black"/>
                </a:solidFill>
                <a:latin typeface="Georgia" panose="02040502050405020303" pitchFamily="18" charset="0"/>
              </a:rPr>
              <a:t>CALL TO ACTION</a:t>
            </a:r>
            <a:endParaRPr kumimoji="0" lang="en-Z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5612" y="1465080"/>
            <a:ext cx="3130588" cy="452161"/>
            <a:chOff x="5670512" y="1500864"/>
            <a:chExt cx="5933884" cy="452161"/>
          </a:xfrm>
        </p:grpSpPr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C54D7B69-80CE-0456-B358-C0B579EE80E2}"/>
                </a:ext>
              </a:extLst>
            </p:cNvPr>
            <p:cNvSpPr/>
            <p:nvPr/>
          </p:nvSpPr>
          <p:spPr>
            <a:xfrm>
              <a:off x="5670512" y="1500864"/>
              <a:ext cx="5933884" cy="4521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9EF77D-471A-2D79-E71C-F6A5FEEE3EE1}"/>
                </a:ext>
              </a:extLst>
            </p:cNvPr>
            <p:cNvSpPr txBox="1"/>
            <p:nvPr/>
          </p:nvSpPr>
          <p:spPr>
            <a:xfrm>
              <a:off x="5822652" y="1588446"/>
              <a:ext cx="5560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IMMEDIATE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76712" y="1465080"/>
            <a:ext cx="3130588" cy="452161"/>
            <a:chOff x="5670512" y="3201036"/>
            <a:chExt cx="5933884" cy="452161"/>
          </a:xfrm>
        </p:grpSpPr>
        <p:sp>
          <p:nvSpPr>
            <p:cNvPr id="18" name="Rectangle: Rounded Corners 20">
              <a:extLst>
                <a:ext uri="{FF2B5EF4-FFF2-40B4-BE49-F238E27FC236}">
                  <a16:creationId xmlns:a16="http://schemas.microsoft.com/office/drawing/2014/main" id="{C54D7B69-80CE-0456-B358-C0B579EE80E2}"/>
                </a:ext>
              </a:extLst>
            </p:cNvPr>
            <p:cNvSpPr/>
            <p:nvPr/>
          </p:nvSpPr>
          <p:spPr>
            <a:xfrm>
              <a:off x="5670512" y="3201036"/>
              <a:ext cx="5933884" cy="45216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9EF77D-471A-2D79-E71C-F6A5FEEE3EE1}"/>
                </a:ext>
              </a:extLst>
            </p:cNvPr>
            <p:cNvSpPr txBox="1"/>
            <p:nvPr/>
          </p:nvSpPr>
          <p:spPr>
            <a:xfrm>
              <a:off x="5822652" y="3288617"/>
              <a:ext cx="5560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Medium Term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15312" y="1465079"/>
            <a:ext cx="3130588" cy="452161"/>
            <a:chOff x="5670512" y="4820639"/>
            <a:chExt cx="5933884" cy="452161"/>
          </a:xfrm>
        </p:grpSpPr>
        <p:sp>
          <p:nvSpPr>
            <p:cNvPr id="20" name="Rectangle: Rounded Corners 20">
              <a:extLst>
                <a:ext uri="{FF2B5EF4-FFF2-40B4-BE49-F238E27FC236}">
                  <a16:creationId xmlns:a16="http://schemas.microsoft.com/office/drawing/2014/main" id="{C54D7B69-80CE-0456-B358-C0B579EE80E2}"/>
                </a:ext>
              </a:extLst>
            </p:cNvPr>
            <p:cNvSpPr/>
            <p:nvPr/>
          </p:nvSpPr>
          <p:spPr>
            <a:xfrm>
              <a:off x="5670512" y="4820639"/>
              <a:ext cx="5933884" cy="452161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1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9EF77D-471A-2D79-E71C-F6A5FEEE3EE1}"/>
                </a:ext>
              </a:extLst>
            </p:cNvPr>
            <p:cNvSpPr txBox="1"/>
            <p:nvPr/>
          </p:nvSpPr>
          <p:spPr>
            <a:xfrm>
              <a:off x="5822652" y="4908220"/>
              <a:ext cx="5560533" cy="2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Long Term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90650" y="2250050"/>
            <a:ext cx="2495549" cy="452161"/>
            <a:chOff x="755612" y="2343935"/>
            <a:chExt cx="3130587" cy="452161"/>
          </a:xfrm>
        </p:grpSpPr>
        <p:sp>
          <p:nvSpPr>
            <p:cNvPr id="30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31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Investment into Commodity Fund.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08871" y="3196000"/>
            <a:ext cx="2477329" cy="452161"/>
            <a:chOff x="755612" y="2343935"/>
            <a:chExt cx="3107731" cy="452161"/>
          </a:xfrm>
        </p:grpSpPr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07731" cy="4521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Taking a position in the wheat opportunity.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90650" y="4141950"/>
            <a:ext cx="2495549" cy="452161"/>
            <a:chOff x="755612" y="2343935"/>
            <a:chExt cx="3130587" cy="452161"/>
          </a:xfrm>
        </p:grpSpPr>
        <p:sp>
          <p:nvSpPr>
            <p:cNvPr id="37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38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Investment into Trade Finance Opportunities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8870" y="5087901"/>
            <a:ext cx="2495549" cy="452161"/>
            <a:chOff x="755612" y="2343935"/>
            <a:chExt cx="3130587" cy="452161"/>
          </a:xfrm>
        </p:grpSpPr>
        <p:sp>
          <p:nvSpPr>
            <p:cNvPr id="50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1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Agric linked-instruments issued by contractors </a:t>
              </a:r>
            </a:p>
          </p:txBody>
        </p:sp>
      </p:grp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755612" y="2250050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3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755612" y="3198909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4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755612" y="4147768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5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755612" y="5096627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724" y="2282058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3724" y="323249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3724" y="4182922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3724" y="5133354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093531" y="2250050"/>
            <a:ext cx="2495549" cy="452161"/>
            <a:chOff x="755612" y="2343935"/>
            <a:chExt cx="3130587" cy="45216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1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Crop production financing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11751" y="3196000"/>
            <a:ext cx="2477329" cy="452161"/>
            <a:chOff x="755612" y="2343935"/>
            <a:chExt cx="3107731" cy="452161"/>
          </a:xfrm>
        </p:grpSpPr>
        <p:sp>
          <p:nvSpPr>
            <p:cNvPr id="63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07731" cy="45216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4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Livestock WR financing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93531" y="4141950"/>
            <a:ext cx="2495549" cy="452161"/>
            <a:chOff x="755612" y="2343935"/>
            <a:chExt cx="3130587" cy="452161"/>
          </a:xfrm>
        </p:grpSpPr>
        <p:sp>
          <p:nvSpPr>
            <p:cNvPr id="66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7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Import and Export Financing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11751" y="5087901"/>
            <a:ext cx="2495549" cy="452161"/>
            <a:chOff x="755612" y="2343935"/>
            <a:chExt cx="3130587" cy="452161"/>
          </a:xfrm>
        </p:grpSpPr>
        <p:sp>
          <p:nvSpPr>
            <p:cNvPr id="69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70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Agric linked-instruments issued by contractors </a:t>
              </a:r>
            </a:p>
          </p:txBody>
        </p:sp>
      </p:grpSp>
      <p:sp>
        <p:nvSpPr>
          <p:cNvPr id="71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4458493" y="2250050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2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4458493" y="3198909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3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4458493" y="4147768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4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4458493" y="5096627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96605" y="2282058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96605" y="323249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96605" y="4182922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96605" y="5133354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4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132131" y="2250050"/>
            <a:ext cx="2495549" cy="452161"/>
            <a:chOff x="755612" y="2343935"/>
            <a:chExt cx="3130587" cy="452161"/>
          </a:xfrm>
        </p:grpSpPr>
        <p:sp>
          <p:nvSpPr>
            <p:cNvPr id="80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rgbClr val="FFD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81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Warehouse REITS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150352" y="3196000"/>
            <a:ext cx="2477329" cy="452161"/>
            <a:chOff x="755612" y="2343935"/>
            <a:chExt cx="3107731" cy="452161"/>
          </a:xfrm>
        </p:grpSpPr>
        <p:sp>
          <p:nvSpPr>
            <p:cNvPr id="83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07731" cy="452161"/>
            </a:xfrm>
            <a:prstGeom prst="roundRect">
              <a:avLst>
                <a:gd name="adj" fmla="val 50000"/>
              </a:avLst>
            </a:prstGeom>
            <a:solidFill>
              <a:srgbClr val="FFD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84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Irrigation Bonds  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132131" y="4141950"/>
            <a:ext cx="2495549" cy="452161"/>
            <a:chOff x="755612" y="2343935"/>
            <a:chExt cx="3130587" cy="452161"/>
          </a:xfrm>
        </p:grpSpPr>
        <p:sp>
          <p:nvSpPr>
            <p:cNvPr id="86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rgbClr val="FFD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87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Intercontinental trade financing through AFCTA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150351" y="5087901"/>
            <a:ext cx="2495549" cy="452161"/>
            <a:chOff x="755612" y="2343935"/>
            <a:chExt cx="3130587" cy="452161"/>
          </a:xfrm>
        </p:grpSpPr>
        <p:sp>
          <p:nvSpPr>
            <p:cNvPr id="89" name="Rectangle: Rounded Corners 7">
              <a:extLst>
                <a:ext uri="{FF2B5EF4-FFF2-40B4-BE49-F238E27FC236}">
                  <a16:creationId xmlns:a16="http://schemas.microsoft.com/office/drawing/2014/main" id="{41C0D65D-465E-5319-BCBB-7C65B82F6C1E}"/>
                </a:ext>
              </a:extLst>
            </p:cNvPr>
            <p:cNvSpPr/>
            <p:nvPr/>
          </p:nvSpPr>
          <p:spPr>
            <a:xfrm>
              <a:off x="755612" y="2343935"/>
              <a:ext cx="3130587" cy="452161"/>
            </a:xfrm>
            <a:prstGeom prst="roundRect">
              <a:avLst>
                <a:gd name="adj" fmla="val 50000"/>
              </a:avLst>
            </a:prstGeom>
            <a:solidFill>
              <a:srgbClr val="FFD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90" name="Rectangle: Rounded Corners 3">
              <a:extLst>
                <a:ext uri="{FF2B5EF4-FFF2-40B4-BE49-F238E27FC236}">
                  <a16:creationId xmlns:a16="http://schemas.microsoft.com/office/drawing/2014/main" id="{4BD32AED-66F9-2699-1EB1-ABE4F99F9DDE}"/>
                </a:ext>
              </a:extLst>
            </p:cNvPr>
            <p:cNvSpPr/>
            <p:nvPr/>
          </p:nvSpPr>
          <p:spPr>
            <a:xfrm>
              <a:off x="831304" y="2394756"/>
              <a:ext cx="2979202" cy="350519"/>
            </a:xfrm>
            <a:prstGeom prst="roundRect">
              <a:avLst>
                <a:gd name="adj" fmla="val 50000"/>
              </a:avLst>
            </a:prstGeom>
            <a:solidFill>
              <a:srgbClr val="EEF1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tIns="0" rIns="137160" bIns="0" rtlCol="0" anchor="ctr" anchorCtr="0"/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Georgia" panose="02040502050405020303" pitchFamily="18" charset="0"/>
                </a:rPr>
                <a:t>Hedging through the derivatives market</a:t>
              </a:r>
            </a:p>
          </p:txBody>
        </p:sp>
      </p:grpSp>
      <p:sp>
        <p:nvSpPr>
          <p:cNvPr id="91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8497093" y="2250050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2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8497093" y="3198909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3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8497093" y="4147768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4" name="Rectangle: Rounded Corners 7">
            <a:extLst>
              <a:ext uri="{FF2B5EF4-FFF2-40B4-BE49-F238E27FC236}">
                <a16:creationId xmlns:a16="http://schemas.microsoft.com/office/drawing/2014/main" id="{41C0D65D-465E-5319-BCBB-7C65B82F6C1E}"/>
              </a:ext>
            </a:extLst>
          </p:cNvPr>
          <p:cNvSpPr/>
          <p:nvPr/>
        </p:nvSpPr>
        <p:spPr>
          <a:xfrm>
            <a:off x="8497093" y="5096627"/>
            <a:ext cx="533400" cy="45216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35205" y="2282058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35205" y="323249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635205" y="4182922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635205" y="5133354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133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412" name="Google Shape;412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15209" y="2972953"/>
            <a:ext cx="28899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THANK YOU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844" y="4571998"/>
            <a:ext cx="7623212" cy="1908461"/>
            <a:chOff x="504788" y="5127194"/>
            <a:chExt cx="7408352" cy="129784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CFA515-9C6D-46C6-A06E-BDA6329AA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788" y="5553840"/>
              <a:ext cx="488856" cy="490217"/>
            </a:xfrm>
            <a:custGeom>
              <a:avLst/>
              <a:gdLst>
                <a:gd name="T0" fmla="*/ 24 w 176"/>
                <a:gd name="T1" fmla="*/ 52 h 176"/>
                <a:gd name="T2" fmla="*/ 80 w 176"/>
                <a:gd name="T3" fmla="*/ 52 h 176"/>
                <a:gd name="T4" fmla="*/ 52 w 176"/>
                <a:gd name="T5" fmla="*/ 72 h 176"/>
                <a:gd name="T6" fmla="*/ 52 w 176"/>
                <a:gd name="T7" fmla="*/ 32 h 176"/>
                <a:gd name="T8" fmla="*/ 52 w 176"/>
                <a:gd name="T9" fmla="*/ 72 h 176"/>
                <a:gd name="T10" fmla="*/ 131 w 176"/>
                <a:gd name="T11" fmla="*/ 88 h 176"/>
                <a:gd name="T12" fmla="*/ 139 w 176"/>
                <a:gd name="T13" fmla="*/ 80 h 176"/>
                <a:gd name="T14" fmla="*/ 133 w 176"/>
                <a:gd name="T15" fmla="*/ 75 h 176"/>
                <a:gd name="T16" fmla="*/ 129 w 176"/>
                <a:gd name="T17" fmla="*/ 88 h 176"/>
                <a:gd name="T18" fmla="*/ 52 w 176"/>
                <a:gd name="T19" fmla="*/ 144 h 176"/>
                <a:gd name="T20" fmla="*/ 49 w 176"/>
                <a:gd name="T21" fmla="*/ 153 h 176"/>
                <a:gd name="T22" fmla="*/ 54 w 176"/>
                <a:gd name="T23" fmla="*/ 156 h 176"/>
                <a:gd name="T24" fmla="*/ 56 w 176"/>
                <a:gd name="T25" fmla="*/ 148 h 176"/>
                <a:gd name="T26" fmla="*/ 88 w 176"/>
                <a:gd name="T27" fmla="*/ 167 h 176"/>
                <a:gd name="T28" fmla="*/ 87 w 176"/>
                <a:gd name="T29" fmla="*/ 175 h 176"/>
                <a:gd name="T30" fmla="*/ 96 w 176"/>
                <a:gd name="T31" fmla="*/ 176 h 176"/>
                <a:gd name="T32" fmla="*/ 96 w 176"/>
                <a:gd name="T33" fmla="*/ 168 h 176"/>
                <a:gd name="T34" fmla="*/ 66 w 176"/>
                <a:gd name="T35" fmla="*/ 161 h 176"/>
                <a:gd name="T36" fmla="*/ 62 w 176"/>
                <a:gd name="T37" fmla="*/ 167 h 176"/>
                <a:gd name="T38" fmla="*/ 71 w 176"/>
                <a:gd name="T39" fmla="*/ 172 h 176"/>
                <a:gd name="T40" fmla="*/ 73 w 176"/>
                <a:gd name="T41" fmla="*/ 164 h 176"/>
                <a:gd name="T42" fmla="*/ 112 w 176"/>
                <a:gd name="T43" fmla="*/ 168 h 176"/>
                <a:gd name="T44" fmla="*/ 112 w 176"/>
                <a:gd name="T45" fmla="*/ 176 h 176"/>
                <a:gd name="T46" fmla="*/ 121 w 176"/>
                <a:gd name="T47" fmla="*/ 175 h 176"/>
                <a:gd name="T48" fmla="*/ 120 w 176"/>
                <a:gd name="T49" fmla="*/ 167 h 176"/>
                <a:gd name="T50" fmla="*/ 145 w 176"/>
                <a:gd name="T51" fmla="*/ 63 h 176"/>
                <a:gd name="T52" fmla="*/ 148 w 176"/>
                <a:gd name="T53" fmla="*/ 70 h 176"/>
                <a:gd name="T54" fmla="*/ 157 w 176"/>
                <a:gd name="T55" fmla="*/ 64 h 176"/>
                <a:gd name="T56" fmla="*/ 152 w 176"/>
                <a:gd name="T57" fmla="*/ 58 h 176"/>
                <a:gd name="T58" fmla="*/ 149 w 176"/>
                <a:gd name="T59" fmla="*/ 142 h 176"/>
                <a:gd name="T60" fmla="*/ 149 w 176"/>
                <a:gd name="T61" fmla="*/ 149 h 176"/>
                <a:gd name="T62" fmla="*/ 153 w 176"/>
                <a:gd name="T63" fmla="*/ 154 h 176"/>
                <a:gd name="T64" fmla="*/ 158 w 176"/>
                <a:gd name="T65" fmla="*/ 146 h 176"/>
                <a:gd name="T66" fmla="*/ 152 w 176"/>
                <a:gd name="T67" fmla="*/ 138 h 176"/>
                <a:gd name="T68" fmla="*/ 170 w 176"/>
                <a:gd name="T69" fmla="*/ 47 h 176"/>
                <a:gd name="T70" fmla="*/ 165 w 176"/>
                <a:gd name="T71" fmla="*/ 54 h 176"/>
                <a:gd name="T72" fmla="*/ 170 w 176"/>
                <a:gd name="T73" fmla="*/ 55 h 176"/>
                <a:gd name="T74" fmla="*/ 175 w 176"/>
                <a:gd name="T75" fmla="*/ 48 h 176"/>
                <a:gd name="T76" fmla="*/ 143 w 176"/>
                <a:gd name="T77" fmla="*/ 118 h 176"/>
                <a:gd name="T78" fmla="*/ 138 w 176"/>
                <a:gd name="T79" fmla="*/ 123 h 176"/>
                <a:gd name="T80" fmla="*/ 146 w 176"/>
                <a:gd name="T81" fmla="*/ 131 h 176"/>
                <a:gd name="T82" fmla="*/ 149 w 176"/>
                <a:gd name="T83" fmla="*/ 124 h 176"/>
                <a:gd name="T84" fmla="*/ 131 w 176"/>
                <a:gd name="T85" fmla="*/ 100 h 176"/>
                <a:gd name="T86" fmla="*/ 123 w 176"/>
                <a:gd name="T87" fmla="*/ 101 h 176"/>
                <a:gd name="T88" fmla="*/ 129 w 176"/>
                <a:gd name="T89" fmla="*/ 112 h 176"/>
                <a:gd name="T90" fmla="*/ 133 w 176"/>
                <a:gd name="T91" fmla="*/ 106 h 176"/>
                <a:gd name="T92" fmla="*/ 135 w 176"/>
                <a:gd name="T93" fmla="*/ 163 h 176"/>
                <a:gd name="T94" fmla="*/ 137 w 176"/>
                <a:gd name="T95" fmla="*/ 171 h 176"/>
                <a:gd name="T96" fmla="*/ 146 w 176"/>
                <a:gd name="T97" fmla="*/ 166 h 176"/>
                <a:gd name="T98" fmla="*/ 142 w 176"/>
                <a:gd name="T99" fmla="*/ 160 h 176"/>
                <a:gd name="T100" fmla="*/ 0 w 176"/>
                <a:gd name="T101" fmla="*/ 52 h 176"/>
                <a:gd name="T102" fmla="*/ 104 w 176"/>
                <a:gd name="T103" fmla="*/ 52 h 176"/>
                <a:gd name="T104" fmla="*/ 52 w 176"/>
                <a:gd name="T105" fmla="*/ 125 h 176"/>
                <a:gd name="T106" fmla="*/ 8 w 176"/>
                <a:gd name="T107" fmla="*/ 52 h 176"/>
                <a:gd name="T108" fmla="*/ 96 w 176"/>
                <a:gd name="T109" fmla="*/ 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176">
                  <a:moveTo>
                    <a:pt x="52" y="24"/>
                  </a:moveTo>
                  <a:cubicBezTo>
                    <a:pt x="37" y="24"/>
                    <a:pt x="24" y="37"/>
                    <a:pt x="24" y="52"/>
                  </a:cubicBezTo>
                  <a:cubicBezTo>
                    <a:pt x="24" y="68"/>
                    <a:pt x="37" y="80"/>
                    <a:pt x="52" y="80"/>
                  </a:cubicBezTo>
                  <a:cubicBezTo>
                    <a:pt x="67" y="80"/>
                    <a:pt x="80" y="68"/>
                    <a:pt x="80" y="52"/>
                  </a:cubicBezTo>
                  <a:cubicBezTo>
                    <a:pt x="80" y="37"/>
                    <a:pt x="67" y="24"/>
                    <a:pt x="52" y="24"/>
                  </a:cubicBezTo>
                  <a:moveTo>
                    <a:pt x="52" y="72"/>
                  </a:moveTo>
                  <a:cubicBezTo>
                    <a:pt x="41" y="72"/>
                    <a:pt x="32" y="63"/>
                    <a:pt x="32" y="52"/>
                  </a:cubicBez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2"/>
                    <a:pt x="52" y="72"/>
                  </a:cubicBezTo>
                  <a:moveTo>
                    <a:pt x="129" y="88"/>
                  </a:moveTo>
                  <a:cubicBezTo>
                    <a:pt x="129" y="88"/>
                    <a:pt x="130" y="88"/>
                    <a:pt x="131" y="88"/>
                  </a:cubicBezTo>
                  <a:cubicBezTo>
                    <a:pt x="132" y="88"/>
                    <a:pt x="133" y="88"/>
                    <a:pt x="134" y="87"/>
                  </a:cubicBezTo>
                  <a:cubicBezTo>
                    <a:pt x="135" y="84"/>
                    <a:pt x="137" y="82"/>
                    <a:pt x="139" y="80"/>
                  </a:cubicBezTo>
                  <a:cubicBezTo>
                    <a:pt x="140" y="79"/>
                    <a:pt x="140" y="76"/>
                    <a:pt x="138" y="75"/>
                  </a:cubicBezTo>
                  <a:cubicBezTo>
                    <a:pt x="136" y="73"/>
                    <a:pt x="134" y="73"/>
                    <a:pt x="133" y="75"/>
                  </a:cubicBezTo>
                  <a:cubicBezTo>
                    <a:pt x="131" y="78"/>
                    <a:pt x="129" y="80"/>
                    <a:pt x="127" y="82"/>
                  </a:cubicBezTo>
                  <a:cubicBezTo>
                    <a:pt x="126" y="84"/>
                    <a:pt x="127" y="87"/>
                    <a:pt x="129" y="88"/>
                  </a:cubicBezTo>
                  <a:moveTo>
                    <a:pt x="56" y="148"/>
                  </a:moveTo>
                  <a:cubicBezTo>
                    <a:pt x="56" y="146"/>
                    <a:pt x="54" y="144"/>
                    <a:pt x="52" y="144"/>
                  </a:cubicBezTo>
                  <a:cubicBezTo>
                    <a:pt x="50" y="144"/>
                    <a:pt x="48" y="146"/>
                    <a:pt x="48" y="148"/>
                  </a:cubicBezTo>
                  <a:cubicBezTo>
                    <a:pt x="48" y="148"/>
                    <a:pt x="48" y="151"/>
                    <a:pt x="49" y="153"/>
                  </a:cubicBezTo>
                  <a:cubicBezTo>
                    <a:pt x="50" y="155"/>
                    <a:pt x="51" y="156"/>
                    <a:pt x="53" y="156"/>
                  </a:cubicBezTo>
                  <a:cubicBezTo>
                    <a:pt x="53" y="156"/>
                    <a:pt x="54" y="156"/>
                    <a:pt x="54" y="156"/>
                  </a:cubicBezTo>
                  <a:cubicBezTo>
                    <a:pt x="56" y="155"/>
                    <a:pt x="57" y="153"/>
                    <a:pt x="56" y="151"/>
                  </a:cubicBezTo>
                  <a:cubicBezTo>
                    <a:pt x="56" y="149"/>
                    <a:pt x="56" y="148"/>
                    <a:pt x="56" y="148"/>
                  </a:cubicBezTo>
                  <a:moveTo>
                    <a:pt x="96" y="168"/>
                  </a:moveTo>
                  <a:cubicBezTo>
                    <a:pt x="93" y="168"/>
                    <a:pt x="91" y="168"/>
                    <a:pt x="88" y="167"/>
                  </a:cubicBezTo>
                  <a:cubicBezTo>
                    <a:pt x="86" y="167"/>
                    <a:pt x="84" y="168"/>
                    <a:pt x="84" y="171"/>
                  </a:cubicBezTo>
                  <a:cubicBezTo>
                    <a:pt x="83" y="173"/>
                    <a:pt x="85" y="175"/>
                    <a:pt x="87" y="175"/>
                  </a:cubicBezTo>
                  <a:cubicBezTo>
                    <a:pt x="90" y="175"/>
                    <a:pt x="93" y="176"/>
                    <a:pt x="9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8" y="176"/>
                    <a:pt x="100" y="174"/>
                    <a:pt x="100" y="172"/>
                  </a:cubicBezTo>
                  <a:cubicBezTo>
                    <a:pt x="100" y="170"/>
                    <a:pt x="98" y="168"/>
                    <a:pt x="96" y="168"/>
                  </a:cubicBezTo>
                  <a:moveTo>
                    <a:pt x="73" y="164"/>
                  </a:moveTo>
                  <a:cubicBezTo>
                    <a:pt x="70" y="163"/>
                    <a:pt x="68" y="162"/>
                    <a:pt x="66" y="161"/>
                  </a:cubicBezTo>
                  <a:cubicBezTo>
                    <a:pt x="64" y="159"/>
                    <a:pt x="61" y="160"/>
                    <a:pt x="60" y="162"/>
                  </a:cubicBezTo>
                  <a:cubicBezTo>
                    <a:pt x="59" y="164"/>
                    <a:pt x="60" y="166"/>
                    <a:pt x="62" y="167"/>
                  </a:cubicBezTo>
                  <a:cubicBezTo>
                    <a:pt x="64" y="169"/>
                    <a:pt x="67" y="170"/>
                    <a:pt x="70" y="171"/>
                  </a:cubicBezTo>
                  <a:cubicBezTo>
                    <a:pt x="70" y="171"/>
                    <a:pt x="71" y="172"/>
                    <a:pt x="71" y="172"/>
                  </a:cubicBezTo>
                  <a:cubicBezTo>
                    <a:pt x="73" y="172"/>
                    <a:pt x="74" y="171"/>
                    <a:pt x="75" y="169"/>
                  </a:cubicBezTo>
                  <a:cubicBezTo>
                    <a:pt x="76" y="167"/>
                    <a:pt x="75" y="164"/>
                    <a:pt x="73" y="164"/>
                  </a:cubicBezTo>
                  <a:moveTo>
                    <a:pt x="120" y="167"/>
                  </a:moveTo>
                  <a:cubicBezTo>
                    <a:pt x="118" y="167"/>
                    <a:pt x="115" y="168"/>
                    <a:pt x="112" y="168"/>
                  </a:cubicBezTo>
                  <a:cubicBezTo>
                    <a:pt x="110" y="168"/>
                    <a:pt x="108" y="170"/>
                    <a:pt x="108" y="172"/>
                  </a:cubicBezTo>
                  <a:cubicBezTo>
                    <a:pt x="109" y="174"/>
                    <a:pt x="110" y="176"/>
                    <a:pt x="112" y="176"/>
                  </a:cubicBezTo>
                  <a:cubicBezTo>
                    <a:pt x="112" y="176"/>
                    <a:pt x="113" y="176"/>
                    <a:pt x="113" y="176"/>
                  </a:cubicBezTo>
                  <a:cubicBezTo>
                    <a:pt x="116" y="176"/>
                    <a:pt x="118" y="175"/>
                    <a:pt x="121" y="175"/>
                  </a:cubicBezTo>
                  <a:cubicBezTo>
                    <a:pt x="123" y="175"/>
                    <a:pt x="125" y="173"/>
                    <a:pt x="125" y="170"/>
                  </a:cubicBezTo>
                  <a:cubicBezTo>
                    <a:pt x="124" y="168"/>
                    <a:pt x="122" y="167"/>
                    <a:pt x="120" y="167"/>
                  </a:cubicBezTo>
                  <a:moveTo>
                    <a:pt x="152" y="58"/>
                  </a:moveTo>
                  <a:cubicBezTo>
                    <a:pt x="150" y="59"/>
                    <a:pt x="147" y="61"/>
                    <a:pt x="145" y="63"/>
                  </a:cubicBezTo>
                  <a:cubicBezTo>
                    <a:pt x="143" y="64"/>
                    <a:pt x="143" y="67"/>
                    <a:pt x="144" y="69"/>
                  </a:cubicBezTo>
                  <a:cubicBezTo>
                    <a:pt x="145" y="70"/>
                    <a:pt x="146" y="70"/>
                    <a:pt x="148" y="70"/>
                  </a:cubicBezTo>
                  <a:cubicBezTo>
                    <a:pt x="148" y="70"/>
                    <a:pt x="149" y="70"/>
                    <a:pt x="150" y="69"/>
                  </a:cubicBezTo>
                  <a:cubicBezTo>
                    <a:pt x="152" y="68"/>
                    <a:pt x="154" y="66"/>
                    <a:pt x="157" y="64"/>
                  </a:cubicBezTo>
                  <a:cubicBezTo>
                    <a:pt x="158" y="63"/>
                    <a:pt x="159" y="61"/>
                    <a:pt x="157" y="59"/>
                  </a:cubicBezTo>
                  <a:cubicBezTo>
                    <a:pt x="156" y="57"/>
                    <a:pt x="154" y="57"/>
                    <a:pt x="152" y="58"/>
                  </a:cubicBezTo>
                  <a:moveTo>
                    <a:pt x="152" y="138"/>
                  </a:moveTo>
                  <a:cubicBezTo>
                    <a:pt x="150" y="138"/>
                    <a:pt x="149" y="140"/>
                    <a:pt x="149" y="142"/>
                  </a:cubicBezTo>
                  <a:cubicBezTo>
                    <a:pt x="150" y="144"/>
                    <a:pt x="150" y="145"/>
                    <a:pt x="150" y="146"/>
                  </a:cubicBezTo>
                  <a:cubicBezTo>
                    <a:pt x="150" y="147"/>
                    <a:pt x="150" y="148"/>
                    <a:pt x="149" y="149"/>
                  </a:cubicBezTo>
                  <a:cubicBezTo>
                    <a:pt x="149" y="151"/>
                    <a:pt x="150" y="153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5" y="154"/>
                    <a:pt x="157" y="152"/>
                    <a:pt x="157" y="150"/>
                  </a:cubicBezTo>
                  <a:cubicBezTo>
                    <a:pt x="158" y="149"/>
                    <a:pt x="158" y="148"/>
                    <a:pt x="158" y="146"/>
                  </a:cubicBezTo>
                  <a:cubicBezTo>
                    <a:pt x="158" y="144"/>
                    <a:pt x="158" y="142"/>
                    <a:pt x="157" y="141"/>
                  </a:cubicBezTo>
                  <a:cubicBezTo>
                    <a:pt x="157" y="138"/>
                    <a:pt x="155" y="137"/>
                    <a:pt x="152" y="138"/>
                  </a:cubicBezTo>
                  <a:moveTo>
                    <a:pt x="175" y="48"/>
                  </a:moveTo>
                  <a:cubicBezTo>
                    <a:pt x="174" y="46"/>
                    <a:pt x="172" y="46"/>
                    <a:pt x="170" y="47"/>
                  </a:cubicBezTo>
                  <a:cubicBezTo>
                    <a:pt x="170" y="47"/>
                    <a:pt x="169" y="47"/>
                    <a:pt x="166" y="49"/>
                  </a:cubicBezTo>
                  <a:cubicBezTo>
                    <a:pt x="164" y="50"/>
                    <a:pt x="164" y="52"/>
                    <a:pt x="165" y="54"/>
                  </a:cubicBezTo>
                  <a:cubicBezTo>
                    <a:pt x="166" y="55"/>
                    <a:pt x="167" y="56"/>
                    <a:pt x="168" y="56"/>
                  </a:cubicBezTo>
                  <a:cubicBezTo>
                    <a:pt x="169" y="56"/>
                    <a:pt x="170" y="56"/>
                    <a:pt x="170" y="55"/>
                  </a:cubicBezTo>
                  <a:cubicBezTo>
                    <a:pt x="172" y="54"/>
                    <a:pt x="174" y="54"/>
                    <a:pt x="174" y="54"/>
                  </a:cubicBezTo>
                  <a:cubicBezTo>
                    <a:pt x="176" y="53"/>
                    <a:pt x="176" y="50"/>
                    <a:pt x="175" y="48"/>
                  </a:cubicBezTo>
                  <a:moveTo>
                    <a:pt x="149" y="124"/>
                  </a:moveTo>
                  <a:cubicBezTo>
                    <a:pt x="147" y="122"/>
                    <a:pt x="145" y="120"/>
                    <a:pt x="143" y="118"/>
                  </a:cubicBezTo>
                  <a:cubicBezTo>
                    <a:pt x="142" y="116"/>
                    <a:pt x="139" y="116"/>
                    <a:pt x="138" y="118"/>
                  </a:cubicBezTo>
                  <a:cubicBezTo>
                    <a:pt x="136" y="119"/>
                    <a:pt x="136" y="122"/>
                    <a:pt x="138" y="123"/>
                  </a:cubicBezTo>
                  <a:cubicBezTo>
                    <a:pt x="139" y="125"/>
                    <a:pt x="141" y="127"/>
                    <a:pt x="143" y="129"/>
                  </a:cubicBezTo>
                  <a:cubicBezTo>
                    <a:pt x="144" y="130"/>
                    <a:pt x="145" y="131"/>
                    <a:pt x="146" y="131"/>
                  </a:cubicBezTo>
                  <a:cubicBezTo>
                    <a:pt x="147" y="131"/>
                    <a:pt x="148" y="130"/>
                    <a:pt x="148" y="130"/>
                  </a:cubicBezTo>
                  <a:cubicBezTo>
                    <a:pt x="150" y="128"/>
                    <a:pt x="150" y="126"/>
                    <a:pt x="149" y="124"/>
                  </a:cubicBezTo>
                  <a:moveTo>
                    <a:pt x="133" y="106"/>
                  </a:moveTo>
                  <a:cubicBezTo>
                    <a:pt x="132" y="104"/>
                    <a:pt x="131" y="102"/>
                    <a:pt x="131" y="100"/>
                  </a:cubicBezTo>
                  <a:cubicBezTo>
                    <a:pt x="130" y="98"/>
                    <a:pt x="128" y="96"/>
                    <a:pt x="126" y="96"/>
                  </a:cubicBezTo>
                  <a:cubicBezTo>
                    <a:pt x="124" y="97"/>
                    <a:pt x="122" y="99"/>
                    <a:pt x="123" y="101"/>
                  </a:cubicBezTo>
                  <a:cubicBezTo>
                    <a:pt x="123" y="104"/>
                    <a:pt x="124" y="107"/>
                    <a:pt x="126" y="110"/>
                  </a:cubicBezTo>
                  <a:cubicBezTo>
                    <a:pt x="126" y="111"/>
                    <a:pt x="128" y="112"/>
                    <a:pt x="129" y="112"/>
                  </a:cubicBezTo>
                  <a:cubicBezTo>
                    <a:pt x="130" y="112"/>
                    <a:pt x="131" y="112"/>
                    <a:pt x="131" y="112"/>
                  </a:cubicBezTo>
                  <a:cubicBezTo>
                    <a:pt x="133" y="111"/>
                    <a:pt x="134" y="108"/>
                    <a:pt x="133" y="106"/>
                  </a:cubicBezTo>
                  <a:moveTo>
                    <a:pt x="142" y="160"/>
                  </a:moveTo>
                  <a:cubicBezTo>
                    <a:pt x="140" y="161"/>
                    <a:pt x="138" y="162"/>
                    <a:pt x="135" y="163"/>
                  </a:cubicBezTo>
                  <a:cubicBezTo>
                    <a:pt x="133" y="164"/>
                    <a:pt x="132" y="166"/>
                    <a:pt x="133" y="168"/>
                  </a:cubicBezTo>
                  <a:cubicBezTo>
                    <a:pt x="134" y="170"/>
                    <a:pt x="135" y="171"/>
                    <a:pt x="137" y="171"/>
                  </a:cubicBezTo>
                  <a:cubicBezTo>
                    <a:pt x="137" y="171"/>
                    <a:pt x="138" y="171"/>
                    <a:pt x="138" y="171"/>
                  </a:cubicBezTo>
                  <a:cubicBezTo>
                    <a:pt x="141" y="169"/>
                    <a:pt x="144" y="168"/>
                    <a:pt x="146" y="166"/>
                  </a:cubicBezTo>
                  <a:cubicBezTo>
                    <a:pt x="148" y="165"/>
                    <a:pt x="149" y="162"/>
                    <a:pt x="147" y="161"/>
                  </a:cubicBezTo>
                  <a:cubicBezTo>
                    <a:pt x="146" y="159"/>
                    <a:pt x="144" y="158"/>
                    <a:pt x="142" y="160"/>
                  </a:cubicBezTo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95"/>
                    <a:pt x="52" y="136"/>
                    <a:pt x="52" y="136"/>
                  </a:cubicBezTo>
                  <a:cubicBezTo>
                    <a:pt x="52" y="136"/>
                    <a:pt x="104" y="95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moveTo>
                    <a:pt x="52" y="125"/>
                  </a:moveTo>
                  <a:cubicBezTo>
                    <a:pt x="47" y="121"/>
                    <a:pt x="40" y="114"/>
                    <a:pt x="32" y="105"/>
                  </a:cubicBezTo>
                  <a:cubicBezTo>
                    <a:pt x="21" y="92"/>
                    <a:pt x="8" y="72"/>
                    <a:pt x="8" y="52"/>
                  </a:cubicBezTo>
                  <a:cubicBezTo>
                    <a:pt x="8" y="28"/>
                    <a:pt x="28" y="8"/>
                    <a:pt x="52" y="8"/>
                  </a:cubicBezTo>
                  <a:cubicBezTo>
                    <a:pt x="76" y="8"/>
                    <a:pt x="96" y="28"/>
                    <a:pt x="96" y="52"/>
                  </a:cubicBezTo>
                  <a:cubicBezTo>
                    <a:pt x="96" y="83"/>
                    <a:pt x="64" y="114"/>
                    <a:pt x="52" y="12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12AA4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Kotak Teks 3">
              <a:extLst>
                <a:ext uri="{FF2B5EF4-FFF2-40B4-BE49-F238E27FC236}">
                  <a16:creationId xmlns:a16="http://schemas.microsoft.com/office/drawing/2014/main" id="{0BF76ADA-D627-4C4F-AEDD-97858B8C91C6}"/>
                </a:ext>
              </a:extLst>
            </p:cNvPr>
            <p:cNvSpPr txBox="1"/>
            <p:nvPr/>
          </p:nvSpPr>
          <p:spPr>
            <a:xfrm>
              <a:off x="1160877" y="5196071"/>
              <a:ext cx="17707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Roboto" panose="02000000000000000000" pitchFamily="2" charset="0"/>
                  <a:cs typeface="Poppins SemiBold" panose="00000700000000000000" pitchFamily="50" charset="0"/>
                </a:rPr>
                <a:t>ADDRESS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8C2394-1FA6-4E91-B877-328D9555EB2B}"/>
                </a:ext>
              </a:extLst>
            </p:cNvPr>
            <p:cNvSpPr txBox="1"/>
            <p:nvPr/>
          </p:nvSpPr>
          <p:spPr>
            <a:xfrm>
              <a:off x="1160877" y="5499899"/>
              <a:ext cx="2890849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Ground Floor ZB Centre, 59 Kwame Nkrumah Avenue,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Corner 1st Street &amp; Kwame Nkrumah,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Harare, Zimbabwe</a:t>
              </a: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9C1696C-DCCA-4244-9090-81E495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6156" y="5990237"/>
              <a:ext cx="378702" cy="292388"/>
            </a:xfrm>
            <a:custGeom>
              <a:avLst/>
              <a:gdLst>
                <a:gd name="T0" fmla="*/ 160 w 176"/>
                <a:gd name="T1" fmla="*/ 0 h 136"/>
                <a:gd name="T2" fmla="*/ 48 w 176"/>
                <a:gd name="T3" fmla="*/ 0 h 136"/>
                <a:gd name="T4" fmla="*/ 32 w 176"/>
                <a:gd name="T5" fmla="*/ 16 h 136"/>
                <a:gd name="T6" fmla="*/ 32 w 176"/>
                <a:gd name="T7" fmla="*/ 20 h 136"/>
                <a:gd name="T8" fmla="*/ 36 w 176"/>
                <a:gd name="T9" fmla="*/ 24 h 136"/>
                <a:gd name="T10" fmla="*/ 40 w 176"/>
                <a:gd name="T11" fmla="*/ 20 h 136"/>
                <a:gd name="T12" fmla="*/ 40 w 176"/>
                <a:gd name="T13" fmla="*/ 16 h 136"/>
                <a:gd name="T14" fmla="*/ 48 w 176"/>
                <a:gd name="T15" fmla="*/ 8 h 136"/>
                <a:gd name="T16" fmla="*/ 160 w 176"/>
                <a:gd name="T17" fmla="*/ 8 h 136"/>
                <a:gd name="T18" fmla="*/ 168 w 176"/>
                <a:gd name="T19" fmla="*/ 16 h 136"/>
                <a:gd name="T20" fmla="*/ 168 w 176"/>
                <a:gd name="T21" fmla="*/ 88 h 136"/>
                <a:gd name="T22" fmla="*/ 160 w 176"/>
                <a:gd name="T23" fmla="*/ 96 h 136"/>
                <a:gd name="T24" fmla="*/ 156 w 176"/>
                <a:gd name="T25" fmla="*/ 96 h 136"/>
                <a:gd name="T26" fmla="*/ 152 w 176"/>
                <a:gd name="T27" fmla="*/ 100 h 136"/>
                <a:gd name="T28" fmla="*/ 156 w 176"/>
                <a:gd name="T29" fmla="*/ 104 h 136"/>
                <a:gd name="T30" fmla="*/ 160 w 176"/>
                <a:gd name="T31" fmla="*/ 104 h 136"/>
                <a:gd name="T32" fmla="*/ 176 w 176"/>
                <a:gd name="T33" fmla="*/ 88 h 136"/>
                <a:gd name="T34" fmla="*/ 176 w 176"/>
                <a:gd name="T35" fmla="*/ 16 h 136"/>
                <a:gd name="T36" fmla="*/ 160 w 176"/>
                <a:gd name="T37" fmla="*/ 0 h 136"/>
                <a:gd name="T38" fmla="*/ 128 w 176"/>
                <a:gd name="T39" fmla="*/ 32 h 136"/>
                <a:gd name="T40" fmla="*/ 16 w 176"/>
                <a:gd name="T41" fmla="*/ 32 h 136"/>
                <a:gd name="T42" fmla="*/ 0 w 176"/>
                <a:gd name="T43" fmla="*/ 48 h 136"/>
                <a:gd name="T44" fmla="*/ 0 w 176"/>
                <a:gd name="T45" fmla="*/ 120 h 136"/>
                <a:gd name="T46" fmla="*/ 16 w 176"/>
                <a:gd name="T47" fmla="*/ 136 h 136"/>
                <a:gd name="T48" fmla="*/ 128 w 176"/>
                <a:gd name="T49" fmla="*/ 136 h 136"/>
                <a:gd name="T50" fmla="*/ 144 w 176"/>
                <a:gd name="T51" fmla="*/ 120 h 136"/>
                <a:gd name="T52" fmla="*/ 144 w 176"/>
                <a:gd name="T53" fmla="*/ 48 h 136"/>
                <a:gd name="T54" fmla="*/ 128 w 176"/>
                <a:gd name="T55" fmla="*/ 32 h 136"/>
                <a:gd name="T56" fmla="*/ 16 w 176"/>
                <a:gd name="T57" fmla="*/ 40 h 136"/>
                <a:gd name="T58" fmla="*/ 128 w 176"/>
                <a:gd name="T59" fmla="*/ 40 h 136"/>
                <a:gd name="T60" fmla="*/ 133 w 176"/>
                <a:gd name="T61" fmla="*/ 42 h 136"/>
                <a:gd name="T62" fmla="*/ 77 w 176"/>
                <a:gd name="T63" fmla="*/ 98 h 136"/>
                <a:gd name="T64" fmla="*/ 72 w 176"/>
                <a:gd name="T65" fmla="*/ 100 h 136"/>
                <a:gd name="T66" fmla="*/ 67 w 176"/>
                <a:gd name="T67" fmla="*/ 98 h 136"/>
                <a:gd name="T68" fmla="*/ 11 w 176"/>
                <a:gd name="T69" fmla="*/ 42 h 136"/>
                <a:gd name="T70" fmla="*/ 16 w 176"/>
                <a:gd name="T71" fmla="*/ 40 h 136"/>
                <a:gd name="T72" fmla="*/ 8 w 176"/>
                <a:gd name="T73" fmla="*/ 50 h 136"/>
                <a:gd name="T74" fmla="*/ 42 w 176"/>
                <a:gd name="T75" fmla="*/ 84 h 136"/>
                <a:gd name="T76" fmla="*/ 8 w 176"/>
                <a:gd name="T77" fmla="*/ 118 h 136"/>
                <a:gd name="T78" fmla="*/ 8 w 176"/>
                <a:gd name="T79" fmla="*/ 50 h 136"/>
                <a:gd name="T80" fmla="*/ 128 w 176"/>
                <a:gd name="T81" fmla="*/ 128 h 136"/>
                <a:gd name="T82" fmla="*/ 16 w 176"/>
                <a:gd name="T83" fmla="*/ 128 h 136"/>
                <a:gd name="T84" fmla="*/ 11 w 176"/>
                <a:gd name="T85" fmla="*/ 126 h 136"/>
                <a:gd name="T86" fmla="*/ 47 w 176"/>
                <a:gd name="T87" fmla="*/ 90 h 136"/>
                <a:gd name="T88" fmla="*/ 61 w 176"/>
                <a:gd name="T89" fmla="*/ 103 h 136"/>
                <a:gd name="T90" fmla="*/ 72 w 176"/>
                <a:gd name="T91" fmla="*/ 108 h 136"/>
                <a:gd name="T92" fmla="*/ 83 w 176"/>
                <a:gd name="T93" fmla="*/ 103 h 136"/>
                <a:gd name="T94" fmla="*/ 97 w 176"/>
                <a:gd name="T95" fmla="*/ 90 h 136"/>
                <a:gd name="T96" fmla="*/ 133 w 176"/>
                <a:gd name="T97" fmla="*/ 126 h 136"/>
                <a:gd name="T98" fmla="*/ 128 w 176"/>
                <a:gd name="T99" fmla="*/ 128 h 136"/>
                <a:gd name="T100" fmla="*/ 136 w 176"/>
                <a:gd name="T101" fmla="*/ 118 h 136"/>
                <a:gd name="T102" fmla="*/ 102 w 176"/>
                <a:gd name="T103" fmla="*/ 84 h 136"/>
                <a:gd name="T104" fmla="*/ 136 w 176"/>
                <a:gd name="T105" fmla="*/ 50 h 136"/>
                <a:gd name="T106" fmla="*/ 136 w 176"/>
                <a:gd name="T107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36">
                  <a:moveTo>
                    <a:pt x="16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8"/>
                    <a:pt x="168" y="12"/>
                    <a:pt x="168" y="16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92"/>
                    <a:pt x="164" y="96"/>
                    <a:pt x="160" y="96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4" y="96"/>
                    <a:pt x="152" y="98"/>
                    <a:pt x="152" y="100"/>
                  </a:cubicBezTo>
                  <a:cubicBezTo>
                    <a:pt x="152" y="102"/>
                    <a:pt x="154" y="104"/>
                    <a:pt x="156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9" y="104"/>
                    <a:pt x="176" y="97"/>
                    <a:pt x="176" y="88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7"/>
                    <a:pt x="169" y="0"/>
                    <a:pt x="160" y="0"/>
                  </a:cubicBezTo>
                  <a:moveTo>
                    <a:pt x="128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7" y="136"/>
                    <a:pt x="144" y="129"/>
                    <a:pt x="144" y="120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39"/>
                    <a:pt x="137" y="32"/>
                    <a:pt x="128" y="32"/>
                  </a:cubicBezTo>
                  <a:moveTo>
                    <a:pt x="16" y="40"/>
                  </a:moveTo>
                  <a:cubicBezTo>
                    <a:pt x="128" y="40"/>
                    <a:pt x="128" y="40"/>
                    <a:pt x="128" y="40"/>
                  </a:cubicBezTo>
                  <a:cubicBezTo>
                    <a:pt x="130" y="40"/>
                    <a:pt x="132" y="41"/>
                    <a:pt x="133" y="42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6" y="99"/>
                    <a:pt x="74" y="100"/>
                    <a:pt x="72" y="100"/>
                  </a:cubicBezTo>
                  <a:cubicBezTo>
                    <a:pt x="70" y="100"/>
                    <a:pt x="68" y="99"/>
                    <a:pt x="67" y="98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1"/>
                    <a:pt x="14" y="40"/>
                    <a:pt x="16" y="40"/>
                  </a:cubicBezTo>
                  <a:moveTo>
                    <a:pt x="8" y="50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8" y="118"/>
                    <a:pt x="8" y="118"/>
                    <a:pt x="8" y="118"/>
                  </a:cubicBezTo>
                  <a:lnTo>
                    <a:pt x="8" y="50"/>
                  </a:lnTo>
                  <a:close/>
                  <a:moveTo>
                    <a:pt x="128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2" y="127"/>
                    <a:pt x="11" y="12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4" y="106"/>
                    <a:pt x="68" y="108"/>
                    <a:pt x="72" y="108"/>
                  </a:cubicBezTo>
                  <a:cubicBezTo>
                    <a:pt x="76" y="108"/>
                    <a:pt x="80" y="106"/>
                    <a:pt x="83" y="103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7"/>
                    <a:pt x="130" y="128"/>
                    <a:pt x="128" y="128"/>
                  </a:cubicBezTo>
                  <a:moveTo>
                    <a:pt x="136" y="11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6" y="1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12AA4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Kotak Teks 3">
              <a:extLst>
                <a:ext uri="{FF2B5EF4-FFF2-40B4-BE49-F238E27FC236}">
                  <a16:creationId xmlns:a16="http://schemas.microsoft.com/office/drawing/2014/main" id="{52D030D1-88D1-468B-8C6E-38681372FC35}"/>
                </a:ext>
              </a:extLst>
            </p:cNvPr>
            <p:cNvSpPr txBox="1"/>
            <p:nvPr/>
          </p:nvSpPr>
          <p:spPr>
            <a:xfrm>
              <a:off x="5349680" y="5127194"/>
              <a:ext cx="18554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Roboto" panose="02000000000000000000" pitchFamily="2" charset="0"/>
                  <a:cs typeface="Poppins SemiBold" panose="00000700000000000000" pitchFamily="50" charset="0"/>
                </a:rPr>
                <a:t>PHONE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5D7E6C-B083-42B7-B84A-C5F023BE5DA9}"/>
                </a:ext>
              </a:extLst>
            </p:cNvPr>
            <p:cNvSpPr txBox="1"/>
            <p:nvPr/>
          </p:nvSpPr>
          <p:spPr>
            <a:xfrm>
              <a:off x="5349680" y="5431195"/>
              <a:ext cx="2003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Roboto Light" panose="02000000000000000000" pitchFamily="2" charset="0"/>
                  <a:cs typeface="Poppins" panose="00000500000000000000" pitchFamily="2" charset="0"/>
                </a:rPr>
                <a:t>+263 242  2754838</a:t>
              </a:r>
            </a:p>
          </p:txBody>
        </p:sp>
        <p:sp>
          <p:nvSpPr>
            <p:cNvPr id="13" name="Kotak Teks 3">
              <a:extLst>
                <a:ext uri="{FF2B5EF4-FFF2-40B4-BE49-F238E27FC236}">
                  <a16:creationId xmlns:a16="http://schemas.microsoft.com/office/drawing/2014/main" id="{20FC079E-28BA-4FE5-A5AF-B695C1E9B865}"/>
                </a:ext>
              </a:extLst>
            </p:cNvPr>
            <p:cNvSpPr txBox="1"/>
            <p:nvPr/>
          </p:nvSpPr>
          <p:spPr>
            <a:xfrm>
              <a:off x="5349680" y="5844043"/>
              <a:ext cx="18554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Roboto" panose="02000000000000000000" pitchFamily="2" charset="0"/>
                  <a:cs typeface="Poppins SemiBold" panose="00000700000000000000" pitchFamily="50" charset="0"/>
                </a:rPr>
                <a:t>EMAIL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CCE826-4E35-40CA-ABA7-1096327EF79B}"/>
                </a:ext>
              </a:extLst>
            </p:cNvPr>
            <p:cNvSpPr txBox="1"/>
            <p:nvPr/>
          </p:nvSpPr>
          <p:spPr>
            <a:xfrm>
              <a:off x="5349680" y="6148044"/>
              <a:ext cx="2563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Roboto Light" panose="02000000000000000000" pitchFamily="2" charset="0"/>
                  <a:cs typeface="Poppins" panose="00000500000000000000" pitchFamily="2" charset="0"/>
                </a:rPr>
                <a:t>info@zmx.co.zw</a:t>
              </a: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29EAF334-E10C-4962-B468-9CCB46E17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5294" y="5192983"/>
              <a:ext cx="363853" cy="362053"/>
            </a:xfrm>
            <a:custGeom>
              <a:avLst/>
              <a:gdLst>
                <a:gd name="T0" fmla="*/ 168 w 176"/>
                <a:gd name="T1" fmla="*/ 80 h 176"/>
                <a:gd name="T2" fmla="*/ 176 w 176"/>
                <a:gd name="T3" fmla="*/ 80 h 176"/>
                <a:gd name="T4" fmla="*/ 92 w 176"/>
                <a:gd name="T5" fmla="*/ 4 h 176"/>
                <a:gd name="T6" fmla="*/ 96 w 176"/>
                <a:gd name="T7" fmla="*/ 48 h 176"/>
                <a:gd name="T8" fmla="*/ 132 w 176"/>
                <a:gd name="T9" fmla="*/ 84 h 176"/>
                <a:gd name="T10" fmla="*/ 96 w 176"/>
                <a:gd name="T11" fmla="*/ 40 h 176"/>
                <a:gd name="T12" fmla="*/ 96 w 176"/>
                <a:gd name="T13" fmla="*/ 48 h 176"/>
                <a:gd name="T14" fmla="*/ 104 w 176"/>
                <a:gd name="T15" fmla="*/ 80 h 176"/>
                <a:gd name="T16" fmla="*/ 88 w 176"/>
                <a:gd name="T17" fmla="*/ 80 h 176"/>
                <a:gd name="T18" fmla="*/ 176 w 176"/>
                <a:gd name="T19" fmla="*/ 140 h 176"/>
                <a:gd name="T20" fmla="*/ 170 w 176"/>
                <a:gd name="T21" fmla="*/ 130 h 176"/>
                <a:gd name="T22" fmla="*/ 128 w 176"/>
                <a:gd name="T23" fmla="*/ 100 h 176"/>
                <a:gd name="T24" fmla="*/ 111 w 176"/>
                <a:gd name="T25" fmla="*/ 112 h 176"/>
                <a:gd name="T26" fmla="*/ 105 w 176"/>
                <a:gd name="T27" fmla="*/ 115 h 176"/>
                <a:gd name="T28" fmla="*/ 99 w 176"/>
                <a:gd name="T29" fmla="*/ 111 h 176"/>
                <a:gd name="T30" fmla="*/ 65 w 176"/>
                <a:gd name="T31" fmla="*/ 77 h 176"/>
                <a:gd name="T32" fmla="*/ 64 w 176"/>
                <a:gd name="T33" fmla="*/ 65 h 176"/>
                <a:gd name="T34" fmla="*/ 73 w 176"/>
                <a:gd name="T35" fmla="*/ 55 h 176"/>
                <a:gd name="T36" fmla="*/ 72 w 176"/>
                <a:gd name="T37" fmla="*/ 40 h 176"/>
                <a:gd name="T38" fmla="*/ 44 w 176"/>
                <a:gd name="T39" fmla="*/ 4 h 176"/>
                <a:gd name="T40" fmla="*/ 0 w 176"/>
                <a:gd name="T41" fmla="*/ 42 h 176"/>
                <a:gd name="T42" fmla="*/ 4 w 176"/>
                <a:gd name="T43" fmla="*/ 60 h 176"/>
                <a:gd name="T44" fmla="*/ 116 w 176"/>
                <a:gd name="T45" fmla="*/ 172 h 176"/>
                <a:gd name="T46" fmla="*/ 176 w 176"/>
                <a:gd name="T47" fmla="*/ 140 h 176"/>
                <a:gd name="T48" fmla="*/ 134 w 176"/>
                <a:gd name="T49" fmla="*/ 168 h 176"/>
                <a:gd name="T50" fmla="*/ 118 w 176"/>
                <a:gd name="T51" fmla="*/ 164 h 176"/>
                <a:gd name="T52" fmla="*/ 11 w 176"/>
                <a:gd name="T53" fmla="*/ 57 h 176"/>
                <a:gd name="T54" fmla="*/ 36 w 176"/>
                <a:gd name="T55" fmla="*/ 8 h 176"/>
                <a:gd name="T56" fmla="*/ 39 w 176"/>
                <a:gd name="T57" fmla="*/ 10 h 176"/>
                <a:gd name="T58" fmla="*/ 66 w 176"/>
                <a:gd name="T59" fmla="*/ 44 h 176"/>
                <a:gd name="T60" fmla="*/ 68 w 176"/>
                <a:gd name="T61" fmla="*/ 48 h 176"/>
                <a:gd name="T62" fmla="*/ 58 w 176"/>
                <a:gd name="T63" fmla="*/ 59 h 176"/>
                <a:gd name="T64" fmla="*/ 53 w 176"/>
                <a:gd name="T65" fmla="*/ 71 h 176"/>
                <a:gd name="T66" fmla="*/ 58 w 176"/>
                <a:gd name="T67" fmla="*/ 82 h 176"/>
                <a:gd name="T68" fmla="*/ 94 w 176"/>
                <a:gd name="T69" fmla="*/ 118 h 176"/>
                <a:gd name="T70" fmla="*/ 116 w 176"/>
                <a:gd name="T71" fmla="*/ 118 h 176"/>
                <a:gd name="T72" fmla="*/ 126 w 176"/>
                <a:gd name="T73" fmla="*/ 109 h 176"/>
                <a:gd name="T74" fmla="*/ 131 w 176"/>
                <a:gd name="T75" fmla="*/ 109 h 176"/>
                <a:gd name="T76" fmla="*/ 165 w 176"/>
                <a:gd name="T77" fmla="*/ 136 h 176"/>
                <a:gd name="T78" fmla="*/ 167 w 176"/>
                <a:gd name="T79" fmla="*/ 137 h 176"/>
                <a:gd name="T80" fmla="*/ 168 w 176"/>
                <a:gd name="T81" fmla="*/ 1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176">
                  <a:moveTo>
                    <a:pt x="96" y="8"/>
                  </a:moveTo>
                  <a:cubicBezTo>
                    <a:pt x="136" y="8"/>
                    <a:pt x="168" y="40"/>
                    <a:pt x="168" y="80"/>
                  </a:cubicBezTo>
                  <a:cubicBezTo>
                    <a:pt x="168" y="82"/>
                    <a:pt x="170" y="84"/>
                    <a:pt x="172" y="84"/>
                  </a:cubicBezTo>
                  <a:cubicBezTo>
                    <a:pt x="174" y="84"/>
                    <a:pt x="176" y="82"/>
                    <a:pt x="176" y="80"/>
                  </a:cubicBezTo>
                  <a:cubicBezTo>
                    <a:pt x="176" y="36"/>
                    <a:pt x="140" y="0"/>
                    <a:pt x="96" y="0"/>
                  </a:cubicBezTo>
                  <a:cubicBezTo>
                    <a:pt x="94" y="0"/>
                    <a:pt x="92" y="2"/>
                    <a:pt x="92" y="4"/>
                  </a:cubicBezTo>
                  <a:cubicBezTo>
                    <a:pt x="92" y="6"/>
                    <a:pt x="94" y="8"/>
                    <a:pt x="96" y="8"/>
                  </a:cubicBezTo>
                  <a:moveTo>
                    <a:pt x="96" y="48"/>
                  </a:moveTo>
                  <a:cubicBezTo>
                    <a:pt x="114" y="48"/>
                    <a:pt x="128" y="62"/>
                    <a:pt x="128" y="80"/>
                  </a:cubicBezTo>
                  <a:cubicBezTo>
                    <a:pt x="128" y="82"/>
                    <a:pt x="130" y="84"/>
                    <a:pt x="132" y="84"/>
                  </a:cubicBezTo>
                  <a:cubicBezTo>
                    <a:pt x="134" y="84"/>
                    <a:pt x="136" y="82"/>
                    <a:pt x="136" y="80"/>
                  </a:cubicBezTo>
                  <a:cubicBezTo>
                    <a:pt x="136" y="58"/>
                    <a:pt x="118" y="40"/>
                    <a:pt x="96" y="40"/>
                  </a:cubicBezTo>
                  <a:cubicBezTo>
                    <a:pt x="94" y="40"/>
                    <a:pt x="92" y="42"/>
                    <a:pt x="92" y="44"/>
                  </a:cubicBezTo>
                  <a:cubicBezTo>
                    <a:pt x="92" y="46"/>
                    <a:pt x="94" y="48"/>
                    <a:pt x="96" y="48"/>
                  </a:cubicBezTo>
                  <a:moveTo>
                    <a:pt x="96" y="88"/>
                  </a:moveTo>
                  <a:cubicBezTo>
                    <a:pt x="100" y="88"/>
                    <a:pt x="104" y="84"/>
                    <a:pt x="104" y="80"/>
                  </a:cubicBezTo>
                  <a:cubicBezTo>
                    <a:pt x="104" y="76"/>
                    <a:pt x="100" y="72"/>
                    <a:pt x="96" y="72"/>
                  </a:cubicBezTo>
                  <a:cubicBezTo>
                    <a:pt x="92" y="72"/>
                    <a:pt x="88" y="76"/>
                    <a:pt x="88" y="80"/>
                  </a:cubicBezTo>
                  <a:cubicBezTo>
                    <a:pt x="88" y="84"/>
                    <a:pt x="92" y="88"/>
                    <a:pt x="96" y="88"/>
                  </a:cubicBezTo>
                  <a:moveTo>
                    <a:pt x="176" y="140"/>
                  </a:moveTo>
                  <a:cubicBezTo>
                    <a:pt x="176" y="137"/>
                    <a:pt x="175" y="134"/>
                    <a:pt x="172" y="131"/>
                  </a:cubicBezTo>
                  <a:cubicBezTo>
                    <a:pt x="172" y="131"/>
                    <a:pt x="171" y="130"/>
                    <a:pt x="170" y="130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4" y="101"/>
                    <a:pt x="131" y="100"/>
                    <a:pt x="128" y="100"/>
                  </a:cubicBezTo>
                  <a:cubicBezTo>
                    <a:pt x="125" y="100"/>
                    <a:pt x="123" y="101"/>
                    <a:pt x="121" y="10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4"/>
                    <a:pt x="108" y="115"/>
                    <a:pt x="105" y="115"/>
                  </a:cubicBezTo>
                  <a:cubicBezTo>
                    <a:pt x="103" y="115"/>
                    <a:pt x="100" y="113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86" y="102"/>
                    <a:pt x="74" y="91"/>
                    <a:pt x="6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3" y="76"/>
                    <a:pt x="61" y="73"/>
                    <a:pt x="61" y="71"/>
                  </a:cubicBezTo>
                  <a:cubicBezTo>
                    <a:pt x="61" y="68"/>
                    <a:pt x="62" y="66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5"/>
                    <a:pt x="75" y="42"/>
                    <a:pt x="72" y="4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5" y="4"/>
                    <a:pt x="44" y="4"/>
                  </a:cubicBezTo>
                  <a:cubicBezTo>
                    <a:pt x="42" y="1"/>
                    <a:pt x="39" y="0"/>
                    <a:pt x="36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48"/>
                    <a:pt x="1" y="5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8" y="108"/>
                    <a:pt x="68" y="148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21" y="175"/>
                    <a:pt x="128" y="176"/>
                    <a:pt x="134" y="176"/>
                  </a:cubicBezTo>
                  <a:cubicBezTo>
                    <a:pt x="157" y="176"/>
                    <a:pt x="176" y="156"/>
                    <a:pt x="176" y="140"/>
                  </a:cubicBezTo>
                  <a:cubicBezTo>
                    <a:pt x="176" y="140"/>
                    <a:pt x="176" y="140"/>
                    <a:pt x="176" y="140"/>
                  </a:cubicBezTo>
                  <a:close/>
                  <a:moveTo>
                    <a:pt x="134" y="168"/>
                  </a:moveTo>
                  <a:cubicBezTo>
                    <a:pt x="129" y="168"/>
                    <a:pt x="124" y="167"/>
                    <a:pt x="119" y="165"/>
                  </a:cubicBezTo>
                  <a:cubicBezTo>
                    <a:pt x="119" y="165"/>
                    <a:pt x="119" y="164"/>
                    <a:pt x="118" y="164"/>
                  </a:cubicBezTo>
                  <a:cubicBezTo>
                    <a:pt x="73" y="141"/>
                    <a:pt x="35" y="103"/>
                    <a:pt x="12" y="58"/>
                  </a:cubicBezTo>
                  <a:cubicBezTo>
                    <a:pt x="12" y="57"/>
                    <a:pt x="11" y="57"/>
                    <a:pt x="11" y="57"/>
                  </a:cubicBezTo>
                  <a:cubicBezTo>
                    <a:pt x="9" y="52"/>
                    <a:pt x="8" y="47"/>
                    <a:pt x="8" y="42"/>
                  </a:cubicBezTo>
                  <a:cubicBezTo>
                    <a:pt x="8" y="23"/>
                    <a:pt x="25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39" y="9"/>
                    <a:pt x="39" y="9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5"/>
                    <a:pt x="67" y="45"/>
                    <a:pt x="67" y="45"/>
                  </a:cubicBezTo>
                  <a:cubicBezTo>
                    <a:pt x="67" y="46"/>
                    <a:pt x="68" y="47"/>
                    <a:pt x="68" y="48"/>
                  </a:cubicBezTo>
                  <a:cubicBezTo>
                    <a:pt x="68" y="49"/>
                    <a:pt x="68" y="49"/>
                    <a:pt x="67" y="50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5" y="62"/>
                    <a:pt x="53" y="66"/>
                    <a:pt x="53" y="71"/>
                  </a:cubicBezTo>
                  <a:cubicBezTo>
                    <a:pt x="53" y="75"/>
                    <a:pt x="55" y="79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68" y="96"/>
                    <a:pt x="80" y="108"/>
                    <a:pt x="94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7" y="121"/>
                    <a:pt x="101" y="123"/>
                    <a:pt x="105" y="123"/>
                  </a:cubicBezTo>
                  <a:cubicBezTo>
                    <a:pt x="109" y="123"/>
                    <a:pt x="113" y="121"/>
                    <a:pt x="116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7" y="108"/>
                    <a:pt x="127" y="108"/>
                    <a:pt x="128" y="108"/>
                  </a:cubicBezTo>
                  <a:cubicBezTo>
                    <a:pt x="129" y="108"/>
                    <a:pt x="130" y="109"/>
                    <a:pt x="131" y="109"/>
                  </a:cubicBezTo>
                  <a:cubicBezTo>
                    <a:pt x="131" y="109"/>
                    <a:pt x="131" y="110"/>
                    <a:pt x="131" y="110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66" y="136"/>
                    <a:pt x="166" y="136"/>
                    <a:pt x="166" y="137"/>
                  </a:cubicBezTo>
                  <a:cubicBezTo>
                    <a:pt x="166" y="137"/>
                    <a:pt x="167" y="137"/>
                    <a:pt x="167" y="137"/>
                  </a:cubicBezTo>
                  <a:cubicBezTo>
                    <a:pt x="167" y="138"/>
                    <a:pt x="168" y="138"/>
                    <a:pt x="168" y="140"/>
                  </a:cubicBezTo>
                  <a:cubicBezTo>
                    <a:pt x="168" y="140"/>
                    <a:pt x="168" y="140"/>
                    <a:pt x="168" y="141"/>
                  </a:cubicBezTo>
                  <a:cubicBezTo>
                    <a:pt x="167" y="152"/>
                    <a:pt x="153" y="168"/>
                    <a:pt x="134" y="16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12AA4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3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950</Words>
  <Application>Microsoft Office PowerPoint</Application>
  <PresentationFormat>Widescreen</PresentationFormat>
  <Paragraphs>167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Castellar</vt:lpstr>
      <vt:lpstr>Georgia</vt:lpstr>
      <vt:lpstr>Montserrat</vt:lpstr>
      <vt:lpstr>Poppins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Tanaka Musindo</dc:creator>
  <cp:lastModifiedBy>Collen Tapfumaneyi Escrow Group</cp:lastModifiedBy>
  <cp:revision>71</cp:revision>
  <dcterms:created xsi:type="dcterms:W3CDTF">2024-09-18T07:57:32Z</dcterms:created>
  <dcterms:modified xsi:type="dcterms:W3CDTF">2024-10-07T11:40:24Z</dcterms:modified>
</cp:coreProperties>
</file>