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3" r:id="rId7"/>
    <p:sldId id="261" r:id="rId8"/>
    <p:sldId id="262" r:id="rId9"/>
    <p:sldId id="264" r:id="rId10"/>
    <p:sldId id="277" r:id="rId11"/>
    <p:sldId id="281" r:id="rId12"/>
    <p:sldId id="278" r:id="rId13"/>
    <p:sldId id="279" r:id="rId14"/>
    <p:sldId id="282"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8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0" d="100"/>
          <a:sy n="80" d="100"/>
        </p:scale>
        <p:origin x="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W"/>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339AE1-7A72-4DC8-87AB-47E5B28D4D27}" type="datetimeFigureOut">
              <a:rPr lang="en-ZW" smtClean="0"/>
              <a:t>15/1/2025</a:t>
            </a:fld>
            <a:endParaRPr lang="en-ZW"/>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W"/>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W"/>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877BE7-FCE5-4469-8B25-014A23C63546}" type="slidenum">
              <a:rPr lang="en-ZW" smtClean="0"/>
              <a:t>‹#›</a:t>
            </a:fld>
            <a:endParaRPr lang="en-ZW"/>
          </a:p>
        </p:txBody>
      </p:sp>
    </p:spTree>
    <p:extLst>
      <p:ext uri="{BB962C8B-B14F-4D97-AF65-F5344CB8AC3E}">
        <p14:creationId xmlns:p14="http://schemas.microsoft.com/office/powerpoint/2010/main" val="3007458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W" dirty="0"/>
          </a:p>
        </p:txBody>
      </p:sp>
      <p:sp>
        <p:nvSpPr>
          <p:cNvPr id="4" name="Slide Number Placeholder 3"/>
          <p:cNvSpPr>
            <a:spLocks noGrp="1"/>
          </p:cNvSpPr>
          <p:nvPr>
            <p:ph type="sldNum" sz="quarter" idx="5"/>
          </p:nvPr>
        </p:nvSpPr>
        <p:spPr/>
        <p:txBody>
          <a:bodyPr/>
          <a:lstStyle/>
          <a:p>
            <a:fld id="{2B877BE7-FCE5-4469-8B25-014A23C63546}" type="slidenum">
              <a:rPr lang="en-ZW" smtClean="0"/>
              <a:t>21</a:t>
            </a:fld>
            <a:endParaRPr lang="en-ZW"/>
          </a:p>
        </p:txBody>
      </p:sp>
    </p:spTree>
    <p:extLst>
      <p:ext uri="{BB962C8B-B14F-4D97-AF65-F5344CB8AC3E}">
        <p14:creationId xmlns:p14="http://schemas.microsoft.com/office/powerpoint/2010/main" val="2861898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00856-65E5-FDEF-F16E-6024F5276F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W"/>
          </a:p>
        </p:txBody>
      </p:sp>
      <p:sp>
        <p:nvSpPr>
          <p:cNvPr id="3" name="Subtitle 2">
            <a:extLst>
              <a:ext uri="{FF2B5EF4-FFF2-40B4-BE49-F238E27FC236}">
                <a16:creationId xmlns:a16="http://schemas.microsoft.com/office/drawing/2014/main" id="{4AECF557-325D-215E-AB54-3D2757DFA0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W"/>
          </a:p>
        </p:txBody>
      </p:sp>
      <p:sp>
        <p:nvSpPr>
          <p:cNvPr id="4" name="Date Placeholder 3">
            <a:extLst>
              <a:ext uri="{FF2B5EF4-FFF2-40B4-BE49-F238E27FC236}">
                <a16:creationId xmlns:a16="http://schemas.microsoft.com/office/drawing/2014/main" id="{04B47D1B-0A9D-3FC1-C6E7-C9AA6D5C3B4E}"/>
              </a:ext>
            </a:extLst>
          </p:cNvPr>
          <p:cNvSpPr>
            <a:spLocks noGrp="1"/>
          </p:cNvSpPr>
          <p:nvPr>
            <p:ph type="dt" sz="half" idx="10"/>
          </p:nvPr>
        </p:nvSpPr>
        <p:spPr/>
        <p:txBody>
          <a:bodyPr/>
          <a:lstStyle/>
          <a:p>
            <a:fld id="{561A63CF-77ED-463C-8317-BA228B6B5730}" type="datetimeFigureOut">
              <a:rPr lang="en-ZW" smtClean="0"/>
              <a:t>15/1/2025</a:t>
            </a:fld>
            <a:endParaRPr lang="en-ZW"/>
          </a:p>
        </p:txBody>
      </p:sp>
      <p:sp>
        <p:nvSpPr>
          <p:cNvPr id="5" name="Footer Placeholder 4">
            <a:extLst>
              <a:ext uri="{FF2B5EF4-FFF2-40B4-BE49-F238E27FC236}">
                <a16:creationId xmlns:a16="http://schemas.microsoft.com/office/drawing/2014/main" id="{14B0455D-3676-23D2-6F4C-8CA1616FE679}"/>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85A4552A-37EB-5AE6-BC29-7C4AA59F3F86}"/>
              </a:ext>
            </a:extLst>
          </p:cNvPr>
          <p:cNvSpPr>
            <a:spLocks noGrp="1"/>
          </p:cNvSpPr>
          <p:nvPr>
            <p:ph type="sldNum" sz="quarter" idx="12"/>
          </p:nvPr>
        </p:nvSpPr>
        <p:spPr/>
        <p:txBody>
          <a:bodyPr/>
          <a:lstStyle/>
          <a:p>
            <a:fld id="{F6BB715A-1A0A-4DF8-A60E-E8187E649875}" type="slidenum">
              <a:rPr lang="en-ZW" smtClean="0"/>
              <a:t>‹#›</a:t>
            </a:fld>
            <a:endParaRPr lang="en-ZW"/>
          </a:p>
        </p:txBody>
      </p:sp>
    </p:spTree>
    <p:extLst>
      <p:ext uri="{BB962C8B-B14F-4D97-AF65-F5344CB8AC3E}">
        <p14:creationId xmlns:p14="http://schemas.microsoft.com/office/powerpoint/2010/main" val="369109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6C7F7-B10F-C58C-CBDD-7563C0D57260}"/>
              </a:ext>
            </a:extLst>
          </p:cNvPr>
          <p:cNvSpPr>
            <a:spLocks noGrp="1"/>
          </p:cNvSpPr>
          <p:nvPr>
            <p:ph type="title"/>
          </p:nvPr>
        </p:nvSpPr>
        <p:spPr/>
        <p:txBody>
          <a:bodyPr/>
          <a:lstStyle/>
          <a:p>
            <a:r>
              <a:rPr lang="en-US"/>
              <a:t>Click to edit Master title style</a:t>
            </a:r>
            <a:endParaRPr lang="en-ZW"/>
          </a:p>
        </p:txBody>
      </p:sp>
      <p:sp>
        <p:nvSpPr>
          <p:cNvPr id="3" name="Vertical Text Placeholder 2">
            <a:extLst>
              <a:ext uri="{FF2B5EF4-FFF2-40B4-BE49-F238E27FC236}">
                <a16:creationId xmlns:a16="http://schemas.microsoft.com/office/drawing/2014/main" id="{A0C00D30-0DE1-C9DE-59A4-4F9F857D4F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Date Placeholder 3">
            <a:extLst>
              <a:ext uri="{FF2B5EF4-FFF2-40B4-BE49-F238E27FC236}">
                <a16:creationId xmlns:a16="http://schemas.microsoft.com/office/drawing/2014/main" id="{CC248DB7-5FF2-EB63-395A-12C52D558673}"/>
              </a:ext>
            </a:extLst>
          </p:cNvPr>
          <p:cNvSpPr>
            <a:spLocks noGrp="1"/>
          </p:cNvSpPr>
          <p:nvPr>
            <p:ph type="dt" sz="half" idx="10"/>
          </p:nvPr>
        </p:nvSpPr>
        <p:spPr/>
        <p:txBody>
          <a:bodyPr/>
          <a:lstStyle/>
          <a:p>
            <a:fld id="{561A63CF-77ED-463C-8317-BA228B6B5730}" type="datetimeFigureOut">
              <a:rPr lang="en-ZW" smtClean="0"/>
              <a:t>15/1/2025</a:t>
            </a:fld>
            <a:endParaRPr lang="en-ZW"/>
          </a:p>
        </p:txBody>
      </p:sp>
      <p:sp>
        <p:nvSpPr>
          <p:cNvPr id="5" name="Footer Placeholder 4">
            <a:extLst>
              <a:ext uri="{FF2B5EF4-FFF2-40B4-BE49-F238E27FC236}">
                <a16:creationId xmlns:a16="http://schemas.microsoft.com/office/drawing/2014/main" id="{B4BAE1D0-40F7-E586-09EA-46C7E0697918}"/>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7F56E215-421C-0CC6-D0D4-0007E129C01F}"/>
              </a:ext>
            </a:extLst>
          </p:cNvPr>
          <p:cNvSpPr>
            <a:spLocks noGrp="1"/>
          </p:cNvSpPr>
          <p:nvPr>
            <p:ph type="sldNum" sz="quarter" idx="12"/>
          </p:nvPr>
        </p:nvSpPr>
        <p:spPr/>
        <p:txBody>
          <a:bodyPr/>
          <a:lstStyle/>
          <a:p>
            <a:fld id="{F6BB715A-1A0A-4DF8-A60E-E8187E649875}" type="slidenum">
              <a:rPr lang="en-ZW" smtClean="0"/>
              <a:t>‹#›</a:t>
            </a:fld>
            <a:endParaRPr lang="en-ZW"/>
          </a:p>
        </p:txBody>
      </p:sp>
    </p:spTree>
    <p:extLst>
      <p:ext uri="{BB962C8B-B14F-4D97-AF65-F5344CB8AC3E}">
        <p14:creationId xmlns:p14="http://schemas.microsoft.com/office/powerpoint/2010/main" val="2622326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7D7CC5-F917-83AB-AAB7-22324A40FAC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W"/>
          </a:p>
        </p:txBody>
      </p:sp>
      <p:sp>
        <p:nvSpPr>
          <p:cNvPr id="3" name="Vertical Text Placeholder 2">
            <a:extLst>
              <a:ext uri="{FF2B5EF4-FFF2-40B4-BE49-F238E27FC236}">
                <a16:creationId xmlns:a16="http://schemas.microsoft.com/office/drawing/2014/main" id="{1D9E059F-376F-F5F3-231B-895383EE1A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Date Placeholder 3">
            <a:extLst>
              <a:ext uri="{FF2B5EF4-FFF2-40B4-BE49-F238E27FC236}">
                <a16:creationId xmlns:a16="http://schemas.microsoft.com/office/drawing/2014/main" id="{354A636F-9AD9-4505-00C0-FBCCCB7567CA}"/>
              </a:ext>
            </a:extLst>
          </p:cNvPr>
          <p:cNvSpPr>
            <a:spLocks noGrp="1"/>
          </p:cNvSpPr>
          <p:nvPr>
            <p:ph type="dt" sz="half" idx="10"/>
          </p:nvPr>
        </p:nvSpPr>
        <p:spPr/>
        <p:txBody>
          <a:bodyPr/>
          <a:lstStyle/>
          <a:p>
            <a:fld id="{561A63CF-77ED-463C-8317-BA228B6B5730}" type="datetimeFigureOut">
              <a:rPr lang="en-ZW" smtClean="0"/>
              <a:t>15/1/2025</a:t>
            </a:fld>
            <a:endParaRPr lang="en-ZW"/>
          </a:p>
        </p:txBody>
      </p:sp>
      <p:sp>
        <p:nvSpPr>
          <p:cNvPr id="5" name="Footer Placeholder 4">
            <a:extLst>
              <a:ext uri="{FF2B5EF4-FFF2-40B4-BE49-F238E27FC236}">
                <a16:creationId xmlns:a16="http://schemas.microsoft.com/office/drawing/2014/main" id="{27E40CF1-DE0B-9F91-809B-D18D54B56C46}"/>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966A32B7-0E55-D62F-D7C8-5F870F0508BF}"/>
              </a:ext>
            </a:extLst>
          </p:cNvPr>
          <p:cNvSpPr>
            <a:spLocks noGrp="1"/>
          </p:cNvSpPr>
          <p:nvPr>
            <p:ph type="sldNum" sz="quarter" idx="12"/>
          </p:nvPr>
        </p:nvSpPr>
        <p:spPr/>
        <p:txBody>
          <a:bodyPr/>
          <a:lstStyle/>
          <a:p>
            <a:fld id="{F6BB715A-1A0A-4DF8-A60E-E8187E649875}" type="slidenum">
              <a:rPr lang="en-ZW" smtClean="0"/>
              <a:t>‹#›</a:t>
            </a:fld>
            <a:endParaRPr lang="en-ZW"/>
          </a:p>
        </p:txBody>
      </p:sp>
    </p:spTree>
    <p:extLst>
      <p:ext uri="{BB962C8B-B14F-4D97-AF65-F5344CB8AC3E}">
        <p14:creationId xmlns:p14="http://schemas.microsoft.com/office/powerpoint/2010/main" val="3375980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73D92-9BA9-FB2E-FA52-3BBB111372D3}"/>
              </a:ext>
            </a:extLst>
          </p:cNvPr>
          <p:cNvSpPr>
            <a:spLocks noGrp="1"/>
          </p:cNvSpPr>
          <p:nvPr>
            <p:ph type="title"/>
          </p:nvPr>
        </p:nvSpPr>
        <p:spPr/>
        <p:txBody>
          <a:bodyPr/>
          <a:lstStyle/>
          <a:p>
            <a:r>
              <a:rPr lang="en-US"/>
              <a:t>Click to edit Master title style</a:t>
            </a:r>
            <a:endParaRPr lang="en-ZW"/>
          </a:p>
        </p:txBody>
      </p:sp>
      <p:sp>
        <p:nvSpPr>
          <p:cNvPr id="3" name="Content Placeholder 2">
            <a:extLst>
              <a:ext uri="{FF2B5EF4-FFF2-40B4-BE49-F238E27FC236}">
                <a16:creationId xmlns:a16="http://schemas.microsoft.com/office/drawing/2014/main" id="{F023D465-0A9E-88A4-7189-113298F035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Date Placeholder 3">
            <a:extLst>
              <a:ext uri="{FF2B5EF4-FFF2-40B4-BE49-F238E27FC236}">
                <a16:creationId xmlns:a16="http://schemas.microsoft.com/office/drawing/2014/main" id="{DEAAFA38-B133-696C-A1D9-C93426E1C25D}"/>
              </a:ext>
            </a:extLst>
          </p:cNvPr>
          <p:cNvSpPr>
            <a:spLocks noGrp="1"/>
          </p:cNvSpPr>
          <p:nvPr>
            <p:ph type="dt" sz="half" idx="10"/>
          </p:nvPr>
        </p:nvSpPr>
        <p:spPr/>
        <p:txBody>
          <a:bodyPr/>
          <a:lstStyle/>
          <a:p>
            <a:fld id="{561A63CF-77ED-463C-8317-BA228B6B5730}" type="datetimeFigureOut">
              <a:rPr lang="en-ZW" smtClean="0"/>
              <a:t>15/1/2025</a:t>
            </a:fld>
            <a:endParaRPr lang="en-ZW"/>
          </a:p>
        </p:txBody>
      </p:sp>
      <p:sp>
        <p:nvSpPr>
          <p:cNvPr id="5" name="Footer Placeholder 4">
            <a:extLst>
              <a:ext uri="{FF2B5EF4-FFF2-40B4-BE49-F238E27FC236}">
                <a16:creationId xmlns:a16="http://schemas.microsoft.com/office/drawing/2014/main" id="{AF96907C-F57C-2ADC-D949-247CD504938A}"/>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CBC07CC2-1064-8236-9D3E-E586B77E3694}"/>
              </a:ext>
            </a:extLst>
          </p:cNvPr>
          <p:cNvSpPr>
            <a:spLocks noGrp="1"/>
          </p:cNvSpPr>
          <p:nvPr>
            <p:ph type="sldNum" sz="quarter" idx="12"/>
          </p:nvPr>
        </p:nvSpPr>
        <p:spPr/>
        <p:txBody>
          <a:bodyPr/>
          <a:lstStyle/>
          <a:p>
            <a:fld id="{F6BB715A-1A0A-4DF8-A60E-E8187E649875}" type="slidenum">
              <a:rPr lang="en-ZW" smtClean="0"/>
              <a:t>‹#›</a:t>
            </a:fld>
            <a:endParaRPr lang="en-ZW"/>
          </a:p>
        </p:txBody>
      </p:sp>
    </p:spTree>
    <p:extLst>
      <p:ext uri="{BB962C8B-B14F-4D97-AF65-F5344CB8AC3E}">
        <p14:creationId xmlns:p14="http://schemas.microsoft.com/office/powerpoint/2010/main" val="1771588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6515D-DC05-ED6E-3F7F-63C7C4D700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W"/>
          </a:p>
        </p:txBody>
      </p:sp>
      <p:sp>
        <p:nvSpPr>
          <p:cNvPr id="3" name="Text Placeholder 2">
            <a:extLst>
              <a:ext uri="{FF2B5EF4-FFF2-40B4-BE49-F238E27FC236}">
                <a16:creationId xmlns:a16="http://schemas.microsoft.com/office/drawing/2014/main" id="{D929646B-476B-DDCE-53D0-83772935A0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427230-8C81-A684-8CFE-D6E8FF61B30B}"/>
              </a:ext>
            </a:extLst>
          </p:cNvPr>
          <p:cNvSpPr>
            <a:spLocks noGrp="1"/>
          </p:cNvSpPr>
          <p:nvPr>
            <p:ph type="dt" sz="half" idx="10"/>
          </p:nvPr>
        </p:nvSpPr>
        <p:spPr/>
        <p:txBody>
          <a:bodyPr/>
          <a:lstStyle/>
          <a:p>
            <a:fld id="{561A63CF-77ED-463C-8317-BA228B6B5730}" type="datetimeFigureOut">
              <a:rPr lang="en-ZW" smtClean="0"/>
              <a:t>15/1/2025</a:t>
            </a:fld>
            <a:endParaRPr lang="en-ZW"/>
          </a:p>
        </p:txBody>
      </p:sp>
      <p:sp>
        <p:nvSpPr>
          <p:cNvPr id="5" name="Footer Placeholder 4">
            <a:extLst>
              <a:ext uri="{FF2B5EF4-FFF2-40B4-BE49-F238E27FC236}">
                <a16:creationId xmlns:a16="http://schemas.microsoft.com/office/drawing/2014/main" id="{C83FDB04-562F-18B5-BD3D-52C3AA6D7820}"/>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E70E85C5-7DAA-5E89-7DDA-25F9CBBE0E73}"/>
              </a:ext>
            </a:extLst>
          </p:cNvPr>
          <p:cNvSpPr>
            <a:spLocks noGrp="1"/>
          </p:cNvSpPr>
          <p:nvPr>
            <p:ph type="sldNum" sz="quarter" idx="12"/>
          </p:nvPr>
        </p:nvSpPr>
        <p:spPr/>
        <p:txBody>
          <a:bodyPr/>
          <a:lstStyle/>
          <a:p>
            <a:fld id="{F6BB715A-1A0A-4DF8-A60E-E8187E649875}" type="slidenum">
              <a:rPr lang="en-ZW" smtClean="0"/>
              <a:t>‹#›</a:t>
            </a:fld>
            <a:endParaRPr lang="en-ZW"/>
          </a:p>
        </p:txBody>
      </p:sp>
    </p:spTree>
    <p:extLst>
      <p:ext uri="{BB962C8B-B14F-4D97-AF65-F5344CB8AC3E}">
        <p14:creationId xmlns:p14="http://schemas.microsoft.com/office/powerpoint/2010/main" val="3662831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66E05-5248-70B8-8A56-3EDE6C630F20}"/>
              </a:ext>
            </a:extLst>
          </p:cNvPr>
          <p:cNvSpPr>
            <a:spLocks noGrp="1"/>
          </p:cNvSpPr>
          <p:nvPr>
            <p:ph type="title"/>
          </p:nvPr>
        </p:nvSpPr>
        <p:spPr/>
        <p:txBody>
          <a:bodyPr/>
          <a:lstStyle/>
          <a:p>
            <a:r>
              <a:rPr lang="en-US"/>
              <a:t>Click to edit Master title style</a:t>
            </a:r>
            <a:endParaRPr lang="en-ZW"/>
          </a:p>
        </p:txBody>
      </p:sp>
      <p:sp>
        <p:nvSpPr>
          <p:cNvPr id="3" name="Content Placeholder 2">
            <a:extLst>
              <a:ext uri="{FF2B5EF4-FFF2-40B4-BE49-F238E27FC236}">
                <a16:creationId xmlns:a16="http://schemas.microsoft.com/office/drawing/2014/main" id="{4E53A5AB-A6CB-5BAD-C013-276CA4C6CF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Content Placeholder 3">
            <a:extLst>
              <a:ext uri="{FF2B5EF4-FFF2-40B4-BE49-F238E27FC236}">
                <a16:creationId xmlns:a16="http://schemas.microsoft.com/office/drawing/2014/main" id="{59201E86-8C1B-962B-22FC-CD9FF03A8E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5" name="Date Placeholder 4">
            <a:extLst>
              <a:ext uri="{FF2B5EF4-FFF2-40B4-BE49-F238E27FC236}">
                <a16:creationId xmlns:a16="http://schemas.microsoft.com/office/drawing/2014/main" id="{80C444E5-9D3B-DF69-463C-CB2624587157}"/>
              </a:ext>
            </a:extLst>
          </p:cNvPr>
          <p:cNvSpPr>
            <a:spLocks noGrp="1"/>
          </p:cNvSpPr>
          <p:nvPr>
            <p:ph type="dt" sz="half" idx="10"/>
          </p:nvPr>
        </p:nvSpPr>
        <p:spPr/>
        <p:txBody>
          <a:bodyPr/>
          <a:lstStyle/>
          <a:p>
            <a:fld id="{561A63CF-77ED-463C-8317-BA228B6B5730}" type="datetimeFigureOut">
              <a:rPr lang="en-ZW" smtClean="0"/>
              <a:t>15/1/2025</a:t>
            </a:fld>
            <a:endParaRPr lang="en-ZW"/>
          </a:p>
        </p:txBody>
      </p:sp>
      <p:sp>
        <p:nvSpPr>
          <p:cNvPr id="6" name="Footer Placeholder 5">
            <a:extLst>
              <a:ext uri="{FF2B5EF4-FFF2-40B4-BE49-F238E27FC236}">
                <a16:creationId xmlns:a16="http://schemas.microsoft.com/office/drawing/2014/main" id="{FA1E2A67-F6E8-695B-03BB-735E8DA2B3B7}"/>
              </a:ext>
            </a:extLst>
          </p:cNvPr>
          <p:cNvSpPr>
            <a:spLocks noGrp="1"/>
          </p:cNvSpPr>
          <p:nvPr>
            <p:ph type="ftr" sz="quarter" idx="11"/>
          </p:nvPr>
        </p:nvSpPr>
        <p:spPr/>
        <p:txBody>
          <a:bodyPr/>
          <a:lstStyle/>
          <a:p>
            <a:endParaRPr lang="en-ZW"/>
          </a:p>
        </p:txBody>
      </p:sp>
      <p:sp>
        <p:nvSpPr>
          <p:cNvPr id="7" name="Slide Number Placeholder 6">
            <a:extLst>
              <a:ext uri="{FF2B5EF4-FFF2-40B4-BE49-F238E27FC236}">
                <a16:creationId xmlns:a16="http://schemas.microsoft.com/office/drawing/2014/main" id="{BAEC6271-C048-74EF-5EA8-FBA9E044D9D2}"/>
              </a:ext>
            </a:extLst>
          </p:cNvPr>
          <p:cNvSpPr>
            <a:spLocks noGrp="1"/>
          </p:cNvSpPr>
          <p:nvPr>
            <p:ph type="sldNum" sz="quarter" idx="12"/>
          </p:nvPr>
        </p:nvSpPr>
        <p:spPr/>
        <p:txBody>
          <a:bodyPr/>
          <a:lstStyle/>
          <a:p>
            <a:fld id="{F6BB715A-1A0A-4DF8-A60E-E8187E649875}" type="slidenum">
              <a:rPr lang="en-ZW" smtClean="0"/>
              <a:t>‹#›</a:t>
            </a:fld>
            <a:endParaRPr lang="en-ZW"/>
          </a:p>
        </p:txBody>
      </p:sp>
    </p:spTree>
    <p:extLst>
      <p:ext uri="{BB962C8B-B14F-4D97-AF65-F5344CB8AC3E}">
        <p14:creationId xmlns:p14="http://schemas.microsoft.com/office/powerpoint/2010/main" val="3681639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8B3B1-9781-EF1C-BBD9-3199BF588C00}"/>
              </a:ext>
            </a:extLst>
          </p:cNvPr>
          <p:cNvSpPr>
            <a:spLocks noGrp="1"/>
          </p:cNvSpPr>
          <p:nvPr>
            <p:ph type="title"/>
          </p:nvPr>
        </p:nvSpPr>
        <p:spPr>
          <a:xfrm>
            <a:off x="839788" y="365125"/>
            <a:ext cx="10515600" cy="1325563"/>
          </a:xfrm>
        </p:spPr>
        <p:txBody>
          <a:bodyPr/>
          <a:lstStyle/>
          <a:p>
            <a:r>
              <a:rPr lang="en-US"/>
              <a:t>Click to edit Master title style</a:t>
            </a:r>
            <a:endParaRPr lang="en-ZW"/>
          </a:p>
        </p:txBody>
      </p:sp>
      <p:sp>
        <p:nvSpPr>
          <p:cNvPr id="3" name="Text Placeholder 2">
            <a:extLst>
              <a:ext uri="{FF2B5EF4-FFF2-40B4-BE49-F238E27FC236}">
                <a16:creationId xmlns:a16="http://schemas.microsoft.com/office/drawing/2014/main" id="{7A5767BB-9CE2-EDE5-4FB2-53ED52B8B6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B22F4-CD90-8E0A-F953-1334E0FA0B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5" name="Text Placeholder 4">
            <a:extLst>
              <a:ext uri="{FF2B5EF4-FFF2-40B4-BE49-F238E27FC236}">
                <a16:creationId xmlns:a16="http://schemas.microsoft.com/office/drawing/2014/main" id="{2887801E-5E0E-01BD-C878-E22A39FE72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A5F834-91A8-46A8-05CB-2CB08714A02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7" name="Date Placeholder 6">
            <a:extLst>
              <a:ext uri="{FF2B5EF4-FFF2-40B4-BE49-F238E27FC236}">
                <a16:creationId xmlns:a16="http://schemas.microsoft.com/office/drawing/2014/main" id="{276D00D8-774C-7901-757A-31A42AD19AD1}"/>
              </a:ext>
            </a:extLst>
          </p:cNvPr>
          <p:cNvSpPr>
            <a:spLocks noGrp="1"/>
          </p:cNvSpPr>
          <p:nvPr>
            <p:ph type="dt" sz="half" idx="10"/>
          </p:nvPr>
        </p:nvSpPr>
        <p:spPr/>
        <p:txBody>
          <a:bodyPr/>
          <a:lstStyle/>
          <a:p>
            <a:fld id="{561A63CF-77ED-463C-8317-BA228B6B5730}" type="datetimeFigureOut">
              <a:rPr lang="en-ZW" smtClean="0"/>
              <a:t>15/1/2025</a:t>
            </a:fld>
            <a:endParaRPr lang="en-ZW"/>
          </a:p>
        </p:txBody>
      </p:sp>
      <p:sp>
        <p:nvSpPr>
          <p:cNvPr id="8" name="Footer Placeholder 7">
            <a:extLst>
              <a:ext uri="{FF2B5EF4-FFF2-40B4-BE49-F238E27FC236}">
                <a16:creationId xmlns:a16="http://schemas.microsoft.com/office/drawing/2014/main" id="{859A1BF6-99EB-2C9B-2944-CFCD33D0C9F8}"/>
              </a:ext>
            </a:extLst>
          </p:cNvPr>
          <p:cNvSpPr>
            <a:spLocks noGrp="1"/>
          </p:cNvSpPr>
          <p:nvPr>
            <p:ph type="ftr" sz="quarter" idx="11"/>
          </p:nvPr>
        </p:nvSpPr>
        <p:spPr/>
        <p:txBody>
          <a:bodyPr/>
          <a:lstStyle/>
          <a:p>
            <a:endParaRPr lang="en-ZW"/>
          </a:p>
        </p:txBody>
      </p:sp>
      <p:sp>
        <p:nvSpPr>
          <p:cNvPr id="9" name="Slide Number Placeholder 8">
            <a:extLst>
              <a:ext uri="{FF2B5EF4-FFF2-40B4-BE49-F238E27FC236}">
                <a16:creationId xmlns:a16="http://schemas.microsoft.com/office/drawing/2014/main" id="{9D86B677-E31D-AE96-CECB-792C43DFBA4D}"/>
              </a:ext>
            </a:extLst>
          </p:cNvPr>
          <p:cNvSpPr>
            <a:spLocks noGrp="1"/>
          </p:cNvSpPr>
          <p:nvPr>
            <p:ph type="sldNum" sz="quarter" idx="12"/>
          </p:nvPr>
        </p:nvSpPr>
        <p:spPr/>
        <p:txBody>
          <a:bodyPr/>
          <a:lstStyle/>
          <a:p>
            <a:fld id="{F6BB715A-1A0A-4DF8-A60E-E8187E649875}" type="slidenum">
              <a:rPr lang="en-ZW" smtClean="0"/>
              <a:t>‹#›</a:t>
            </a:fld>
            <a:endParaRPr lang="en-ZW"/>
          </a:p>
        </p:txBody>
      </p:sp>
    </p:spTree>
    <p:extLst>
      <p:ext uri="{BB962C8B-B14F-4D97-AF65-F5344CB8AC3E}">
        <p14:creationId xmlns:p14="http://schemas.microsoft.com/office/powerpoint/2010/main" val="3790049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F9E29-6798-18A4-548D-9F389EE4A934}"/>
              </a:ext>
            </a:extLst>
          </p:cNvPr>
          <p:cNvSpPr>
            <a:spLocks noGrp="1"/>
          </p:cNvSpPr>
          <p:nvPr>
            <p:ph type="title"/>
          </p:nvPr>
        </p:nvSpPr>
        <p:spPr/>
        <p:txBody>
          <a:bodyPr/>
          <a:lstStyle/>
          <a:p>
            <a:r>
              <a:rPr lang="en-US"/>
              <a:t>Click to edit Master title style</a:t>
            </a:r>
            <a:endParaRPr lang="en-ZW"/>
          </a:p>
        </p:txBody>
      </p:sp>
      <p:sp>
        <p:nvSpPr>
          <p:cNvPr id="3" name="Date Placeholder 2">
            <a:extLst>
              <a:ext uri="{FF2B5EF4-FFF2-40B4-BE49-F238E27FC236}">
                <a16:creationId xmlns:a16="http://schemas.microsoft.com/office/drawing/2014/main" id="{A4049822-B4BD-96B2-87D2-D7D03D07FD3F}"/>
              </a:ext>
            </a:extLst>
          </p:cNvPr>
          <p:cNvSpPr>
            <a:spLocks noGrp="1"/>
          </p:cNvSpPr>
          <p:nvPr>
            <p:ph type="dt" sz="half" idx="10"/>
          </p:nvPr>
        </p:nvSpPr>
        <p:spPr/>
        <p:txBody>
          <a:bodyPr/>
          <a:lstStyle/>
          <a:p>
            <a:fld id="{561A63CF-77ED-463C-8317-BA228B6B5730}" type="datetimeFigureOut">
              <a:rPr lang="en-ZW" smtClean="0"/>
              <a:t>15/1/2025</a:t>
            </a:fld>
            <a:endParaRPr lang="en-ZW"/>
          </a:p>
        </p:txBody>
      </p:sp>
      <p:sp>
        <p:nvSpPr>
          <p:cNvPr id="4" name="Footer Placeholder 3">
            <a:extLst>
              <a:ext uri="{FF2B5EF4-FFF2-40B4-BE49-F238E27FC236}">
                <a16:creationId xmlns:a16="http://schemas.microsoft.com/office/drawing/2014/main" id="{43A5C57F-97AC-A126-5959-34F3CABBAF64}"/>
              </a:ext>
            </a:extLst>
          </p:cNvPr>
          <p:cNvSpPr>
            <a:spLocks noGrp="1"/>
          </p:cNvSpPr>
          <p:nvPr>
            <p:ph type="ftr" sz="quarter" idx="11"/>
          </p:nvPr>
        </p:nvSpPr>
        <p:spPr/>
        <p:txBody>
          <a:bodyPr/>
          <a:lstStyle/>
          <a:p>
            <a:endParaRPr lang="en-ZW"/>
          </a:p>
        </p:txBody>
      </p:sp>
      <p:sp>
        <p:nvSpPr>
          <p:cNvPr id="5" name="Slide Number Placeholder 4">
            <a:extLst>
              <a:ext uri="{FF2B5EF4-FFF2-40B4-BE49-F238E27FC236}">
                <a16:creationId xmlns:a16="http://schemas.microsoft.com/office/drawing/2014/main" id="{1BEE16AF-E05D-458F-3754-21B97248A9ED}"/>
              </a:ext>
            </a:extLst>
          </p:cNvPr>
          <p:cNvSpPr>
            <a:spLocks noGrp="1"/>
          </p:cNvSpPr>
          <p:nvPr>
            <p:ph type="sldNum" sz="quarter" idx="12"/>
          </p:nvPr>
        </p:nvSpPr>
        <p:spPr/>
        <p:txBody>
          <a:bodyPr/>
          <a:lstStyle/>
          <a:p>
            <a:fld id="{F6BB715A-1A0A-4DF8-A60E-E8187E649875}" type="slidenum">
              <a:rPr lang="en-ZW" smtClean="0"/>
              <a:t>‹#›</a:t>
            </a:fld>
            <a:endParaRPr lang="en-ZW"/>
          </a:p>
        </p:txBody>
      </p:sp>
    </p:spTree>
    <p:extLst>
      <p:ext uri="{BB962C8B-B14F-4D97-AF65-F5344CB8AC3E}">
        <p14:creationId xmlns:p14="http://schemas.microsoft.com/office/powerpoint/2010/main" val="2653796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D0CB9D-3E96-3448-E9BC-01A6317DEB1F}"/>
              </a:ext>
            </a:extLst>
          </p:cNvPr>
          <p:cNvSpPr>
            <a:spLocks noGrp="1"/>
          </p:cNvSpPr>
          <p:nvPr>
            <p:ph type="dt" sz="half" idx="10"/>
          </p:nvPr>
        </p:nvSpPr>
        <p:spPr/>
        <p:txBody>
          <a:bodyPr/>
          <a:lstStyle/>
          <a:p>
            <a:fld id="{561A63CF-77ED-463C-8317-BA228B6B5730}" type="datetimeFigureOut">
              <a:rPr lang="en-ZW" smtClean="0"/>
              <a:t>15/1/2025</a:t>
            </a:fld>
            <a:endParaRPr lang="en-ZW"/>
          </a:p>
        </p:txBody>
      </p:sp>
      <p:sp>
        <p:nvSpPr>
          <p:cNvPr id="3" name="Footer Placeholder 2">
            <a:extLst>
              <a:ext uri="{FF2B5EF4-FFF2-40B4-BE49-F238E27FC236}">
                <a16:creationId xmlns:a16="http://schemas.microsoft.com/office/drawing/2014/main" id="{B251209B-B63B-52E6-AB67-3713BE8D89C4}"/>
              </a:ext>
            </a:extLst>
          </p:cNvPr>
          <p:cNvSpPr>
            <a:spLocks noGrp="1"/>
          </p:cNvSpPr>
          <p:nvPr>
            <p:ph type="ftr" sz="quarter" idx="11"/>
          </p:nvPr>
        </p:nvSpPr>
        <p:spPr/>
        <p:txBody>
          <a:bodyPr/>
          <a:lstStyle/>
          <a:p>
            <a:endParaRPr lang="en-ZW"/>
          </a:p>
        </p:txBody>
      </p:sp>
      <p:sp>
        <p:nvSpPr>
          <p:cNvPr id="4" name="Slide Number Placeholder 3">
            <a:extLst>
              <a:ext uri="{FF2B5EF4-FFF2-40B4-BE49-F238E27FC236}">
                <a16:creationId xmlns:a16="http://schemas.microsoft.com/office/drawing/2014/main" id="{03A5058A-9F47-91FD-8CEC-15BFF0730E31}"/>
              </a:ext>
            </a:extLst>
          </p:cNvPr>
          <p:cNvSpPr>
            <a:spLocks noGrp="1"/>
          </p:cNvSpPr>
          <p:nvPr>
            <p:ph type="sldNum" sz="quarter" idx="12"/>
          </p:nvPr>
        </p:nvSpPr>
        <p:spPr/>
        <p:txBody>
          <a:bodyPr/>
          <a:lstStyle/>
          <a:p>
            <a:fld id="{F6BB715A-1A0A-4DF8-A60E-E8187E649875}" type="slidenum">
              <a:rPr lang="en-ZW" smtClean="0"/>
              <a:t>‹#›</a:t>
            </a:fld>
            <a:endParaRPr lang="en-ZW"/>
          </a:p>
        </p:txBody>
      </p:sp>
    </p:spTree>
    <p:extLst>
      <p:ext uri="{BB962C8B-B14F-4D97-AF65-F5344CB8AC3E}">
        <p14:creationId xmlns:p14="http://schemas.microsoft.com/office/powerpoint/2010/main" val="2299297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F3D14-2D76-4565-C247-F93537B30F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W"/>
          </a:p>
        </p:txBody>
      </p:sp>
      <p:sp>
        <p:nvSpPr>
          <p:cNvPr id="3" name="Content Placeholder 2">
            <a:extLst>
              <a:ext uri="{FF2B5EF4-FFF2-40B4-BE49-F238E27FC236}">
                <a16:creationId xmlns:a16="http://schemas.microsoft.com/office/drawing/2014/main" id="{A392FF82-607B-A99F-05FA-FBBB0805B2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Text Placeholder 3">
            <a:extLst>
              <a:ext uri="{FF2B5EF4-FFF2-40B4-BE49-F238E27FC236}">
                <a16:creationId xmlns:a16="http://schemas.microsoft.com/office/drawing/2014/main" id="{C3D890B9-98C6-74E5-FCB5-63FED5D2DC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61E081-8EC1-1EDC-4155-8FA9CD71FF92}"/>
              </a:ext>
            </a:extLst>
          </p:cNvPr>
          <p:cNvSpPr>
            <a:spLocks noGrp="1"/>
          </p:cNvSpPr>
          <p:nvPr>
            <p:ph type="dt" sz="half" idx="10"/>
          </p:nvPr>
        </p:nvSpPr>
        <p:spPr/>
        <p:txBody>
          <a:bodyPr/>
          <a:lstStyle/>
          <a:p>
            <a:fld id="{561A63CF-77ED-463C-8317-BA228B6B5730}" type="datetimeFigureOut">
              <a:rPr lang="en-ZW" smtClean="0"/>
              <a:t>15/1/2025</a:t>
            </a:fld>
            <a:endParaRPr lang="en-ZW"/>
          </a:p>
        </p:txBody>
      </p:sp>
      <p:sp>
        <p:nvSpPr>
          <p:cNvPr id="6" name="Footer Placeholder 5">
            <a:extLst>
              <a:ext uri="{FF2B5EF4-FFF2-40B4-BE49-F238E27FC236}">
                <a16:creationId xmlns:a16="http://schemas.microsoft.com/office/drawing/2014/main" id="{45C0A907-8570-B9C0-EFCF-DEF512F56151}"/>
              </a:ext>
            </a:extLst>
          </p:cNvPr>
          <p:cNvSpPr>
            <a:spLocks noGrp="1"/>
          </p:cNvSpPr>
          <p:nvPr>
            <p:ph type="ftr" sz="quarter" idx="11"/>
          </p:nvPr>
        </p:nvSpPr>
        <p:spPr/>
        <p:txBody>
          <a:bodyPr/>
          <a:lstStyle/>
          <a:p>
            <a:endParaRPr lang="en-ZW"/>
          </a:p>
        </p:txBody>
      </p:sp>
      <p:sp>
        <p:nvSpPr>
          <p:cNvPr id="7" name="Slide Number Placeholder 6">
            <a:extLst>
              <a:ext uri="{FF2B5EF4-FFF2-40B4-BE49-F238E27FC236}">
                <a16:creationId xmlns:a16="http://schemas.microsoft.com/office/drawing/2014/main" id="{20F5F954-9D3D-EA94-E250-CC0E0AE3EA29}"/>
              </a:ext>
            </a:extLst>
          </p:cNvPr>
          <p:cNvSpPr>
            <a:spLocks noGrp="1"/>
          </p:cNvSpPr>
          <p:nvPr>
            <p:ph type="sldNum" sz="quarter" idx="12"/>
          </p:nvPr>
        </p:nvSpPr>
        <p:spPr/>
        <p:txBody>
          <a:bodyPr/>
          <a:lstStyle/>
          <a:p>
            <a:fld id="{F6BB715A-1A0A-4DF8-A60E-E8187E649875}" type="slidenum">
              <a:rPr lang="en-ZW" smtClean="0"/>
              <a:t>‹#›</a:t>
            </a:fld>
            <a:endParaRPr lang="en-ZW"/>
          </a:p>
        </p:txBody>
      </p:sp>
    </p:spTree>
    <p:extLst>
      <p:ext uri="{BB962C8B-B14F-4D97-AF65-F5344CB8AC3E}">
        <p14:creationId xmlns:p14="http://schemas.microsoft.com/office/powerpoint/2010/main" val="1335834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BE2A7-FF9A-4137-B0FC-48DA4FE63E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W"/>
          </a:p>
        </p:txBody>
      </p:sp>
      <p:sp>
        <p:nvSpPr>
          <p:cNvPr id="3" name="Picture Placeholder 2">
            <a:extLst>
              <a:ext uri="{FF2B5EF4-FFF2-40B4-BE49-F238E27FC236}">
                <a16:creationId xmlns:a16="http://schemas.microsoft.com/office/drawing/2014/main" id="{FA7058EF-159E-8199-EE9D-6069CF1B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W"/>
          </a:p>
        </p:txBody>
      </p:sp>
      <p:sp>
        <p:nvSpPr>
          <p:cNvPr id="4" name="Text Placeholder 3">
            <a:extLst>
              <a:ext uri="{FF2B5EF4-FFF2-40B4-BE49-F238E27FC236}">
                <a16:creationId xmlns:a16="http://schemas.microsoft.com/office/drawing/2014/main" id="{02627CF8-798F-360A-ED52-792529FC97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A954B5-E80A-1307-A5BE-70331304EBC6}"/>
              </a:ext>
            </a:extLst>
          </p:cNvPr>
          <p:cNvSpPr>
            <a:spLocks noGrp="1"/>
          </p:cNvSpPr>
          <p:nvPr>
            <p:ph type="dt" sz="half" idx="10"/>
          </p:nvPr>
        </p:nvSpPr>
        <p:spPr/>
        <p:txBody>
          <a:bodyPr/>
          <a:lstStyle/>
          <a:p>
            <a:fld id="{561A63CF-77ED-463C-8317-BA228B6B5730}" type="datetimeFigureOut">
              <a:rPr lang="en-ZW" smtClean="0"/>
              <a:t>15/1/2025</a:t>
            </a:fld>
            <a:endParaRPr lang="en-ZW"/>
          </a:p>
        </p:txBody>
      </p:sp>
      <p:sp>
        <p:nvSpPr>
          <p:cNvPr id="6" name="Footer Placeholder 5">
            <a:extLst>
              <a:ext uri="{FF2B5EF4-FFF2-40B4-BE49-F238E27FC236}">
                <a16:creationId xmlns:a16="http://schemas.microsoft.com/office/drawing/2014/main" id="{DBE02DE3-C73D-DAF0-31B7-2CC3AA0076C7}"/>
              </a:ext>
            </a:extLst>
          </p:cNvPr>
          <p:cNvSpPr>
            <a:spLocks noGrp="1"/>
          </p:cNvSpPr>
          <p:nvPr>
            <p:ph type="ftr" sz="quarter" idx="11"/>
          </p:nvPr>
        </p:nvSpPr>
        <p:spPr/>
        <p:txBody>
          <a:bodyPr/>
          <a:lstStyle/>
          <a:p>
            <a:endParaRPr lang="en-ZW"/>
          </a:p>
        </p:txBody>
      </p:sp>
      <p:sp>
        <p:nvSpPr>
          <p:cNvPr id="7" name="Slide Number Placeholder 6">
            <a:extLst>
              <a:ext uri="{FF2B5EF4-FFF2-40B4-BE49-F238E27FC236}">
                <a16:creationId xmlns:a16="http://schemas.microsoft.com/office/drawing/2014/main" id="{6E3ECDCA-4290-D909-BA3C-B7237FDDE154}"/>
              </a:ext>
            </a:extLst>
          </p:cNvPr>
          <p:cNvSpPr>
            <a:spLocks noGrp="1"/>
          </p:cNvSpPr>
          <p:nvPr>
            <p:ph type="sldNum" sz="quarter" idx="12"/>
          </p:nvPr>
        </p:nvSpPr>
        <p:spPr/>
        <p:txBody>
          <a:bodyPr/>
          <a:lstStyle/>
          <a:p>
            <a:fld id="{F6BB715A-1A0A-4DF8-A60E-E8187E649875}" type="slidenum">
              <a:rPr lang="en-ZW" smtClean="0"/>
              <a:t>‹#›</a:t>
            </a:fld>
            <a:endParaRPr lang="en-ZW"/>
          </a:p>
        </p:txBody>
      </p:sp>
    </p:spTree>
    <p:extLst>
      <p:ext uri="{BB962C8B-B14F-4D97-AF65-F5344CB8AC3E}">
        <p14:creationId xmlns:p14="http://schemas.microsoft.com/office/powerpoint/2010/main" val="2286211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901190-476D-D125-8380-909252E037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W"/>
          </a:p>
        </p:txBody>
      </p:sp>
      <p:sp>
        <p:nvSpPr>
          <p:cNvPr id="3" name="Text Placeholder 2">
            <a:extLst>
              <a:ext uri="{FF2B5EF4-FFF2-40B4-BE49-F238E27FC236}">
                <a16:creationId xmlns:a16="http://schemas.microsoft.com/office/drawing/2014/main" id="{E0029734-E322-1F95-B2C9-C8D99E0DC4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Date Placeholder 3">
            <a:extLst>
              <a:ext uri="{FF2B5EF4-FFF2-40B4-BE49-F238E27FC236}">
                <a16:creationId xmlns:a16="http://schemas.microsoft.com/office/drawing/2014/main" id="{B7CEF14C-16B0-6C8B-4E46-5C3DD2323E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1A63CF-77ED-463C-8317-BA228B6B5730}" type="datetimeFigureOut">
              <a:rPr lang="en-ZW" smtClean="0"/>
              <a:t>15/1/2025</a:t>
            </a:fld>
            <a:endParaRPr lang="en-ZW"/>
          </a:p>
        </p:txBody>
      </p:sp>
      <p:sp>
        <p:nvSpPr>
          <p:cNvPr id="5" name="Footer Placeholder 4">
            <a:extLst>
              <a:ext uri="{FF2B5EF4-FFF2-40B4-BE49-F238E27FC236}">
                <a16:creationId xmlns:a16="http://schemas.microsoft.com/office/drawing/2014/main" id="{79B8DCE8-1C5F-35EB-4C1C-211FD71313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W"/>
          </a:p>
        </p:txBody>
      </p:sp>
      <p:sp>
        <p:nvSpPr>
          <p:cNvPr id="6" name="Slide Number Placeholder 5">
            <a:extLst>
              <a:ext uri="{FF2B5EF4-FFF2-40B4-BE49-F238E27FC236}">
                <a16:creationId xmlns:a16="http://schemas.microsoft.com/office/drawing/2014/main" id="{9EF623BD-0C86-A083-A59C-C70D567FC4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BB715A-1A0A-4DF8-A60E-E8187E649875}" type="slidenum">
              <a:rPr lang="en-ZW" smtClean="0"/>
              <a:t>‹#›</a:t>
            </a:fld>
            <a:endParaRPr lang="en-ZW"/>
          </a:p>
        </p:txBody>
      </p:sp>
    </p:spTree>
    <p:extLst>
      <p:ext uri="{BB962C8B-B14F-4D97-AF65-F5344CB8AC3E}">
        <p14:creationId xmlns:p14="http://schemas.microsoft.com/office/powerpoint/2010/main" val="2054993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21589-3543-C5F0-61CB-D0EDA1F90004}"/>
              </a:ext>
            </a:extLst>
          </p:cNvPr>
          <p:cNvSpPr>
            <a:spLocks noGrp="1"/>
          </p:cNvSpPr>
          <p:nvPr>
            <p:ph type="ctrTitle"/>
          </p:nvPr>
        </p:nvSpPr>
        <p:spPr/>
        <p:txBody>
          <a:bodyPr>
            <a:noAutofit/>
          </a:bodyPr>
          <a:lstStyle/>
          <a:p>
            <a:r>
              <a:rPr lang="en-GB" sz="3600" b="1" dirty="0">
                <a:latin typeface="ADLaM Display" panose="02010000000000000000" pitchFamily="2" charset="0"/>
                <a:ea typeface="ADLaM Display" panose="02010000000000000000" pitchFamily="2" charset="0"/>
                <a:cs typeface="ADLaM Display" panose="02010000000000000000" pitchFamily="2" charset="0"/>
              </a:rPr>
              <a:t>Key amendments introduced by the Insurance and Pensions Commission Amendment Bill, 2024</a:t>
            </a:r>
            <a:endParaRPr lang="en-ZW" sz="3600"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Subtitle 2">
            <a:extLst>
              <a:ext uri="{FF2B5EF4-FFF2-40B4-BE49-F238E27FC236}">
                <a16:creationId xmlns:a16="http://schemas.microsoft.com/office/drawing/2014/main" id="{3DB0F3C2-8F11-B313-E22B-1F9A8447085D}"/>
              </a:ext>
            </a:extLst>
          </p:cNvPr>
          <p:cNvSpPr>
            <a:spLocks noGrp="1"/>
          </p:cNvSpPr>
          <p:nvPr>
            <p:ph type="subTitle" idx="1"/>
          </p:nvPr>
        </p:nvSpPr>
        <p:spPr/>
        <p:txBody>
          <a:bodyPr>
            <a:noAutofit/>
          </a:bodyPr>
          <a:lstStyle/>
          <a:p>
            <a:r>
              <a:rPr lang="en-GB" sz="2400" b="1" dirty="0"/>
              <a:t>Presentation by Nobert Musa Phiri</a:t>
            </a:r>
            <a:endParaRPr lang="en-ZW" sz="2400" b="1" dirty="0"/>
          </a:p>
        </p:txBody>
      </p:sp>
      <p:pic>
        <p:nvPicPr>
          <p:cNvPr id="4" name="Picture 3">
            <a:extLst>
              <a:ext uri="{FF2B5EF4-FFF2-40B4-BE49-F238E27FC236}">
                <a16:creationId xmlns:a16="http://schemas.microsoft.com/office/drawing/2014/main" id="{805DB3DA-CC65-1936-C423-D0440234DF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2877" y="4925408"/>
            <a:ext cx="3050091" cy="1396736"/>
          </a:xfrm>
          <a:prstGeom prst="rect">
            <a:avLst/>
          </a:prstGeom>
        </p:spPr>
      </p:pic>
      <p:pic>
        <p:nvPicPr>
          <p:cNvPr id="5" name="Picture 4">
            <a:extLst>
              <a:ext uri="{FF2B5EF4-FFF2-40B4-BE49-F238E27FC236}">
                <a16:creationId xmlns:a16="http://schemas.microsoft.com/office/drawing/2014/main" id="{9E31EDE7-F68C-E0AA-45C4-1D3EB5DCF2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33472" y="4951475"/>
            <a:ext cx="2142657" cy="1370669"/>
          </a:xfrm>
          <a:prstGeom prst="rect">
            <a:avLst/>
          </a:prstGeom>
          <a:solidFill>
            <a:schemeClr val="bg1"/>
          </a:solidFill>
        </p:spPr>
      </p:pic>
    </p:spTree>
    <p:extLst>
      <p:ext uri="{BB962C8B-B14F-4D97-AF65-F5344CB8AC3E}">
        <p14:creationId xmlns:p14="http://schemas.microsoft.com/office/powerpoint/2010/main" val="3752937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D2801-12A6-99A1-A323-3031D7C454A2}"/>
              </a:ext>
            </a:extLst>
          </p:cNvPr>
          <p:cNvSpPr>
            <a:spLocks noGrp="1"/>
          </p:cNvSpPr>
          <p:nvPr>
            <p:ph type="title"/>
          </p:nvPr>
        </p:nvSpPr>
        <p:spPr/>
        <p:txBody>
          <a:bodyPr>
            <a:noAutofit/>
          </a:bodyPr>
          <a:lstStyle/>
          <a:p>
            <a:r>
              <a:rPr lang="en-GB" b="1" dirty="0">
                <a:latin typeface="ADLaM Display" panose="02010000000000000000" pitchFamily="2" charset="0"/>
                <a:ea typeface="ADLaM Display" panose="02010000000000000000" pitchFamily="2" charset="0"/>
                <a:cs typeface="ADLaM Display" panose="02010000000000000000" pitchFamily="2" charset="0"/>
              </a:rPr>
              <a:t>Enhanced powers for IPEC – </a:t>
            </a:r>
            <a:r>
              <a:rPr lang="en-GB" b="1" i="1" dirty="0">
                <a:latin typeface="ADLaM Display" panose="02010000000000000000" pitchFamily="2" charset="0"/>
                <a:ea typeface="ADLaM Display" panose="02010000000000000000" pitchFamily="2" charset="0"/>
                <a:cs typeface="ADLaM Display" panose="02010000000000000000" pitchFamily="2" charset="0"/>
              </a:rPr>
              <a:t>Inclusion of medical aid societies</a:t>
            </a:r>
            <a:endParaRPr lang="en-ZW" b="1" i="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43154337-9E5B-2015-1DFE-2548DCDC8C25}"/>
              </a:ext>
            </a:extLst>
          </p:cNvPr>
          <p:cNvSpPr>
            <a:spLocks noGrp="1"/>
          </p:cNvSpPr>
          <p:nvPr>
            <p:ph idx="1"/>
          </p:nvPr>
        </p:nvSpPr>
        <p:spPr/>
        <p:txBody>
          <a:bodyPr>
            <a:normAutofit fontScale="92500"/>
          </a:bodyPr>
          <a:lstStyle/>
          <a:p>
            <a:pPr>
              <a:lnSpc>
                <a:spcPct val="150000"/>
              </a:lnSpc>
            </a:pPr>
            <a:r>
              <a:rPr lang="en-GB" dirty="0"/>
              <a:t>IPEC now has powers to regulate Medical aid societies together with insurance and pensions.</a:t>
            </a:r>
          </a:p>
          <a:p>
            <a:pPr>
              <a:lnSpc>
                <a:spcPct val="150000"/>
              </a:lnSpc>
            </a:pPr>
            <a:r>
              <a:rPr lang="en-GB" dirty="0"/>
              <a:t>This is an interesting new development different from other jurisdictions.</a:t>
            </a:r>
          </a:p>
          <a:p>
            <a:pPr>
              <a:lnSpc>
                <a:spcPct val="150000"/>
              </a:lnSpc>
            </a:pPr>
            <a:r>
              <a:rPr lang="en-GB" dirty="0"/>
              <a:t>In </a:t>
            </a:r>
            <a:r>
              <a:rPr lang="en-GB" b="1" dirty="0"/>
              <a:t>South Africa, </a:t>
            </a:r>
            <a:r>
              <a:rPr lang="en-GB" dirty="0"/>
              <a:t>medical schemes are regulated by the </a:t>
            </a:r>
            <a:r>
              <a:rPr lang="en-GB" b="1" dirty="0"/>
              <a:t>Council for Medical Schemes </a:t>
            </a:r>
            <a:r>
              <a:rPr lang="en-GB" dirty="0"/>
              <a:t>while insurers and pensions funds are regulated by the </a:t>
            </a:r>
            <a:r>
              <a:rPr lang="en-GB" b="1" dirty="0"/>
              <a:t>Financial Services Board </a:t>
            </a:r>
            <a:r>
              <a:rPr lang="en-GB" dirty="0"/>
              <a:t>under the </a:t>
            </a:r>
            <a:r>
              <a:rPr lang="en-GB" b="1" dirty="0"/>
              <a:t>Financial Services Board Act.</a:t>
            </a:r>
          </a:p>
          <a:p>
            <a:endParaRPr lang="en-ZW" dirty="0"/>
          </a:p>
        </p:txBody>
      </p:sp>
      <p:pic>
        <p:nvPicPr>
          <p:cNvPr id="4" name="Picture 3">
            <a:extLst>
              <a:ext uri="{FF2B5EF4-FFF2-40B4-BE49-F238E27FC236}">
                <a16:creationId xmlns:a16="http://schemas.microsoft.com/office/drawing/2014/main" id="{648E865D-1985-7F34-9F4B-42139767DFAB}"/>
              </a:ext>
            </a:extLst>
          </p:cNvPr>
          <p:cNvPicPr>
            <a:picLocks noChangeAspect="1"/>
          </p:cNvPicPr>
          <p:nvPr/>
        </p:nvPicPr>
        <p:blipFill>
          <a:blip r:embed="rId2"/>
          <a:stretch>
            <a:fillRect/>
          </a:stretch>
        </p:blipFill>
        <p:spPr>
          <a:xfrm>
            <a:off x="9260267" y="5929816"/>
            <a:ext cx="2293558" cy="764167"/>
          </a:xfrm>
          <a:prstGeom prst="rect">
            <a:avLst/>
          </a:prstGeom>
        </p:spPr>
      </p:pic>
    </p:spTree>
    <p:extLst>
      <p:ext uri="{BB962C8B-B14F-4D97-AF65-F5344CB8AC3E}">
        <p14:creationId xmlns:p14="http://schemas.microsoft.com/office/powerpoint/2010/main" val="3947987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B1C2-6677-0ED0-1947-0F8F9CA25707}"/>
              </a:ext>
            </a:extLst>
          </p:cNvPr>
          <p:cNvSpPr>
            <a:spLocks noGrp="1"/>
          </p:cNvSpPr>
          <p:nvPr>
            <p:ph type="title"/>
          </p:nvPr>
        </p:nvSpPr>
        <p:spPr/>
        <p:txBody>
          <a:bodyPr>
            <a:normAutofit/>
          </a:bodyPr>
          <a:lstStyle/>
          <a:p>
            <a:r>
              <a:rPr kumimoji="0" lang="en-GB" sz="3200" b="1" i="0" u="none" strike="noStrike" kern="1200" cap="none" spc="0" normalizeH="0" baseline="0" noProof="0" dirty="0">
                <a:ln>
                  <a:noFill/>
                </a:ln>
                <a:solidFill>
                  <a:prstClr val="black"/>
                </a:solidFill>
                <a:effectLst/>
                <a:uLnTx/>
                <a:uFillTx/>
                <a:latin typeface="ADLaM Display" panose="02010000000000000000" pitchFamily="2" charset="0"/>
                <a:ea typeface="ADLaM Display" panose="02010000000000000000" pitchFamily="2" charset="0"/>
                <a:cs typeface="ADLaM Display" panose="02010000000000000000" pitchFamily="2" charset="0"/>
              </a:rPr>
              <a:t>Enhanced powers for IPEC – </a:t>
            </a:r>
            <a:r>
              <a:rPr kumimoji="0" lang="en-GB" sz="3200" b="1" i="1" u="none" strike="noStrike" kern="1200" cap="none" spc="0" normalizeH="0" baseline="0" noProof="0" dirty="0">
                <a:ln>
                  <a:noFill/>
                </a:ln>
                <a:solidFill>
                  <a:prstClr val="black"/>
                </a:solidFill>
                <a:effectLst/>
                <a:uLnTx/>
                <a:uFillTx/>
                <a:latin typeface="ADLaM Display" panose="02010000000000000000" pitchFamily="2" charset="0"/>
                <a:ea typeface="ADLaM Display" panose="02010000000000000000" pitchFamily="2" charset="0"/>
                <a:cs typeface="ADLaM Display" panose="02010000000000000000" pitchFamily="2" charset="0"/>
              </a:rPr>
              <a:t>Inclusion of medical aid societies</a:t>
            </a:r>
            <a:endParaRPr lang="en-ZW" dirty="0"/>
          </a:p>
        </p:txBody>
      </p:sp>
      <p:sp>
        <p:nvSpPr>
          <p:cNvPr id="4" name="Text Placeholder 3">
            <a:extLst>
              <a:ext uri="{FF2B5EF4-FFF2-40B4-BE49-F238E27FC236}">
                <a16:creationId xmlns:a16="http://schemas.microsoft.com/office/drawing/2014/main" id="{9EC5E89C-8942-5B6E-8BDF-D8419CABD693}"/>
              </a:ext>
            </a:extLst>
          </p:cNvPr>
          <p:cNvSpPr>
            <a:spLocks noGrp="1"/>
          </p:cNvSpPr>
          <p:nvPr>
            <p:ph idx="1"/>
          </p:nvPr>
        </p:nvSpPr>
        <p:spPr/>
        <p:txBody>
          <a:bodyPr/>
          <a:lstStyle/>
          <a:p>
            <a:pPr marL="285750" indent="-285750">
              <a:buFont typeface="Arial" panose="020B0604020202020204" pitchFamily="34" charset="0"/>
              <a:buChar char="•"/>
            </a:pPr>
            <a:r>
              <a:rPr lang="en-GB" sz="2800" dirty="0"/>
              <a:t>In Kenya Medical aid are regulated under health care by the Ministry of Health.</a:t>
            </a:r>
          </a:p>
          <a:p>
            <a:pPr marL="285750" indent="-285750">
              <a:buFont typeface="Arial" panose="020B0604020202020204" pitchFamily="34" charset="0"/>
              <a:buChar char="•"/>
            </a:pPr>
            <a:r>
              <a:rPr lang="en-GB" sz="2800" dirty="0"/>
              <a:t>The insurance sector is regulated by the Insurance Regulatory Authority</a:t>
            </a:r>
          </a:p>
          <a:p>
            <a:pPr marL="285750" indent="-285750">
              <a:buFont typeface="Arial" panose="020B0604020202020204" pitchFamily="34" charset="0"/>
              <a:buChar char="•"/>
            </a:pPr>
            <a:r>
              <a:rPr lang="en-ZW" sz="2800" dirty="0"/>
              <a:t>The Pensions are regulated by the Retirement Benefits Authority.</a:t>
            </a:r>
          </a:p>
          <a:p>
            <a:pPr marL="285750" indent="-285750">
              <a:buFont typeface="Arial" panose="020B0604020202020204" pitchFamily="34" charset="0"/>
              <a:buChar char="•"/>
            </a:pPr>
            <a:endParaRPr lang="en-ZW" dirty="0"/>
          </a:p>
        </p:txBody>
      </p:sp>
      <p:pic>
        <p:nvPicPr>
          <p:cNvPr id="7" name="Picture 6">
            <a:extLst>
              <a:ext uri="{FF2B5EF4-FFF2-40B4-BE49-F238E27FC236}">
                <a16:creationId xmlns:a16="http://schemas.microsoft.com/office/drawing/2014/main" id="{696AE202-90C7-20AA-AE10-AFE30AD30FE6}"/>
              </a:ext>
            </a:extLst>
          </p:cNvPr>
          <p:cNvPicPr>
            <a:picLocks noChangeAspect="1"/>
          </p:cNvPicPr>
          <p:nvPr/>
        </p:nvPicPr>
        <p:blipFill>
          <a:blip r:embed="rId2"/>
          <a:stretch>
            <a:fillRect/>
          </a:stretch>
        </p:blipFill>
        <p:spPr>
          <a:xfrm>
            <a:off x="8696730" y="5276185"/>
            <a:ext cx="2553831" cy="884903"/>
          </a:xfrm>
          <a:prstGeom prst="rect">
            <a:avLst/>
          </a:prstGeom>
        </p:spPr>
      </p:pic>
    </p:spTree>
    <p:extLst>
      <p:ext uri="{BB962C8B-B14F-4D97-AF65-F5344CB8AC3E}">
        <p14:creationId xmlns:p14="http://schemas.microsoft.com/office/powerpoint/2010/main" val="3631982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4E84F-F18B-D73E-6517-6ABBCF3E8129}"/>
              </a:ext>
            </a:extLst>
          </p:cNvPr>
          <p:cNvSpPr>
            <a:spLocks noGrp="1"/>
          </p:cNvSpPr>
          <p:nvPr>
            <p:ph type="title"/>
          </p:nvPr>
        </p:nvSpPr>
        <p:spPr/>
        <p:txBody>
          <a:bodyPr/>
          <a:lstStyle/>
          <a:p>
            <a:r>
              <a:rPr lang="en-GB" b="1" dirty="0"/>
              <a:t>Enhanced powers for IPEC – </a:t>
            </a:r>
            <a:r>
              <a:rPr lang="en-GB" b="1" i="1" dirty="0"/>
              <a:t>Inclusion of medical aid societies</a:t>
            </a:r>
            <a:endParaRPr lang="en-ZW" b="1" i="1" dirty="0"/>
          </a:p>
        </p:txBody>
      </p:sp>
      <p:sp>
        <p:nvSpPr>
          <p:cNvPr id="3" name="Content Placeholder 2">
            <a:extLst>
              <a:ext uri="{FF2B5EF4-FFF2-40B4-BE49-F238E27FC236}">
                <a16:creationId xmlns:a16="http://schemas.microsoft.com/office/drawing/2014/main" id="{ED2D3B90-A860-59A1-21AC-132654E1275A}"/>
              </a:ext>
            </a:extLst>
          </p:cNvPr>
          <p:cNvSpPr>
            <a:spLocks noGrp="1"/>
          </p:cNvSpPr>
          <p:nvPr>
            <p:ph idx="1"/>
          </p:nvPr>
        </p:nvSpPr>
        <p:spPr/>
        <p:txBody>
          <a:bodyPr>
            <a:normAutofit fontScale="77500" lnSpcReduction="20000"/>
          </a:bodyPr>
          <a:lstStyle/>
          <a:p>
            <a:pPr>
              <a:lnSpc>
                <a:spcPct val="150000"/>
              </a:lnSpc>
            </a:pPr>
            <a:r>
              <a:rPr lang="en-GB" dirty="0"/>
              <a:t>IPEC having to regulate medical aid societies may pose several potential problems:</a:t>
            </a:r>
          </a:p>
          <a:p>
            <a:pPr marL="342900" indent="-342900">
              <a:lnSpc>
                <a:spcPct val="150000"/>
              </a:lnSpc>
              <a:buFont typeface="+mj-lt"/>
              <a:buAutoNum type="arabicPeriod"/>
            </a:pPr>
            <a:r>
              <a:rPr lang="en-GB" b="1" dirty="0"/>
              <a:t>Medical Aid Registrations:  </a:t>
            </a:r>
            <a:r>
              <a:rPr lang="en-GB" dirty="0"/>
              <a:t>Medical Aids are registered in term so of the Medical Services Act by the Secretary of the Ministry of Health and Child Care. There would be need to amend the same act since IPEC is now given powers to regulate Medical Aid societies.</a:t>
            </a:r>
            <a:endParaRPr lang="en-GB" b="1" dirty="0"/>
          </a:p>
          <a:p>
            <a:pPr marL="342900" indent="-342900">
              <a:lnSpc>
                <a:spcPct val="150000"/>
              </a:lnSpc>
              <a:buFont typeface="+mj-lt"/>
              <a:buAutoNum type="arabicPeriod"/>
            </a:pPr>
            <a:r>
              <a:rPr lang="en-GB" b="1" dirty="0"/>
              <a:t>Lack of Specialized Knowledge</a:t>
            </a:r>
            <a:r>
              <a:rPr lang="en-GB" dirty="0"/>
              <a:t>: The regulatory frameworks for insurance, pensions, and healthcare differ significantly. Medical aid societies have complex health-related needs that require specialized expertise, which a single regulatory body may lack, leading to potential inefficiencies or oversight failures.</a:t>
            </a:r>
          </a:p>
          <a:p>
            <a:pPr marL="342900" indent="-342900">
              <a:lnSpc>
                <a:spcPct val="150000"/>
              </a:lnSpc>
              <a:buFont typeface="+mj-lt"/>
              <a:buAutoNum type="arabicPeriod"/>
            </a:pPr>
            <a:endParaRPr lang="en-GB" dirty="0"/>
          </a:p>
        </p:txBody>
      </p:sp>
      <p:pic>
        <p:nvPicPr>
          <p:cNvPr id="4" name="Picture 3">
            <a:extLst>
              <a:ext uri="{FF2B5EF4-FFF2-40B4-BE49-F238E27FC236}">
                <a16:creationId xmlns:a16="http://schemas.microsoft.com/office/drawing/2014/main" id="{E55DD8A2-DDF9-5B1D-7301-9F29490F9AB4}"/>
              </a:ext>
            </a:extLst>
          </p:cNvPr>
          <p:cNvPicPr>
            <a:picLocks noChangeAspect="1"/>
          </p:cNvPicPr>
          <p:nvPr/>
        </p:nvPicPr>
        <p:blipFill>
          <a:blip r:embed="rId2"/>
          <a:stretch>
            <a:fillRect/>
          </a:stretch>
        </p:blipFill>
        <p:spPr>
          <a:xfrm>
            <a:off x="9539926" y="5986021"/>
            <a:ext cx="2211858" cy="1017021"/>
          </a:xfrm>
          <a:prstGeom prst="rect">
            <a:avLst/>
          </a:prstGeom>
        </p:spPr>
      </p:pic>
    </p:spTree>
    <p:extLst>
      <p:ext uri="{BB962C8B-B14F-4D97-AF65-F5344CB8AC3E}">
        <p14:creationId xmlns:p14="http://schemas.microsoft.com/office/powerpoint/2010/main" val="89349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424DF-1D34-93B1-8744-2D928EB465F3}"/>
              </a:ext>
            </a:extLst>
          </p:cNvPr>
          <p:cNvSpPr>
            <a:spLocks noGrp="1"/>
          </p:cNvSpPr>
          <p:nvPr>
            <p:ph type="title"/>
          </p:nvPr>
        </p:nvSpPr>
        <p:spPr/>
        <p:txBody>
          <a:bodyPr>
            <a:normAutofit/>
          </a:bodyPr>
          <a:lstStyle/>
          <a:p>
            <a:r>
              <a:rPr kumimoji="0" lang="en-GB" sz="4400" b="1" i="0" u="none" strike="noStrike" kern="1200" cap="none" spc="0" normalizeH="0" baseline="0" noProof="0" dirty="0">
                <a:ln>
                  <a:noFill/>
                </a:ln>
                <a:solidFill>
                  <a:prstClr val="black"/>
                </a:solidFill>
                <a:effectLst/>
                <a:uLnTx/>
                <a:uFillTx/>
                <a:latin typeface="Calibri Light" panose="020F0302020204030204"/>
                <a:ea typeface="+mj-ea"/>
                <a:cs typeface="+mj-cs"/>
              </a:rPr>
              <a:t>Enhanced powers for IPEC – </a:t>
            </a:r>
            <a:r>
              <a:rPr kumimoji="0" lang="en-GB" sz="4400" b="1" i="1" u="none" strike="noStrike" kern="1200" cap="none" spc="0" normalizeH="0" baseline="0" noProof="0" dirty="0">
                <a:ln>
                  <a:noFill/>
                </a:ln>
                <a:solidFill>
                  <a:prstClr val="black"/>
                </a:solidFill>
                <a:effectLst/>
                <a:uLnTx/>
                <a:uFillTx/>
                <a:latin typeface="Calibri Light" panose="020F0302020204030204"/>
                <a:ea typeface="+mj-ea"/>
                <a:cs typeface="+mj-cs"/>
              </a:rPr>
              <a:t>Inclusion of medical aid societies</a:t>
            </a:r>
            <a:endParaRPr lang="en-ZW" b="1" dirty="0"/>
          </a:p>
        </p:txBody>
      </p:sp>
      <p:sp>
        <p:nvSpPr>
          <p:cNvPr id="3" name="Content Placeholder 2">
            <a:extLst>
              <a:ext uri="{FF2B5EF4-FFF2-40B4-BE49-F238E27FC236}">
                <a16:creationId xmlns:a16="http://schemas.microsoft.com/office/drawing/2014/main" id="{9E40F503-19F6-CD74-26FE-1AA980BE5484}"/>
              </a:ext>
            </a:extLst>
          </p:cNvPr>
          <p:cNvSpPr>
            <a:spLocks noGrp="1"/>
          </p:cNvSpPr>
          <p:nvPr>
            <p:ph idx="1"/>
          </p:nvPr>
        </p:nvSpPr>
        <p:spPr/>
        <p:txBody>
          <a:bodyPr>
            <a:normAutofit fontScale="92500"/>
          </a:bodyPr>
          <a:lstStyle/>
          <a:p>
            <a:pPr marL="0" marR="0" lvl="0" indent="0" algn="just" defTabSz="914400" rtl="0" eaLnBrk="1" fontAlgn="auto" latinLnBrk="0" hangingPunct="1">
              <a:lnSpc>
                <a:spcPct val="200000"/>
              </a:lnSpc>
              <a:spcBef>
                <a:spcPts val="1000"/>
              </a:spcBef>
              <a:spcAft>
                <a:spcPts val="0"/>
              </a:spcAft>
              <a:buClrTx/>
              <a:buSzTx/>
              <a:buNone/>
              <a:tabLst/>
              <a:defRPr/>
            </a:pPr>
            <a:r>
              <a:rPr kumimoji="0" lang="en-GB" sz="2200" b="1" i="0" u="none" strike="noStrike" kern="1200" cap="none" spc="0" normalizeH="0" baseline="0" noProof="0" dirty="0">
                <a:ln>
                  <a:noFill/>
                </a:ln>
                <a:solidFill>
                  <a:prstClr val="black"/>
                </a:solidFill>
                <a:effectLst/>
                <a:uLnTx/>
                <a:uFillTx/>
                <a:latin typeface="Calibri" panose="020F0502020204030204"/>
                <a:ea typeface="+mn-ea"/>
                <a:cs typeface="+mn-cs"/>
              </a:rPr>
              <a:t>4. Resource Strain</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 A regulatory body responsible for multiple sectors, such as insurance, pensions, and medical aid societies, might face resource strain. This could result in insufficient attention being given to any one sector, including medical aid societies, which could harm their members’ interests.</a:t>
            </a:r>
          </a:p>
          <a:p>
            <a:pPr marL="0" marR="0" lvl="0" indent="0" algn="just" defTabSz="914400" rtl="0" eaLnBrk="1" fontAlgn="auto" latinLnBrk="0" hangingPunct="1">
              <a:lnSpc>
                <a:spcPct val="200000"/>
              </a:lnSpc>
              <a:spcBef>
                <a:spcPts val="1000"/>
              </a:spcBef>
              <a:spcAft>
                <a:spcPts val="0"/>
              </a:spcAft>
              <a:buClrTx/>
              <a:buSzTx/>
              <a:buNone/>
              <a:tabLst/>
              <a:defRPr/>
            </a:pPr>
            <a:r>
              <a:rPr lang="en-GB" sz="2200" b="1" dirty="0">
                <a:solidFill>
                  <a:prstClr val="black"/>
                </a:solidFill>
                <a:latin typeface="Calibri" panose="020F0502020204030204"/>
              </a:rPr>
              <a:t>5. Inconsistent Regulations: </a:t>
            </a:r>
            <a:r>
              <a:rPr lang="en-GB" sz="2200" dirty="0">
                <a:solidFill>
                  <a:prstClr val="black"/>
                </a:solidFill>
                <a:latin typeface="Calibri" panose="020F0502020204030204"/>
              </a:rPr>
              <a:t>A single regulatory body overseeing multiple sectors could create conflicting rules, leading to confusion between financial regulations for insurance and pensions and healthcare-focused regulations for medical aid societies</a:t>
            </a:r>
            <a:endParaRPr lang="en-ZW" dirty="0"/>
          </a:p>
        </p:txBody>
      </p:sp>
      <p:pic>
        <p:nvPicPr>
          <p:cNvPr id="5" name="Picture 4">
            <a:extLst>
              <a:ext uri="{FF2B5EF4-FFF2-40B4-BE49-F238E27FC236}">
                <a16:creationId xmlns:a16="http://schemas.microsoft.com/office/drawing/2014/main" id="{CCD4DC0E-2C38-C6C9-9DD4-97C08A42D74A}"/>
              </a:ext>
            </a:extLst>
          </p:cNvPr>
          <p:cNvPicPr>
            <a:picLocks noChangeAspect="1"/>
          </p:cNvPicPr>
          <p:nvPr/>
        </p:nvPicPr>
        <p:blipFill>
          <a:blip r:embed="rId2"/>
          <a:stretch>
            <a:fillRect/>
          </a:stretch>
        </p:blipFill>
        <p:spPr>
          <a:xfrm>
            <a:off x="8875680" y="5307540"/>
            <a:ext cx="2478120" cy="1394885"/>
          </a:xfrm>
          <a:prstGeom prst="rect">
            <a:avLst/>
          </a:prstGeom>
        </p:spPr>
      </p:pic>
    </p:spTree>
    <p:extLst>
      <p:ext uri="{BB962C8B-B14F-4D97-AF65-F5344CB8AC3E}">
        <p14:creationId xmlns:p14="http://schemas.microsoft.com/office/powerpoint/2010/main" val="3000827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F422B6-424D-52F8-9F63-8A6C7D1900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C2D22A-F269-706C-7B05-D85837713F74}"/>
              </a:ext>
            </a:extLst>
          </p:cNvPr>
          <p:cNvSpPr>
            <a:spLocks noGrp="1"/>
          </p:cNvSpPr>
          <p:nvPr>
            <p:ph type="title"/>
          </p:nvPr>
        </p:nvSpPr>
        <p:spPr/>
        <p:txBody>
          <a:bodyPr>
            <a:normAutofit/>
          </a:bodyPr>
          <a:lstStyle/>
          <a:p>
            <a:r>
              <a:rPr kumimoji="0" lang="en-GB" sz="4400" b="1" i="0" u="none" strike="noStrike" kern="1200" cap="none" spc="0" normalizeH="0" baseline="0" noProof="0" dirty="0">
                <a:ln>
                  <a:noFill/>
                </a:ln>
                <a:solidFill>
                  <a:prstClr val="black"/>
                </a:solidFill>
                <a:effectLst/>
                <a:uLnTx/>
                <a:uFillTx/>
                <a:latin typeface="Calibri Light" panose="020F0302020204030204"/>
                <a:ea typeface="+mj-ea"/>
                <a:cs typeface="+mj-cs"/>
              </a:rPr>
              <a:t>Enhanced powers for IPEC – </a:t>
            </a:r>
            <a:r>
              <a:rPr kumimoji="0" lang="en-GB" sz="4400" b="1" i="1" u="none" strike="noStrike" kern="1200" cap="none" spc="0" normalizeH="0" baseline="0" noProof="0" dirty="0">
                <a:ln>
                  <a:noFill/>
                </a:ln>
                <a:solidFill>
                  <a:prstClr val="black"/>
                </a:solidFill>
                <a:effectLst/>
                <a:uLnTx/>
                <a:uFillTx/>
                <a:latin typeface="Calibri Light" panose="020F0302020204030204"/>
                <a:ea typeface="+mj-ea"/>
                <a:cs typeface="+mj-cs"/>
              </a:rPr>
              <a:t>Inclusion of medical aid societies</a:t>
            </a:r>
            <a:endParaRPr lang="en-ZW" b="1" dirty="0"/>
          </a:p>
        </p:txBody>
      </p:sp>
      <p:sp>
        <p:nvSpPr>
          <p:cNvPr id="3" name="Content Placeholder 2">
            <a:extLst>
              <a:ext uri="{FF2B5EF4-FFF2-40B4-BE49-F238E27FC236}">
                <a16:creationId xmlns:a16="http://schemas.microsoft.com/office/drawing/2014/main" id="{515D738F-D452-E09C-F3E0-682E20DB6E69}"/>
              </a:ext>
            </a:extLst>
          </p:cNvPr>
          <p:cNvSpPr>
            <a:spLocks noGrp="1"/>
          </p:cNvSpPr>
          <p:nvPr>
            <p:ph idx="1"/>
          </p:nvPr>
        </p:nvSpPr>
        <p:spPr/>
        <p:txBody>
          <a:bodyPr>
            <a:normAutofit fontScale="70000" lnSpcReduction="20000"/>
          </a:bodyPr>
          <a:lstStyle/>
          <a:p>
            <a:pPr marL="0" marR="0" lvl="0" indent="0" algn="just" defTabSz="914400" rtl="0" eaLnBrk="1" fontAlgn="auto" latinLnBrk="0" hangingPunct="1">
              <a:lnSpc>
                <a:spcPct val="200000"/>
              </a:lnSpc>
              <a:spcBef>
                <a:spcPts val="1000"/>
              </a:spcBef>
              <a:spcAft>
                <a:spcPts val="0"/>
              </a:spcAft>
              <a:buClrTx/>
              <a:buSzTx/>
              <a:buNone/>
              <a:tabLst/>
              <a:defRPr/>
            </a:pPr>
            <a:r>
              <a:rPr lang="en-GB" b="1" dirty="0"/>
              <a:t>Need to demarcate medical aid from Health Insurance</a:t>
            </a:r>
          </a:p>
          <a:p>
            <a:pPr algn="just">
              <a:lnSpc>
                <a:spcPct val="200000"/>
              </a:lnSpc>
              <a:defRPr/>
            </a:pPr>
            <a:r>
              <a:rPr lang="en-GB" dirty="0"/>
              <a:t>There is need to then implement policies and guidelines that differentiate between medical aid and health insurance in the manner done in South Africa.</a:t>
            </a:r>
          </a:p>
          <a:p>
            <a:pPr algn="just">
              <a:lnSpc>
                <a:spcPct val="200000"/>
              </a:lnSpc>
              <a:defRPr/>
            </a:pPr>
            <a:r>
              <a:rPr lang="en-GB" dirty="0"/>
              <a:t>Involves provisions that sales and advertisements foe Insurance policies should clearly state that the policies are not the same or substitutes of medical aid.</a:t>
            </a:r>
          </a:p>
          <a:p>
            <a:pPr algn="just">
              <a:lnSpc>
                <a:spcPct val="200000"/>
              </a:lnSpc>
              <a:defRPr/>
            </a:pPr>
            <a:r>
              <a:rPr lang="en-GB" dirty="0"/>
              <a:t>Under insurance policy, benefit is paid to the policyholder and not to health institutions as is the case with medical aid</a:t>
            </a:r>
          </a:p>
          <a:p>
            <a:pPr algn="just">
              <a:lnSpc>
                <a:spcPct val="200000"/>
              </a:lnSpc>
              <a:defRPr/>
            </a:pPr>
            <a:endParaRPr lang="en-ZW" dirty="0"/>
          </a:p>
        </p:txBody>
      </p:sp>
      <p:pic>
        <p:nvPicPr>
          <p:cNvPr id="5" name="Picture 4">
            <a:extLst>
              <a:ext uri="{FF2B5EF4-FFF2-40B4-BE49-F238E27FC236}">
                <a16:creationId xmlns:a16="http://schemas.microsoft.com/office/drawing/2014/main" id="{FAFC08C4-2C5C-4D1C-3A7A-EA5FC45317C5}"/>
              </a:ext>
            </a:extLst>
          </p:cNvPr>
          <p:cNvPicPr>
            <a:picLocks noChangeAspect="1"/>
          </p:cNvPicPr>
          <p:nvPr/>
        </p:nvPicPr>
        <p:blipFill>
          <a:blip r:embed="rId2"/>
          <a:stretch>
            <a:fillRect/>
          </a:stretch>
        </p:blipFill>
        <p:spPr>
          <a:xfrm>
            <a:off x="8702642" y="5614457"/>
            <a:ext cx="2478120" cy="1394885"/>
          </a:xfrm>
          <a:prstGeom prst="rect">
            <a:avLst/>
          </a:prstGeom>
        </p:spPr>
      </p:pic>
    </p:spTree>
    <p:extLst>
      <p:ext uri="{BB962C8B-B14F-4D97-AF65-F5344CB8AC3E}">
        <p14:creationId xmlns:p14="http://schemas.microsoft.com/office/powerpoint/2010/main" val="753199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DD652-C099-723B-8845-698E9433ADA9}"/>
              </a:ext>
            </a:extLst>
          </p:cNvPr>
          <p:cNvSpPr>
            <a:spLocks noGrp="1"/>
          </p:cNvSpPr>
          <p:nvPr>
            <p:ph type="title"/>
          </p:nvPr>
        </p:nvSpPr>
        <p:spPr/>
        <p:txBody>
          <a:bodyPr>
            <a:noAutofit/>
          </a:bodyPr>
          <a:lstStyle/>
          <a:p>
            <a:r>
              <a:rPr lang="en-GB" b="1" dirty="0">
                <a:latin typeface="ADLaM Display" panose="02010000000000000000" pitchFamily="2" charset="0"/>
                <a:ea typeface="ADLaM Display" panose="02010000000000000000" pitchFamily="2" charset="0"/>
                <a:cs typeface="ADLaM Display" panose="02010000000000000000" pitchFamily="2" charset="0"/>
              </a:rPr>
              <a:t>3</a:t>
            </a:r>
            <a:r>
              <a:rPr lang="en-GB" b="1" dirty="0"/>
              <a:t>. </a:t>
            </a:r>
            <a:r>
              <a:rPr lang="en-GB" b="1" dirty="0">
                <a:latin typeface="ADLaM Display" panose="02010000000000000000" pitchFamily="2" charset="0"/>
                <a:ea typeface="ADLaM Display" panose="02010000000000000000" pitchFamily="2" charset="0"/>
                <a:cs typeface="ADLaM Display" panose="02010000000000000000" pitchFamily="2" charset="0"/>
              </a:rPr>
              <a:t>Governance Reforms for IPEC (Sections 5, 6, 7, 13, 14, 15, 23)</a:t>
            </a:r>
            <a:endParaRPr lang="en-ZW"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02DC52C6-97F8-7700-44B2-9912F402FA21}"/>
              </a:ext>
            </a:extLst>
          </p:cNvPr>
          <p:cNvSpPr>
            <a:spLocks noGrp="1"/>
          </p:cNvSpPr>
          <p:nvPr>
            <p:ph idx="1"/>
          </p:nvPr>
        </p:nvSpPr>
        <p:spPr/>
        <p:txBody>
          <a:bodyPr>
            <a:normAutofit fontScale="85000" lnSpcReduction="10000"/>
          </a:bodyPr>
          <a:lstStyle/>
          <a:p>
            <a:pPr>
              <a:lnSpc>
                <a:spcPct val="170000"/>
              </a:lnSpc>
            </a:pPr>
            <a:r>
              <a:rPr lang="en-GB" dirty="0"/>
              <a:t>The composition and qualifications of the IPEC Board are revised. The number of directors is increased to between </a:t>
            </a:r>
            <a:r>
              <a:rPr lang="en-GB" b="1" dirty="0"/>
              <a:t>7 to 9 </a:t>
            </a:r>
            <a:r>
              <a:rPr lang="en-GB" dirty="0"/>
              <a:t>members, with a stronger emphasis on experience in fields such as </a:t>
            </a:r>
            <a:r>
              <a:rPr lang="en-GB" b="1" dirty="0"/>
              <a:t>actuarial science, law, and finance.</a:t>
            </a:r>
          </a:p>
          <a:p>
            <a:pPr>
              <a:lnSpc>
                <a:spcPct val="170000"/>
              </a:lnSpc>
            </a:pPr>
            <a:r>
              <a:rPr lang="en-GB" dirty="0"/>
              <a:t>Directors will now be subject to stricter </a:t>
            </a:r>
            <a:r>
              <a:rPr lang="en-GB" b="1" dirty="0"/>
              <a:t>conflict of interest </a:t>
            </a:r>
            <a:r>
              <a:rPr lang="en-GB" dirty="0"/>
              <a:t>provisions, with disqualifications introduced for individuals with </a:t>
            </a:r>
            <a:r>
              <a:rPr lang="en-GB" b="1" dirty="0"/>
              <a:t>ties to regulated entities </a:t>
            </a:r>
            <a:r>
              <a:rPr lang="en-GB" dirty="0"/>
              <a:t>or conflicting interests.</a:t>
            </a:r>
          </a:p>
          <a:p>
            <a:endParaRPr lang="en-ZW" dirty="0"/>
          </a:p>
        </p:txBody>
      </p:sp>
      <p:pic>
        <p:nvPicPr>
          <p:cNvPr id="5" name="Picture 4">
            <a:extLst>
              <a:ext uri="{FF2B5EF4-FFF2-40B4-BE49-F238E27FC236}">
                <a16:creationId xmlns:a16="http://schemas.microsoft.com/office/drawing/2014/main" id="{51530EF3-5139-BD1F-C29C-7E3EC6DFA7E6}"/>
              </a:ext>
            </a:extLst>
          </p:cNvPr>
          <p:cNvPicPr>
            <a:picLocks noChangeAspect="1"/>
          </p:cNvPicPr>
          <p:nvPr/>
        </p:nvPicPr>
        <p:blipFill>
          <a:blip r:embed="rId2"/>
          <a:stretch>
            <a:fillRect/>
          </a:stretch>
        </p:blipFill>
        <p:spPr>
          <a:xfrm>
            <a:off x="8658192" y="4929188"/>
            <a:ext cx="2573370" cy="1247775"/>
          </a:xfrm>
          <a:prstGeom prst="rect">
            <a:avLst/>
          </a:prstGeom>
        </p:spPr>
      </p:pic>
    </p:spTree>
    <p:extLst>
      <p:ext uri="{BB962C8B-B14F-4D97-AF65-F5344CB8AC3E}">
        <p14:creationId xmlns:p14="http://schemas.microsoft.com/office/powerpoint/2010/main" val="1840633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75CAE-5A4E-A3CA-E059-C5C510E30A95}"/>
              </a:ext>
            </a:extLst>
          </p:cNvPr>
          <p:cNvSpPr>
            <a:spLocks noGrp="1"/>
          </p:cNvSpPr>
          <p:nvPr>
            <p:ph type="title"/>
          </p:nvPr>
        </p:nvSpPr>
        <p:spPr/>
        <p:txBody>
          <a:bodyPr/>
          <a:lstStyle/>
          <a:p>
            <a:r>
              <a:rPr lang="en-GB" b="1" dirty="0">
                <a:latin typeface="ADLaM Display" panose="02010000000000000000" pitchFamily="2" charset="0"/>
                <a:ea typeface="ADLaM Display" panose="02010000000000000000" pitchFamily="2" charset="0"/>
                <a:cs typeface="ADLaM Display" panose="02010000000000000000" pitchFamily="2" charset="0"/>
              </a:rPr>
              <a:t>Governance Reforms</a:t>
            </a:r>
            <a:endParaRPr lang="en-ZW"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F869F1B6-BB8E-9239-1A87-871C131060C1}"/>
              </a:ext>
            </a:extLst>
          </p:cNvPr>
          <p:cNvSpPr>
            <a:spLocks noGrp="1"/>
          </p:cNvSpPr>
          <p:nvPr>
            <p:ph idx="1"/>
          </p:nvPr>
        </p:nvSpPr>
        <p:spPr/>
        <p:txBody>
          <a:bodyPr>
            <a:normAutofit/>
          </a:bodyPr>
          <a:lstStyle/>
          <a:p>
            <a:pPr>
              <a:lnSpc>
                <a:spcPct val="150000"/>
              </a:lnSpc>
            </a:pPr>
            <a:r>
              <a:rPr lang="en-GB" sz="2000" b="1" dirty="0"/>
              <a:t>Term limits </a:t>
            </a:r>
            <a:r>
              <a:rPr lang="en-GB" sz="2000" dirty="0"/>
              <a:t>for directors are clarified, allowing a maximum of two consecutive </a:t>
            </a:r>
            <a:r>
              <a:rPr lang="en-GB" sz="2000" b="1" dirty="0"/>
              <a:t>four-year terms</a:t>
            </a:r>
            <a:r>
              <a:rPr lang="en-GB" sz="2000" dirty="0"/>
              <a:t>.</a:t>
            </a:r>
          </a:p>
          <a:p>
            <a:pPr>
              <a:lnSpc>
                <a:spcPct val="150000"/>
              </a:lnSpc>
            </a:pPr>
            <a:r>
              <a:rPr lang="en-GB" sz="2000" dirty="0"/>
              <a:t>The </a:t>
            </a:r>
            <a:r>
              <a:rPr lang="en-GB" sz="2000" b="1" dirty="0"/>
              <a:t>IPEC Board </a:t>
            </a:r>
            <a:r>
              <a:rPr lang="en-GB" sz="2000" dirty="0"/>
              <a:t>will be required to establish key </a:t>
            </a:r>
            <a:r>
              <a:rPr lang="en-GB" sz="2000" b="1" dirty="0"/>
              <a:t>committees,</a:t>
            </a:r>
            <a:r>
              <a:rPr lang="en-GB" sz="2000" dirty="0"/>
              <a:t> </a:t>
            </a:r>
            <a:r>
              <a:rPr lang="en-GB" sz="2000" b="1" dirty="0"/>
              <a:t>including audit, risk management, and remuneration committees</a:t>
            </a:r>
            <a:r>
              <a:rPr lang="en-GB" sz="2000" dirty="0"/>
              <a:t>, to ensure effective governance and oversight.</a:t>
            </a:r>
          </a:p>
          <a:p>
            <a:endParaRPr lang="en-ZW" dirty="0"/>
          </a:p>
        </p:txBody>
      </p:sp>
      <p:pic>
        <p:nvPicPr>
          <p:cNvPr id="10" name="Picture 9">
            <a:extLst>
              <a:ext uri="{FF2B5EF4-FFF2-40B4-BE49-F238E27FC236}">
                <a16:creationId xmlns:a16="http://schemas.microsoft.com/office/drawing/2014/main" id="{DC5B4EA1-E24E-C3D3-EC66-115592C774FA}"/>
              </a:ext>
            </a:extLst>
          </p:cNvPr>
          <p:cNvPicPr>
            <a:picLocks noChangeAspect="1"/>
          </p:cNvPicPr>
          <p:nvPr/>
        </p:nvPicPr>
        <p:blipFill>
          <a:blip r:embed="rId2"/>
          <a:stretch>
            <a:fillRect/>
          </a:stretch>
        </p:blipFill>
        <p:spPr>
          <a:xfrm>
            <a:off x="9342373" y="0"/>
            <a:ext cx="2213040" cy="1018120"/>
          </a:xfrm>
          <a:prstGeom prst="rect">
            <a:avLst/>
          </a:prstGeom>
        </p:spPr>
      </p:pic>
    </p:spTree>
    <p:extLst>
      <p:ext uri="{BB962C8B-B14F-4D97-AF65-F5344CB8AC3E}">
        <p14:creationId xmlns:p14="http://schemas.microsoft.com/office/powerpoint/2010/main" val="3159431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AC406-2BBE-CA76-AE62-DBE83575C839}"/>
              </a:ext>
            </a:extLst>
          </p:cNvPr>
          <p:cNvSpPr>
            <a:spLocks noGrp="1"/>
          </p:cNvSpPr>
          <p:nvPr>
            <p:ph type="title"/>
          </p:nvPr>
        </p:nvSpPr>
        <p:spPr/>
        <p:txBody>
          <a:bodyPr>
            <a:normAutofit/>
          </a:bodyPr>
          <a:lstStyle/>
          <a:p>
            <a:r>
              <a:rPr lang="en-GB" sz="4000" b="1" dirty="0">
                <a:latin typeface="ADLaM Display" panose="02010000000000000000" pitchFamily="2" charset="0"/>
                <a:ea typeface="ADLaM Display" panose="02010000000000000000" pitchFamily="2" charset="0"/>
                <a:cs typeface="ADLaM Display" panose="02010000000000000000" pitchFamily="2" charset="0"/>
              </a:rPr>
              <a:t>Governance Reforms</a:t>
            </a:r>
            <a:endParaRPr lang="en-ZW" sz="4000"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606CCC0A-07D8-2006-22E2-E523C077D66B}"/>
              </a:ext>
            </a:extLst>
          </p:cNvPr>
          <p:cNvSpPr>
            <a:spLocks noGrp="1"/>
          </p:cNvSpPr>
          <p:nvPr>
            <p:ph idx="1"/>
          </p:nvPr>
        </p:nvSpPr>
        <p:spPr/>
        <p:txBody>
          <a:bodyPr>
            <a:normAutofit/>
          </a:bodyPr>
          <a:lstStyle/>
          <a:p>
            <a:pPr algn="just">
              <a:lnSpc>
                <a:spcPct val="150000"/>
              </a:lnSpc>
            </a:pPr>
            <a:r>
              <a:rPr lang="en-GB" b="1" dirty="0"/>
              <a:t>The amendments to section 23 introduce stricter penalties for non-compliance with information requests by the IPC. </a:t>
            </a:r>
          </a:p>
          <a:p>
            <a:pPr>
              <a:lnSpc>
                <a:spcPct val="150000"/>
              </a:lnSpc>
            </a:pPr>
            <a:endParaRPr lang="en-GB" b="1" dirty="0"/>
          </a:p>
          <a:p>
            <a:pPr algn="just">
              <a:lnSpc>
                <a:spcPct val="150000"/>
              </a:lnSpc>
            </a:pPr>
            <a:r>
              <a:rPr lang="en-GB" b="1" dirty="0"/>
              <a:t>Entities failing to provide requested data could face fines or imprisonment.</a:t>
            </a:r>
          </a:p>
          <a:p>
            <a:endParaRPr lang="en-ZW" dirty="0"/>
          </a:p>
        </p:txBody>
      </p:sp>
      <p:pic>
        <p:nvPicPr>
          <p:cNvPr id="5" name="Picture 4">
            <a:extLst>
              <a:ext uri="{FF2B5EF4-FFF2-40B4-BE49-F238E27FC236}">
                <a16:creationId xmlns:a16="http://schemas.microsoft.com/office/drawing/2014/main" id="{122B338E-B8C9-111C-6B1B-1C1C918F5D50}"/>
              </a:ext>
            </a:extLst>
          </p:cNvPr>
          <p:cNvPicPr>
            <a:picLocks noChangeAspect="1"/>
          </p:cNvPicPr>
          <p:nvPr/>
        </p:nvPicPr>
        <p:blipFill>
          <a:blip r:embed="rId2"/>
          <a:stretch>
            <a:fillRect/>
          </a:stretch>
        </p:blipFill>
        <p:spPr>
          <a:xfrm>
            <a:off x="9139173" y="0"/>
            <a:ext cx="2213040" cy="1018120"/>
          </a:xfrm>
          <a:prstGeom prst="rect">
            <a:avLst/>
          </a:prstGeom>
        </p:spPr>
      </p:pic>
    </p:spTree>
    <p:extLst>
      <p:ext uri="{BB962C8B-B14F-4D97-AF65-F5344CB8AC3E}">
        <p14:creationId xmlns:p14="http://schemas.microsoft.com/office/powerpoint/2010/main" val="85487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B13FA-0A78-DDC9-A521-D409AD920643}"/>
              </a:ext>
            </a:extLst>
          </p:cNvPr>
          <p:cNvSpPr>
            <a:spLocks noGrp="1"/>
          </p:cNvSpPr>
          <p:nvPr>
            <p:ph type="title"/>
          </p:nvPr>
        </p:nvSpPr>
        <p:spPr/>
        <p:txBody>
          <a:bodyPr>
            <a:normAutofit/>
          </a:bodyPr>
          <a:lstStyle/>
          <a:p>
            <a:r>
              <a:rPr lang="en-ZW" b="1" dirty="0">
                <a:latin typeface="ADLaM Display" panose="02010000000000000000" pitchFamily="2" charset="0"/>
                <a:ea typeface="ADLaM Display" panose="02010000000000000000" pitchFamily="2" charset="0"/>
                <a:cs typeface="ADLaM Display" panose="02010000000000000000" pitchFamily="2" charset="0"/>
              </a:rPr>
              <a:t>4. International Cooperation (New Part IIA, Section 23)</a:t>
            </a:r>
          </a:p>
        </p:txBody>
      </p:sp>
      <p:sp>
        <p:nvSpPr>
          <p:cNvPr id="3" name="Content Placeholder 2">
            <a:extLst>
              <a:ext uri="{FF2B5EF4-FFF2-40B4-BE49-F238E27FC236}">
                <a16:creationId xmlns:a16="http://schemas.microsoft.com/office/drawing/2014/main" id="{69ABD9CE-C7E9-6224-C805-000E2A82B756}"/>
              </a:ext>
            </a:extLst>
          </p:cNvPr>
          <p:cNvSpPr>
            <a:spLocks noGrp="1"/>
          </p:cNvSpPr>
          <p:nvPr>
            <p:ph idx="1"/>
          </p:nvPr>
        </p:nvSpPr>
        <p:spPr/>
        <p:txBody>
          <a:bodyPr>
            <a:normAutofit/>
          </a:bodyPr>
          <a:lstStyle/>
          <a:p>
            <a:pPr algn="just">
              <a:lnSpc>
                <a:spcPct val="150000"/>
              </a:lnSpc>
            </a:pPr>
            <a:r>
              <a:rPr lang="en-GB" b="1" dirty="0"/>
              <a:t>Part IIA </a:t>
            </a:r>
            <a:r>
              <a:rPr lang="en-GB" dirty="0"/>
              <a:t>focuses on cooperation by IPEC with other authorities, allowing the Commission to foster relationships with foreign supervisory and law enforcement authorities. </a:t>
            </a:r>
          </a:p>
          <a:p>
            <a:pPr algn="just">
              <a:lnSpc>
                <a:spcPct val="150000"/>
              </a:lnSpc>
            </a:pPr>
            <a:r>
              <a:rPr lang="en-GB" dirty="0"/>
              <a:t>This includes sharing information, conducting investigations, and harmonizing laws and procedures to strengthen cross-border regulation of the insurance and pensions sectors. </a:t>
            </a:r>
          </a:p>
        </p:txBody>
      </p:sp>
      <p:pic>
        <p:nvPicPr>
          <p:cNvPr id="5" name="Picture 4">
            <a:extLst>
              <a:ext uri="{FF2B5EF4-FFF2-40B4-BE49-F238E27FC236}">
                <a16:creationId xmlns:a16="http://schemas.microsoft.com/office/drawing/2014/main" id="{F92ACC69-63B4-1C37-0373-F973903E88DF}"/>
              </a:ext>
            </a:extLst>
          </p:cNvPr>
          <p:cNvPicPr>
            <a:picLocks noChangeAspect="1"/>
          </p:cNvPicPr>
          <p:nvPr/>
        </p:nvPicPr>
        <p:blipFill>
          <a:blip r:embed="rId2"/>
          <a:stretch>
            <a:fillRect/>
          </a:stretch>
        </p:blipFill>
        <p:spPr>
          <a:xfrm>
            <a:off x="9228105" y="5293780"/>
            <a:ext cx="2213040" cy="1018120"/>
          </a:xfrm>
          <a:prstGeom prst="rect">
            <a:avLst/>
          </a:prstGeom>
        </p:spPr>
      </p:pic>
    </p:spTree>
    <p:extLst>
      <p:ext uri="{BB962C8B-B14F-4D97-AF65-F5344CB8AC3E}">
        <p14:creationId xmlns:p14="http://schemas.microsoft.com/office/powerpoint/2010/main" val="3773605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E6ED1-A482-BF96-96F9-8821D23693AC}"/>
              </a:ext>
            </a:extLst>
          </p:cNvPr>
          <p:cNvSpPr>
            <a:spLocks noGrp="1"/>
          </p:cNvSpPr>
          <p:nvPr>
            <p:ph type="title"/>
          </p:nvPr>
        </p:nvSpPr>
        <p:spPr/>
        <p:txBody>
          <a:bodyPr/>
          <a:lstStyle/>
          <a:p>
            <a:r>
              <a:rPr lang="en-ZW" b="1" dirty="0"/>
              <a:t>International Cooperation </a:t>
            </a:r>
          </a:p>
        </p:txBody>
      </p:sp>
      <p:sp>
        <p:nvSpPr>
          <p:cNvPr id="3" name="Content Placeholder 2">
            <a:extLst>
              <a:ext uri="{FF2B5EF4-FFF2-40B4-BE49-F238E27FC236}">
                <a16:creationId xmlns:a16="http://schemas.microsoft.com/office/drawing/2014/main" id="{C8F3FC55-5B9D-1B70-4228-FD628B5D7708}"/>
              </a:ext>
            </a:extLst>
          </p:cNvPr>
          <p:cNvSpPr>
            <a:spLocks noGrp="1"/>
          </p:cNvSpPr>
          <p:nvPr>
            <p:ph idx="1"/>
          </p:nvPr>
        </p:nvSpPr>
        <p:spPr/>
        <p:txBody>
          <a:bodyPr/>
          <a:lstStyle/>
          <a:p>
            <a:pPr>
              <a:lnSpc>
                <a:spcPct val="150000"/>
              </a:lnSpc>
            </a:pPr>
            <a:r>
              <a:rPr lang="en-GB" b="1" dirty="0"/>
              <a:t>The Commission is empowered to share privileged information with international authorities, provided confidentiality is maintained.</a:t>
            </a:r>
          </a:p>
          <a:p>
            <a:endParaRPr lang="en-ZW" dirty="0"/>
          </a:p>
        </p:txBody>
      </p:sp>
      <p:pic>
        <p:nvPicPr>
          <p:cNvPr id="4" name="Picture 3">
            <a:extLst>
              <a:ext uri="{FF2B5EF4-FFF2-40B4-BE49-F238E27FC236}">
                <a16:creationId xmlns:a16="http://schemas.microsoft.com/office/drawing/2014/main" id="{A8D4B5CA-A1C1-7FE2-2FBA-C45254CC6C55}"/>
              </a:ext>
            </a:extLst>
          </p:cNvPr>
          <p:cNvPicPr>
            <a:picLocks noChangeAspect="1"/>
          </p:cNvPicPr>
          <p:nvPr/>
        </p:nvPicPr>
        <p:blipFill>
          <a:blip r:embed="rId2"/>
          <a:stretch>
            <a:fillRect/>
          </a:stretch>
        </p:blipFill>
        <p:spPr>
          <a:xfrm>
            <a:off x="8770905" y="365125"/>
            <a:ext cx="2213040" cy="1018120"/>
          </a:xfrm>
          <a:prstGeom prst="rect">
            <a:avLst/>
          </a:prstGeom>
        </p:spPr>
      </p:pic>
    </p:spTree>
    <p:extLst>
      <p:ext uri="{BB962C8B-B14F-4D97-AF65-F5344CB8AC3E}">
        <p14:creationId xmlns:p14="http://schemas.microsoft.com/office/powerpoint/2010/main" val="3664299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062AF-DC85-BA21-2256-36242A403D16}"/>
              </a:ext>
            </a:extLst>
          </p:cNvPr>
          <p:cNvSpPr>
            <a:spLocks noGrp="1"/>
          </p:cNvSpPr>
          <p:nvPr>
            <p:ph type="title"/>
          </p:nvPr>
        </p:nvSpPr>
        <p:spPr/>
        <p:txBody>
          <a:bodyPr>
            <a:noAutofit/>
          </a:bodyPr>
          <a:lstStyle/>
          <a:p>
            <a:r>
              <a:rPr lang="en-GB" sz="6600" b="1" dirty="0">
                <a:latin typeface="ADLaM Display" panose="02010000000000000000" pitchFamily="2" charset="0"/>
                <a:ea typeface="ADLaM Display" panose="02010000000000000000" pitchFamily="2" charset="0"/>
                <a:cs typeface="ADLaM Display" panose="02010000000000000000" pitchFamily="2" charset="0"/>
              </a:rPr>
              <a:t>Introduction</a:t>
            </a:r>
            <a:endParaRPr lang="en-ZW" sz="6600"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1CF264F8-6406-EC58-0D5A-58696C361C0E}"/>
              </a:ext>
            </a:extLst>
          </p:cNvPr>
          <p:cNvSpPr>
            <a:spLocks noGrp="1"/>
          </p:cNvSpPr>
          <p:nvPr>
            <p:ph idx="1"/>
          </p:nvPr>
        </p:nvSpPr>
        <p:spPr/>
        <p:txBody>
          <a:bodyPr>
            <a:normAutofit/>
          </a:bodyPr>
          <a:lstStyle/>
          <a:p>
            <a:pPr>
              <a:lnSpc>
                <a:spcPct val="150000"/>
              </a:lnSpc>
            </a:pPr>
            <a:r>
              <a:rPr lang="en-GB" b="1" dirty="0"/>
              <a:t>IPEC plays a pivotal role in overseeing the insurance and pensions sector in Zimbabwe. </a:t>
            </a:r>
          </a:p>
          <a:p>
            <a:pPr>
              <a:lnSpc>
                <a:spcPct val="150000"/>
              </a:lnSpc>
            </a:pPr>
            <a:r>
              <a:rPr lang="en-GB" b="1" dirty="0"/>
              <a:t>As the landscape evolves, it is essential for IPEC to be aligned with the emerging trends and best practices.</a:t>
            </a:r>
          </a:p>
          <a:p>
            <a:pPr>
              <a:lnSpc>
                <a:spcPct val="150000"/>
              </a:lnSpc>
            </a:pPr>
            <a:r>
              <a:rPr lang="en-GB" b="1" dirty="0"/>
              <a:t>Understanding the IPEC Bill, 2024 is crucial for ensuring compliance with new regulatory framework to be introduced. </a:t>
            </a:r>
            <a:endParaRPr lang="en-ZW" b="1" dirty="0"/>
          </a:p>
        </p:txBody>
      </p:sp>
      <p:pic>
        <p:nvPicPr>
          <p:cNvPr id="4" name="Picture 3">
            <a:extLst>
              <a:ext uri="{FF2B5EF4-FFF2-40B4-BE49-F238E27FC236}">
                <a16:creationId xmlns:a16="http://schemas.microsoft.com/office/drawing/2014/main" id="{294AB4E1-BC67-C29E-3F23-4802283F1B6B}"/>
              </a:ext>
            </a:extLst>
          </p:cNvPr>
          <p:cNvPicPr>
            <a:picLocks noChangeAspect="1"/>
          </p:cNvPicPr>
          <p:nvPr/>
        </p:nvPicPr>
        <p:blipFill>
          <a:blip r:embed="rId2"/>
          <a:stretch>
            <a:fillRect/>
          </a:stretch>
        </p:blipFill>
        <p:spPr>
          <a:xfrm>
            <a:off x="7918516" y="172358"/>
            <a:ext cx="3282364" cy="1653267"/>
          </a:xfrm>
          <a:prstGeom prst="rect">
            <a:avLst/>
          </a:prstGeom>
        </p:spPr>
      </p:pic>
    </p:spTree>
    <p:extLst>
      <p:ext uri="{BB962C8B-B14F-4D97-AF65-F5344CB8AC3E}">
        <p14:creationId xmlns:p14="http://schemas.microsoft.com/office/powerpoint/2010/main" val="3039819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F82AF-275D-52DE-5005-35141242CA04}"/>
              </a:ext>
            </a:extLst>
          </p:cNvPr>
          <p:cNvSpPr>
            <a:spLocks noGrp="1"/>
          </p:cNvSpPr>
          <p:nvPr>
            <p:ph type="title"/>
          </p:nvPr>
        </p:nvSpPr>
        <p:spPr/>
        <p:txBody>
          <a:bodyPr>
            <a:normAutofit fontScale="90000"/>
          </a:bodyPr>
          <a:lstStyle/>
          <a:p>
            <a:r>
              <a:rPr lang="en-GB" b="1" dirty="0">
                <a:latin typeface="ADLaM Display" panose="02010000000000000000" pitchFamily="2" charset="0"/>
                <a:ea typeface="ADLaM Display" panose="02010000000000000000" pitchFamily="2" charset="0"/>
                <a:cs typeface="ADLaM Display" panose="02010000000000000000" pitchFamily="2" charset="0"/>
              </a:rPr>
              <a:t>5. Policyholder and Pensions and Provident Fund Members Protection Fund (Part IIB, Section 23)</a:t>
            </a:r>
            <a:endParaRPr lang="en-ZW"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3E3BF976-99FC-0E0E-843F-A5932FEEE850}"/>
              </a:ext>
            </a:extLst>
          </p:cNvPr>
          <p:cNvSpPr>
            <a:spLocks noGrp="1"/>
          </p:cNvSpPr>
          <p:nvPr>
            <p:ph idx="1"/>
          </p:nvPr>
        </p:nvSpPr>
        <p:spPr/>
        <p:txBody>
          <a:bodyPr>
            <a:normAutofit/>
          </a:bodyPr>
          <a:lstStyle/>
          <a:p>
            <a:pPr>
              <a:lnSpc>
                <a:spcPct val="150000"/>
              </a:lnSpc>
            </a:pPr>
            <a:r>
              <a:rPr lang="en-GB" sz="1700" dirty="0"/>
              <a:t>A new </a:t>
            </a:r>
            <a:r>
              <a:rPr lang="en-GB" sz="1700" b="1" dirty="0"/>
              <a:t>Policyholder and Pensions and Provident Fund Members Protection Fund </a:t>
            </a:r>
            <a:r>
              <a:rPr lang="en-GB" sz="1700" dirty="0"/>
              <a:t>is established to compensate policyholders and fund members in cases of insolvency by an insurer or pension fund.</a:t>
            </a:r>
          </a:p>
          <a:p>
            <a:pPr>
              <a:lnSpc>
                <a:spcPct val="150000"/>
              </a:lnSpc>
            </a:pPr>
            <a:r>
              <a:rPr lang="en-GB" sz="1700" dirty="0"/>
              <a:t>The object of the Fund shall be to— </a:t>
            </a:r>
          </a:p>
          <a:p>
            <a:pPr marL="457200" lvl="1" indent="0">
              <a:lnSpc>
                <a:spcPct val="150000"/>
              </a:lnSpc>
              <a:buNone/>
            </a:pPr>
            <a:r>
              <a:rPr lang="en-GB" sz="1700" dirty="0"/>
              <a:t>(</a:t>
            </a:r>
            <a:r>
              <a:rPr lang="en-GB" sz="1700" i="1" dirty="0"/>
              <a:t>a) compensate policyholders and pension, provident or retirement annuity fund members in accordance with this Act for losses directly incurred by them in the event of a contributor becoming insolvent; </a:t>
            </a:r>
          </a:p>
          <a:p>
            <a:pPr marL="457200" lvl="1" indent="0">
              <a:lnSpc>
                <a:spcPct val="150000"/>
              </a:lnSpc>
              <a:buNone/>
            </a:pPr>
            <a:r>
              <a:rPr lang="en-GB" sz="1700" i="1" dirty="0"/>
              <a:t>(b) payout unclaimed benefits to the rightful owners whenever a claim is made</a:t>
            </a:r>
            <a:r>
              <a:rPr lang="en-GB" sz="1700" dirty="0"/>
              <a:t>.</a:t>
            </a:r>
          </a:p>
          <a:p>
            <a:endParaRPr lang="en-GB" dirty="0"/>
          </a:p>
          <a:p>
            <a:pPr marL="0" indent="0">
              <a:buNone/>
            </a:pPr>
            <a:r>
              <a:rPr lang="en-GB" dirty="0"/>
              <a:t>	</a:t>
            </a:r>
            <a:endParaRPr lang="en-ZW" dirty="0"/>
          </a:p>
        </p:txBody>
      </p:sp>
      <p:pic>
        <p:nvPicPr>
          <p:cNvPr id="5" name="Picture 4">
            <a:extLst>
              <a:ext uri="{FF2B5EF4-FFF2-40B4-BE49-F238E27FC236}">
                <a16:creationId xmlns:a16="http://schemas.microsoft.com/office/drawing/2014/main" id="{8A08FA61-6794-6E59-36F0-1C5FD9AFA033}"/>
              </a:ext>
            </a:extLst>
          </p:cNvPr>
          <p:cNvPicPr>
            <a:picLocks noChangeAspect="1"/>
          </p:cNvPicPr>
          <p:nvPr/>
        </p:nvPicPr>
        <p:blipFill>
          <a:blip r:embed="rId2"/>
          <a:stretch>
            <a:fillRect/>
          </a:stretch>
        </p:blipFill>
        <p:spPr>
          <a:xfrm>
            <a:off x="9275730" y="5293780"/>
            <a:ext cx="2213040" cy="1018120"/>
          </a:xfrm>
          <a:prstGeom prst="rect">
            <a:avLst/>
          </a:prstGeom>
        </p:spPr>
      </p:pic>
    </p:spTree>
    <p:extLst>
      <p:ext uri="{BB962C8B-B14F-4D97-AF65-F5344CB8AC3E}">
        <p14:creationId xmlns:p14="http://schemas.microsoft.com/office/powerpoint/2010/main" val="39134253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6716F-AE6A-C7D2-B734-CAD81F84E85D}"/>
              </a:ext>
            </a:extLst>
          </p:cNvPr>
          <p:cNvSpPr>
            <a:spLocks noGrp="1"/>
          </p:cNvSpPr>
          <p:nvPr>
            <p:ph type="title"/>
          </p:nvPr>
        </p:nvSpPr>
        <p:spPr/>
        <p:txBody>
          <a:bodyPr>
            <a:normAutofit fontScale="90000"/>
          </a:bodyPr>
          <a:lstStyle/>
          <a:p>
            <a:r>
              <a:rPr lang="en-GB" b="1" dirty="0">
                <a:latin typeface="ADLaM Display" panose="02010000000000000000" pitchFamily="2" charset="0"/>
                <a:ea typeface="ADLaM Display" panose="02010000000000000000" pitchFamily="2" charset="0"/>
                <a:cs typeface="ADLaM Display" panose="02010000000000000000" pitchFamily="2" charset="0"/>
              </a:rPr>
              <a:t>Policyholder and Pensions and Provident Fund Members Protection Fund </a:t>
            </a:r>
            <a:endParaRPr lang="en-ZW"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7134B1DD-A517-1B23-2C9B-EB06E803280B}"/>
              </a:ext>
            </a:extLst>
          </p:cNvPr>
          <p:cNvSpPr>
            <a:spLocks noGrp="1"/>
          </p:cNvSpPr>
          <p:nvPr>
            <p:ph idx="1"/>
          </p:nvPr>
        </p:nvSpPr>
        <p:spPr/>
        <p:txBody>
          <a:bodyPr>
            <a:normAutofit/>
          </a:bodyPr>
          <a:lstStyle/>
          <a:p>
            <a:pPr algn="just">
              <a:lnSpc>
                <a:spcPct val="150000"/>
              </a:lnSpc>
            </a:pPr>
            <a:r>
              <a:rPr lang="en-GB" sz="2000" b="1" dirty="0"/>
              <a:t>Financing</a:t>
            </a:r>
            <a:r>
              <a:rPr lang="en-GB" sz="2000" dirty="0"/>
              <a:t> for the Fund will come from </a:t>
            </a:r>
            <a:r>
              <a:rPr lang="en-GB" sz="2000" b="1" dirty="0"/>
              <a:t>contributions</a:t>
            </a:r>
            <a:r>
              <a:rPr lang="en-GB" sz="2000" dirty="0"/>
              <a:t> from insurers and pension funds, as well as income from </a:t>
            </a:r>
            <a:r>
              <a:rPr lang="en-GB" sz="2000" b="1" dirty="0"/>
              <a:t>investments, unclaimed benefits, and other sources such as penalties and donations. </a:t>
            </a:r>
          </a:p>
          <a:p>
            <a:pPr algn="just">
              <a:lnSpc>
                <a:spcPct val="150000"/>
              </a:lnSpc>
            </a:pPr>
            <a:r>
              <a:rPr lang="en-GB" sz="2000" b="1" dirty="0"/>
              <a:t>A New Fund Board -</a:t>
            </a:r>
            <a:r>
              <a:rPr lang="en-GB" sz="2000" dirty="0"/>
              <a:t> A new Board will manage the Fund, with members from key industry stakeholders, including insurers, pension fund representatives, and the Insurance and Pensions Commission.</a:t>
            </a:r>
          </a:p>
          <a:p>
            <a:endParaRPr lang="en-ZW" dirty="0"/>
          </a:p>
        </p:txBody>
      </p:sp>
      <p:pic>
        <p:nvPicPr>
          <p:cNvPr id="5" name="Picture 4">
            <a:extLst>
              <a:ext uri="{FF2B5EF4-FFF2-40B4-BE49-F238E27FC236}">
                <a16:creationId xmlns:a16="http://schemas.microsoft.com/office/drawing/2014/main" id="{6C2CD0BA-E066-B2E2-69E8-FCF94416C51C}"/>
              </a:ext>
            </a:extLst>
          </p:cNvPr>
          <p:cNvPicPr>
            <a:picLocks noChangeAspect="1"/>
          </p:cNvPicPr>
          <p:nvPr/>
        </p:nvPicPr>
        <p:blipFill>
          <a:blip r:embed="rId3"/>
          <a:stretch>
            <a:fillRect/>
          </a:stretch>
        </p:blipFill>
        <p:spPr>
          <a:xfrm>
            <a:off x="9291572" y="5474755"/>
            <a:ext cx="2213040" cy="1018120"/>
          </a:xfrm>
          <a:prstGeom prst="rect">
            <a:avLst/>
          </a:prstGeom>
        </p:spPr>
      </p:pic>
    </p:spTree>
    <p:extLst>
      <p:ext uri="{BB962C8B-B14F-4D97-AF65-F5344CB8AC3E}">
        <p14:creationId xmlns:p14="http://schemas.microsoft.com/office/powerpoint/2010/main" val="3394135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F15F7-0F3F-2FEF-46E2-1CFC92AAE4A3}"/>
              </a:ext>
            </a:extLst>
          </p:cNvPr>
          <p:cNvSpPr>
            <a:spLocks noGrp="1"/>
          </p:cNvSpPr>
          <p:nvPr>
            <p:ph type="title"/>
          </p:nvPr>
        </p:nvSpPr>
        <p:spPr/>
        <p:txBody>
          <a:bodyPr>
            <a:normAutofit fontScale="90000"/>
          </a:bodyPr>
          <a:lstStyle/>
          <a:p>
            <a:r>
              <a:rPr lang="en-GB" b="1" dirty="0">
                <a:latin typeface="ADLaM Display" panose="02010000000000000000" pitchFamily="2" charset="0"/>
                <a:ea typeface="ADLaM Display" panose="02010000000000000000" pitchFamily="2" charset="0"/>
                <a:cs typeface="ADLaM Display" panose="02010000000000000000" pitchFamily="2" charset="0"/>
              </a:rPr>
              <a:t>Policyholder and Pensions and Provident Fund Members Protection Fund </a:t>
            </a:r>
            <a:endParaRPr lang="en-ZW"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7A305682-BD2E-2436-9CCC-6D8384BE710C}"/>
              </a:ext>
            </a:extLst>
          </p:cNvPr>
          <p:cNvSpPr>
            <a:spLocks noGrp="1"/>
          </p:cNvSpPr>
          <p:nvPr>
            <p:ph idx="1"/>
          </p:nvPr>
        </p:nvSpPr>
        <p:spPr/>
        <p:txBody>
          <a:bodyPr>
            <a:normAutofit/>
          </a:bodyPr>
          <a:lstStyle/>
          <a:p>
            <a:pPr>
              <a:lnSpc>
                <a:spcPct val="150000"/>
              </a:lnSpc>
            </a:pPr>
            <a:r>
              <a:rPr lang="en-GB" sz="2000" b="1" dirty="0"/>
              <a:t>Compensation Mechanism</a:t>
            </a:r>
            <a:r>
              <a:rPr lang="en-GB" sz="2000" dirty="0"/>
              <a:t>: The Fund will compensate beneficiaries (policyholders, pensioners, or fund members) who incur losses due to the insolvency of a contributor. </a:t>
            </a:r>
          </a:p>
          <a:p>
            <a:pPr marL="0" indent="0">
              <a:lnSpc>
                <a:spcPct val="150000"/>
              </a:lnSpc>
              <a:buNone/>
            </a:pPr>
            <a:endParaRPr lang="en-GB" sz="2000" dirty="0"/>
          </a:p>
          <a:p>
            <a:pPr>
              <a:lnSpc>
                <a:spcPct val="150000"/>
              </a:lnSpc>
            </a:pPr>
            <a:r>
              <a:rPr lang="en-GB" sz="2000" dirty="0"/>
              <a:t>Compensation will depend on the type of insurance or pension policy and may be adjusted based on any payments already made by the contributor’s liquidator or insurer.</a:t>
            </a:r>
          </a:p>
          <a:p>
            <a:endParaRPr lang="en-ZW" dirty="0"/>
          </a:p>
        </p:txBody>
      </p:sp>
      <p:pic>
        <p:nvPicPr>
          <p:cNvPr id="5" name="Picture 4">
            <a:extLst>
              <a:ext uri="{FF2B5EF4-FFF2-40B4-BE49-F238E27FC236}">
                <a16:creationId xmlns:a16="http://schemas.microsoft.com/office/drawing/2014/main" id="{4144FBD5-748B-93AC-3620-214211DD6428}"/>
              </a:ext>
            </a:extLst>
          </p:cNvPr>
          <p:cNvPicPr>
            <a:picLocks noChangeAspect="1"/>
          </p:cNvPicPr>
          <p:nvPr/>
        </p:nvPicPr>
        <p:blipFill>
          <a:blip r:embed="rId2"/>
          <a:stretch>
            <a:fillRect/>
          </a:stretch>
        </p:blipFill>
        <p:spPr>
          <a:xfrm>
            <a:off x="8986772" y="5391150"/>
            <a:ext cx="2213040" cy="1018120"/>
          </a:xfrm>
          <a:prstGeom prst="rect">
            <a:avLst/>
          </a:prstGeom>
        </p:spPr>
      </p:pic>
    </p:spTree>
    <p:extLst>
      <p:ext uri="{BB962C8B-B14F-4D97-AF65-F5344CB8AC3E}">
        <p14:creationId xmlns:p14="http://schemas.microsoft.com/office/powerpoint/2010/main" val="2882568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42DB9-9BA9-730B-E11B-ECA7B6E6C4CB}"/>
              </a:ext>
            </a:extLst>
          </p:cNvPr>
          <p:cNvSpPr>
            <a:spLocks noGrp="1"/>
          </p:cNvSpPr>
          <p:nvPr>
            <p:ph type="title"/>
          </p:nvPr>
        </p:nvSpPr>
        <p:spPr/>
        <p:txBody>
          <a:bodyPr/>
          <a:lstStyle/>
          <a:p>
            <a:r>
              <a:rPr lang="en-GB" b="1" dirty="0"/>
              <a:t>6. </a:t>
            </a:r>
            <a:r>
              <a:rPr lang="en-GB" b="1" dirty="0">
                <a:latin typeface="ADLaM Display" panose="02010000000000000000" pitchFamily="2" charset="0"/>
                <a:ea typeface="ADLaM Display" panose="02010000000000000000" pitchFamily="2" charset="0"/>
                <a:cs typeface="ADLaM Display" panose="02010000000000000000" pitchFamily="2" charset="0"/>
              </a:rPr>
              <a:t>Appeals Process (Section 32)</a:t>
            </a:r>
            <a:endParaRPr lang="en-ZW"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7E97ECFC-34FE-5DC5-52F1-61AC94DD3B0C}"/>
              </a:ext>
            </a:extLst>
          </p:cNvPr>
          <p:cNvSpPr>
            <a:spLocks noGrp="1"/>
          </p:cNvSpPr>
          <p:nvPr>
            <p:ph idx="1"/>
          </p:nvPr>
        </p:nvSpPr>
        <p:spPr/>
        <p:txBody>
          <a:bodyPr/>
          <a:lstStyle/>
          <a:p>
            <a:pPr>
              <a:lnSpc>
                <a:spcPct val="150000"/>
              </a:lnSpc>
            </a:pPr>
            <a:r>
              <a:rPr lang="en-GB" b="1" dirty="0"/>
              <a:t>A new appeals process (Section 32C) is introduced, allowing individuals dissatisfied with IPEC’s decisions to appeal within 14 days to the Minister.</a:t>
            </a:r>
            <a:endParaRPr lang="en-ZW" b="1" dirty="0"/>
          </a:p>
        </p:txBody>
      </p:sp>
      <p:pic>
        <p:nvPicPr>
          <p:cNvPr id="4" name="Picture 3">
            <a:extLst>
              <a:ext uri="{FF2B5EF4-FFF2-40B4-BE49-F238E27FC236}">
                <a16:creationId xmlns:a16="http://schemas.microsoft.com/office/drawing/2014/main" id="{039D066E-56D3-0877-BF01-7BF0E9F0423D}"/>
              </a:ext>
            </a:extLst>
          </p:cNvPr>
          <p:cNvPicPr>
            <a:picLocks noChangeAspect="1"/>
          </p:cNvPicPr>
          <p:nvPr/>
        </p:nvPicPr>
        <p:blipFill>
          <a:blip r:embed="rId2"/>
          <a:stretch>
            <a:fillRect/>
          </a:stretch>
        </p:blipFill>
        <p:spPr>
          <a:xfrm>
            <a:off x="9140760" y="518846"/>
            <a:ext cx="2213040" cy="1018120"/>
          </a:xfrm>
          <a:prstGeom prst="rect">
            <a:avLst/>
          </a:prstGeom>
        </p:spPr>
      </p:pic>
    </p:spTree>
    <p:extLst>
      <p:ext uri="{BB962C8B-B14F-4D97-AF65-F5344CB8AC3E}">
        <p14:creationId xmlns:p14="http://schemas.microsoft.com/office/powerpoint/2010/main" val="1606335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C684F-A7C1-EACB-201F-FBF43ECA2BB7}"/>
              </a:ext>
            </a:extLst>
          </p:cNvPr>
          <p:cNvSpPr>
            <a:spLocks noGrp="1"/>
          </p:cNvSpPr>
          <p:nvPr>
            <p:ph type="title"/>
          </p:nvPr>
        </p:nvSpPr>
        <p:spPr/>
        <p:txBody>
          <a:bodyPr>
            <a:noAutofit/>
          </a:bodyPr>
          <a:lstStyle/>
          <a:p>
            <a:r>
              <a:rPr lang="en-GB" sz="4000" b="1" dirty="0">
                <a:latin typeface="ADLaM Display" panose="02010000000000000000" pitchFamily="2" charset="0"/>
                <a:ea typeface="ADLaM Display" panose="02010000000000000000" pitchFamily="2" charset="0"/>
                <a:cs typeface="ADLaM Display" panose="02010000000000000000" pitchFamily="2" charset="0"/>
              </a:rPr>
              <a:t>7. Amendment of Part V (General)</a:t>
            </a:r>
            <a:endParaRPr lang="en-ZW" sz="4000"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2F8FBC09-ED98-2C36-2A18-2B9AF0BBA6FF}"/>
              </a:ext>
            </a:extLst>
          </p:cNvPr>
          <p:cNvSpPr>
            <a:spLocks noGrp="1"/>
          </p:cNvSpPr>
          <p:nvPr>
            <p:ph idx="1"/>
          </p:nvPr>
        </p:nvSpPr>
        <p:spPr/>
        <p:txBody>
          <a:bodyPr>
            <a:normAutofit/>
          </a:bodyPr>
          <a:lstStyle/>
          <a:p>
            <a:pPr algn="just">
              <a:lnSpc>
                <a:spcPct val="100000"/>
              </a:lnSpc>
            </a:pPr>
            <a:r>
              <a:rPr lang="en-GB" b="1" dirty="0"/>
              <a:t>Indemnity of members and employees of the Commission </a:t>
            </a:r>
            <a:r>
              <a:rPr lang="en-GB" dirty="0"/>
              <a:t>– The bill introduces a new section 32A which provides for the </a:t>
            </a:r>
            <a:r>
              <a:rPr lang="en-GB" b="1" dirty="0"/>
              <a:t>indemnification</a:t>
            </a:r>
            <a:r>
              <a:rPr lang="en-GB" dirty="0"/>
              <a:t> of the </a:t>
            </a:r>
            <a:r>
              <a:rPr lang="en-GB" b="1" dirty="0"/>
              <a:t>members of the Board of the Commission</a:t>
            </a:r>
            <a:r>
              <a:rPr lang="en-GB" dirty="0"/>
              <a:t>, committee members of the Board of the Commission, </a:t>
            </a:r>
            <a:r>
              <a:rPr lang="en-GB" b="1" dirty="0"/>
              <a:t>the Commissioner, employees</a:t>
            </a:r>
            <a:r>
              <a:rPr lang="en-GB" dirty="0"/>
              <a:t> and i</a:t>
            </a:r>
            <a:r>
              <a:rPr lang="en-GB" b="1" dirty="0"/>
              <a:t>nspectors </a:t>
            </a:r>
            <a:r>
              <a:rPr lang="en-GB" dirty="0"/>
              <a:t>engaged by the Commission against </a:t>
            </a:r>
            <a:r>
              <a:rPr lang="en-GB" b="1" dirty="0"/>
              <a:t>personal liability </a:t>
            </a:r>
            <a:r>
              <a:rPr lang="en-GB" dirty="0"/>
              <a:t>that may arise from </a:t>
            </a:r>
            <a:r>
              <a:rPr lang="en-GB" b="1" dirty="0"/>
              <a:t>loss or damage </a:t>
            </a:r>
            <a:r>
              <a:rPr lang="en-GB" dirty="0"/>
              <a:t>caused by them carrying out their duties under the Act or any regulations, </a:t>
            </a:r>
            <a:r>
              <a:rPr lang="en-GB" b="1" dirty="0"/>
              <a:t>unless </a:t>
            </a:r>
            <a:r>
              <a:rPr lang="en-GB" dirty="0"/>
              <a:t>that loss or damage is caused by the </a:t>
            </a:r>
            <a:r>
              <a:rPr lang="en-GB" b="1" dirty="0"/>
              <a:t>person’s negligence or intent. </a:t>
            </a:r>
          </a:p>
          <a:p>
            <a:pPr marL="0" indent="0">
              <a:buNone/>
            </a:pPr>
            <a:endParaRPr lang="en-ZW" dirty="0"/>
          </a:p>
        </p:txBody>
      </p:sp>
      <p:pic>
        <p:nvPicPr>
          <p:cNvPr id="5" name="Picture 4">
            <a:extLst>
              <a:ext uri="{FF2B5EF4-FFF2-40B4-BE49-F238E27FC236}">
                <a16:creationId xmlns:a16="http://schemas.microsoft.com/office/drawing/2014/main" id="{B878E21D-5B0C-C64E-BBDF-097669EE893A}"/>
              </a:ext>
            </a:extLst>
          </p:cNvPr>
          <p:cNvPicPr>
            <a:picLocks noChangeAspect="1"/>
          </p:cNvPicPr>
          <p:nvPr/>
        </p:nvPicPr>
        <p:blipFill>
          <a:blip r:embed="rId2"/>
          <a:stretch>
            <a:fillRect/>
          </a:stretch>
        </p:blipFill>
        <p:spPr>
          <a:xfrm>
            <a:off x="9047130" y="91015"/>
            <a:ext cx="2213040" cy="1018120"/>
          </a:xfrm>
          <a:prstGeom prst="rect">
            <a:avLst/>
          </a:prstGeom>
        </p:spPr>
      </p:pic>
    </p:spTree>
    <p:extLst>
      <p:ext uri="{BB962C8B-B14F-4D97-AF65-F5344CB8AC3E}">
        <p14:creationId xmlns:p14="http://schemas.microsoft.com/office/powerpoint/2010/main" val="21238392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88718-06BF-AE2D-36F6-8EC1D3FE70AC}"/>
              </a:ext>
            </a:extLst>
          </p:cNvPr>
          <p:cNvSpPr>
            <a:spLocks noGrp="1"/>
          </p:cNvSpPr>
          <p:nvPr>
            <p:ph type="title"/>
          </p:nvPr>
        </p:nvSpPr>
        <p:spPr/>
        <p:txBody>
          <a:bodyPr/>
          <a:lstStyle/>
          <a:p>
            <a:r>
              <a:rPr lang="en-GB" b="1" dirty="0"/>
              <a:t>Amendment of Part V (General)</a:t>
            </a:r>
            <a:endParaRPr lang="en-ZW" b="1" dirty="0"/>
          </a:p>
        </p:txBody>
      </p:sp>
      <p:sp>
        <p:nvSpPr>
          <p:cNvPr id="3" name="Content Placeholder 2">
            <a:extLst>
              <a:ext uri="{FF2B5EF4-FFF2-40B4-BE49-F238E27FC236}">
                <a16:creationId xmlns:a16="http://schemas.microsoft.com/office/drawing/2014/main" id="{2814D383-F9FC-E729-A882-58AB97AF4F76}"/>
              </a:ext>
            </a:extLst>
          </p:cNvPr>
          <p:cNvSpPr>
            <a:spLocks noGrp="1"/>
          </p:cNvSpPr>
          <p:nvPr>
            <p:ph idx="1"/>
          </p:nvPr>
        </p:nvSpPr>
        <p:spPr/>
        <p:txBody>
          <a:bodyPr/>
          <a:lstStyle/>
          <a:p>
            <a:pPr>
              <a:lnSpc>
                <a:spcPct val="150000"/>
              </a:lnSpc>
            </a:pPr>
            <a:r>
              <a:rPr lang="en-GB" sz="2000" b="1" dirty="0"/>
              <a:t>Keeping of Asset Register </a:t>
            </a:r>
            <a:r>
              <a:rPr lang="en-GB" sz="2000" dirty="0"/>
              <a:t>– There is introduction of section 32B which mandates the Commission to keep an asset register for insurers, insurance brokers, medical aid societies, pensions and provident funds and any other regulated entity. All these entities will be required to give the Commission 14 days’ notice before disposing of any asset recorded in the register. </a:t>
            </a:r>
          </a:p>
          <a:p>
            <a:endParaRPr lang="en-ZW" dirty="0"/>
          </a:p>
        </p:txBody>
      </p:sp>
      <p:pic>
        <p:nvPicPr>
          <p:cNvPr id="5" name="Picture 4">
            <a:extLst>
              <a:ext uri="{FF2B5EF4-FFF2-40B4-BE49-F238E27FC236}">
                <a16:creationId xmlns:a16="http://schemas.microsoft.com/office/drawing/2014/main" id="{9F658ECB-D8E2-066B-8AE2-455EA2DF8615}"/>
              </a:ext>
            </a:extLst>
          </p:cNvPr>
          <p:cNvPicPr>
            <a:picLocks noChangeAspect="1"/>
          </p:cNvPicPr>
          <p:nvPr/>
        </p:nvPicPr>
        <p:blipFill>
          <a:blip r:embed="rId2"/>
          <a:stretch>
            <a:fillRect/>
          </a:stretch>
        </p:blipFill>
        <p:spPr>
          <a:xfrm>
            <a:off x="9040019" y="5897563"/>
            <a:ext cx="2213040" cy="1018120"/>
          </a:xfrm>
          <a:prstGeom prst="rect">
            <a:avLst/>
          </a:prstGeom>
        </p:spPr>
      </p:pic>
    </p:spTree>
    <p:extLst>
      <p:ext uri="{BB962C8B-B14F-4D97-AF65-F5344CB8AC3E}">
        <p14:creationId xmlns:p14="http://schemas.microsoft.com/office/powerpoint/2010/main" val="11224379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B4D5E-C9D9-2E8A-6CD9-9C52B20B0162}"/>
              </a:ext>
            </a:extLst>
          </p:cNvPr>
          <p:cNvSpPr>
            <a:spLocks noGrp="1"/>
          </p:cNvSpPr>
          <p:nvPr>
            <p:ph type="title"/>
          </p:nvPr>
        </p:nvSpPr>
        <p:spPr/>
        <p:txBody>
          <a:bodyPr>
            <a:noAutofit/>
          </a:bodyPr>
          <a:lstStyle/>
          <a:p>
            <a:r>
              <a:rPr lang="en-GB" sz="4400" b="1" dirty="0">
                <a:latin typeface="ADLaM Display" panose="02010000000000000000" pitchFamily="2" charset="0"/>
                <a:ea typeface="ADLaM Display" panose="02010000000000000000" pitchFamily="2" charset="0"/>
                <a:cs typeface="ADLaM Display" panose="02010000000000000000" pitchFamily="2" charset="0"/>
              </a:rPr>
              <a:t>Amendment of Part V (General)</a:t>
            </a:r>
            <a:endParaRPr lang="en-ZW" sz="4400"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60BB7A0F-7FBD-91B7-0B38-29D1A1FE7554}"/>
              </a:ext>
            </a:extLst>
          </p:cNvPr>
          <p:cNvSpPr>
            <a:spLocks noGrp="1"/>
          </p:cNvSpPr>
          <p:nvPr>
            <p:ph idx="1"/>
          </p:nvPr>
        </p:nvSpPr>
        <p:spPr/>
        <p:txBody>
          <a:bodyPr>
            <a:normAutofit/>
          </a:bodyPr>
          <a:lstStyle/>
          <a:p>
            <a:pPr>
              <a:lnSpc>
                <a:spcPct val="150000"/>
              </a:lnSpc>
            </a:pPr>
            <a:r>
              <a:rPr lang="en-GB" dirty="0"/>
              <a:t>The Commission is given powers to order the stay of the disposal of any such property if it is of the opinion that the disposal is contrary to public policy. </a:t>
            </a:r>
          </a:p>
          <a:p>
            <a:pPr>
              <a:lnSpc>
                <a:spcPct val="150000"/>
              </a:lnSpc>
            </a:pPr>
            <a:r>
              <a:rPr lang="en-GB" dirty="0"/>
              <a:t>Contravention of this section by any entity is an offence. </a:t>
            </a:r>
          </a:p>
          <a:p>
            <a:endParaRPr lang="en-ZW" dirty="0"/>
          </a:p>
        </p:txBody>
      </p:sp>
      <p:pic>
        <p:nvPicPr>
          <p:cNvPr id="5" name="Picture 4">
            <a:extLst>
              <a:ext uri="{FF2B5EF4-FFF2-40B4-BE49-F238E27FC236}">
                <a16:creationId xmlns:a16="http://schemas.microsoft.com/office/drawing/2014/main" id="{84F23A05-DCE0-9917-BAD5-442C47624991}"/>
              </a:ext>
            </a:extLst>
          </p:cNvPr>
          <p:cNvPicPr>
            <a:picLocks noChangeAspect="1"/>
          </p:cNvPicPr>
          <p:nvPr/>
        </p:nvPicPr>
        <p:blipFill>
          <a:blip r:embed="rId2"/>
          <a:stretch>
            <a:fillRect/>
          </a:stretch>
        </p:blipFill>
        <p:spPr>
          <a:xfrm>
            <a:off x="9485280" y="672040"/>
            <a:ext cx="2213040" cy="1018120"/>
          </a:xfrm>
          <a:prstGeom prst="rect">
            <a:avLst/>
          </a:prstGeom>
        </p:spPr>
      </p:pic>
    </p:spTree>
    <p:extLst>
      <p:ext uri="{BB962C8B-B14F-4D97-AF65-F5344CB8AC3E}">
        <p14:creationId xmlns:p14="http://schemas.microsoft.com/office/powerpoint/2010/main" val="41590573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71605-BD13-57DB-CAAC-15AEF32D0CD2}"/>
              </a:ext>
            </a:extLst>
          </p:cNvPr>
          <p:cNvSpPr>
            <a:spLocks noGrp="1"/>
          </p:cNvSpPr>
          <p:nvPr>
            <p:ph type="title"/>
          </p:nvPr>
        </p:nvSpPr>
        <p:spPr/>
        <p:txBody>
          <a:bodyPr/>
          <a:lstStyle/>
          <a:p>
            <a:pPr algn="ctr"/>
            <a:r>
              <a:rPr lang="en-GB" b="1" dirty="0"/>
              <a:t>THANK YOU</a:t>
            </a:r>
            <a:endParaRPr lang="en-ZW" b="1" dirty="0"/>
          </a:p>
        </p:txBody>
      </p:sp>
      <p:sp>
        <p:nvSpPr>
          <p:cNvPr id="3" name="Content Placeholder 2">
            <a:extLst>
              <a:ext uri="{FF2B5EF4-FFF2-40B4-BE49-F238E27FC236}">
                <a16:creationId xmlns:a16="http://schemas.microsoft.com/office/drawing/2014/main" id="{1EAB99C0-EE8D-263F-25A5-845F51E45AE2}"/>
              </a:ext>
            </a:extLst>
          </p:cNvPr>
          <p:cNvSpPr>
            <a:spLocks noGrp="1"/>
          </p:cNvSpPr>
          <p:nvPr>
            <p:ph idx="1"/>
          </p:nvPr>
        </p:nvSpPr>
        <p:spPr/>
        <p:txBody>
          <a:bodyPr/>
          <a:lstStyle/>
          <a:p>
            <a:pPr marL="0" indent="0" algn="ctr">
              <a:buNone/>
            </a:pPr>
            <a:endParaRPr lang="en-GB" dirty="0"/>
          </a:p>
          <a:p>
            <a:pPr marL="0" indent="0" algn="ctr">
              <a:buNone/>
            </a:pPr>
            <a:r>
              <a:rPr lang="en-ZW" b="1" dirty="0"/>
              <a:t>Q &amp; A</a:t>
            </a:r>
          </a:p>
          <a:p>
            <a:pPr marL="0" indent="0" algn="ctr">
              <a:buNone/>
            </a:pPr>
            <a:endParaRPr lang="en-ZW" b="1" dirty="0"/>
          </a:p>
          <a:p>
            <a:pPr marL="0" indent="0" algn="ctr">
              <a:buNone/>
            </a:pPr>
            <a:r>
              <a:rPr lang="en-ZW" sz="1600" b="1" dirty="0"/>
              <a:t>Nobert Phiri</a:t>
            </a:r>
          </a:p>
          <a:p>
            <a:pPr marL="0" indent="0" algn="ctr">
              <a:buNone/>
            </a:pPr>
            <a:r>
              <a:rPr lang="en-ZW" sz="1600" b="1" dirty="0"/>
              <a:t>mmmlawfirm.co.zw</a:t>
            </a:r>
          </a:p>
          <a:p>
            <a:pPr marL="0" indent="0" algn="ctr">
              <a:buNone/>
            </a:pPr>
            <a:r>
              <a:rPr lang="en-ZW" sz="1600" b="1" dirty="0"/>
              <a:t>Info@mmmlawfirm.co.zw</a:t>
            </a:r>
          </a:p>
        </p:txBody>
      </p:sp>
      <p:pic>
        <p:nvPicPr>
          <p:cNvPr id="4" name="Picture 3">
            <a:extLst>
              <a:ext uri="{FF2B5EF4-FFF2-40B4-BE49-F238E27FC236}">
                <a16:creationId xmlns:a16="http://schemas.microsoft.com/office/drawing/2014/main" id="{0F1A03A1-52CD-6D3B-BC9F-B20EF8A8F3E2}"/>
              </a:ext>
            </a:extLst>
          </p:cNvPr>
          <p:cNvPicPr>
            <a:picLocks noChangeAspect="1"/>
          </p:cNvPicPr>
          <p:nvPr/>
        </p:nvPicPr>
        <p:blipFill>
          <a:blip r:embed="rId2"/>
          <a:stretch>
            <a:fillRect/>
          </a:stretch>
        </p:blipFill>
        <p:spPr>
          <a:xfrm>
            <a:off x="2055733" y="4218142"/>
            <a:ext cx="3306841" cy="1994480"/>
          </a:xfrm>
          <a:prstGeom prst="rect">
            <a:avLst/>
          </a:prstGeom>
        </p:spPr>
      </p:pic>
      <p:pic>
        <p:nvPicPr>
          <p:cNvPr id="5" name="Picture 4">
            <a:extLst>
              <a:ext uri="{FF2B5EF4-FFF2-40B4-BE49-F238E27FC236}">
                <a16:creationId xmlns:a16="http://schemas.microsoft.com/office/drawing/2014/main" id="{0469EE2C-9F5B-4394-7D17-9BBB75476C47}"/>
              </a:ext>
            </a:extLst>
          </p:cNvPr>
          <p:cNvPicPr>
            <a:picLocks noChangeAspect="1"/>
          </p:cNvPicPr>
          <p:nvPr/>
        </p:nvPicPr>
        <p:blipFill>
          <a:blip r:embed="rId3"/>
          <a:stretch>
            <a:fillRect/>
          </a:stretch>
        </p:blipFill>
        <p:spPr>
          <a:xfrm>
            <a:off x="8115300" y="4700858"/>
            <a:ext cx="1771650" cy="1029049"/>
          </a:xfrm>
          <a:prstGeom prst="rect">
            <a:avLst/>
          </a:prstGeom>
        </p:spPr>
      </p:pic>
    </p:spTree>
    <p:extLst>
      <p:ext uri="{BB962C8B-B14F-4D97-AF65-F5344CB8AC3E}">
        <p14:creationId xmlns:p14="http://schemas.microsoft.com/office/powerpoint/2010/main" val="3424385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E01BE-8B5F-9122-EF24-481F0825D6D4}"/>
              </a:ext>
            </a:extLst>
          </p:cNvPr>
          <p:cNvSpPr>
            <a:spLocks noGrp="1"/>
          </p:cNvSpPr>
          <p:nvPr>
            <p:ph type="title"/>
          </p:nvPr>
        </p:nvSpPr>
        <p:spPr/>
        <p:txBody>
          <a:bodyPr/>
          <a:lstStyle/>
          <a:p>
            <a:r>
              <a:rPr lang="en-GB" b="1" dirty="0"/>
              <a:t>Introduction </a:t>
            </a:r>
            <a:r>
              <a:rPr lang="en-GB" b="1" dirty="0" err="1"/>
              <a:t>Cont</a:t>
            </a:r>
            <a:r>
              <a:rPr lang="en-GB" b="1" dirty="0"/>
              <a:t>…</a:t>
            </a:r>
            <a:endParaRPr lang="en-ZW" b="1" dirty="0"/>
          </a:p>
        </p:txBody>
      </p:sp>
      <p:sp>
        <p:nvSpPr>
          <p:cNvPr id="3" name="Content Placeholder 2">
            <a:extLst>
              <a:ext uri="{FF2B5EF4-FFF2-40B4-BE49-F238E27FC236}">
                <a16:creationId xmlns:a16="http://schemas.microsoft.com/office/drawing/2014/main" id="{7036C76D-CADB-F526-1012-BDED9C2895F6}"/>
              </a:ext>
            </a:extLst>
          </p:cNvPr>
          <p:cNvSpPr>
            <a:spLocks noGrp="1"/>
          </p:cNvSpPr>
          <p:nvPr>
            <p:ph idx="1"/>
          </p:nvPr>
        </p:nvSpPr>
        <p:spPr/>
        <p:txBody>
          <a:bodyPr>
            <a:normAutofit fontScale="92500"/>
          </a:bodyPr>
          <a:lstStyle/>
          <a:p>
            <a:pPr>
              <a:lnSpc>
                <a:spcPct val="150000"/>
              </a:lnSpc>
            </a:pPr>
            <a:r>
              <a:rPr lang="en-GB" sz="2400" b="1" dirty="0"/>
              <a:t>IPEC Amendment Bill, 2024 was gazetted on 20 December 2024.</a:t>
            </a:r>
          </a:p>
          <a:p>
            <a:pPr>
              <a:lnSpc>
                <a:spcPct val="150000"/>
              </a:lnSpc>
            </a:pPr>
            <a:r>
              <a:rPr lang="en-GB" sz="2400" b="1" dirty="0"/>
              <a:t>It proposes significant amendments to the Insurance and Pensions Commission Act [</a:t>
            </a:r>
            <a:r>
              <a:rPr lang="en-GB" sz="2400" b="1" i="1" dirty="0"/>
              <a:t>Chapter 24:21</a:t>
            </a:r>
            <a:r>
              <a:rPr lang="en-GB" sz="2400" b="1" dirty="0"/>
              <a:t>]</a:t>
            </a:r>
          </a:p>
          <a:p>
            <a:pPr>
              <a:lnSpc>
                <a:spcPct val="150000"/>
              </a:lnSpc>
            </a:pPr>
            <a:r>
              <a:rPr lang="en-GB" sz="2400" b="1" dirty="0"/>
              <a:t>The changes aim at strengthening the regulatory framework overseeing Zimbabwe’s Insurance and pensions sectors.</a:t>
            </a:r>
          </a:p>
          <a:p>
            <a:pPr>
              <a:lnSpc>
                <a:spcPct val="150000"/>
              </a:lnSpc>
            </a:pPr>
            <a:r>
              <a:rPr lang="en-GB" sz="2400" b="1" dirty="0"/>
              <a:t>The amendments have far reaching implications for insurers, pension funds, asset managers and medical aid societies, which will now be under the scope of IPEC. </a:t>
            </a:r>
            <a:endParaRPr lang="en-ZW" sz="2400" b="1" dirty="0"/>
          </a:p>
        </p:txBody>
      </p:sp>
      <p:pic>
        <p:nvPicPr>
          <p:cNvPr id="4" name="Picture 3">
            <a:extLst>
              <a:ext uri="{FF2B5EF4-FFF2-40B4-BE49-F238E27FC236}">
                <a16:creationId xmlns:a16="http://schemas.microsoft.com/office/drawing/2014/main" id="{A1E289F7-1B46-FC0D-6B82-30DB3B47BFBA}"/>
              </a:ext>
            </a:extLst>
          </p:cNvPr>
          <p:cNvPicPr>
            <a:picLocks noChangeAspect="1"/>
          </p:cNvPicPr>
          <p:nvPr/>
        </p:nvPicPr>
        <p:blipFill>
          <a:blip r:embed="rId2"/>
          <a:stretch>
            <a:fillRect/>
          </a:stretch>
        </p:blipFill>
        <p:spPr>
          <a:xfrm>
            <a:off x="7010698" y="201826"/>
            <a:ext cx="3279932" cy="1652159"/>
          </a:xfrm>
          <a:prstGeom prst="rect">
            <a:avLst/>
          </a:prstGeom>
        </p:spPr>
      </p:pic>
      <p:pic>
        <p:nvPicPr>
          <p:cNvPr id="6" name="Picture 5">
            <a:extLst>
              <a:ext uri="{FF2B5EF4-FFF2-40B4-BE49-F238E27FC236}">
                <a16:creationId xmlns:a16="http://schemas.microsoft.com/office/drawing/2014/main" id="{1B111E68-A993-7102-FF56-79723BE93F0D}"/>
              </a:ext>
            </a:extLst>
          </p:cNvPr>
          <p:cNvPicPr>
            <a:picLocks noChangeAspect="1"/>
          </p:cNvPicPr>
          <p:nvPr/>
        </p:nvPicPr>
        <p:blipFill>
          <a:blip r:embed="rId3"/>
          <a:stretch>
            <a:fillRect/>
          </a:stretch>
        </p:blipFill>
        <p:spPr>
          <a:xfrm>
            <a:off x="10412361" y="540774"/>
            <a:ext cx="1229034" cy="1042220"/>
          </a:xfrm>
          <a:prstGeom prst="rect">
            <a:avLst/>
          </a:prstGeom>
        </p:spPr>
      </p:pic>
    </p:spTree>
    <p:extLst>
      <p:ext uri="{BB962C8B-B14F-4D97-AF65-F5344CB8AC3E}">
        <p14:creationId xmlns:p14="http://schemas.microsoft.com/office/powerpoint/2010/main" val="2102109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116FB-C707-2DED-D592-4A2645FCA86F}"/>
              </a:ext>
            </a:extLst>
          </p:cNvPr>
          <p:cNvSpPr>
            <a:spLocks noGrp="1"/>
          </p:cNvSpPr>
          <p:nvPr>
            <p:ph type="title"/>
          </p:nvPr>
        </p:nvSpPr>
        <p:spPr/>
        <p:txBody>
          <a:bodyPr>
            <a:noAutofit/>
          </a:bodyPr>
          <a:lstStyle/>
          <a:p>
            <a:r>
              <a:rPr lang="en-GB" sz="6600" dirty="0">
                <a:latin typeface="ADLaM Display" panose="02010000000000000000" pitchFamily="2" charset="0"/>
                <a:ea typeface="ADLaM Display" panose="02010000000000000000" pitchFamily="2" charset="0"/>
                <a:cs typeface="ADLaM Display" panose="02010000000000000000" pitchFamily="2" charset="0"/>
              </a:rPr>
              <a:t>Key Changes</a:t>
            </a:r>
            <a:endParaRPr lang="en-ZW" sz="6600"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D0C30434-A5C7-9EE9-4DE1-6BD9100C7783}"/>
              </a:ext>
            </a:extLst>
          </p:cNvPr>
          <p:cNvSpPr>
            <a:spLocks noGrp="1"/>
          </p:cNvSpPr>
          <p:nvPr>
            <p:ph idx="1"/>
          </p:nvPr>
        </p:nvSpPr>
        <p:spPr/>
        <p:txBody>
          <a:bodyPr>
            <a:normAutofit lnSpcReduction="10000"/>
          </a:bodyPr>
          <a:lstStyle/>
          <a:p>
            <a:r>
              <a:rPr lang="en-GB" b="1" dirty="0"/>
              <a:t>Expanded definitions of significant terms</a:t>
            </a:r>
          </a:p>
          <a:p>
            <a:r>
              <a:rPr lang="en-GB" b="1" dirty="0"/>
              <a:t>Enhanced powers for IPEC</a:t>
            </a:r>
          </a:p>
          <a:p>
            <a:r>
              <a:rPr lang="en-GB" b="1" dirty="0"/>
              <a:t>Governance Reforms for IPEC</a:t>
            </a:r>
          </a:p>
          <a:p>
            <a:r>
              <a:rPr lang="en-GB" b="1" dirty="0"/>
              <a:t>IPEC’s Cooperation with international authorities</a:t>
            </a:r>
          </a:p>
          <a:p>
            <a:r>
              <a:rPr lang="en-GB" b="1" dirty="0"/>
              <a:t>Establishment of the Policyholder and provident Fund Members protection Fund</a:t>
            </a:r>
          </a:p>
          <a:p>
            <a:r>
              <a:rPr lang="en-GB" b="1" dirty="0"/>
              <a:t>Appeals Process against IPEC decisions</a:t>
            </a:r>
          </a:p>
          <a:p>
            <a:r>
              <a:rPr lang="en-GB" b="1" dirty="0"/>
              <a:t>Indemnity for members and employees of the Commission</a:t>
            </a:r>
          </a:p>
          <a:p>
            <a:r>
              <a:rPr lang="en-GB" b="1" dirty="0"/>
              <a:t>IPEC to keep an Asset Register</a:t>
            </a:r>
            <a:endParaRPr lang="en-ZW" b="1" dirty="0"/>
          </a:p>
        </p:txBody>
      </p:sp>
      <p:pic>
        <p:nvPicPr>
          <p:cNvPr id="4" name="Picture 3">
            <a:extLst>
              <a:ext uri="{FF2B5EF4-FFF2-40B4-BE49-F238E27FC236}">
                <a16:creationId xmlns:a16="http://schemas.microsoft.com/office/drawing/2014/main" id="{6C7430F8-0510-B66E-A83C-2E99F17FA1E1}"/>
              </a:ext>
            </a:extLst>
          </p:cNvPr>
          <p:cNvPicPr>
            <a:picLocks noChangeAspect="1"/>
          </p:cNvPicPr>
          <p:nvPr/>
        </p:nvPicPr>
        <p:blipFill>
          <a:blip r:embed="rId2"/>
          <a:stretch>
            <a:fillRect/>
          </a:stretch>
        </p:blipFill>
        <p:spPr>
          <a:xfrm>
            <a:off x="7095540" y="105997"/>
            <a:ext cx="3279932" cy="1652159"/>
          </a:xfrm>
          <a:prstGeom prst="rect">
            <a:avLst/>
          </a:prstGeom>
        </p:spPr>
      </p:pic>
    </p:spTree>
    <p:extLst>
      <p:ext uri="{BB962C8B-B14F-4D97-AF65-F5344CB8AC3E}">
        <p14:creationId xmlns:p14="http://schemas.microsoft.com/office/powerpoint/2010/main" val="3331314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7C4FE-CCD2-1549-20BF-231AEA64D4F2}"/>
              </a:ext>
            </a:extLst>
          </p:cNvPr>
          <p:cNvSpPr>
            <a:spLocks noGrp="1"/>
          </p:cNvSpPr>
          <p:nvPr>
            <p:ph type="title"/>
          </p:nvPr>
        </p:nvSpPr>
        <p:spPr/>
        <p:txBody>
          <a:bodyPr>
            <a:noAutofit/>
          </a:bodyPr>
          <a:lstStyle/>
          <a:p>
            <a:r>
              <a:rPr lang="en-GB" sz="4000" b="1" dirty="0">
                <a:latin typeface="ADLaM Display" panose="02010000000000000000" pitchFamily="2" charset="0"/>
                <a:ea typeface="ADLaM Display" panose="02010000000000000000" pitchFamily="2" charset="0"/>
                <a:cs typeface="ADLaM Display" panose="02010000000000000000" pitchFamily="2" charset="0"/>
              </a:rPr>
              <a:t>1. Expanded definitions (Section 2)</a:t>
            </a:r>
            <a:endParaRPr lang="en-ZW" sz="4000"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A37A6A2F-BBD3-13E6-6761-C7114ACA60BC}"/>
              </a:ext>
            </a:extLst>
          </p:cNvPr>
          <p:cNvSpPr>
            <a:spLocks noGrp="1"/>
          </p:cNvSpPr>
          <p:nvPr>
            <p:ph idx="1"/>
          </p:nvPr>
        </p:nvSpPr>
        <p:spPr/>
        <p:txBody>
          <a:bodyPr>
            <a:normAutofit/>
          </a:bodyPr>
          <a:lstStyle/>
          <a:p>
            <a:pPr marL="285750" indent="-285750">
              <a:lnSpc>
                <a:spcPct val="150000"/>
              </a:lnSpc>
              <a:buFont typeface="Arial" panose="020B0604020202020204" pitchFamily="34" charset="0"/>
              <a:buChar char="•"/>
            </a:pPr>
            <a:r>
              <a:rPr lang="en-GB" dirty="0"/>
              <a:t>New definitions for terms such as </a:t>
            </a:r>
            <a:r>
              <a:rPr lang="en-GB" b="1" dirty="0"/>
              <a:t>"asset</a:t>
            </a:r>
            <a:r>
              <a:rPr lang="en-GB" dirty="0"/>
              <a:t>," "</a:t>
            </a:r>
            <a:r>
              <a:rPr lang="en-GB" b="1" dirty="0"/>
              <a:t>associate," </a:t>
            </a:r>
            <a:r>
              <a:rPr lang="en-GB" dirty="0"/>
              <a:t>and "</a:t>
            </a:r>
            <a:r>
              <a:rPr lang="en-GB" b="1" dirty="0"/>
              <a:t>closely related" </a:t>
            </a:r>
            <a:r>
              <a:rPr lang="en-GB" dirty="0"/>
              <a:t>clarify ownership and relationship structures in the sector.</a:t>
            </a:r>
          </a:p>
          <a:p>
            <a:pPr marL="285750" indent="-285750">
              <a:lnSpc>
                <a:spcPct val="150000"/>
              </a:lnSpc>
              <a:buFont typeface="Arial" panose="020B0604020202020204" pitchFamily="34" charset="0"/>
              <a:buChar char="•"/>
            </a:pPr>
            <a:r>
              <a:rPr lang="en-GB" dirty="0"/>
              <a:t>Shares are excluded in the definition of asset.</a:t>
            </a:r>
          </a:p>
          <a:p>
            <a:pPr marL="285750" indent="-285750">
              <a:lnSpc>
                <a:spcPct val="150000"/>
              </a:lnSpc>
              <a:buFont typeface="Arial" panose="020B0604020202020204" pitchFamily="34" charset="0"/>
              <a:buChar char="•"/>
            </a:pPr>
            <a:r>
              <a:rPr lang="en-GB" dirty="0"/>
              <a:t>Associate is defined to include company’s subsidiaries, largest or significant shareholder, its company or any person who has power to control the company (insurer, broker, medical aid society etc)</a:t>
            </a:r>
          </a:p>
          <a:p>
            <a:pPr marL="0" indent="0">
              <a:lnSpc>
                <a:spcPct val="150000"/>
              </a:lnSpc>
              <a:buNone/>
            </a:pPr>
            <a:endParaRPr lang="en-GB" dirty="0"/>
          </a:p>
          <a:p>
            <a:pPr marL="0" indent="0">
              <a:buNone/>
            </a:pPr>
            <a:endParaRPr lang="en-GB" dirty="0"/>
          </a:p>
          <a:p>
            <a:endParaRPr lang="en-ZW" dirty="0"/>
          </a:p>
        </p:txBody>
      </p:sp>
      <p:pic>
        <p:nvPicPr>
          <p:cNvPr id="4" name="Picture 3">
            <a:extLst>
              <a:ext uri="{FF2B5EF4-FFF2-40B4-BE49-F238E27FC236}">
                <a16:creationId xmlns:a16="http://schemas.microsoft.com/office/drawing/2014/main" id="{3D1E0A9D-7230-44AE-7454-E2716BC6A869}"/>
              </a:ext>
            </a:extLst>
          </p:cNvPr>
          <p:cNvPicPr>
            <a:picLocks noChangeAspect="1"/>
          </p:cNvPicPr>
          <p:nvPr/>
        </p:nvPicPr>
        <p:blipFill>
          <a:blip r:embed="rId2"/>
          <a:stretch>
            <a:fillRect/>
          </a:stretch>
        </p:blipFill>
        <p:spPr>
          <a:xfrm>
            <a:off x="161798" y="5587195"/>
            <a:ext cx="2720907" cy="1324882"/>
          </a:xfrm>
          <a:prstGeom prst="rect">
            <a:avLst/>
          </a:prstGeom>
        </p:spPr>
      </p:pic>
    </p:spTree>
    <p:extLst>
      <p:ext uri="{BB962C8B-B14F-4D97-AF65-F5344CB8AC3E}">
        <p14:creationId xmlns:p14="http://schemas.microsoft.com/office/powerpoint/2010/main" val="4107231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8B7FF-7A5B-693A-D721-E9DBAD07EDEC}"/>
              </a:ext>
            </a:extLst>
          </p:cNvPr>
          <p:cNvSpPr>
            <a:spLocks noGrp="1"/>
          </p:cNvSpPr>
          <p:nvPr>
            <p:ph type="title"/>
          </p:nvPr>
        </p:nvSpPr>
        <p:spPr/>
        <p:txBody>
          <a:bodyPr>
            <a:normAutofit/>
          </a:bodyPr>
          <a:lstStyle/>
          <a:p>
            <a:r>
              <a:rPr lang="en-GB" sz="5400" b="1" dirty="0">
                <a:latin typeface="ADLaM Display" panose="02010000000000000000" pitchFamily="2" charset="0"/>
                <a:ea typeface="ADLaM Display" panose="02010000000000000000" pitchFamily="2" charset="0"/>
                <a:cs typeface="ADLaM Display" panose="02010000000000000000" pitchFamily="2" charset="0"/>
              </a:rPr>
              <a:t>Expanded Definitions</a:t>
            </a:r>
            <a:endParaRPr lang="en-ZW" sz="5400"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96E78F9F-C797-137F-802C-594042014DDC}"/>
              </a:ext>
            </a:extLst>
          </p:cNvPr>
          <p:cNvSpPr>
            <a:spLocks noGrp="1"/>
          </p:cNvSpPr>
          <p:nvPr>
            <p:ph idx="1"/>
          </p:nvPr>
        </p:nvSpPr>
        <p:spPr/>
        <p:txBody>
          <a:bodyPr>
            <a:normAutofit fontScale="92500" lnSpcReduction="10000"/>
          </a:bodyPr>
          <a:lstStyle/>
          <a:p>
            <a:pPr>
              <a:lnSpc>
                <a:spcPct val="100000"/>
              </a:lnSpc>
            </a:pPr>
            <a:r>
              <a:rPr lang="en-GB" dirty="0"/>
              <a:t>“</a:t>
            </a:r>
            <a:r>
              <a:rPr lang="en-GB" b="1" dirty="0"/>
              <a:t>Closely related</a:t>
            </a:r>
            <a:r>
              <a:rPr lang="en-GB" dirty="0"/>
              <a:t>" refers to individuals or entities with influential relationships, including:</a:t>
            </a:r>
          </a:p>
          <a:p>
            <a:pPr>
              <a:lnSpc>
                <a:spcPct val="160000"/>
              </a:lnSpc>
            </a:pPr>
            <a:r>
              <a:rPr lang="en-GB" dirty="0"/>
              <a:t>Immediate family (parents, in-laws, siblings).</a:t>
            </a:r>
          </a:p>
          <a:p>
            <a:pPr>
              <a:lnSpc>
                <a:spcPct val="100000"/>
              </a:lnSpc>
            </a:pPr>
            <a:r>
              <a:rPr lang="en-GB" dirty="0"/>
              <a:t>Partners, unless proven independent.</a:t>
            </a:r>
          </a:p>
          <a:p>
            <a:pPr>
              <a:lnSpc>
                <a:spcPct val="100000"/>
              </a:lnSpc>
            </a:pPr>
            <a:r>
              <a:rPr lang="en-GB" dirty="0"/>
              <a:t>Those controlling 50% or more of a partnership's income or capital.</a:t>
            </a:r>
          </a:p>
          <a:p>
            <a:pPr>
              <a:lnSpc>
                <a:spcPct val="100000"/>
              </a:lnSpc>
            </a:pPr>
            <a:r>
              <a:rPr lang="en-GB" dirty="0"/>
              <a:t>Members or beneficiaries of a pension fund Board.</a:t>
            </a:r>
          </a:p>
          <a:p>
            <a:pPr>
              <a:lnSpc>
                <a:spcPct val="150000"/>
              </a:lnSpc>
            </a:pPr>
            <a:r>
              <a:rPr lang="en-GB" dirty="0"/>
              <a:t>Persons or companies with control over a company, directly or via associates.</a:t>
            </a:r>
            <a:endParaRPr lang="en-ZW" dirty="0"/>
          </a:p>
        </p:txBody>
      </p:sp>
      <p:pic>
        <p:nvPicPr>
          <p:cNvPr id="4" name="Picture 3">
            <a:extLst>
              <a:ext uri="{FF2B5EF4-FFF2-40B4-BE49-F238E27FC236}">
                <a16:creationId xmlns:a16="http://schemas.microsoft.com/office/drawing/2014/main" id="{30FD50EA-1F94-7C72-B3AA-788E0BF094A3}"/>
              </a:ext>
            </a:extLst>
          </p:cNvPr>
          <p:cNvPicPr>
            <a:picLocks noChangeAspect="1"/>
          </p:cNvPicPr>
          <p:nvPr/>
        </p:nvPicPr>
        <p:blipFill>
          <a:blip r:embed="rId2"/>
          <a:stretch>
            <a:fillRect/>
          </a:stretch>
        </p:blipFill>
        <p:spPr>
          <a:xfrm>
            <a:off x="8431101" y="0"/>
            <a:ext cx="3279932" cy="1652159"/>
          </a:xfrm>
          <a:prstGeom prst="rect">
            <a:avLst/>
          </a:prstGeom>
        </p:spPr>
      </p:pic>
    </p:spTree>
    <p:extLst>
      <p:ext uri="{BB962C8B-B14F-4D97-AF65-F5344CB8AC3E}">
        <p14:creationId xmlns:p14="http://schemas.microsoft.com/office/powerpoint/2010/main" val="464733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4E2BD-8FDB-D778-80FE-EEAD6C68CD0C}"/>
              </a:ext>
            </a:extLst>
          </p:cNvPr>
          <p:cNvSpPr>
            <a:spLocks noGrp="1"/>
          </p:cNvSpPr>
          <p:nvPr>
            <p:ph type="title"/>
          </p:nvPr>
        </p:nvSpPr>
        <p:spPr/>
        <p:txBody>
          <a:bodyPr>
            <a:normAutofit/>
          </a:bodyPr>
          <a:lstStyle/>
          <a:p>
            <a:r>
              <a:rPr lang="en-GB" sz="4000" b="1" dirty="0">
                <a:latin typeface="ADLaM Display" panose="02010000000000000000" pitchFamily="2" charset="0"/>
                <a:ea typeface="ADLaM Display" panose="02010000000000000000" pitchFamily="2" charset="0"/>
                <a:cs typeface="ADLaM Display" panose="02010000000000000000" pitchFamily="2" charset="0"/>
              </a:rPr>
              <a:t>Expanded Definitions</a:t>
            </a:r>
            <a:endParaRPr lang="en-ZW" sz="4000"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6E33D69C-FEF0-55F8-0F62-37FDB112AFD6}"/>
              </a:ext>
            </a:extLst>
          </p:cNvPr>
          <p:cNvSpPr>
            <a:spLocks noGrp="1"/>
          </p:cNvSpPr>
          <p:nvPr>
            <p:ph idx="1"/>
          </p:nvPr>
        </p:nvSpPr>
        <p:spPr/>
        <p:txBody>
          <a:bodyPr>
            <a:normAutofit fontScale="92500" lnSpcReduction="10000"/>
          </a:bodyPr>
          <a:lstStyle/>
          <a:p>
            <a:pPr>
              <a:lnSpc>
                <a:spcPct val="150000"/>
              </a:lnSpc>
            </a:pPr>
            <a:r>
              <a:rPr lang="en-GB" sz="2400" dirty="0"/>
              <a:t>The definition of </a:t>
            </a:r>
            <a:r>
              <a:rPr lang="en-GB" sz="2400" b="1" dirty="0"/>
              <a:t>"control and controlling stake</a:t>
            </a:r>
            <a:r>
              <a:rPr lang="en-GB" sz="2400" dirty="0"/>
              <a:t>" is refined, specifying thresholds (e.g., 10% ownership or voting rights) for control over an entity’s management and decision-making;</a:t>
            </a:r>
          </a:p>
          <a:p>
            <a:pPr marL="457200" lvl="1" indent="0">
              <a:lnSpc>
                <a:spcPct val="150000"/>
              </a:lnSpc>
              <a:buNone/>
            </a:pPr>
            <a:r>
              <a:rPr lang="en-GB" sz="2000" i="1" dirty="0"/>
              <a:t>a) holding of issued shares or financial instruments (such as compulsory convertible debentures) of at least 10% of total issued shares or debentures in a registered entity or its ultimate beneficial owner; or </a:t>
            </a:r>
          </a:p>
          <a:p>
            <a:pPr marL="457200" lvl="1" indent="0">
              <a:lnSpc>
                <a:spcPct val="150000"/>
              </a:lnSpc>
              <a:buNone/>
            </a:pPr>
            <a:r>
              <a:rPr lang="en-GB" sz="2000" i="1" dirty="0"/>
              <a:t>(b) voting rights attached to the aforementioned shares i.e. at least 10% of issued shares or financial instruments; or </a:t>
            </a:r>
          </a:p>
          <a:p>
            <a:pPr marL="457200" lvl="1" indent="0">
              <a:lnSpc>
                <a:spcPct val="150000"/>
              </a:lnSpc>
              <a:buNone/>
            </a:pPr>
            <a:r>
              <a:rPr lang="en-GB" sz="2000" i="1" dirty="0"/>
              <a:t>(c) power to appoint directors to the board and other executive committees or remove them.</a:t>
            </a:r>
          </a:p>
          <a:p>
            <a:endParaRPr lang="en-ZW" dirty="0"/>
          </a:p>
        </p:txBody>
      </p:sp>
      <p:pic>
        <p:nvPicPr>
          <p:cNvPr id="4" name="Picture 3">
            <a:extLst>
              <a:ext uri="{FF2B5EF4-FFF2-40B4-BE49-F238E27FC236}">
                <a16:creationId xmlns:a16="http://schemas.microsoft.com/office/drawing/2014/main" id="{DAD6AEA9-27A0-666D-9859-6C279866FE77}"/>
              </a:ext>
            </a:extLst>
          </p:cNvPr>
          <p:cNvPicPr>
            <a:picLocks noChangeAspect="1"/>
          </p:cNvPicPr>
          <p:nvPr/>
        </p:nvPicPr>
        <p:blipFill>
          <a:blip r:embed="rId2"/>
          <a:stretch>
            <a:fillRect/>
          </a:stretch>
        </p:blipFill>
        <p:spPr>
          <a:xfrm>
            <a:off x="7123819" y="326241"/>
            <a:ext cx="3279932" cy="1652159"/>
          </a:xfrm>
          <a:prstGeom prst="rect">
            <a:avLst/>
          </a:prstGeom>
        </p:spPr>
      </p:pic>
    </p:spTree>
    <p:extLst>
      <p:ext uri="{BB962C8B-B14F-4D97-AF65-F5344CB8AC3E}">
        <p14:creationId xmlns:p14="http://schemas.microsoft.com/office/powerpoint/2010/main" val="702810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5C4EE-8991-1C2E-E354-B9763BB02FC8}"/>
              </a:ext>
            </a:extLst>
          </p:cNvPr>
          <p:cNvSpPr>
            <a:spLocks noGrp="1"/>
          </p:cNvSpPr>
          <p:nvPr>
            <p:ph type="title"/>
          </p:nvPr>
        </p:nvSpPr>
        <p:spPr/>
        <p:txBody>
          <a:bodyPr>
            <a:noAutofit/>
          </a:bodyPr>
          <a:lstStyle/>
          <a:p>
            <a:r>
              <a:rPr lang="en-GB" sz="4000" b="1" dirty="0">
                <a:latin typeface="ADLaM Display" panose="02010000000000000000" pitchFamily="2" charset="0"/>
                <a:ea typeface="ADLaM Display" panose="02010000000000000000" pitchFamily="2" charset="0"/>
                <a:cs typeface="ADLaM Display" panose="02010000000000000000" pitchFamily="2" charset="0"/>
              </a:rPr>
              <a:t>2. Enhanced Powers for IPEC (Sections 3 &amp; 4)</a:t>
            </a:r>
            <a:endParaRPr lang="en-ZW" sz="4000"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A8C0152F-70C6-42AA-923B-5B5C0C39C52C}"/>
              </a:ext>
            </a:extLst>
          </p:cNvPr>
          <p:cNvSpPr>
            <a:spLocks noGrp="1"/>
          </p:cNvSpPr>
          <p:nvPr>
            <p:ph idx="1"/>
          </p:nvPr>
        </p:nvSpPr>
        <p:spPr/>
        <p:txBody>
          <a:bodyPr>
            <a:normAutofit/>
          </a:bodyPr>
          <a:lstStyle/>
          <a:p>
            <a:pPr>
              <a:lnSpc>
                <a:spcPct val="150000"/>
              </a:lnSpc>
            </a:pPr>
            <a:r>
              <a:rPr lang="en-GB" dirty="0"/>
              <a:t>IPEC’s regulatory powers are expanded to include </a:t>
            </a:r>
            <a:r>
              <a:rPr lang="en-GB" b="1" dirty="0"/>
              <a:t>medical aid societies </a:t>
            </a:r>
            <a:r>
              <a:rPr lang="en-GB" dirty="0"/>
              <a:t>for the first time, along with insurers, pension funds, and other related entities;</a:t>
            </a:r>
          </a:p>
          <a:p>
            <a:pPr marL="457200" lvl="1" indent="0">
              <a:lnSpc>
                <a:spcPct val="150000"/>
              </a:lnSpc>
              <a:buNone/>
            </a:pPr>
            <a:r>
              <a:rPr lang="en-GB" i="1" dirty="0"/>
              <a:t>“(a) to register insurers, mutual insurance societies, insurance brokers, medical aid societies and pension and provident funds to ensure that they maintain set standards and ensure compliance with the Insurance Act [Chapter 24:07] and the Pensions and Provident Funds Act [Chapter 24:32], as the case may be; </a:t>
            </a:r>
          </a:p>
          <a:p>
            <a:endParaRPr lang="en-ZW" dirty="0"/>
          </a:p>
        </p:txBody>
      </p:sp>
      <p:pic>
        <p:nvPicPr>
          <p:cNvPr id="4" name="Picture 3">
            <a:extLst>
              <a:ext uri="{FF2B5EF4-FFF2-40B4-BE49-F238E27FC236}">
                <a16:creationId xmlns:a16="http://schemas.microsoft.com/office/drawing/2014/main" id="{38584FC5-D0A6-2055-33EE-54C005A47B56}"/>
              </a:ext>
            </a:extLst>
          </p:cNvPr>
          <p:cNvPicPr>
            <a:picLocks noChangeAspect="1"/>
          </p:cNvPicPr>
          <p:nvPr/>
        </p:nvPicPr>
        <p:blipFill>
          <a:blip r:embed="rId2"/>
          <a:stretch>
            <a:fillRect/>
          </a:stretch>
        </p:blipFill>
        <p:spPr>
          <a:xfrm>
            <a:off x="9122494" y="-117814"/>
            <a:ext cx="2343834" cy="696003"/>
          </a:xfrm>
          <a:prstGeom prst="rect">
            <a:avLst/>
          </a:prstGeom>
        </p:spPr>
      </p:pic>
    </p:spTree>
    <p:extLst>
      <p:ext uri="{BB962C8B-B14F-4D97-AF65-F5344CB8AC3E}">
        <p14:creationId xmlns:p14="http://schemas.microsoft.com/office/powerpoint/2010/main" val="2238373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2D8AF-8550-E924-B851-F6586BA806EC}"/>
              </a:ext>
            </a:extLst>
          </p:cNvPr>
          <p:cNvSpPr>
            <a:spLocks noGrp="1"/>
          </p:cNvSpPr>
          <p:nvPr>
            <p:ph type="title"/>
          </p:nvPr>
        </p:nvSpPr>
        <p:spPr/>
        <p:txBody>
          <a:bodyPr>
            <a:noAutofit/>
          </a:bodyPr>
          <a:lstStyle/>
          <a:p>
            <a:r>
              <a:rPr lang="en-GB" sz="4000" b="1" dirty="0">
                <a:latin typeface="ADLaM Display" panose="02010000000000000000" pitchFamily="2" charset="0"/>
                <a:ea typeface="ADLaM Display" panose="02010000000000000000" pitchFamily="2" charset="0"/>
                <a:cs typeface="ADLaM Display" panose="02010000000000000000" pitchFamily="2" charset="0"/>
              </a:rPr>
              <a:t>Enhanced Powers for IPEC</a:t>
            </a:r>
            <a:endParaRPr lang="en-ZW" sz="4000" b="1" dirty="0">
              <a:latin typeface="ADLaM Display" panose="02010000000000000000" pitchFamily="2" charset="0"/>
              <a:ea typeface="ADLaM Display" panose="02010000000000000000" pitchFamily="2" charset="0"/>
              <a:cs typeface="ADLaM Display" panose="02010000000000000000" pitchFamily="2" charset="0"/>
            </a:endParaRPr>
          </a:p>
        </p:txBody>
      </p:sp>
      <p:sp>
        <p:nvSpPr>
          <p:cNvPr id="3" name="Content Placeholder 2">
            <a:extLst>
              <a:ext uri="{FF2B5EF4-FFF2-40B4-BE49-F238E27FC236}">
                <a16:creationId xmlns:a16="http://schemas.microsoft.com/office/drawing/2014/main" id="{DDCB224E-CF2E-9B54-1F93-ECCB88FB478E}"/>
              </a:ext>
            </a:extLst>
          </p:cNvPr>
          <p:cNvSpPr>
            <a:spLocks noGrp="1"/>
          </p:cNvSpPr>
          <p:nvPr>
            <p:ph idx="1"/>
          </p:nvPr>
        </p:nvSpPr>
        <p:spPr/>
        <p:txBody>
          <a:bodyPr>
            <a:normAutofit fontScale="92500" lnSpcReduction="10000"/>
          </a:bodyPr>
          <a:lstStyle/>
          <a:p>
            <a:pPr>
              <a:lnSpc>
                <a:spcPct val="150000"/>
              </a:lnSpc>
            </a:pPr>
            <a:r>
              <a:rPr lang="en-GB" b="1" dirty="0"/>
              <a:t>Authority to approve service providers (e.g., actuaries, asset managers, credit rating agencies) for operations in the insurance and pensions sectors.</a:t>
            </a:r>
          </a:p>
          <a:p>
            <a:pPr>
              <a:lnSpc>
                <a:spcPct val="150000"/>
              </a:lnSpc>
            </a:pPr>
            <a:r>
              <a:rPr lang="en-GB" b="1" dirty="0"/>
              <a:t>Powers to approve commencement or continuing operations in insurance and pensions. </a:t>
            </a:r>
          </a:p>
          <a:p>
            <a:pPr>
              <a:lnSpc>
                <a:spcPct val="150000"/>
              </a:lnSpc>
            </a:pPr>
            <a:r>
              <a:rPr lang="en-GB" b="1" dirty="0"/>
              <a:t>Enhanced enforcement powers to investigate and address compliance violations, including stricter measures against sector law contravention</a:t>
            </a:r>
            <a:endParaRPr lang="en-ZW" b="1" dirty="0"/>
          </a:p>
        </p:txBody>
      </p:sp>
      <p:pic>
        <p:nvPicPr>
          <p:cNvPr id="4" name="Picture 3">
            <a:extLst>
              <a:ext uri="{FF2B5EF4-FFF2-40B4-BE49-F238E27FC236}">
                <a16:creationId xmlns:a16="http://schemas.microsoft.com/office/drawing/2014/main" id="{5BF8C4E0-F708-8256-51B1-FC2242C27F4A}"/>
              </a:ext>
            </a:extLst>
          </p:cNvPr>
          <p:cNvPicPr>
            <a:picLocks noChangeAspect="1"/>
          </p:cNvPicPr>
          <p:nvPr/>
        </p:nvPicPr>
        <p:blipFill>
          <a:blip r:embed="rId2"/>
          <a:stretch>
            <a:fillRect/>
          </a:stretch>
        </p:blipFill>
        <p:spPr>
          <a:xfrm>
            <a:off x="8179621" y="365125"/>
            <a:ext cx="3279932" cy="1652159"/>
          </a:xfrm>
          <a:prstGeom prst="rect">
            <a:avLst/>
          </a:prstGeom>
        </p:spPr>
      </p:pic>
    </p:spTree>
    <p:extLst>
      <p:ext uri="{BB962C8B-B14F-4D97-AF65-F5344CB8AC3E}">
        <p14:creationId xmlns:p14="http://schemas.microsoft.com/office/powerpoint/2010/main" val="11686423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2874</TotalTime>
  <Words>1807</Words>
  <Application>Microsoft Office PowerPoint</Application>
  <PresentationFormat>Widescreen</PresentationFormat>
  <Paragraphs>110</Paragraphs>
  <Slides>27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ADLaM Display</vt:lpstr>
      <vt:lpstr>Arial</vt:lpstr>
      <vt:lpstr>Calibri</vt:lpstr>
      <vt:lpstr>Calibri Light</vt:lpstr>
      <vt:lpstr>Office Theme</vt:lpstr>
      <vt:lpstr>Key amendments introduced by the Insurance and Pensions Commission Amendment Bill, 2024</vt:lpstr>
      <vt:lpstr>Introduction</vt:lpstr>
      <vt:lpstr>Introduction Cont…</vt:lpstr>
      <vt:lpstr>Key Changes</vt:lpstr>
      <vt:lpstr>1. Expanded definitions (Section 2)</vt:lpstr>
      <vt:lpstr>Expanded Definitions</vt:lpstr>
      <vt:lpstr>Expanded Definitions</vt:lpstr>
      <vt:lpstr>2. Enhanced Powers for IPEC (Sections 3 &amp; 4)</vt:lpstr>
      <vt:lpstr>Enhanced Powers for IPEC</vt:lpstr>
      <vt:lpstr>Enhanced powers for IPEC – Inclusion of medical aid societies</vt:lpstr>
      <vt:lpstr>Enhanced powers for IPEC – Inclusion of medical aid societies</vt:lpstr>
      <vt:lpstr>Enhanced powers for IPEC – Inclusion of medical aid societies</vt:lpstr>
      <vt:lpstr>Enhanced powers for IPEC – Inclusion of medical aid societies</vt:lpstr>
      <vt:lpstr>Enhanced powers for IPEC – Inclusion of medical aid societies</vt:lpstr>
      <vt:lpstr>3. Governance Reforms for IPEC (Sections 5, 6, 7, 13, 14, 15, 23)</vt:lpstr>
      <vt:lpstr>Governance Reforms</vt:lpstr>
      <vt:lpstr>Governance Reforms</vt:lpstr>
      <vt:lpstr>4. International Cooperation (New Part IIA, Section 23)</vt:lpstr>
      <vt:lpstr>International Cooperation </vt:lpstr>
      <vt:lpstr>5. Policyholder and Pensions and Provident Fund Members Protection Fund (Part IIB, Section 23)</vt:lpstr>
      <vt:lpstr>Policyholder and Pensions and Provident Fund Members Protection Fund </vt:lpstr>
      <vt:lpstr>Policyholder and Pensions and Provident Fund Members Protection Fund </vt:lpstr>
      <vt:lpstr>6. Appeals Process (Section 32)</vt:lpstr>
      <vt:lpstr>7. Amendment of Part V (General)</vt:lpstr>
      <vt:lpstr>Amendment of Part V (General)</vt:lpstr>
      <vt:lpstr>Amendment of Part V (General)</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Takudzwa Mashingaidze</dc:creator>
  <cp:lastModifiedBy>Takudzwa Mashingaidze</cp:lastModifiedBy>
  <cp:revision>5</cp:revision>
  <dcterms:created xsi:type="dcterms:W3CDTF">2025-01-15T11:15:00Z</dcterms:created>
  <dcterms:modified xsi:type="dcterms:W3CDTF">2025-01-17T11:09:47Z</dcterms:modified>
</cp:coreProperties>
</file>