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337" r:id="rId3"/>
    <p:sldId id="286" r:id="rId4"/>
    <p:sldId id="260" r:id="rId5"/>
    <p:sldId id="261" r:id="rId6"/>
    <p:sldId id="326" r:id="rId7"/>
    <p:sldId id="263" r:id="rId8"/>
    <p:sldId id="352" r:id="rId9"/>
    <p:sldId id="355" r:id="rId10"/>
    <p:sldId id="349" r:id="rId11"/>
    <p:sldId id="354" r:id="rId12"/>
    <p:sldId id="266" r:id="rId13"/>
    <p:sldId id="343" r:id="rId14"/>
    <p:sldId id="267" r:id="rId15"/>
    <p:sldId id="276" r:id="rId16"/>
    <p:sldId id="284" r:id="rId17"/>
    <p:sldId id="342" r:id="rId18"/>
    <p:sldId id="293" r:id="rId19"/>
    <p:sldId id="296" r:id="rId20"/>
    <p:sldId id="323" r:id="rId21"/>
    <p:sldId id="319" r:id="rId22"/>
    <p:sldId id="322" r:id="rId23"/>
    <p:sldId id="299" r:id="rId24"/>
    <p:sldId id="300" r:id="rId25"/>
    <p:sldId id="340" r:id="rId26"/>
    <p:sldId id="336" r:id="rId27"/>
    <p:sldId id="346" r:id="rId28"/>
    <p:sldId id="347" r:id="rId29"/>
    <p:sldId id="351" r:id="rId30"/>
    <p:sldId id="306" r:id="rId31"/>
    <p:sldId id="344" r:id="rId32"/>
    <p:sldId id="356" r:id="rId3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4" d="100"/>
          <a:sy n="64" d="100"/>
        </p:scale>
        <p:origin x="724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 dirty="0">
                <a:solidFill>
                  <a:schemeClr val="tx1"/>
                </a:solidFill>
              </a:rPr>
              <a:t> GDP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'Zimbabwe-GDP-GDP-US-2025-05-11-'!$B$1</c:f>
              <c:strCache>
                <c:ptCount val="1"/>
                <c:pt idx="0">
                  <c:v> GDP 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'Zimbabwe-GDP-GDP-US-2025-05-11-'!$A$2:$A$21</c:f>
              <c:numCache>
                <c:formatCode>General</c:formatCode>
                <c:ptCount val="2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</c:numCache>
            </c:numRef>
          </c:cat>
          <c:val>
            <c:numRef>
              <c:f>'Zimbabwe-GDP-GDP-US-2025-05-11-'!$B$2:$B$21</c:f>
              <c:numCache>
                <c:formatCode>_(* #,##0.00_);_(* \(#,##0.00\);_(* "-"??_);_(@_)</c:formatCode>
                <c:ptCount val="20"/>
                <c:pt idx="0">
                  <c:v>1052990400</c:v>
                </c:pt>
                <c:pt idx="1">
                  <c:v>1096646600</c:v>
                </c:pt>
                <c:pt idx="2">
                  <c:v>1117601600</c:v>
                </c:pt>
                <c:pt idx="3">
                  <c:v>1159511700</c:v>
                </c:pt>
                <c:pt idx="4">
                  <c:v>1217138000</c:v>
                </c:pt>
                <c:pt idx="5">
                  <c:v>1311435800</c:v>
                </c:pt>
                <c:pt idx="6">
                  <c:v>1281749500</c:v>
                </c:pt>
                <c:pt idx="7">
                  <c:v>1397002000</c:v>
                </c:pt>
                <c:pt idx="8">
                  <c:v>1479599900</c:v>
                </c:pt>
                <c:pt idx="9">
                  <c:v>1747998800</c:v>
                </c:pt>
                <c:pt idx="10">
                  <c:v>1884206300</c:v>
                </c:pt>
                <c:pt idx="11">
                  <c:v>2178716300</c:v>
                </c:pt>
                <c:pt idx="12">
                  <c:v>2677729400</c:v>
                </c:pt>
                <c:pt idx="13">
                  <c:v>3309353600</c:v>
                </c:pt>
                <c:pt idx="14">
                  <c:v>3982161400</c:v>
                </c:pt>
                <c:pt idx="15">
                  <c:v>4371300700</c:v>
                </c:pt>
                <c:pt idx="16">
                  <c:v>4318372000</c:v>
                </c:pt>
                <c:pt idx="17">
                  <c:v>4364382100</c:v>
                </c:pt>
                <c:pt idx="18">
                  <c:v>4351600500</c:v>
                </c:pt>
                <c:pt idx="19">
                  <c:v>5177459400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1D-4035-9C17-30D19879F8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2280959"/>
        <c:axId val="2112281439"/>
      </c:lineChart>
      <c:catAx>
        <c:axId val="2112280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12281439"/>
        <c:crosses val="autoZero"/>
        <c:auto val="1"/>
        <c:lblAlgn val="ctr"/>
        <c:lblOffset val="100"/>
        <c:noMultiLvlLbl val="0"/>
      </c:catAx>
      <c:valAx>
        <c:axId val="2112281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12280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Sheet5!$H$7</c:f>
              <c:strCache>
                <c:ptCount val="1"/>
                <c:pt idx="0">
                  <c:v>Zimbabwe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Sheet5!$G$8:$G$33</c:f>
              <c:strCach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2024*</c:v>
                </c:pt>
              </c:strCache>
            </c:strRef>
          </c:cat>
          <c:val>
            <c:numRef>
              <c:f>Sheet5!$H$8:$H$33</c:f>
              <c:numCache>
                <c:formatCode>General</c:formatCode>
                <c:ptCount val="26"/>
                <c:pt idx="0">
                  <c:v>15.2</c:v>
                </c:pt>
                <c:pt idx="1">
                  <c:v>15</c:v>
                </c:pt>
                <c:pt idx="2">
                  <c:v>14.8</c:v>
                </c:pt>
                <c:pt idx="3">
                  <c:v>14.5</c:v>
                </c:pt>
                <c:pt idx="4">
                  <c:v>14.2</c:v>
                </c:pt>
                <c:pt idx="5">
                  <c:v>14</c:v>
                </c:pt>
                <c:pt idx="6">
                  <c:v>14.3</c:v>
                </c:pt>
                <c:pt idx="7">
                  <c:v>14.7</c:v>
                </c:pt>
                <c:pt idx="8">
                  <c:v>15</c:v>
                </c:pt>
                <c:pt idx="9">
                  <c:v>15.2</c:v>
                </c:pt>
                <c:pt idx="10">
                  <c:v>15.5</c:v>
                </c:pt>
                <c:pt idx="11">
                  <c:v>16.3</c:v>
                </c:pt>
                <c:pt idx="12">
                  <c:v>17</c:v>
                </c:pt>
                <c:pt idx="13">
                  <c:v>17.8</c:v>
                </c:pt>
                <c:pt idx="14">
                  <c:v>18.5</c:v>
                </c:pt>
                <c:pt idx="15">
                  <c:v>19.3</c:v>
                </c:pt>
                <c:pt idx="16">
                  <c:v>20</c:v>
                </c:pt>
                <c:pt idx="17">
                  <c:v>20.8</c:v>
                </c:pt>
                <c:pt idx="18">
                  <c:v>21.5</c:v>
                </c:pt>
                <c:pt idx="19">
                  <c:v>22.2</c:v>
                </c:pt>
                <c:pt idx="20">
                  <c:v>22.7</c:v>
                </c:pt>
                <c:pt idx="21">
                  <c:v>23</c:v>
                </c:pt>
                <c:pt idx="22">
                  <c:v>23.3</c:v>
                </c:pt>
                <c:pt idx="23">
                  <c:v>23.7</c:v>
                </c:pt>
                <c:pt idx="24">
                  <c:v>24.1</c:v>
                </c:pt>
                <c:pt idx="25">
                  <c:v>24.5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E9-428A-9B26-7CD7DDF8C958}"/>
            </c:ext>
          </c:extLst>
        </c:ser>
        <c:ser>
          <c:idx val="1"/>
          <c:order val="1"/>
          <c:tx>
            <c:strRef>
              <c:f>Sheet5!$I$7</c:f>
              <c:strCache>
                <c:ptCount val="1"/>
                <c:pt idx="0">
                  <c:v>SADC Average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Sheet5!$G$8:$G$33</c:f>
              <c:strCach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2024*</c:v>
                </c:pt>
              </c:strCache>
            </c:strRef>
          </c:cat>
          <c:val>
            <c:numRef>
              <c:f>Sheet5!$I$8:$I$33</c:f>
              <c:numCache>
                <c:formatCode>General</c:formatCode>
                <c:ptCount val="26"/>
                <c:pt idx="0">
                  <c:v>19.5</c:v>
                </c:pt>
                <c:pt idx="1">
                  <c:v>19.8</c:v>
                </c:pt>
                <c:pt idx="2">
                  <c:v>20.100000000000001</c:v>
                </c:pt>
                <c:pt idx="3">
                  <c:v>20.5</c:v>
                </c:pt>
                <c:pt idx="4">
                  <c:v>21</c:v>
                </c:pt>
                <c:pt idx="5">
                  <c:v>21.5</c:v>
                </c:pt>
                <c:pt idx="6">
                  <c:v>22.1</c:v>
                </c:pt>
                <c:pt idx="7">
                  <c:v>22.8</c:v>
                </c:pt>
                <c:pt idx="8">
                  <c:v>23.4</c:v>
                </c:pt>
                <c:pt idx="9">
                  <c:v>24</c:v>
                </c:pt>
                <c:pt idx="10">
                  <c:v>24.7</c:v>
                </c:pt>
                <c:pt idx="11">
                  <c:v>25.5</c:v>
                </c:pt>
                <c:pt idx="12">
                  <c:v>26.3</c:v>
                </c:pt>
                <c:pt idx="13">
                  <c:v>27.1</c:v>
                </c:pt>
                <c:pt idx="14">
                  <c:v>27.9</c:v>
                </c:pt>
                <c:pt idx="15">
                  <c:v>28.7</c:v>
                </c:pt>
                <c:pt idx="16">
                  <c:v>29.4</c:v>
                </c:pt>
                <c:pt idx="17">
                  <c:v>30.1</c:v>
                </c:pt>
                <c:pt idx="18">
                  <c:v>30.7</c:v>
                </c:pt>
                <c:pt idx="19">
                  <c:v>31.3</c:v>
                </c:pt>
                <c:pt idx="20">
                  <c:v>31.8</c:v>
                </c:pt>
                <c:pt idx="21">
                  <c:v>32</c:v>
                </c:pt>
                <c:pt idx="22">
                  <c:v>32.200000000000003</c:v>
                </c:pt>
                <c:pt idx="23">
                  <c:v>32.5</c:v>
                </c:pt>
                <c:pt idx="24">
                  <c:v>32.700000000000003</c:v>
                </c:pt>
                <c:pt idx="25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E9-428A-9B26-7CD7DDF8C958}"/>
            </c:ext>
          </c:extLst>
        </c:ser>
        <c:ser>
          <c:idx val="2"/>
          <c:order val="2"/>
          <c:tx>
            <c:strRef>
              <c:f>Sheet5!$J$7</c:f>
              <c:strCache>
                <c:ptCount val="1"/>
                <c:pt idx="0">
                  <c:v>South Africa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Sheet5!$G$8:$G$33</c:f>
              <c:strCach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2024*</c:v>
                </c:pt>
              </c:strCache>
            </c:strRef>
          </c:cat>
          <c:val>
            <c:numRef>
              <c:f>Sheet5!$J$8:$J$33</c:f>
              <c:numCache>
                <c:formatCode>General</c:formatCode>
                <c:ptCount val="26"/>
                <c:pt idx="0">
                  <c:v>58.4</c:v>
                </c:pt>
                <c:pt idx="1">
                  <c:v>59.2</c:v>
                </c:pt>
                <c:pt idx="2">
                  <c:v>60.5</c:v>
                </c:pt>
                <c:pt idx="3">
                  <c:v>61.7</c:v>
                </c:pt>
                <c:pt idx="4">
                  <c:v>63.2</c:v>
                </c:pt>
                <c:pt idx="5">
                  <c:v>64.8</c:v>
                </c:pt>
                <c:pt idx="6">
                  <c:v>66.3</c:v>
                </c:pt>
                <c:pt idx="7">
                  <c:v>67.900000000000006</c:v>
                </c:pt>
                <c:pt idx="8">
                  <c:v>69.5</c:v>
                </c:pt>
                <c:pt idx="9">
                  <c:v>71.2</c:v>
                </c:pt>
                <c:pt idx="10">
                  <c:v>72.8</c:v>
                </c:pt>
                <c:pt idx="11">
                  <c:v>74.5</c:v>
                </c:pt>
                <c:pt idx="12">
                  <c:v>75.3</c:v>
                </c:pt>
                <c:pt idx="13">
                  <c:v>76</c:v>
                </c:pt>
                <c:pt idx="14">
                  <c:v>76.8</c:v>
                </c:pt>
                <c:pt idx="15">
                  <c:v>77.5</c:v>
                </c:pt>
                <c:pt idx="16">
                  <c:v>78.2</c:v>
                </c:pt>
                <c:pt idx="17">
                  <c:v>78.599999999999994</c:v>
                </c:pt>
                <c:pt idx="18">
                  <c:v>79</c:v>
                </c:pt>
                <c:pt idx="19">
                  <c:v>79.3</c:v>
                </c:pt>
                <c:pt idx="20">
                  <c:v>79.5</c:v>
                </c:pt>
                <c:pt idx="21">
                  <c:v>79.599999999999994</c:v>
                </c:pt>
                <c:pt idx="22">
                  <c:v>79.7</c:v>
                </c:pt>
                <c:pt idx="23">
                  <c:v>79.8</c:v>
                </c:pt>
                <c:pt idx="24">
                  <c:v>79.8</c:v>
                </c:pt>
                <c:pt idx="25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E9-428A-9B26-7CD7DDF8C958}"/>
            </c:ext>
          </c:extLst>
        </c:ser>
        <c:ser>
          <c:idx val="3"/>
          <c:order val="3"/>
          <c:tx>
            <c:strRef>
              <c:f>Sheet5!$K$7</c:f>
              <c:strCache>
                <c:ptCount val="1"/>
                <c:pt idx="0">
                  <c:v>AU Average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Sheet5!$G$8:$G$33</c:f>
              <c:strCach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2024*</c:v>
                </c:pt>
              </c:strCache>
            </c:strRef>
          </c:cat>
          <c:val>
            <c:numRef>
              <c:f>Sheet5!$K$8:$K$33</c:f>
              <c:numCache>
                <c:formatCode>General</c:formatCode>
                <c:ptCount val="26"/>
                <c:pt idx="0">
                  <c:v>18.100000000000001</c:v>
                </c:pt>
                <c:pt idx="1">
                  <c:v>18.399999999999999</c:v>
                </c:pt>
                <c:pt idx="2">
                  <c:v>18.7</c:v>
                </c:pt>
                <c:pt idx="3">
                  <c:v>19.100000000000001</c:v>
                </c:pt>
                <c:pt idx="4">
                  <c:v>19.5</c:v>
                </c:pt>
                <c:pt idx="5">
                  <c:v>20</c:v>
                </c:pt>
                <c:pt idx="6">
                  <c:v>20.6</c:v>
                </c:pt>
                <c:pt idx="7">
                  <c:v>21.2</c:v>
                </c:pt>
                <c:pt idx="8">
                  <c:v>21.8</c:v>
                </c:pt>
                <c:pt idx="9">
                  <c:v>22.5</c:v>
                </c:pt>
                <c:pt idx="10">
                  <c:v>23.1</c:v>
                </c:pt>
                <c:pt idx="11">
                  <c:v>23.8</c:v>
                </c:pt>
                <c:pt idx="12">
                  <c:v>24.6</c:v>
                </c:pt>
                <c:pt idx="13">
                  <c:v>25.4</c:v>
                </c:pt>
                <c:pt idx="14">
                  <c:v>26.2</c:v>
                </c:pt>
                <c:pt idx="15">
                  <c:v>27</c:v>
                </c:pt>
                <c:pt idx="16">
                  <c:v>27.8</c:v>
                </c:pt>
                <c:pt idx="17">
                  <c:v>28.5</c:v>
                </c:pt>
                <c:pt idx="18">
                  <c:v>29.2</c:v>
                </c:pt>
                <c:pt idx="19">
                  <c:v>29.8</c:v>
                </c:pt>
                <c:pt idx="20">
                  <c:v>30.4</c:v>
                </c:pt>
                <c:pt idx="21">
                  <c:v>30.8</c:v>
                </c:pt>
                <c:pt idx="22">
                  <c:v>31.2</c:v>
                </c:pt>
                <c:pt idx="23">
                  <c:v>31.6</c:v>
                </c:pt>
                <c:pt idx="24">
                  <c:v>32.1</c:v>
                </c:pt>
                <c:pt idx="25">
                  <c:v>32.5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E9-428A-9B26-7CD7DDF8C95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18921135"/>
        <c:axId val="1818921615"/>
      </c:lineChart>
      <c:catAx>
        <c:axId val="18189211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18921615"/>
        <c:crosses val="autoZero"/>
        <c:auto val="1"/>
        <c:lblAlgn val="ctr"/>
        <c:lblOffset val="100"/>
        <c:noMultiLvlLbl val="0"/>
      </c:catAx>
      <c:valAx>
        <c:axId val="1818921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18921135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832431102362216E-2"/>
          <c:y val="1.5381889763779527E-2"/>
          <c:w val="0.94616756889763776"/>
          <c:h val="0.84033552055992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'Pension Funds'!$C$4</c:f>
              <c:strCache>
                <c:ptCount val="1"/>
                <c:pt idx="0">
                  <c:v>Total Assets (USD 'Bn)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'Pension Funds'!$D$3:$R$3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'Pension Funds'!$D$4:$R$4</c:f>
              <c:numCache>
                <c:formatCode>General</c:formatCode>
                <c:ptCount val="15"/>
                <c:pt idx="0">
                  <c:v>1.6</c:v>
                </c:pt>
                <c:pt idx="1">
                  <c:v>1.8</c:v>
                </c:pt>
                <c:pt idx="2">
                  <c:v>2.2999999999999998</c:v>
                </c:pt>
                <c:pt idx="3">
                  <c:v>2.5</c:v>
                </c:pt>
                <c:pt idx="4">
                  <c:v>2.5</c:v>
                </c:pt>
                <c:pt idx="5">
                  <c:v>1.4</c:v>
                </c:pt>
                <c:pt idx="6">
                  <c:v>3.4</c:v>
                </c:pt>
                <c:pt idx="7">
                  <c:v>4.3</c:v>
                </c:pt>
                <c:pt idx="8">
                  <c:v>5.95</c:v>
                </c:pt>
                <c:pt idx="9">
                  <c:v>1.58</c:v>
                </c:pt>
                <c:pt idx="10">
                  <c:v>2.0099999999999998</c:v>
                </c:pt>
                <c:pt idx="11">
                  <c:v>4.08</c:v>
                </c:pt>
                <c:pt idx="12">
                  <c:v>2.33</c:v>
                </c:pt>
                <c:pt idx="13">
                  <c:v>2</c:v>
                </c:pt>
                <c:pt idx="14">
                  <c:v>2.2599999999999998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35-413C-A70E-96A984225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3500640"/>
        <c:axId val="1888544304"/>
      </c:barChart>
      <c:catAx>
        <c:axId val="79350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8544304"/>
        <c:crosses val="autoZero"/>
        <c:auto val="1"/>
        <c:lblAlgn val="ctr"/>
        <c:lblOffset val="100"/>
        <c:noMultiLvlLbl val="0"/>
      </c:catAx>
      <c:valAx>
        <c:axId val="188854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9350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'Zimbabwe-GDP-GDP-US-2025-05-11-'!$A$52:$A$66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'Zimbabwe-GDP-GDP-US-2025-05-11-'!$B$52:$B$66</c:f>
              <c:numCache>
                <c:formatCode>_(* #,##0.00_);_(* \(#,##0.00\);_(* "-"??_);_(@_)</c:formatCode>
                <c:ptCount val="15"/>
                <c:pt idx="0">
                  <c:v>12041655200</c:v>
                </c:pt>
                <c:pt idx="1">
                  <c:v>14101920300</c:v>
                </c:pt>
                <c:pt idx="2">
                  <c:v>17114849900</c:v>
                </c:pt>
                <c:pt idx="3">
                  <c:v>19091020000</c:v>
                </c:pt>
                <c:pt idx="4">
                  <c:v>19495519600</c:v>
                </c:pt>
                <c:pt idx="5">
                  <c:v>19963120600</c:v>
                </c:pt>
                <c:pt idx="6">
                  <c:v>20548678100</c:v>
                </c:pt>
                <c:pt idx="7">
                  <c:v>17584890936.650002</c:v>
                </c:pt>
                <c:pt idx="8">
                  <c:v>34156069918.060001</c:v>
                </c:pt>
                <c:pt idx="9">
                  <c:v>21832234925.5</c:v>
                </c:pt>
                <c:pt idx="10">
                  <c:v>21509698406.110001</c:v>
                </c:pt>
                <c:pt idx="11">
                  <c:v>28371238665.509998</c:v>
                </c:pt>
                <c:pt idx="12">
                  <c:v>27366627153.099998</c:v>
                </c:pt>
                <c:pt idx="13">
                  <c:v>26538273498.849998</c:v>
                </c:pt>
                <c:pt idx="14">
                  <c:v>36000000000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9B-4A40-9AED-CFA5E614E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90093151"/>
        <c:axId val="990089311"/>
      </c:lineChart>
      <c:catAx>
        <c:axId val="990093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90089311"/>
        <c:crosses val="autoZero"/>
        <c:auto val="1"/>
        <c:lblAlgn val="ctr"/>
        <c:lblOffset val="100"/>
        <c:noMultiLvlLbl val="0"/>
      </c:catAx>
      <c:valAx>
        <c:axId val="990089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90093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'Pension Funds'!$C$5</c:f>
              <c:strCache>
                <c:ptCount val="1"/>
                <c:pt idx="0">
                  <c:v>Property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numRef>
              <c:f>'Pension Funds'!$D$3:$R$3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'Pension Funds'!$D$5:$R$5</c:f>
              <c:numCache>
                <c:formatCode>0%</c:formatCode>
                <c:ptCount val="15"/>
                <c:pt idx="0">
                  <c:v>0.4</c:v>
                </c:pt>
                <c:pt idx="1">
                  <c:v>0.43</c:v>
                </c:pt>
                <c:pt idx="2">
                  <c:v>0.44</c:v>
                </c:pt>
                <c:pt idx="3">
                  <c:v>0.43</c:v>
                </c:pt>
                <c:pt idx="4">
                  <c:v>0.42</c:v>
                </c:pt>
                <c:pt idx="5">
                  <c:v>0.35</c:v>
                </c:pt>
                <c:pt idx="6">
                  <c:v>0.23</c:v>
                </c:pt>
                <c:pt idx="7">
                  <c:v>0.26</c:v>
                </c:pt>
                <c:pt idx="8">
                  <c:v>0.24</c:v>
                </c:pt>
                <c:pt idx="9">
                  <c:v>0.48</c:v>
                </c:pt>
                <c:pt idx="10">
                  <c:v>0.54</c:v>
                </c:pt>
                <c:pt idx="11">
                  <c:v>0.42</c:v>
                </c:pt>
                <c:pt idx="12">
                  <c:v>0.53</c:v>
                </c:pt>
                <c:pt idx="13">
                  <c:v>0.5</c:v>
                </c:pt>
                <c:pt idx="14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81-4308-8DBF-DD317D8B2C7B}"/>
            </c:ext>
          </c:extLst>
        </c:ser>
        <c:ser>
          <c:idx val="1"/>
          <c:order val="1"/>
          <c:tx>
            <c:strRef>
              <c:f>'Pension Funds'!$C$6</c:f>
              <c:strCache>
                <c:ptCount val="1"/>
                <c:pt idx="0">
                  <c:v>Equities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rgbClr val="FFC000"/>
              </a:solidFill>
            </a:ln>
            <a:effectLst/>
          </c:spPr>
          <c:invertIfNegative val="0"/>
          <c:cat>
            <c:numRef>
              <c:f>'Pension Funds'!$D$3:$R$3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'Pension Funds'!$D$6:$R$6</c:f>
              <c:numCache>
                <c:formatCode>0%</c:formatCode>
                <c:ptCount val="15"/>
                <c:pt idx="0">
                  <c:v>0.32</c:v>
                </c:pt>
                <c:pt idx="1">
                  <c:v>0.31</c:v>
                </c:pt>
                <c:pt idx="2">
                  <c:v>0.27</c:v>
                </c:pt>
                <c:pt idx="3">
                  <c:v>0.28000000000000003</c:v>
                </c:pt>
                <c:pt idx="4">
                  <c:v>0.27</c:v>
                </c:pt>
                <c:pt idx="5">
                  <c:v>0.23</c:v>
                </c:pt>
                <c:pt idx="6">
                  <c:v>0.05</c:v>
                </c:pt>
                <c:pt idx="7">
                  <c:v>0.36</c:v>
                </c:pt>
                <c:pt idx="8">
                  <c:v>0.53</c:v>
                </c:pt>
                <c:pt idx="9">
                  <c:v>0.16</c:v>
                </c:pt>
                <c:pt idx="10">
                  <c:v>0.27</c:v>
                </c:pt>
                <c:pt idx="11">
                  <c:v>0.4</c:v>
                </c:pt>
                <c:pt idx="12">
                  <c:v>0.22</c:v>
                </c:pt>
                <c:pt idx="13">
                  <c:v>0.23</c:v>
                </c:pt>
                <c:pt idx="14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81-4308-8DBF-DD317D8B2C7B}"/>
            </c:ext>
          </c:extLst>
        </c:ser>
        <c:ser>
          <c:idx val="2"/>
          <c:order val="2"/>
          <c:tx>
            <c:strRef>
              <c:f>'Pension Funds'!$C$7</c:f>
              <c:strCache>
                <c:ptCount val="1"/>
                <c:pt idx="0">
                  <c:v>Other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2"/>
              </a:solidFill>
            </a:ln>
            <a:effectLst/>
          </c:spPr>
          <c:invertIfNegative val="0"/>
          <c:cat>
            <c:numRef>
              <c:f>'Pension Funds'!$D$3:$R$3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'Pension Funds'!$D$7:$R$7</c:f>
              <c:numCache>
                <c:formatCode>0%</c:formatCode>
                <c:ptCount val="15"/>
                <c:pt idx="0">
                  <c:v>0.28000000000000003</c:v>
                </c:pt>
                <c:pt idx="1">
                  <c:v>0.26</c:v>
                </c:pt>
                <c:pt idx="2">
                  <c:v>0.28999999999999998</c:v>
                </c:pt>
                <c:pt idx="3">
                  <c:v>0.28999999999999998</c:v>
                </c:pt>
                <c:pt idx="4">
                  <c:v>0.31</c:v>
                </c:pt>
                <c:pt idx="5">
                  <c:v>0.42</c:v>
                </c:pt>
                <c:pt idx="6">
                  <c:v>0.72</c:v>
                </c:pt>
                <c:pt idx="7">
                  <c:v>0.38</c:v>
                </c:pt>
                <c:pt idx="8">
                  <c:v>0.23</c:v>
                </c:pt>
                <c:pt idx="9">
                  <c:v>0.36</c:v>
                </c:pt>
                <c:pt idx="10">
                  <c:v>0.19</c:v>
                </c:pt>
                <c:pt idx="11">
                  <c:v>0.18</c:v>
                </c:pt>
                <c:pt idx="12">
                  <c:v>0.25</c:v>
                </c:pt>
                <c:pt idx="13">
                  <c:v>0.27</c:v>
                </c:pt>
                <c:pt idx="1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81-4308-8DBF-DD317D8B2C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0739936"/>
        <c:axId val="200733216"/>
      </c:barChart>
      <c:catAx>
        <c:axId val="20073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0733216"/>
        <c:crosses val="autoZero"/>
        <c:auto val="1"/>
        <c:lblAlgn val="ctr"/>
        <c:lblOffset val="100"/>
        <c:noMultiLvlLbl val="0"/>
      </c:catAx>
      <c:valAx>
        <c:axId val="20073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0739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'Pension Funds'!$C$9</c:f>
              <c:strCache>
                <c:ptCount val="1"/>
                <c:pt idx="0">
                  <c:v>Registered Pension Funds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'Pension Funds'!$D$3:$R$3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'Pension Funds'!$D$9:$R$9</c:f>
              <c:numCache>
                <c:formatCode>General</c:formatCode>
                <c:ptCount val="15"/>
                <c:pt idx="0">
                  <c:v>2917</c:v>
                </c:pt>
                <c:pt idx="1">
                  <c:v>1787</c:v>
                </c:pt>
                <c:pt idx="2">
                  <c:v>1818</c:v>
                </c:pt>
                <c:pt idx="3">
                  <c:v>1831</c:v>
                </c:pt>
                <c:pt idx="4" formatCode="0">
                  <c:v>1824</c:v>
                </c:pt>
                <c:pt idx="5">
                  <c:v>1821</c:v>
                </c:pt>
                <c:pt idx="6">
                  <c:v>1552</c:v>
                </c:pt>
                <c:pt idx="7">
                  <c:v>1572</c:v>
                </c:pt>
                <c:pt idx="8">
                  <c:v>1099</c:v>
                </c:pt>
                <c:pt idx="9">
                  <c:v>1067</c:v>
                </c:pt>
                <c:pt idx="10">
                  <c:v>967</c:v>
                </c:pt>
                <c:pt idx="11">
                  <c:v>985</c:v>
                </c:pt>
                <c:pt idx="12">
                  <c:v>981</c:v>
                </c:pt>
                <c:pt idx="13">
                  <c:v>965</c:v>
                </c:pt>
                <c:pt idx="14">
                  <c:v>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EC-4634-98E5-EAF0929692B1}"/>
            </c:ext>
          </c:extLst>
        </c:ser>
        <c:ser>
          <c:idx val="3"/>
          <c:order val="3"/>
          <c:tx>
            <c:strRef>
              <c:f>'Pension Funds'!$C$12</c:f>
              <c:strCache>
                <c:ptCount val="1"/>
                <c:pt idx="0">
                  <c:v>Contributions (USD 'mn)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'Pension Funds'!$D$3:$R$3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'Pension Funds'!$D$12:$R$12</c:f>
              <c:numCache>
                <c:formatCode>General</c:formatCode>
                <c:ptCount val="15"/>
                <c:pt idx="0">
                  <c:v>153</c:v>
                </c:pt>
                <c:pt idx="1">
                  <c:v>232</c:v>
                </c:pt>
                <c:pt idx="2">
                  <c:v>327</c:v>
                </c:pt>
                <c:pt idx="3">
                  <c:v>342</c:v>
                </c:pt>
                <c:pt idx="4">
                  <c:v>324</c:v>
                </c:pt>
                <c:pt idx="5">
                  <c:v>164</c:v>
                </c:pt>
                <c:pt idx="6">
                  <c:v>392</c:v>
                </c:pt>
                <c:pt idx="7">
                  <c:v>398</c:v>
                </c:pt>
                <c:pt idx="8">
                  <c:v>336</c:v>
                </c:pt>
                <c:pt idx="9">
                  <c:v>98</c:v>
                </c:pt>
                <c:pt idx="10">
                  <c:v>221</c:v>
                </c:pt>
                <c:pt idx="11">
                  <c:v>127</c:v>
                </c:pt>
                <c:pt idx="12">
                  <c:v>119</c:v>
                </c:pt>
                <c:pt idx="13">
                  <c:v>215</c:v>
                </c:pt>
                <c:pt idx="14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EC-4634-98E5-EAF0929692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888543824"/>
        <c:axId val="18750762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'Pension Funds'!$C$10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'Pension Funds'!$D$3:$R$3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'Pension Funds'!$D$10:$R$10</c15:sqref>
                        </c15:formulaRef>
                      </c:ext>
                    </c:extLst>
                    <c:numCache>
                      <c:formatCode>General</c:formatCode>
                      <c:ptCount val="1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A5EC-4634-98E5-EAF0929692B1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'Pension Funds'!$C$11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'Pension Funds'!$D$3:$R$3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'Pension Funds'!$D$11:$R$11</c15:sqref>
                        </c15:formulaRef>
                      </c:ext>
                    </c:extLst>
                    <c:numCache>
                      <c:formatCode>General</c:formatCode>
                      <c:ptCount val="1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5EC-4634-98E5-EAF0929692B1}"/>
                  </c:ext>
                </c:extLst>
              </c15:ser>
            </c15:filteredBarSeries>
          </c:ext>
        </c:extLst>
      </c:barChart>
      <c:catAx>
        <c:axId val="1888543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75076208"/>
        <c:crosses val="autoZero"/>
        <c:auto val="1"/>
        <c:lblAlgn val="ctr"/>
        <c:lblOffset val="100"/>
        <c:noMultiLvlLbl val="0"/>
      </c:catAx>
      <c:valAx>
        <c:axId val="18750762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854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600" b="1" dirty="0"/>
              <a:t>GDP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'Zimbabwe-GDP-GDP-US-2025-05-11-'!$A$22:$A$32</c:f>
              <c:numCache>
                <c:formatCode>General</c:formatCode>
                <c:ptCount val="1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</c:numCache>
            </c:numRef>
          </c:cat>
          <c:val>
            <c:numRef>
              <c:f>'Zimbabwe-GDP-GDP-US-2025-05-11-'!$B$22:$B$32</c:f>
              <c:numCache>
                <c:formatCode>_(* #,##0.00_);_(* \(#,##0.00\);_(* "-"??_);_(@_)</c:formatCode>
                <c:ptCount val="11"/>
                <c:pt idx="0">
                  <c:v>6678868200</c:v>
                </c:pt>
                <c:pt idx="1">
                  <c:v>8011373800</c:v>
                </c:pt>
                <c:pt idx="2">
                  <c:v>8539700700</c:v>
                </c:pt>
                <c:pt idx="3">
                  <c:v>7764067000</c:v>
                </c:pt>
                <c:pt idx="4">
                  <c:v>6352125900</c:v>
                </c:pt>
                <c:pt idx="5">
                  <c:v>5637259300</c:v>
                </c:pt>
                <c:pt idx="6">
                  <c:v>6217523700</c:v>
                </c:pt>
                <c:pt idx="7">
                  <c:v>6741215100</c:v>
                </c:pt>
                <c:pt idx="8">
                  <c:v>7814784100</c:v>
                </c:pt>
                <c:pt idx="9">
                  <c:v>8286322700</c:v>
                </c:pt>
                <c:pt idx="10">
                  <c:v>8783816700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C7-476E-9ECD-1A5AC968A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45138607"/>
        <c:axId val="2045140047"/>
      </c:lineChart>
      <c:catAx>
        <c:axId val="2045138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45140047"/>
        <c:crosses val="autoZero"/>
        <c:auto val="1"/>
        <c:lblAlgn val="ctr"/>
        <c:lblOffset val="100"/>
        <c:noMultiLvlLbl val="0"/>
      </c:catAx>
      <c:valAx>
        <c:axId val="2045140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45138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/>
              <a:t>GDP 1990-1995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'Zimbabwe-GDP-GDP-US-2025-05-11-'!$A$32:$A$37</c:f>
              <c:numCache>
                <c:formatCode>General</c:formatCode>
                <c:ptCount val="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</c:numCache>
            </c:numRef>
          </c:cat>
          <c:val>
            <c:numRef>
              <c:f>'Zimbabwe-GDP-GDP-US-2025-05-11-'!$B$32:$B$37</c:f>
              <c:numCache>
                <c:formatCode>_(* #,##0.00_);_(* \(#,##0.00\);_(* "-"??_);_(@_)</c:formatCode>
                <c:ptCount val="6"/>
                <c:pt idx="0">
                  <c:v>8783816700</c:v>
                </c:pt>
                <c:pt idx="1">
                  <c:v>8641481700</c:v>
                </c:pt>
                <c:pt idx="2">
                  <c:v>6751472200</c:v>
                </c:pt>
                <c:pt idx="3">
                  <c:v>6563813300</c:v>
                </c:pt>
                <c:pt idx="4">
                  <c:v>6890675000</c:v>
                </c:pt>
                <c:pt idx="5">
                  <c:v>7111270700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56-4EDE-8C7E-D97A0360B0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1490655"/>
        <c:axId val="1911491135"/>
      </c:lineChart>
      <c:catAx>
        <c:axId val="1911490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11491135"/>
        <c:crosses val="autoZero"/>
        <c:auto val="1"/>
        <c:lblAlgn val="ctr"/>
        <c:lblOffset val="100"/>
        <c:noMultiLvlLbl val="0"/>
      </c:catAx>
      <c:valAx>
        <c:axId val="1911491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11490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'Zimbabwe-GDP-GDP-US-2025-05-11-'!$A$38:$A$41</c:f>
              <c:numCache>
                <c:formatCode>General</c:formatCode>
                <c:ptCount val="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</c:numCache>
            </c:numRef>
          </c:cat>
          <c:val>
            <c:numRef>
              <c:f>'Zimbabwe-GDP-GDP-US-2025-05-11-'!$B$38:$B$41</c:f>
              <c:numCache>
                <c:formatCode>_(* #,##0.00_);_(* \(#,##0.00\);_(* "-"??_);_(@_)</c:formatCode>
                <c:ptCount val="4"/>
                <c:pt idx="0">
                  <c:v>8553146600</c:v>
                </c:pt>
                <c:pt idx="1">
                  <c:v>8529571600</c:v>
                </c:pt>
                <c:pt idx="2">
                  <c:v>6401968200</c:v>
                </c:pt>
                <c:pt idx="3">
                  <c:v>6858013100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6C-4C1F-9E1E-A458F5DDA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5089119"/>
        <c:axId val="2055089599"/>
      </c:lineChart>
      <c:catAx>
        <c:axId val="205508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55089599"/>
        <c:crosses val="autoZero"/>
        <c:auto val="1"/>
        <c:lblAlgn val="ctr"/>
        <c:lblOffset val="100"/>
        <c:noMultiLvlLbl val="0"/>
      </c:catAx>
      <c:valAx>
        <c:axId val="2055089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55089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20743110236222"/>
          <c:y val="4.6296296296296294E-2"/>
          <c:w val="0.82463979111985997"/>
          <c:h val="0.90505887284922715"/>
        </c:manualLayout>
      </c:layout>
      <c:lineChart>
        <c:grouping val="standard"/>
        <c:varyColors val="0"/>
        <c:ser>
          <c:idx val="0"/>
          <c:order val="0"/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'Zimbabwe-GDP-GDP-US-2025-05-11-'!$A$42:$A$50</c:f>
              <c:numCache>
                <c:formatCode>General</c:formatCode>
                <c:ptCount val="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</c:numCache>
            </c:numRef>
          </c:cat>
          <c:val>
            <c:numRef>
              <c:f>'Zimbabwe-GDP-GDP-US-2025-05-11-'!$B$42:$B$50</c:f>
              <c:numCache>
                <c:formatCode>_(* #,##0.00_);_(* \(#,##0.00\);_(* "-"??_);_(@_)</c:formatCode>
                <c:ptCount val="9"/>
                <c:pt idx="0">
                  <c:v>6689957600</c:v>
                </c:pt>
                <c:pt idx="1">
                  <c:v>6777384700</c:v>
                </c:pt>
                <c:pt idx="2">
                  <c:v>6342116400</c:v>
                </c:pt>
                <c:pt idx="3">
                  <c:v>5727591800</c:v>
                </c:pt>
                <c:pt idx="4">
                  <c:v>5805598400</c:v>
                </c:pt>
                <c:pt idx="5">
                  <c:v>5755215200</c:v>
                </c:pt>
                <c:pt idx="6">
                  <c:v>5443896500</c:v>
                </c:pt>
                <c:pt idx="7">
                  <c:v>5291950100</c:v>
                </c:pt>
                <c:pt idx="8">
                  <c:v>4415702800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B-42BD-B1F4-374828F53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9471151"/>
        <c:axId val="1729452431"/>
      </c:lineChart>
      <c:catAx>
        <c:axId val="1729471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29452431"/>
        <c:crosses val="autoZero"/>
        <c:auto val="1"/>
        <c:lblAlgn val="ctr"/>
        <c:lblOffset val="100"/>
        <c:noMultiLvlLbl val="0"/>
      </c:catAx>
      <c:valAx>
        <c:axId val="1729452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29471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27078619482909"/>
          <c:y val="1.9720371492025036E-2"/>
          <c:w val="0.74615066974386823"/>
          <c:h val="0.92040906745631157"/>
        </c:manualLayout>
      </c:layout>
      <c:lineChart>
        <c:grouping val="standard"/>
        <c:varyColors val="0"/>
        <c:ser>
          <c:idx val="0"/>
          <c:order val="0"/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'Zimbabwe-GDP-GDP-US-2025-05-11-'!$A$51:$A$55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'Zimbabwe-GDP-GDP-US-2025-05-11-'!$B$51:$B$55</c:f>
              <c:numCache>
                <c:formatCode>_(* #,##0.00_);_(* \(#,##0.00\);_(* "-"??_);_(@_)</c:formatCode>
                <c:ptCount val="5"/>
                <c:pt idx="0">
                  <c:v>9665793300</c:v>
                </c:pt>
                <c:pt idx="1">
                  <c:v>12041655200</c:v>
                </c:pt>
                <c:pt idx="2">
                  <c:v>14101920300</c:v>
                </c:pt>
                <c:pt idx="3">
                  <c:v>17114849900</c:v>
                </c:pt>
                <c:pt idx="4">
                  <c:v>19091020000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00-4E5F-AF06-B978A7CA76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9466831"/>
        <c:axId val="1729459151"/>
      </c:lineChart>
      <c:catAx>
        <c:axId val="1729466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29459151"/>
        <c:crosses val="autoZero"/>
        <c:auto val="1"/>
        <c:lblAlgn val="ctr"/>
        <c:lblOffset val="100"/>
        <c:noMultiLvlLbl val="0"/>
      </c:catAx>
      <c:valAx>
        <c:axId val="1729459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29466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'Zimbabwe-GDP-GDP-US-2025-05-11-'!$A$56:$A$66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'Zimbabwe-GDP-GDP-US-2025-05-11-'!$B$56:$B$66</c:f>
              <c:numCache>
                <c:formatCode>_(* #,##0.00_);_(* \(#,##0.00\);_(* "-"??_);_(@_)</c:formatCode>
                <c:ptCount val="11"/>
                <c:pt idx="0">
                  <c:v>19495519600</c:v>
                </c:pt>
                <c:pt idx="1">
                  <c:v>19963120600</c:v>
                </c:pt>
                <c:pt idx="2">
                  <c:v>20548678100</c:v>
                </c:pt>
                <c:pt idx="3">
                  <c:v>17584890936.650002</c:v>
                </c:pt>
                <c:pt idx="4">
                  <c:v>34156069918.060001</c:v>
                </c:pt>
                <c:pt idx="5">
                  <c:v>21832234925.5</c:v>
                </c:pt>
                <c:pt idx="6">
                  <c:v>21509698406.110001</c:v>
                </c:pt>
                <c:pt idx="7">
                  <c:v>28371238665.509998</c:v>
                </c:pt>
                <c:pt idx="8">
                  <c:v>27366627153.099998</c:v>
                </c:pt>
                <c:pt idx="9">
                  <c:v>26538273498.849998</c:v>
                </c:pt>
                <c:pt idx="10">
                  <c:v>36000000000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17-4794-AB13-7FE3BDBDC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44344367"/>
        <c:axId val="2044341487"/>
      </c:lineChart>
      <c:catAx>
        <c:axId val="2044344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44341487"/>
        <c:crosses val="autoZero"/>
        <c:auto val="1"/>
        <c:lblAlgn val="ctr"/>
        <c:lblOffset val="100"/>
        <c:noMultiLvlLbl val="0"/>
      </c:catAx>
      <c:valAx>
        <c:axId val="2044341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44344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'Zimbabwe-GDP-GDP-US-2025-05-11-'!$B$1</c:f>
              <c:strCache>
                <c:ptCount val="1"/>
                <c:pt idx="0">
                  <c:v> GDP 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'Zimbabwe-GDP-GDP-US-2025-05-11-'!$A$2:$A$66</c:f>
              <c:numCache>
                <c:formatCode>General</c:formatCode>
                <c:ptCount val="65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</c:numCache>
            </c:numRef>
          </c:cat>
          <c:val>
            <c:numRef>
              <c:f>'Zimbabwe-GDP-GDP-US-2025-05-11-'!$B$2:$B$66</c:f>
              <c:numCache>
                <c:formatCode>_(* #,##0.00_);_(* \(#,##0.00\);_(* "-"??_);_(@_)</c:formatCode>
                <c:ptCount val="65"/>
                <c:pt idx="0">
                  <c:v>1052990400</c:v>
                </c:pt>
                <c:pt idx="1">
                  <c:v>1096646600</c:v>
                </c:pt>
                <c:pt idx="2">
                  <c:v>1117601600</c:v>
                </c:pt>
                <c:pt idx="3">
                  <c:v>1159511700</c:v>
                </c:pt>
                <c:pt idx="4">
                  <c:v>1217138000</c:v>
                </c:pt>
                <c:pt idx="5">
                  <c:v>1311435800</c:v>
                </c:pt>
                <c:pt idx="6">
                  <c:v>1281749500</c:v>
                </c:pt>
                <c:pt idx="7">
                  <c:v>1397002000</c:v>
                </c:pt>
                <c:pt idx="8">
                  <c:v>1479599900</c:v>
                </c:pt>
                <c:pt idx="9">
                  <c:v>1747998800</c:v>
                </c:pt>
                <c:pt idx="10">
                  <c:v>1884206300</c:v>
                </c:pt>
                <c:pt idx="11">
                  <c:v>2178716300</c:v>
                </c:pt>
                <c:pt idx="12">
                  <c:v>2677729400</c:v>
                </c:pt>
                <c:pt idx="13">
                  <c:v>3309353600</c:v>
                </c:pt>
                <c:pt idx="14">
                  <c:v>3982161400</c:v>
                </c:pt>
                <c:pt idx="15">
                  <c:v>4371300700</c:v>
                </c:pt>
                <c:pt idx="16">
                  <c:v>4318372000</c:v>
                </c:pt>
                <c:pt idx="17">
                  <c:v>4364382100</c:v>
                </c:pt>
                <c:pt idx="18">
                  <c:v>4351600500</c:v>
                </c:pt>
                <c:pt idx="19">
                  <c:v>5177459400</c:v>
                </c:pt>
                <c:pt idx="20">
                  <c:v>6678868200</c:v>
                </c:pt>
                <c:pt idx="21">
                  <c:v>8011373800</c:v>
                </c:pt>
                <c:pt idx="22">
                  <c:v>8539700700</c:v>
                </c:pt>
                <c:pt idx="23">
                  <c:v>7764067000</c:v>
                </c:pt>
                <c:pt idx="24">
                  <c:v>6352125900</c:v>
                </c:pt>
                <c:pt idx="25">
                  <c:v>5637259300</c:v>
                </c:pt>
                <c:pt idx="26">
                  <c:v>6217523700</c:v>
                </c:pt>
                <c:pt idx="27">
                  <c:v>6741215100</c:v>
                </c:pt>
                <c:pt idx="28">
                  <c:v>7814784100</c:v>
                </c:pt>
                <c:pt idx="29">
                  <c:v>8286322700</c:v>
                </c:pt>
                <c:pt idx="30">
                  <c:v>8783816700</c:v>
                </c:pt>
                <c:pt idx="31">
                  <c:v>8641481700</c:v>
                </c:pt>
                <c:pt idx="32">
                  <c:v>6751472200</c:v>
                </c:pt>
                <c:pt idx="33">
                  <c:v>6563813300</c:v>
                </c:pt>
                <c:pt idx="34">
                  <c:v>6890675000</c:v>
                </c:pt>
                <c:pt idx="35">
                  <c:v>7111270700</c:v>
                </c:pt>
                <c:pt idx="36">
                  <c:v>8553146600</c:v>
                </c:pt>
                <c:pt idx="37">
                  <c:v>8529571600</c:v>
                </c:pt>
                <c:pt idx="38">
                  <c:v>6401968200</c:v>
                </c:pt>
                <c:pt idx="39">
                  <c:v>6858013100</c:v>
                </c:pt>
                <c:pt idx="40">
                  <c:v>6689957600</c:v>
                </c:pt>
                <c:pt idx="41">
                  <c:v>6777384700</c:v>
                </c:pt>
                <c:pt idx="42">
                  <c:v>6342116400</c:v>
                </c:pt>
                <c:pt idx="43">
                  <c:v>5727591800</c:v>
                </c:pt>
                <c:pt idx="44">
                  <c:v>5805598400</c:v>
                </c:pt>
                <c:pt idx="45">
                  <c:v>5755215200</c:v>
                </c:pt>
                <c:pt idx="46">
                  <c:v>5443896500</c:v>
                </c:pt>
                <c:pt idx="47">
                  <c:v>5291950100</c:v>
                </c:pt>
                <c:pt idx="48">
                  <c:v>4415702800</c:v>
                </c:pt>
                <c:pt idx="49">
                  <c:v>9665793300</c:v>
                </c:pt>
                <c:pt idx="50">
                  <c:v>12041655200</c:v>
                </c:pt>
                <c:pt idx="51">
                  <c:v>14101920300</c:v>
                </c:pt>
                <c:pt idx="52">
                  <c:v>17114849900</c:v>
                </c:pt>
                <c:pt idx="53">
                  <c:v>19091020000</c:v>
                </c:pt>
                <c:pt idx="54">
                  <c:v>19495519600</c:v>
                </c:pt>
                <c:pt idx="55">
                  <c:v>19963120600</c:v>
                </c:pt>
                <c:pt idx="56">
                  <c:v>20548678100</c:v>
                </c:pt>
                <c:pt idx="57">
                  <c:v>17584890936.650002</c:v>
                </c:pt>
                <c:pt idx="58">
                  <c:v>34156069918.060001</c:v>
                </c:pt>
                <c:pt idx="59">
                  <c:v>21832234925.5</c:v>
                </c:pt>
                <c:pt idx="60">
                  <c:v>21509698406.110001</c:v>
                </c:pt>
                <c:pt idx="61">
                  <c:v>28371238665.509998</c:v>
                </c:pt>
                <c:pt idx="62">
                  <c:v>27366627153.099998</c:v>
                </c:pt>
                <c:pt idx="63">
                  <c:v>26538273498.849998</c:v>
                </c:pt>
                <c:pt idx="64">
                  <c:v>36000000000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AF-4A2D-87B2-CDA8350A3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0233696"/>
        <c:axId val="1080234656"/>
      </c:lineChart>
      <c:catAx>
        <c:axId val="1080233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0234656"/>
        <c:crosses val="autoZero"/>
        <c:auto val="1"/>
        <c:lblAlgn val="ctr"/>
        <c:lblOffset val="100"/>
        <c:noMultiLvlLbl val="0"/>
      </c:catAx>
      <c:valAx>
        <c:axId val="108023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023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Sheet2!$N$17</c:f>
              <c:strCache>
                <c:ptCount val="1"/>
                <c:pt idx="0">
                  <c:v>Zimbabwe</c:v>
                </c:pt>
              </c:strCache>
            </c:strRef>
          </c:tx>
          <c:spPr>
            <a:ln w="50800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Sheet2!$M$18:$M$43</c:f>
              <c:strCach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2024*</c:v>
                </c:pt>
              </c:strCache>
            </c:strRef>
          </c:cat>
          <c:val>
            <c:numRef>
              <c:f>Sheet2!$N$18:$N$43</c:f>
              <c:numCache>
                <c:formatCode>0.00%</c:formatCode>
                <c:ptCount val="26"/>
                <c:pt idx="0">
                  <c:v>0.55200000000000005</c:v>
                </c:pt>
                <c:pt idx="1">
                  <c:v>0.59699999999999998</c:v>
                </c:pt>
                <c:pt idx="2">
                  <c:v>0.58499999999999996</c:v>
                </c:pt>
                <c:pt idx="3">
                  <c:v>0.70199999999999996</c:v>
                </c:pt>
                <c:pt idx="4">
                  <c:v>0.86299999999999999</c:v>
                </c:pt>
                <c:pt idx="5">
                  <c:v>0.92100000000000004</c:v>
                </c:pt>
                <c:pt idx="6">
                  <c:v>0.96799999999999997</c:v>
                </c:pt>
                <c:pt idx="7">
                  <c:v>1.085</c:v>
                </c:pt>
                <c:pt idx="8">
                  <c:v>1.2529999999999999</c:v>
                </c:pt>
                <c:pt idx="9">
                  <c:v>1.427</c:v>
                </c:pt>
                <c:pt idx="10">
                  <c:v>0.95599999999999996</c:v>
                </c:pt>
                <c:pt idx="11">
                  <c:v>0.83499999999999996</c:v>
                </c:pt>
                <c:pt idx="12">
                  <c:v>0.74199999999999999</c:v>
                </c:pt>
                <c:pt idx="13">
                  <c:v>0.71699999999999997</c:v>
                </c:pt>
                <c:pt idx="14">
                  <c:v>0.70199999999999996</c:v>
                </c:pt>
                <c:pt idx="15">
                  <c:v>0.77100000000000002</c:v>
                </c:pt>
                <c:pt idx="16">
                  <c:v>0.82599999999999996</c:v>
                </c:pt>
                <c:pt idx="17">
                  <c:v>0.86299999999999999</c:v>
                </c:pt>
                <c:pt idx="18">
                  <c:v>0.79700000000000004</c:v>
                </c:pt>
                <c:pt idx="19">
                  <c:v>0.80200000000000005</c:v>
                </c:pt>
                <c:pt idx="20">
                  <c:v>0.83099999999999996</c:v>
                </c:pt>
                <c:pt idx="21">
                  <c:v>0.88900000000000001</c:v>
                </c:pt>
                <c:pt idx="22">
                  <c:v>0.85199999999999998</c:v>
                </c:pt>
                <c:pt idx="23">
                  <c:v>0.82499999999999996</c:v>
                </c:pt>
                <c:pt idx="24">
                  <c:v>0.78600000000000003</c:v>
                </c:pt>
                <c:pt idx="25">
                  <c:v>0.76800000000000002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C6-4AEB-9EA5-E17C3D942566}"/>
            </c:ext>
          </c:extLst>
        </c:ser>
        <c:ser>
          <c:idx val="1"/>
          <c:order val="1"/>
          <c:tx>
            <c:strRef>
              <c:f>Sheet2!$O$17</c:f>
              <c:strCache>
                <c:ptCount val="1"/>
                <c:pt idx="0">
                  <c:v>SADC Average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Sheet2!$M$18:$M$43</c:f>
              <c:strCach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2024*</c:v>
                </c:pt>
              </c:strCache>
            </c:strRef>
          </c:cat>
          <c:val>
            <c:numRef>
              <c:f>Sheet2!$O$18:$O$43</c:f>
              <c:numCache>
                <c:formatCode>0.00%</c:formatCode>
                <c:ptCount val="26"/>
                <c:pt idx="0">
                  <c:v>0.65300000000000002</c:v>
                </c:pt>
                <c:pt idx="1">
                  <c:v>0.66700000000000004</c:v>
                </c:pt>
                <c:pt idx="2">
                  <c:v>0.67200000000000004</c:v>
                </c:pt>
                <c:pt idx="3">
                  <c:v>0.69099999999999995</c:v>
                </c:pt>
                <c:pt idx="4">
                  <c:v>0.66300000000000003</c:v>
                </c:pt>
                <c:pt idx="5">
                  <c:v>0.61499999999999999</c:v>
                </c:pt>
                <c:pt idx="6">
                  <c:v>0.56299999999999994</c:v>
                </c:pt>
                <c:pt idx="7">
                  <c:v>0.496</c:v>
                </c:pt>
                <c:pt idx="8">
                  <c:v>0.48199999999999998</c:v>
                </c:pt>
                <c:pt idx="9">
                  <c:v>0.46700000000000003</c:v>
                </c:pt>
                <c:pt idx="10">
                  <c:v>0.495</c:v>
                </c:pt>
                <c:pt idx="11">
                  <c:v>0.48399999999999999</c:v>
                </c:pt>
                <c:pt idx="12">
                  <c:v>0.47499999999999998</c:v>
                </c:pt>
                <c:pt idx="13">
                  <c:v>0.47899999999999998</c:v>
                </c:pt>
                <c:pt idx="14">
                  <c:v>0.48399999999999999</c:v>
                </c:pt>
                <c:pt idx="15">
                  <c:v>0.49099999999999999</c:v>
                </c:pt>
                <c:pt idx="16">
                  <c:v>0.52600000000000002</c:v>
                </c:pt>
                <c:pt idx="17">
                  <c:v>0.55900000000000005</c:v>
                </c:pt>
                <c:pt idx="18">
                  <c:v>0.55700000000000005</c:v>
                </c:pt>
                <c:pt idx="19">
                  <c:v>0.56399999999999995</c:v>
                </c:pt>
                <c:pt idx="20">
                  <c:v>0.57599999999999996</c:v>
                </c:pt>
                <c:pt idx="21">
                  <c:v>0.65300000000000002</c:v>
                </c:pt>
                <c:pt idx="22">
                  <c:v>0.627</c:v>
                </c:pt>
                <c:pt idx="23">
                  <c:v>0.60299999999999998</c:v>
                </c:pt>
                <c:pt idx="24">
                  <c:v>0.58199999999999996</c:v>
                </c:pt>
                <c:pt idx="25">
                  <c:v>0.57899999999999996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C6-4AEB-9EA5-E17C3D942566}"/>
            </c:ext>
          </c:extLst>
        </c:ser>
        <c:ser>
          <c:idx val="2"/>
          <c:order val="2"/>
          <c:tx>
            <c:strRef>
              <c:f>Sheet2!$P$17</c:f>
              <c:strCache>
                <c:ptCount val="1"/>
                <c:pt idx="0">
                  <c:v>South Africa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Sheet2!$M$18:$M$43</c:f>
              <c:strCach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2024*</c:v>
                </c:pt>
              </c:strCache>
            </c:strRef>
          </c:cat>
          <c:val>
            <c:numRef>
              <c:f>Sheet2!$P$18:$P$43</c:f>
              <c:numCache>
                <c:formatCode>0.00%</c:formatCode>
                <c:ptCount val="26"/>
                <c:pt idx="0">
                  <c:v>0.23400000000000001</c:v>
                </c:pt>
                <c:pt idx="1">
                  <c:v>0.23300000000000001</c:v>
                </c:pt>
                <c:pt idx="2">
                  <c:v>0.246</c:v>
                </c:pt>
                <c:pt idx="3">
                  <c:v>0.31</c:v>
                </c:pt>
                <c:pt idx="4">
                  <c:v>0.255</c:v>
                </c:pt>
                <c:pt idx="5">
                  <c:v>0.221</c:v>
                </c:pt>
                <c:pt idx="6">
                  <c:v>0.218</c:v>
                </c:pt>
                <c:pt idx="7">
                  <c:v>0.247</c:v>
                </c:pt>
                <c:pt idx="8">
                  <c:v>0.254</c:v>
                </c:pt>
                <c:pt idx="9">
                  <c:v>0.25800000000000001</c:v>
                </c:pt>
                <c:pt idx="10">
                  <c:v>0.29499999999999998</c:v>
                </c:pt>
                <c:pt idx="11">
                  <c:v>0.34699999999999998</c:v>
                </c:pt>
                <c:pt idx="12">
                  <c:v>0.38200000000000001</c:v>
                </c:pt>
                <c:pt idx="13">
                  <c:v>0.40899999999999997</c:v>
                </c:pt>
                <c:pt idx="14">
                  <c:v>0.441</c:v>
                </c:pt>
                <c:pt idx="15">
                  <c:v>0.47099999999999997</c:v>
                </c:pt>
                <c:pt idx="16">
                  <c:v>0.49299999999999999</c:v>
                </c:pt>
                <c:pt idx="17">
                  <c:v>0.51500000000000001</c:v>
                </c:pt>
                <c:pt idx="18">
                  <c:v>0.53</c:v>
                </c:pt>
                <c:pt idx="19">
                  <c:v>0.56699999999999995</c:v>
                </c:pt>
                <c:pt idx="20">
                  <c:v>0.622</c:v>
                </c:pt>
                <c:pt idx="21">
                  <c:v>0.69399999999999995</c:v>
                </c:pt>
                <c:pt idx="22">
                  <c:v>0.69099999999999995</c:v>
                </c:pt>
                <c:pt idx="23">
                  <c:v>0.64500000000000002</c:v>
                </c:pt>
                <c:pt idx="24">
                  <c:v>0.51200000000000001</c:v>
                </c:pt>
                <c:pt idx="25">
                  <c:v>0.50700000000000001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C6-4AEB-9EA5-E17C3D942566}"/>
            </c:ext>
          </c:extLst>
        </c:ser>
        <c:ser>
          <c:idx val="3"/>
          <c:order val="3"/>
          <c:tx>
            <c:strRef>
              <c:f>Sheet2!$Q$17</c:f>
              <c:strCache>
                <c:ptCount val="1"/>
                <c:pt idx="0">
                  <c:v>Global Average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Sheet2!$M$18:$M$43</c:f>
              <c:strCache>
                <c:ptCount val="2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2024*</c:v>
                </c:pt>
              </c:strCache>
            </c:strRef>
          </c:cat>
          <c:val>
            <c:numRef>
              <c:f>Sheet2!$Q$18:$Q$43</c:f>
              <c:numCache>
                <c:formatCode>0.00%</c:formatCode>
                <c:ptCount val="26"/>
                <c:pt idx="0">
                  <c:v>0.58099999999999996</c:v>
                </c:pt>
                <c:pt idx="1">
                  <c:v>0.56899999999999995</c:v>
                </c:pt>
                <c:pt idx="2">
                  <c:v>0.57799999999999996</c:v>
                </c:pt>
                <c:pt idx="3">
                  <c:v>0.58199999999999996</c:v>
                </c:pt>
                <c:pt idx="4">
                  <c:v>0.57699999999999996</c:v>
                </c:pt>
                <c:pt idx="5">
                  <c:v>0.56299999999999994</c:v>
                </c:pt>
                <c:pt idx="6">
                  <c:v>0.54</c:v>
                </c:pt>
                <c:pt idx="7">
                  <c:v>0.51800000000000002</c:v>
                </c:pt>
                <c:pt idx="8">
                  <c:v>0.503</c:v>
                </c:pt>
                <c:pt idx="9">
                  <c:v>0.497</c:v>
                </c:pt>
                <c:pt idx="10">
                  <c:v>0.57799999999999996</c:v>
                </c:pt>
                <c:pt idx="11">
                  <c:v>0.60499999999999998</c:v>
                </c:pt>
                <c:pt idx="12">
                  <c:v>0.61599999999999999</c:v>
                </c:pt>
                <c:pt idx="13">
                  <c:v>0.63500000000000001</c:v>
                </c:pt>
                <c:pt idx="14">
                  <c:v>0.64300000000000002</c:v>
                </c:pt>
                <c:pt idx="15">
                  <c:v>0.65700000000000003</c:v>
                </c:pt>
                <c:pt idx="16">
                  <c:v>0.67500000000000004</c:v>
                </c:pt>
                <c:pt idx="17">
                  <c:v>0.68899999999999995</c:v>
                </c:pt>
                <c:pt idx="18">
                  <c:v>0.68300000000000005</c:v>
                </c:pt>
                <c:pt idx="19">
                  <c:v>0.68700000000000006</c:v>
                </c:pt>
                <c:pt idx="20">
                  <c:v>0.69599999999999995</c:v>
                </c:pt>
                <c:pt idx="21">
                  <c:v>0.84799999999999998</c:v>
                </c:pt>
                <c:pt idx="22">
                  <c:v>0.81599999999999995</c:v>
                </c:pt>
                <c:pt idx="23">
                  <c:v>0.78200000000000003</c:v>
                </c:pt>
                <c:pt idx="24">
                  <c:v>0.61299999999999999</c:v>
                </c:pt>
                <c:pt idx="25">
                  <c:v>0.60799999999999998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CC6-4AEB-9EA5-E17C3D942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9725103"/>
        <c:axId val="408186047"/>
      </c:lineChart>
      <c:catAx>
        <c:axId val="4097251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08186047"/>
        <c:crosses val="autoZero"/>
        <c:auto val="1"/>
        <c:lblAlgn val="ctr"/>
        <c:lblOffset val="100"/>
        <c:noMultiLvlLbl val="0"/>
      </c:catAx>
      <c:valAx>
        <c:axId val="408186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09725103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0.01526</cdr:x>
      <cdr:y>0.93941</cdr:y>
    </cdr:from>
    <cdr:to>
      <cdr:x>0.68633</cdr:x>
      <cdr:y>1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:a16="http://schemas.microsoft.com/office/drawing/2014/main" id="{8EB80C19-BC98-0E5A-8E6C-3B0C5275AA10}"/>
            </a:ext>
          </a:extLst>
        </cdr:cNvPr>
        <cdr:cNvSpPr txBox="1"/>
      </cdr:nvSpPr>
      <cdr:spPr>
        <a:xfrm xmlns:a="http://schemas.openxmlformats.org/drawingml/2006/main">
          <a:off x="97654" y="4295001"/>
          <a:ext cx="429539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GB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Source: IPEC Annual reports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94748-B58A-4F21-80EC-9CE68A6C56A4}" type="datetimeFigureOut">
              <a:t>5/13/2025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4C28A-325A-4ADC-B24F-48B7D550F77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1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4C28A-325A-4ADC-B24F-48B7D550F7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3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4C28A-325A-4ADC-B24F-48B7D550F77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86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6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9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BA835-12AC-4E8F-955A-EA3F4DE2791F}" type="datetime1">
              <a:rPr lang="en-US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7843D-FF13-4365-9478-9625B70A270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8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3.jpeg"/><Relationship Id="rId4" Type="http://schemas.openxmlformats.org/officeDocument/2006/relationships/image" Target="../media/image7.png"/><Relationship Id="rId9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C3DB6CE-B855-4AD2-8FB5-3C271542C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Zimbabwe A World of Wonders">
            <a:extLst>
              <a:ext uri="{FF2B5EF4-FFF2-40B4-BE49-F238E27FC236}">
                <a16:creationId xmlns:a16="http://schemas.microsoft.com/office/drawing/2014/main" id="{3BC095BC-CC4B-3BC1-AB3D-466BB10871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7643" b="8088"/>
          <a:stretch/>
        </p:blipFill>
        <p:spPr>
          <a:xfrm>
            <a:off x="-24" y="-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AD282A-5318-98FB-519E-4788275E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67" y="596567"/>
            <a:ext cx="5868012" cy="23699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Navigating Zimbabwe's Investment Maze</a:t>
            </a:r>
            <a:endParaRPr lang="en-US" sz="5400" kern="1200" dirty="0">
              <a:latin typeface="Times New Roman" panose="02020603050405020304" pitchFamily="18" charset="0"/>
              <a:ea typeface="Calibri Light"/>
              <a:cs typeface="Times New Roman" panose="02020603050405020304" pitchFamily="18" charset="0"/>
            </a:endParaRPr>
          </a:p>
        </p:txBody>
      </p:sp>
      <p:pic>
        <p:nvPicPr>
          <p:cNvPr id="6" name="Picture 5" descr="Excavator Rental Hire &amp; Cost Redcliff | Call 0772593344 | The Best">
            <a:extLst>
              <a:ext uri="{FF2B5EF4-FFF2-40B4-BE49-F238E27FC236}">
                <a16:creationId xmlns:a16="http://schemas.microsoft.com/office/drawing/2014/main" id="{AFEFC20E-1481-95CA-26FA-97A4361FCD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19" r="3" b="3"/>
          <a:stretch/>
        </p:blipFill>
        <p:spPr>
          <a:xfrm>
            <a:off x="5710839" y="10"/>
            <a:ext cx="6481158" cy="4216177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FBE30-401C-04A6-6D85-3EBFDC5F04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9600" r="-4" b="-4"/>
          <a:stretch/>
        </p:blipFill>
        <p:spPr>
          <a:xfrm>
            <a:off x="9307676" y="4323902"/>
            <a:ext cx="2884327" cy="2534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B3C2F8-E72F-F42D-0835-24A0DF664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615" y="4309382"/>
            <a:ext cx="4093028" cy="2549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B70743-58EF-4FC8-E74D-386AEE0ABE1E}"/>
              </a:ext>
            </a:extLst>
          </p:cNvPr>
          <p:cNvSpPr txBox="1"/>
          <p:nvPr/>
        </p:nvSpPr>
        <p:spPr>
          <a:xfrm>
            <a:off x="533135" y="4384042"/>
            <a:ext cx="51777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Presented By: Onismas Karakadzai CA(M),FCCA</a:t>
            </a:r>
          </a:p>
          <a:p>
            <a:endParaRPr lang="en-US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ZAPF 50</a:t>
            </a:r>
            <a:r>
              <a:rPr lang="en-US" baseline="30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Anniversary Conference-15 May 2025</a:t>
            </a: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BEC3992D-4878-273E-21CB-96900D672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2895" y="0"/>
            <a:ext cx="2146057" cy="9718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076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CD03A-5EF7-9693-5AFF-242D74D21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D7986-69F4-B41A-DF75-44673EF69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383" y="625682"/>
            <a:ext cx="11016604" cy="1078077"/>
          </a:xfrm>
        </p:spPr>
        <p:txBody>
          <a:bodyPr>
            <a:noAutofit/>
          </a:bodyPr>
          <a:lstStyle/>
          <a:p>
            <a:r>
              <a:rPr lang="en-ZW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Silver Lining…… (2009-2013)-GDP</a:t>
            </a:r>
            <a:br>
              <a:rPr lang="en-ZW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ZW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ZW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						</a:t>
            </a:r>
            <a:r>
              <a:rPr lang="en-ZW" sz="24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					</a:t>
            </a:r>
            <a:endParaRPr lang="en-Z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05F26C-ED18-238E-A3A2-A772DA850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0" name="Picture 59" descr="A close up of a logo&#10;&#10;AI-generated content may be incorrect.">
            <a:extLst>
              <a:ext uri="{FF2B5EF4-FFF2-40B4-BE49-F238E27FC236}">
                <a16:creationId xmlns:a16="http://schemas.microsoft.com/office/drawing/2014/main" id="{ADA09639-273D-1A4C-68DE-0A046592B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62" name="Picture 61" descr="A close-up of a logo&#10;&#10;AI-generated content may be incorrect.">
            <a:extLst>
              <a:ext uri="{FF2B5EF4-FFF2-40B4-BE49-F238E27FC236}">
                <a16:creationId xmlns:a16="http://schemas.microsoft.com/office/drawing/2014/main" id="{A862ABA7-4D49-3033-9E94-94FB71545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B7EE92-B2B2-6DA8-86D7-C7EEFC026A1B}"/>
              </a:ext>
            </a:extLst>
          </p:cNvPr>
          <p:cNvSpPr txBox="1"/>
          <p:nvPr/>
        </p:nvSpPr>
        <p:spPr>
          <a:xfrm>
            <a:off x="7034415" y="5691045"/>
            <a:ext cx="23404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World Bank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77A4FBB-45DE-3F4B-7544-C7E8DB3269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067641"/>
              </p:ext>
            </p:extLst>
          </p:nvPr>
        </p:nvGraphicFramePr>
        <p:xfrm>
          <a:off x="5651684" y="1887391"/>
          <a:ext cx="5486400" cy="374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7805A130-7CE4-6DE8-FE95-71F67CDBB35E}"/>
              </a:ext>
            </a:extLst>
          </p:cNvPr>
          <p:cNvSpPr/>
          <p:nvPr/>
        </p:nvSpPr>
        <p:spPr>
          <a:xfrm>
            <a:off x="600364" y="1413164"/>
            <a:ext cx="1976581" cy="9718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 currency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DDFC7D-AC9F-1CE6-D037-D5B9B0A0CABD}"/>
              </a:ext>
            </a:extLst>
          </p:cNvPr>
          <p:cNvSpPr/>
          <p:nvPr/>
        </p:nvSpPr>
        <p:spPr>
          <a:xfrm>
            <a:off x="3174299" y="1072515"/>
            <a:ext cx="2477385" cy="9718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Roads Infrastructure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476612-1A2B-8483-6359-7850FC9D7A97}"/>
              </a:ext>
            </a:extLst>
          </p:cNvPr>
          <p:cNvSpPr/>
          <p:nvPr/>
        </p:nvSpPr>
        <p:spPr>
          <a:xfrm>
            <a:off x="37914" y="2643641"/>
            <a:ext cx="1976581" cy="9718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Investor confidence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5ABD6F-AA21-4568-389C-ECFAF4A25111}"/>
              </a:ext>
            </a:extLst>
          </p:cNvPr>
          <p:cNvSpPr/>
          <p:nvPr/>
        </p:nvSpPr>
        <p:spPr>
          <a:xfrm>
            <a:off x="600363" y="3733923"/>
            <a:ext cx="1976581" cy="9718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Savings Culture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E4A45C-B15C-6D5A-6329-7B5E53EE0BC9}"/>
              </a:ext>
            </a:extLst>
          </p:cNvPr>
          <p:cNvSpPr/>
          <p:nvPr/>
        </p:nvSpPr>
        <p:spPr>
          <a:xfrm>
            <a:off x="2350654" y="2982878"/>
            <a:ext cx="1976581" cy="9718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boom</a:t>
            </a:r>
          </a:p>
        </p:txBody>
      </p:sp>
    </p:spTree>
    <p:extLst>
      <p:ext uri="{BB962C8B-B14F-4D97-AF65-F5344CB8AC3E}">
        <p14:creationId xmlns:p14="http://schemas.microsoft.com/office/powerpoint/2010/main" val="267517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 build="p" animBg="1"/>
      <p:bldP spid="6" grpId="0" build="p" animBg="1"/>
      <p:bldP spid="7" grpId="0" build="p" animBg="1"/>
      <p:bldP spid="9" grpId="0" animBg="1"/>
      <p:bldP spid="11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2537D-AC6B-C2C0-6557-995F906FB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8AE02-0D62-AE24-C657-6E2F307B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117" y="265684"/>
            <a:ext cx="11023569" cy="889082"/>
          </a:xfrm>
        </p:spPr>
        <p:txBody>
          <a:bodyPr>
            <a:noAutofit/>
          </a:bodyPr>
          <a:lstStyle/>
          <a:p>
            <a:r>
              <a:rPr lang="en-ZW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2014-2024</a:t>
            </a:r>
            <a:r>
              <a:rPr lang="en-ZW" sz="24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-GDP				</a:t>
            </a:r>
            <a:endParaRPr lang="en-Z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C76E13-25BB-2861-87D3-41F551F2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0" name="Picture 59" descr="A close up of a logo&#10;&#10;AI-generated content may be incorrect.">
            <a:extLst>
              <a:ext uri="{FF2B5EF4-FFF2-40B4-BE49-F238E27FC236}">
                <a16:creationId xmlns:a16="http://schemas.microsoft.com/office/drawing/2014/main" id="{EE6B6731-6D47-B4C7-88B5-80C671CA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62" name="Picture 61" descr="A close-up of a logo&#10;&#10;AI-generated content may be incorrect.">
            <a:extLst>
              <a:ext uri="{FF2B5EF4-FFF2-40B4-BE49-F238E27FC236}">
                <a16:creationId xmlns:a16="http://schemas.microsoft.com/office/drawing/2014/main" id="{1F19719D-435D-A763-2014-AD0827E0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290E6F-C709-D6F6-2D0E-5404B77D7784}"/>
              </a:ext>
            </a:extLst>
          </p:cNvPr>
          <p:cNvSpPr txBox="1"/>
          <p:nvPr/>
        </p:nvSpPr>
        <p:spPr>
          <a:xfrm>
            <a:off x="670560" y="563718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World Bank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56BDA0D-F9CA-2F8E-33BD-5C7847E5E3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813813"/>
              </p:ext>
            </p:extLst>
          </p:nvPr>
        </p:nvGraphicFramePr>
        <p:xfrm>
          <a:off x="1827354" y="1691640"/>
          <a:ext cx="8686800" cy="3931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3972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957A-6E4F-5787-8393-42DC8AED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29" y="513303"/>
            <a:ext cx="7669578" cy="1350463"/>
          </a:xfrm>
        </p:spPr>
        <p:txBody>
          <a:bodyPr anchor="t">
            <a:normAutofit/>
          </a:bodyPr>
          <a:lstStyle/>
          <a:p>
            <a:r>
              <a:rPr lang="en-ZW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Recent Economic Reform Attempts (2013-202</a:t>
            </a:r>
            <a:r>
              <a:rPr lang="en-ZW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en-ZW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ZW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A9462A-BD38-A9D1-19E4-6DBBD02C4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CB990D-D787-6A62-3A76-F89208819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278260"/>
              </p:ext>
            </p:extLst>
          </p:nvPr>
        </p:nvGraphicFramePr>
        <p:xfrm>
          <a:off x="114746" y="1538653"/>
          <a:ext cx="11704320" cy="2881014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2735015">
                  <a:extLst>
                    <a:ext uri="{9D8B030D-6E8A-4147-A177-3AD203B41FA5}">
                      <a16:colId xmlns:a16="http://schemas.microsoft.com/office/drawing/2014/main" val="3111342535"/>
                    </a:ext>
                  </a:extLst>
                </a:gridCol>
                <a:gridCol w="4022115">
                  <a:extLst>
                    <a:ext uri="{9D8B030D-6E8A-4147-A177-3AD203B41FA5}">
                      <a16:colId xmlns:a16="http://schemas.microsoft.com/office/drawing/2014/main" val="2358089753"/>
                    </a:ext>
                  </a:extLst>
                </a:gridCol>
                <a:gridCol w="4947190">
                  <a:extLst>
                    <a:ext uri="{9D8B030D-6E8A-4147-A177-3AD203B41FA5}">
                      <a16:colId xmlns:a16="http://schemas.microsoft.com/office/drawing/2014/main" val="660685849"/>
                    </a:ext>
                  </a:extLst>
                </a:gridCol>
              </a:tblGrid>
              <a:tr h="381310"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Objective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83066"/>
                  </a:ext>
                </a:extLst>
              </a:tr>
              <a:tr h="6355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2013–2018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Zim Asset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revival through value addition &amp; growth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3171542"/>
                  </a:ext>
                </a:extLst>
              </a:tr>
              <a:tr h="6355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2016–2020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Command Agriculture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 food production, especially maize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0063891"/>
                  </a:ext>
                </a:extLst>
              </a:tr>
              <a:tr h="38131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2019–2021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Currency Reform (SI 142 of 2019)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Restore monetary sovereignty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2325710"/>
                  </a:ext>
                </a:extLst>
              </a:tr>
              <a:tr h="423679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2020–2023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Auction Forex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Exchange rate stability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893521"/>
                  </a:ext>
                </a:extLst>
              </a:tr>
              <a:tr h="423679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2021–2025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NDS1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 modernisation and structural reform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3777040"/>
                  </a:ext>
                </a:extLst>
              </a:tr>
            </a:tbl>
          </a:graphicData>
        </a:graphic>
      </p:graphicFrame>
      <p:pic>
        <p:nvPicPr>
          <p:cNvPr id="10" name="Picture 9" descr="A close up of a logo&#10;&#10;AI-generated content may be incorrect.">
            <a:extLst>
              <a:ext uri="{FF2B5EF4-FFF2-40B4-BE49-F238E27FC236}">
                <a16:creationId xmlns:a16="http://schemas.microsoft.com/office/drawing/2014/main" id="{7E20E260-4714-6403-8A64-9317F1EC4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61390B08-F98E-E352-C2F8-545052C0A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91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AF9695-0202-A90A-848E-79C9AB511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78FAC8-2BFC-0453-13E2-A4AE6A9FD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tractor in the distance on a farm">
            <a:extLst>
              <a:ext uri="{FF2B5EF4-FFF2-40B4-BE49-F238E27FC236}">
                <a16:creationId xmlns:a16="http://schemas.microsoft.com/office/drawing/2014/main" id="{FCE14C36-06EF-F718-5C73-2E3AFC52D2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E8BF060-1B90-123D-82B6-DD3B6B4E7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4E7B23-0402-22EA-6756-78E0FE2BA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" y="271340"/>
            <a:ext cx="8723610" cy="971649"/>
          </a:xfrm>
        </p:spPr>
        <p:txBody>
          <a:bodyPr>
            <a:noAutofit/>
          </a:bodyPr>
          <a:lstStyle/>
          <a:p>
            <a:r>
              <a:rPr lang="en-ZW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Statutory Instruments</a:t>
            </a:r>
            <a:br>
              <a:rPr lang="en-ZW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ZW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77922-F970-0E7F-23AB-8A4F46986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7" y="749808"/>
            <a:ext cx="5577840" cy="32004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70000"/>
              </a:lnSpc>
              <a:buFont typeface="Arial" panose="020B0604020202020204" pitchFamily="34" charset="0"/>
              <a:buAutoNum type="arabicPeriod"/>
            </a:pPr>
            <a:r>
              <a:rPr lang="en-ZW" sz="16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133 of 2016-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Bond Notes Regulations</a:t>
            </a:r>
            <a:endParaRPr lang="en-ZW" sz="1600" b="1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buAutoNum type="arabicPeriod"/>
            </a:pPr>
            <a:r>
              <a:rPr lang="en-ZW" sz="16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S.I. 142 of 2019-RBZ Legal Tender Regulation </a:t>
            </a:r>
            <a:r>
              <a:rPr lang="en-ZW" sz="16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(sole legal tender)</a:t>
            </a:r>
          </a:p>
          <a:p>
            <a:pPr>
              <a:lnSpc>
                <a:spcPct val="170000"/>
              </a:lnSpc>
              <a:buAutoNum type="arabicPeriod"/>
            </a:pPr>
            <a:r>
              <a:rPr lang="en-ZW" sz="16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SI 218 of 2023 Presidential Powers (Temporary Measures) (Amendment of Exchange Control Act) Regulations, </a:t>
            </a:r>
            <a:r>
              <a:rPr lang="en-US" sz="16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(Multicurrency up to 2030)</a:t>
            </a:r>
            <a:endParaRPr lang="en-US" sz="16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en-ZW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70000"/>
              </a:lnSpc>
              <a:buSzPts val="1000"/>
              <a:buFont typeface="Arial" panose="02070309020205020404" pitchFamily="49" charset="0"/>
              <a:buChar char="•"/>
            </a:pPr>
            <a:endParaRPr lang="en-ZW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en-ZW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8" name="Picture 7" descr="A close up of a logo&#10;&#10;AI-generated content may be incorrect.">
            <a:extLst>
              <a:ext uri="{FF2B5EF4-FFF2-40B4-BE49-F238E27FC236}">
                <a16:creationId xmlns:a16="http://schemas.microsoft.com/office/drawing/2014/main" id="{2069582B-3CEA-887E-A795-8DB2B8080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E880F611-FFB1-3574-5C5F-CCCCA590A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754E49-A9D4-3399-2556-0C125C78F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484" y="0"/>
            <a:ext cx="6126480" cy="55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3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1908-324F-81BA-D909-BE0460DD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923" y="224421"/>
            <a:ext cx="7935712" cy="930729"/>
          </a:xfrm>
        </p:spPr>
        <p:txBody>
          <a:bodyPr anchor="ctr">
            <a:normAutofit/>
          </a:bodyPr>
          <a:lstStyle/>
          <a:p>
            <a:r>
              <a:rPr lang="en-Z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Currency Regime Changes (14 Episodes)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6716F3-99E7-6BB9-C922-2969CC2BE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F4FE5-FE00-E3AD-4E3F-723850A88327}"/>
              </a:ext>
            </a:extLst>
          </p:cNvPr>
          <p:cNvSpPr txBox="1"/>
          <p:nvPr/>
        </p:nvSpPr>
        <p:spPr>
          <a:xfrm>
            <a:off x="2316144" y="6368979"/>
            <a:ext cx="792479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endParaRPr lang="en-US" sz="1100">
              <a:ea typeface="Calibri"/>
              <a:cs typeface="Calibri"/>
            </a:endParaRPr>
          </a:p>
          <a:p>
            <a:r>
              <a:rPr lang="en-US" sz="1100"/>
              <a:t>International Monetary Fund (IMF), 2010. </a:t>
            </a:r>
            <a:r>
              <a:rPr lang="en-US" sz="1100" i="1"/>
              <a:t>Zimbabwe: Staff Report for the 2010 Article IV Consultation</a:t>
            </a:r>
            <a:r>
              <a:rPr lang="en-US" sz="1100"/>
              <a:t>. Washington, D.C.: IMF.</a:t>
            </a:r>
            <a:endParaRPr lang="en-US" sz="11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D06824F6-97D4-C39D-D6D2-74857649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9ABD0FF2-F006-3AB5-FCA2-93A3B607A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88B3E170-8D58-CBEB-553E-EDB9DE5E7F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2554959"/>
              </p:ext>
            </p:extLst>
          </p:nvPr>
        </p:nvGraphicFramePr>
        <p:xfrm>
          <a:off x="335788" y="1381795"/>
          <a:ext cx="6858000" cy="4613838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853669">
                  <a:extLst>
                    <a:ext uri="{9D8B030D-6E8A-4147-A177-3AD203B41FA5}">
                      <a16:colId xmlns:a16="http://schemas.microsoft.com/office/drawing/2014/main" val="2156881037"/>
                    </a:ext>
                  </a:extLst>
                </a:gridCol>
                <a:gridCol w="4004331">
                  <a:extLst>
                    <a:ext uri="{9D8B030D-6E8A-4147-A177-3AD203B41FA5}">
                      <a16:colId xmlns:a16="http://schemas.microsoft.com/office/drawing/2014/main" val="138633156"/>
                    </a:ext>
                  </a:extLst>
                </a:gridCol>
              </a:tblGrid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Period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Currency Episode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972392"/>
                  </a:ext>
                </a:extLst>
              </a:tr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1980-1983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ZWD series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275898"/>
                  </a:ext>
                </a:extLst>
              </a:tr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1993-2003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ZWD series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608423"/>
                  </a:ext>
                </a:extLst>
              </a:tr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2003-2004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Cargill Cotton bearer cheques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928989"/>
                  </a:ext>
                </a:extLst>
              </a:tr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2003-2006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RBZ Bearer Cheques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92943"/>
                  </a:ext>
                </a:extLst>
              </a:tr>
              <a:tr h="479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August 2006 – August 2008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first re-denomination ZWN bearer cheque series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611853"/>
                  </a:ext>
                </a:extLst>
              </a:tr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Abortive Sunrise 2 series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519877"/>
                  </a:ext>
                </a:extLst>
              </a:tr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2008 bearer cheque series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04171"/>
                  </a:ext>
                </a:extLst>
              </a:tr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Special Agro. Cheques of 2008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72816"/>
                  </a:ext>
                </a:extLst>
              </a:tr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2008-2009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Third Zimbabwe Dollar (ZWR):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256301"/>
                  </a:ext>
                </a:extLst>
              </a:tr>
              <a:tr h="479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February 2009 – April 2009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short-lived fourth dollar (ZWL):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25156"/>
                  </a:ext>
                </a:extLst>
              </a:tr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2009-2019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decade of dollarisation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046949"/>
                  </a:ext>
                </a:extLst>
              </a:tr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Bond Note and Coin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507494"/>
                  </a:ext>
                </a:extLst>
              </a:tr>
              <a:tr h="479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Return of the Zimbabwe dollar (ZWL)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656148"/>
                  </a:ext>
                </a:extLst>
              </a:tr>
              <a:tr h="253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Zimbabwe Gold (</a:t>
                      </a:r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ZiG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708260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DFCE7725-BB9C-6637-4E8F-53633D070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382" y="1555292"/>
            <a:ext cx="4676728" cy="401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1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552E4-EC93-56EE-216C-FF6E1FCE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89" y="444448"/>
            <a:ext cx="3765574" cy="611657"/>
          </a:xfrm>
        </p:spPr>
        <p:txBody>
          <a:bodyPr anchor="t"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Corporates</a:t>
            </a:r>
            <a:endParaRPr lang="en-Z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artoon of a person holding a briefcase coming out of a window&#10;&#10;AI-generated content may be incorrect.">
            <a:extLst>
              <a:ext uri="{FF2B5EF4-FFF2-40B4-BE49-F238E27FC236}">
                <a16:creationId xmlns:a16="http://schemas.microsoft.com/office/drawing/2014/main" id="{E2A8E28B-34AC-9798-6359-6739F16A4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770" y="771988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6208" y="0"/>
            <a:ext cx="4775791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9E415-EE95-6DA4-0272-BC8436528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5884" y="161539"/>
            <a:ext cx="4475052" cy="589005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Inflation and economic instability saw several counters delisting.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Z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Kingdom Bank (2006)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Interfresh Holdings (2007)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CFX Bank (2008)Trust Holdings (2009)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(2010)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Hwange Colliery (2018 its suspended till today)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Border Timbers (2021)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Zimre</a:t>
            </a: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Property Investments (ZPI) (2019)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 Mutual and PPC (Suspended in 2020)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Border Timbers (2021, voluntary)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Dawn Properties (2022) Delisted and merged with African Sun Limited (hospitality sector consolidation).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Truworths (2020)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Bindura(2023)(Suspension pending corporate structure of Trojan Mine Lafarge(2023)(Voluntary suspension, now under corporate rescue)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Meikles (Suspended in 2024)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Corporate Rescues continues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466BD5-F57C-CB7F-42FE-E8DEB3BF0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close up of a logo&#10;&#10;AI-generated content may be incorrect.">
            <a:extLst>
              <a:ext uri="{FF2B5EF4-FFF2-40B4-BE49-F238E27FC236}">
                <a16:creationId xmlns:a16="http://schemas.microsoft.com/office/drawing/2014/main" id="{0B36F29C-11B5-7703-3D72-A0842EB4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95978E89-6D3E-BEED-FA6A-06180340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" y="5618650"/>
            <a:ext cx="2146057" cy="1236053"/>
          </a:xfrm>
          <a:prstGeom prst="rect">
            <a:avLst/>
          </a:prstGeom>
          <a:ln>
            <a:noFill/>
          </a:ln>
        </p:spPr>
      </p:pic>
      <p:pic>
        <p:nvPicPr>
          <p:cNvPr id="7170" name="Picture 2" descr="China's stock exchanges are delisting a ...">
            <a:extLst>
              <a:ext uri="{FF2B5EF4-FFF2-40B4-BE49-F238E27FC236}">
                <a16:creationId xmlns:a16="http://schemas.microsoft.com/office/drawing/2014/main" id="{0EEF5596-2392-09D8-14C0-84D0CBDFA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2" y="3433899"/>
            <a:ext cx="4245431" cy="237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26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and holding ball">
            <a:extLst>
              <a:ext uri="{FF2B5EF4-FFF2-40B4-BE49-F238E27FC236}">
                <a16:creationId xmlns:a16="http://schemas.microsoft.com/office/drawing/2014/main" id="{078D2B3A-908D-1CC7-47CD-39C5615D8B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" r="23212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454613-2718-5E13-886D-E9A7DC6A6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684" y="1451875"/>
            <a:ext cx="3982171" cy="1554480"/>
          </a:xfrm>
        </p:spPr>
        <p:txBody>
          <a:bodyPr anchor="b">
            <a:normAutofit/>
          </a:bodyPr>
          <a:lstStyle/>
          <a:p>
            <a:pPr algn="l"/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Health Check!!!!</a:t>
            </a:r>
            <a:endParaRPr lang="en-ZW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35CA62A9-4122-F668-563E-A29537199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" y="5618650"/>
            <a:ext cx="2146057" cy="1236053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AE17AE94-8BFD-D30C-F46B-DDDDDE314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731" y="5922638"/>
            <a:ext cx="2245822" cy="6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36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A2318-C5E7-75EA-B32D-7B296FD3C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0A62-B614-5E1A-780C-6C1F9394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759" y="329881"/>
            <a:ext cx="10452365" cy="737907"/>
          </a:xfrm>
        </p:spPr>
        <p:txBody>
          <a:bodyPr>
            <a:noAutofit/>
          </a:bodyPr>
          <a:lstStyle/>
          <a:p>
            <a:r>
              <a:rPr lang="en-ZW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Economic Growth (</a:t>
            </a:r>
            <a:r>
              <a:rPr lang="en-ZW" sz="24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1960</a:t>
            </a:r>
            <a:r>
              <a:rPr lang="en-ZW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-2024)</a:t>
            </a:r>
            <a:endParaRPr lang="en-Z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024760-D486-D00B-BB29-1DE1B6846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0" name="Picture 59" descr="A close up of a logo&#10;&#10;AI-generated content may be incorrect.">
            <a:extLst>
              <a:ext uri="{FF2B5EF4-FFF2-40B4-BE49-F238E27FC236}">
                <a16:creationId xmlns:a16="http://schemas.microsoft.com/office/drawing/2014/main" id="{E904AEE6-670D-357C-CC8E-AFB4073A7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62" name="Picture 61" descr="A close-up of a logo&#10;&#10;AI-generated content may be incorrect.">
            <a:extLst>
              <a:ext uri="{FF2B5EF4-FFF2-40B4-BE49-F238E27FC236}">
                <a16:creationId xmlns:a16="http://schemas.microsoft.com/office/drawing/2014/main" id="{744CDC54-6E3A-9659-0DD9-B706E5686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D4CFC5-53F1-094E-4D6A-7359E64873F9}"/>
              </a:ext>
            </a:extLst>
          </p:cNvPr>
          <p:cNvSpPr txBox="1"/>
          <p:nvPr/>
        </p:nvSpPr>
        <p:spPr>
          <a:xfrm>
            <a:off x="670560" y="5637184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World Bank</a:t>
            </a:r>
            <a:endParaRPr lang="en-US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3CF70ED-0F1C-2744-2980-B4811578F9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95510"/>
              </p:ext>
            </p:extLst>
          </p:nvPr>
        </p:nvGraphicFramePr>
        <p:xfrm>
          <a:off x="1068361" y="1157926"/>
          <a:ext cx="9601200" cy="448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90443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CB6F3-9E28-31F9-6B6F-0995D30C1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627" y="374435"/>
            <a:ext cx="10509504" cy="1076914"/>
          </a:xfrm>
        </p:spPr>
        <p:txBody>
          <a:bodyPr anchor="ctr">
            <a:noAutofit/>
          </a:bodyPr>
          <a:lstStyle/>
          <a:p>
            <a:r>
              <a:rPr lang="en-ZW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External Debt (% of GDP) - 25 Year Trend</a:t>
            </a:r>
            <a:br>
              <a:rPr lang="en-ZW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ZW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E332B0A-4B24-F221-65FB-77C525873A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014154"/>
              </p:ext>
            </p:extLst>
          </p:nvPr>
        </p:nvGraphicFramePr>
        <p:xfrm>
          <a:off x="655320" y="1305920"/>
          <a:ext cx="10881360" cy="448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6198A1C-2F79-E1DA-09CC-6B93761A7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D3E8CB76-94A4-DF93-9F0D-F53C7F81C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EAABD186-A44B-BD91-A8EB-198D1F4EA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" y="5782773"/>
            <a:ext cx="2146057" cy="1071930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55163-AF8D-079B-68F0-6D1C8AC4BAC6}"/>
              </a:ext>
            </a:extLst>
          </p:cNvPr>
          <p:cNvSpPr txBox="1"/>
          <p:nvPr/>
        </p:nvSpPr>
        <p:spPr>
          <a:xfrm>
            <a:off x="1336627" y="5729664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World Bank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93240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240C-9C8E-4510-AA99-DCE7F4C5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746" y="344756"/>
            <a:ext cx="775538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Foreign Exchange Reserves (Months of Import Cover) - 25 Year Trend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7E46DF3-2E32-9F60-B413-383C6916E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7406236"/>
              </p:ext>
            </p:extLst>
          </p:nvPr>
        </p:nvGraphicFramePr>
        <p:xfrm>
          <a:off x="912871" y="2235924"/>
          <a:ext cx="10377980" cy="3443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FADD222-1E8C-1F96-4F48-0320BE8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CF379CE0-D681-75DB-F623-11C99D905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70992BC8-7493-AF4A-36C4-336E8FA3F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" y="5782773"/>
            <a:ext cx="2146057" cy="107193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A5409-71DB-87E3-F924-DC71FE9B7C79}"/>
              </a:ext>
            </a:extLst>
          </p:cNvPr>
          <p:cNvSpPr txBox="1"/>
          <p:nvPr/>
        </p:nvSpPr>
        <p:spPr>
          <a:xfrm>
            <a:off x="1078521" y="5598107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World Bank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6317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24019-F94E-CA10-3ABB-7354BB921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g of money on a maze&#10;&#10;AI-generated content may be incorrect.">
            <a:extLst>
              <a:ext uri="{FF2B5EF4-FFF2-40B4-BE49-F238E27FC236}">
                <a16:creationId xmlns:a16="http://schemas.microsoft.com/office/drawing/2014/main" id="{FEF2CAE7-72BC-8BFA-E317-393872C270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5EBFC-ADD1-F8B7-81BA-964B4AFED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6983" y="369455"/>
            <a:ext cx="8082508" cy="5190836"/>
          </a:xfrm>
        </p:spPr>
        <p:txBody>
          <a:bodyPr>
            <a:normAutofit/>
          </a:bodyPr>
          <a:lstStyle/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ZW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</a:t>
            </a:r>
            <a:br>
              <a:rPr lang="en-ZW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ZW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Pre-Independence</a:t>
            </a:r>
            <a:br>
              <a:rPr lang="en-ZW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ZW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Independence</a:t>
            </a:r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904DE66D-AB30-B121-7411-F746E77C4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33D20C6E-0E61-54EE-704A-1CFB31C06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7" y="5882810"/>
            <a:ext cx="2146057" cy="9718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232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E23F-F1A4-77BC-0AD9-38E7CEC9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375" y="341745"/>
            <a:ext cx="10515596" cy="782338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 of Payments (BOP) Comparison</a:t>
            </a:r>
            <a:endParaRPr lang="en-ZW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01C905-74D8-7D76-31B6-C8E5D841F7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8445956"/>
              </p:ext>
            </p:extLst>
          </p:nvPr>
        </p:nvGraphicFramePr>
        <p:xfrm>
          <a:off x="630195" y="2779155"/>
          <a:ext cx="10515596" cy="24333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3221838188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350495525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4290958285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83944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Z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Account Balance (% of GDP)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Foreign Reserves (months of imports)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Debt (% of GDP)</a:t>
                      </a:r>
                    </a:p>
                  </a:txBody>
                  <a:tcPr marL="89933" marR="89933" anchor="ctr"/>
                </a:tc>
                <a:extLst>
                  <a:ext uri="{0D108BD9-81ED-4DB2-BD59-A6C34878D82A}">
                    <a16:rowId xmlns:a16="http://schemas.microsoft.com/office/drawing/2014/main" val="2173910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Zimbabwe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-2.8%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 months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78.6%</a:t>
                      </a:r>
                    </a:p>
                  </a:txBody>
                  <a:tcPr marL="89933" marR="89933" anchor="ctr"/>
                </a:tc>
                <a:extLst>
                  <a:ext uri="{0D108BD9-81ED-4DB2-BD59-A6C34878D82A}">
                    <a16:rowId xmlns:a16="http://schemas.microsoft.com/office/drawing/2014/main" val="111328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 Average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-0.4%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 months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61.3%</a:t>
                      </a:r>
                    </a:p>
                  </a:txBody>
                  <a:tcPr marL="89933" marR="89933" anchor="ctr"/>
                </a:tc>
                <a:extLst>
                  <a:ext uri="{0D108BD9-81ED-4DB2-BD59-A6C34878D82A}">
                    <a16:rowId xmlns:a16="http://schemas.microsoft.com/office/drawing/2014/main" val="2189050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South Africa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3.7%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 months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51.2%</a:t>
                      </a:r>
                    </a:p>
                  </a:txBody>
                  <a:tcPr marL="89933" marR="89933" anchor="ctr"/>
                </a:tc>
                <a:extLst>
                  <a:ext uri="{0D108BD9-81ED-4DB2-BD59-A6C34878D82A}">
                    <a16:rowId xmlns:a16="http://schemas.microsoft.com/office/drawing/2014/main" val="2116895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Nigeria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-2.4%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 months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38.4%</a:t>
                      </a:r>
                    </a:p>
                  </a:txBody>
                  <a:tcPr marL="89933" marR="89933" anchor="ctr"/>
                </a:tc>
                <a:extLst>
                  <a:ext uri="{0D108BD9-81ED-4DB2-BD59-A6C34878D82A}">
                    <a16:rowId xmlns:a16="http://schemas.microsoft.com/office/drawing/2014/main" val="1904902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SADC Average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-1.2%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 months</a:t>
                      </a:r>
                    </a:p>
                  </a:txBody>
                  <a:tcPr marL="89933" marR="89933" anchor="ctr"/>
                </a:tc>
                <a:tc>
                  <a:txBody>
                    <a:bodyPr/>
                    <a:lstStyle/>
                    <a:p>
                      <a:r>
                        <a:rPr lang="en-Z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58.2%</a:t>
                      </a:r>
                    </a:p>
                  </a:txBody>
                  <a:tcPr marL="89933" marR="89933" anchor="ctr"/>
                </a:tc>
                <a:extLst>
                  <a:ext uri="{0D108BD9-81ED-4DB2-BD59-A6C34878D82A}">
                    <a16:rowId xmlns:a16="http://schemas.microsoft.com/office/drawing/2014/main" val="325855778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2923A9A-0AB1-8292-9C98-ACED3D992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338C13-07DD-71A0-3DAD-A3A322A2BA6D}"/>
              </a:ext>
            </a:extLst>
          </p:cNvPr>
          <p:cNvSpPr txBox="1"/>
          <p:nvPr/>
        </p:nvSpPr>
        <p:spPr>
          <a:xfrm>
            <a:off x="2042874" y="5353199"/>
            <a:ext cx="99545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Monetary Fund (IMF), 2024.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IMF Country Report No. 24/126: Zimbabwe – Staff Consultation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Washington, DC: IMF.</a:t>
            </a:r>
          </a:p>
        </p:txBody>
      </p:sp>
      <p:pic>
        <p:nvPicPr>
          <p:cNvPr id="8" name="Picture 7" descr="A close up of a logo&#10;&#10;AI-generated content may be incorrect.">
            <a:extLst>
              <a:ext uri="{FF2B5EF4-FFF2-40B4-BE49-F238E27FC236}">
                <a16:creationId xmlns:a16="http://schemas.microsoft.com/office/drawing/2014/main" id="{F4B80E32-0C59-4627-4049-D453E44C1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4BEEBB1C-6464-0240-44D6-FAB7249F6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" y="5618650"/>
            <a:ext cx="2146057" cy="12360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946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14CFB-4F8B-B47F-017D-9C706E3E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210" y="380790"/>
            <a:ext cx="10353761" cy="9403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Zimbabwe vs. African Nations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BDE357-D1E5-222C-9840-016CF341C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39DB34B0-F9A2-53C3-092B-ABB1181B28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190602"/>
              </p:ext>
            </p:extLst>
          </p:nvPr>
        </p:nvGraphicFramePr>
        <p:xfrm>
          <a:off x="639618" y="1365652"/>
          <a:ext cx="10645795" cy="3268136"/>
        </p:xfrm>
        <a:graphic>
          <a:graphicData uri="http://schemas.openxmlformats.org/drawingml/2006/table">
            <a:tbl>
              <a:tblPr bandRow="1">
                <a:tableStyleId>{0E3FDE45-AF77-4B5C-9715-49D594BDF05E}</a:tableStyleId>
              </a:tblPr>
              <a:tblGrid>
                <a:gridCol w="2129159">
                  <a:extLst>
                    <a:ext uri="{9D8B030D-6E8A-4147-A177-3AD203B41FA5}">
                      <a16:colId xmlns:a16="http://schemas.microsoft.com/office/drawing/2014/main" val="3545693939"/>
                    </a:ext>
                  </a:extLst>
                </a:gridCol>
                <a:gridCol w="2129159">
                  <a:extLst>
                    <a:ext uri="{9D8B030D-6E8A-4147-A177-3AD203B41FA5}">
                      <a16:colId xmlns:a16="http://schemas.microsoft.com/office/drawing/2014/main" val="1863760307"/>
                    </a:ext>
                  </a:extLst>
                </a:gridCol>
                <a:gridCol w="2129159">
                  <a:extLst>
                    <a:ext uri="{9D8B030D-6E8A-4147-A177-3AD203B41FA5}">
                      <a16:colId xmlns:a16="http://schemas.microsoft.com/office/drawing/2014/main" val="3959316060"/>
                    </a:ext>
                  </a:extLst>
                </a:gridCol>
                <a:gridCol w="2129159">
                  <a:extLst>
                    <a:ext uri="{9D8B030D-6E8A-4147-A177-3AD203B41FA5}">
                      <a16:colId xmlns:a16="http://schemas.microsoft.com/office/drawing/2014/main" val="120291243"/>
                    </a:ext>
                  </a:extLst>
                </a:gridCol>
                <a:gridCol w="2129159">
                  <a:extLst>
                    <a:ext uri="{9D8B030D-6E8A-4147-A177-3AD203B41FA5}">
                      <a16:colId xmlns:a16="http://schemas.microsoft.com/office/drawing/2014/main" val="3743606333"/>
                    </a:ext>
                  </a:extLst>
                </a:gridCol>
              </a:tblGrid>
              <a:tr h="408631">
                <a:tc>
                  <a:txBody>
                    <a:bodyPr/>
                    <a:lstStyle/>
                    <a:p>
                      <a:r>
                        <a:rPr lang="en-GB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 (Nominal, 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 per capita (2024)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Inflation Rate (5-year Average)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2601389"/>
                  </a:ext>
                </a:extLst>
              </a:tr>
              <a:tr h="43913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Zimbabwe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$35.2 billion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$2,117.8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~255%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8905246"/>
                  </a:ext>
                </a:extLst>
              </a:tr>
              <a:tr h="240371"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South Africa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$373.1 billion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$6,022.5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Largest SADC economy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5853035"/>
                  </a:ext>
                </a:extLst>
              </a:tr>
              <a:tr h="240371"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Angola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$95.2 billion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$2,308.2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25.2%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Oil-dependent economy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7001985"/>
                  </a:ext>
                </a:extLst>
              </a:tr>
              <a:tr h="240371"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Tanzania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$77.5 billion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$1,207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Emerging East African hub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3935403"/>
                  </a:ext>
                </a:extLst>
              </a:tr>
              <a:tr h="408631"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Mozambique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$16.1 billion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Lower GDP but growing due to gas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8407724"/>
                  </a:ext>
                </a:extLst>
              </a:tr>
              <a:tr h="404470"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Africa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$2.6 trillion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$2,000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1506209"/>
                  </a:ext>
                </a:extLst>
              </a:tr>
              <a:tr h="47380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$104.6 trillion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$12,263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4265814"/>
                  </a:ext>
                </a:extLst>
              </a:tr>
            </a:tbl>
          </a:graphicData>
        </a:graphic>
      </p:graphicFrame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E5251849-D5E5-AFAE-A09B-FBC60378E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1D91BF9C-47F1-F710-8795-568F741A4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" y="5618650"/>
            <a:ext cx="2146057" cy="1236053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9734CF-7404-951F-C045-125A9EA4A08D}"/>
              </a:ext>
            </a:extLst>
          </p:cNvPr>
          <p:cNvSpPr txBox="1"/>
          <p:nvPr/>
        </p:nvSpPr>
        <p:spPr>
          <a:xfrm>
            <a:off x="678872" y="4626470"/>
            <a:ext cx="61929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World Bank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50563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7673-1370-31A1-949C-BCA9BEB6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708" y="388571"/>
            <a:ext cx="10446861" cy="644870"/>
          </a:xfrm>
        </p:spPr>
        <p:txBody>
          <a:bodyPr>
            <a:normAutofit/>
          </a:bodyPr>
          <a:lstStyle/>
          <a:p>
            <a:r>
              <a:rPr lang="en-Z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Development Index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2F2823E-1F27-3243-CFEA-BF5C83ABC3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551049"/>
              </p:ext>
            </p:extLst>
          </p:nvPr>
        </p:nvGraphicFramePr>
        <p:xfrm>
          <a:off x="480646" y="2602096"/>
          <a:ext cx="10353676" cy="305332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82319">
                  <a:extLst>
                    <a:ext uri="{9D8B030D-6E8A-4147-A177-3AD203B41FA5}">
                      <a16:colId xmlns:a16="http://schemas.microsoft.com/office/drawing/2014/main" val="336610429"/>
                    </a:ext>
                  </a:extLst>
                </a:gridCol>
                <a:gridCol w="2127996">
                  <a:extLst>
                    <a:ext uri="{9D8B030D-6E8A-4147-A177-3AD203B41FA5}">
                      <a16:colId xmlns:a16="http://schemas.microsoft.com/office/drawing/2014/main" val="2460557127"/>
                    </a:ext>
                  </a:extLst>
                </a:gridCol>
                <a:gridCol w="2047787">
                  <a:extLst>
                    <a:ext uri="{9D8B030D-6E8A-4147-A177-3AD203B41FA5}">
                      <a16:colId xmlns:a16="http://schemas.microsoft.com/office/drawing/2014/main" val="4141671156"/>
                    </a:ext>
                  </a:extLst>
                </a:gridCol>
                <a:gridCol w="2047787">
                  <a:extLst>
                    <a:ext uri="{9D8B030D-6E8A-4147-A177-3AD203B41FA5}">
                      <a16:colId xmlns:a16="http://schemas.microsoft.com/office/drawing/2014/main" val="625333916"/>
                    </a:ext>
                  </a:extLst>
                </a:gridCol>
                <a:gridCol w="2047787">
                  <a:extLst>
                    <a:ext uri="{9D8B030D-6E8A-4147-A177-3AD203B41FA5}">
                      <a16:colId xmlns:a16="http://schemas.microsoft.com/office/drawing/2014/main" val="1986908137"/>
                    </a:ext>
                  </a:extLst>
                </a:gridCol>
              </a:tblGrid>
              <a:tr h="657577">
                <a:tc>
                  <a:txBody>
                    <a:bodyPr/>
                    <a:lstStyle/>
                    <a:p>
                      <a:r>
                        <a:rPr lang="en-Z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Africa Infrastructure Dev. Index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Access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Road Density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Internet Penetration</a:t>
                      </a:r>
                    </a:p>
                  </a:txBody>
                  <a:tcPr marL="87567" marR="87567" marT="43784" marB="43784" anchor="ctr"/>
                </a:tc>
                <a:extLst>
                  <a:ext uri="{0D108BD9-81ED-4DB2-BD59-A6C34878D82A}">
                    <a16:rowId xmlns:a16="http://schemas.microsoft.com/office/drawing/2014/main" val="3909626083"/>
                  </a:ext>
                </a:extLst>
              </a:tr>
              <a:tr h="390385"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Zimbabwe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24.1/100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41%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km/100km²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33.4%</a:t>
                      </a:r>
                    </a:p>
                  </a:txBody>
                  <a:tcPr marL="87567" marR="87567" marT="43784" marB="43784" anchor="ctr"/>
                </a:tc>
                <a:extLst>
                  <a:ext uri="{0D108BD9-81ED-4DB2-BD59-A6C34878D82A}">
                    <a16:rowId xmlns:a16="http://schemas.microsoft.com/office/drawing/2014/main" val="3042994131"/>
                  </a:ext>
                </a:extLst>
              </a:tr>
              <a:tr h="390385"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South Africa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79.8/100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84%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km/100km²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68.2%</a:t>
                      </a:r>
                    </a:p>
                  </a:txBody>
                  <a:tcPr marL="87567" marR="87567" marT="43784" marB="43784" anchor="ctr"/>
                </a:tc>
                <a:extLst>
                  <a:ext uri="{0D108BD9-81ED-4DB2-BD59-A6C34878D82A}">
                    <a16:rowId xmlns:a16="http://schemas.microsoft.com/office/drawing/2014/main" val="701311598"/>
                  </a:ext>
                </a:extLst>
              </a:tr>
              <a:tr h="390385"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Kenya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36.4/100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km/100km²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40.5%</a:t>
                      </a:r>
                    </a:p>
                  </a:txBody>
                  <a:tcPr marL="87567" marR="87567" marT="43784" marB="43784" anchor="ctr"/>
                </a:tc>
                <a:extLst>
                  <a:ext uri="{0D108BD9-81ED-4DB2-BD59-A6C34878D82A}">
                    <a16:rowId xmlns:a16="http://schemas.microsoft.com/office/drawing/2014/main" val="1484888151"/>
                  </a:ext>
                </a:extLst>
              </a:tr>
              <a:tr h="390385"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Nigeria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23.5/100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km/100km²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42.0%</a:t>
                      </a:r>
                    </a:p>
                  </a:txBody>
                  <a:tcPr marL="87567" marR="87567" marT="43784" marB="43784" anchor="ctr"/>
                </a:tc>
                <a:extLst>
                  <a:ext uri="{0D108BD9-81ED-4DB2-BD59-A6C34878D82A}">
                    <a16:rowId xmlns:a16="http://schemas.microsoft.com/office/drawing/2014/main" val="3331065664"/>
                  </a:ext>
                </a:extLst>
              </a:tr>
              <a:tr h="390385"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SADC Average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32.7/100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53%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km/100km²</a:t>
                      </a: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r>
                        <a:rPr lang="en-ZW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38.3%</a:t>
                      </a:r>
                    </a:p>
                  </a:txBody>
                  <a:tcPr marL="87567" marR="87567" marT="43784" marB="43784" anchor="ctr"/>
                </a:tc>
                <a:extLst>
                  <a:ext uri="{0D108BD9-81ED-4DB2-BD59-A6C34878D82A}">
                    <a16:rowId xmlns:a16="http://schemas.microsoft.com/office/drawing/2014/main" val="521432016"/>
                  </a:ext>
                </a:extLst>
              </a:tr>
              <a:tr h="443824">
                <a:tc>
                  <a:txBody>
                    <a:bodyPr/>
                    <a:lstStyle/>
                    <a:p>
                      <a:endParaRPr lang="en-ZW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endParaRPr lang="en-ZW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endParaRPr lang="en-ZW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endParaRPr lang="en-ZW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67" marR="87567" marT="43784" marB="43784" anchor="ctr"/>
                </a:tc>
                <a:tc>
                  <a:txBody>
                    <a:bodyPr/>
                    <a:lstStyle/>
                    <a:p>
                      <a:endParaRPr lang="en-ZW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67" marR="87567" marT="43784" marB="43784" anchor="ctr"/>
                </a:tc>
                <a:extLst>
                  <a:ext uri="{0D108BD9-81ED-4DB2-BD59-A6C34878D82A}">
                    <a16:rowId xmlns:a16="http://schemas.microsoft.com/office/drawing/2014/main" val="39308925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EA91757-F800-3C5E-1D72-50889500A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EB36D3-722F-A4A6-FEF7-7E82E0E47235}"/>
              </a:ext>
            </a:extLst>
          </p:cNvPr>
          <p:cNvSpPr txBox="1"/>
          <p:nvPr/>
        </p:nvSpPr>
        <p:spPr>
          <a:xfrm>
            <a:off x="2336630" y="6234639"/>
            <a:ext cx="9855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African Development Bank (AfDB), 2022.</a:t>
            </a:r>
            <a:r>
              <a:rPr lang="en-US" sz="1200" dirty="0"/>
              <a:t> </a:t>
            </a:r>
            <a:r>
              <a:rPr lang="en-US" sz="1200" i="1" dirty="0"/>
              <a:t>Africa Infrastructure Development Index (AIDI) 2022 Report</a:t>
            </a:r>
            <a:r>
              <a:rPr lang="en-US" sz="1200" dirty="0"/>
              <a:t>.</a:t>
            </a:r>
          </a:p>
        </p:txBody>
      </p:sp>
      <p:pic>
        <p:nvPicPr>
          <p:cNvPr id="8" name="Picture 7" descr="A close up of a logo&#10;&#10;AI-generated content may be incorrect.">
            <a:extLst>
              <a:ext uri="{FF2B5EF4-FFF2-40B4-BE49-F238E27FC236}">
                <a16:creationId xmlns:a16="http://schemas.microsoft.com/office/drawing/2014/main" id="{DF3DC77E-3FAE-DADE-B411-1B168260C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287914D0-D517-01E7-0169-B7235E303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" y="5618650"/>
            <a:ext cx="2146057" cy="12360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437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range and blue numbers and graphs">
            <a:extLst>
              <a:ext uri="{FF2B5EF4-FFF2-40B4-BE49-F238E27FC236}">
                <a16:creationId xmlns:a16="http://schemas.microsoft.com/office/drawing/2014/main" id="{9E809BED-F943-F558-54F2-8AB6C201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81" b="40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2A5BA9-1E7C-F39B-E266-B2A6F61B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73" y="2735275"/>
            <a:ext cx="9729216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Zimbabwe Capital Markets</a:t>
            </a:r>
            <a:br>
              <a:rPr lang="en-US" sz="5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72E6BD-9441-F3BF-DC04-FE7A2B5C9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6279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4C5B1D-F494-F199-F245-46D1C8E93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117" y="389412"/>
            <a:ext cx="6017087" cy="66262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Zim Capital Markets</a:t>
            </a:r>
            <a:endParaRPr lang="en-ZW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A48DF-8E71-5B0A-78FE-3A16624E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89" r="21117" b="-1"/>
          <a:stretch/>
        </p:blipFill>
        <p:spPr>
          <a:xfrm>
            <a:off x="8294281" y="516994"/>
            <a:ext cx="3628217" cy="3657600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D399F6-9EC8-7527-E540-89ACCBDB0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B7F729D4-61EB-8833-83FF-A056BBDC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" y="5782773"/>
            <a:ext cx="2146057" cy="1071930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EFCB555F-0BFD-74FA-BBE1-35B5BBB07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223" y="6051592"/>
            <a:ext cx="2245822" cy="644870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D22C9F8-093E-759D-24BD-D49EB1F20A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2677523"/>
              </p:ext>
            </p:extLst>
          </p:nvPr>
        </p:nvGraphicFramePr>
        <p:xfrm>
          <a:off x="198699" y="1507955"/>
          <a:ext cx="7966248" cy="3353462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3601158">
                  <a:extLst>
                    <a:ext uri="{9D8B030D-6E8A-4147-A177-3AD203B41FA5}">
                      <a16:colId xmlns:a16="http://schemas.microsoft.com/office/drawing/2014/main" val="1415296504"/>
                    </a:ext>
                  </a:extLst>
                </a:gridCol>
                <a:gridCol w="873018">
                  <a:extLst>
                    <a:ext uri="{9D8B030D-6E8A-4147-A177-3AD203B41FA5}">
                      <a16:colId xmlns:a16="http://schemas.microsoft.com/office/drawing/2014/main" val="1203170356"/>
                    </a:ext>
                  </a:extLst>
                </a:gridCol>
                <a:gridCol w="873018">
                  <a:extLst>
                    <a:ext uri="{9D8B030D-6E8A-4147-A177-3AD203B41FA5}">
                      <a16:colId xmlns:a16="http://schemas.microsoft.com/office/drawing/2014/main" val="2524127805"/>
                    </a:ext>
                  </a:extLst>
                </a:gridCol>
                <a:gridCol w="873018">
                  <a:extLst>
                    <a:ext uri="{9D8B030D-6E8A-4147-A177-3AD203B41FA5}">
                      <a16:colId xmlns:a16="http://schemas.microsoft.com/office/drawing/2014/main" val="2446115550"/>
                    </a:ext>
                  </a:extLst>
                </a:gridCol>
                <a:gridCol w="873018">
                  <a:extLst>
                    <a:ext uri="{9D8B030D-6E8A-4147-A177-3AD203B41FA5}">
                      <a16:colId xmlns:a16="http://schemas.microsoft.com/office/drawing/2014/main" val="3069467812"/>
                    </a:ext>
                  </a:extLst>
                </a:gridCol>
                <a:gridCol w="873018">
                  <a:extLst>
                    <a:ext uri="{9D8B030D-6E8A-4147-A177-3AD203B41FA5}">
                      <a16:colId xmlns:a16="http://schemas.microsoft.com/office/drawing/2014/main" val="2837510965"/>
                    </a:ext>
                  </a:extLst>
                </a:gridCol>
              </a:tblGrid>
              <a:tr h="2685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Q4 2024 Trading Activity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VFEX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FINSEC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Market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95862988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12918086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Market Turnover (USD' 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64.61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36285730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94189163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Foreign Participation (Buy Side 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83519774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61287905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Foreign Participation (Sell Side %)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44.99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0042133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34274878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Trades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9,756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0734322"/>
                  </a:ext>
                </a:extLst>
              </a:tr>
              <a:tr h="28419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1837697"/>
                  </a:ext>
                </a:extLst>
              </a:tr>
              <a:tr h="527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Mkt Cap. As at 31 December 2024  (USD' m)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2,568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3,868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82207769"/>
                  </a:ext>
                </a:extLst>
              </a:tr>
            </a:tbl>
          </a:graphicData>
        </a:graphic>
      </p:graphicFrame>
      <p:pic>
        <p:nvPicPr>
          <p:cNvPr id="5" name="Picture 4" descr="ZSE">
            <a:extLst>
              <a:ext uri="{FF2B5EF4-FFF2-40B4-BE49-F238E27FC236}">
                <a16:creationId xmlns:a16="http://schemas.microsoft.com/office/drawing/2014/main" id="{84B80391-03EC-9B43-E557-744569D8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168" y="4099823"/>
            <a:ext cx="3144330" cy="182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nvictus Energy lists on VFEX | The ...">
            <a:extLst>
              <a:ext uri="{FF2B5EF4-FFF2-40B4-BE49-F238E27FC236}">
                <a16:creationId xmlns:a16="http://schemas.microsoft.com/office/drawing/2014/main" id="{DD82F395-6EFE-5EA4-343C-9A72EDC28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15" y="498267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robot holding a computer&#10;&#10;AI-generated content may be incorrect.">
            <a:extLst>
              <a:ext uri="{FF2B5EF4-FFF2-40B4-BE49-F238E27FC236}">
                <a16:creationId xmlns:a16="http://schemas.microsoft.com/office/drawing/2014/main" id="{8FC5CCFD-70DA-E8F0-DE1D-2FF54397C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615" y="4897318"/>
            <a:ext cx="3657600" cy="1799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B80C19-BC98-0E5A-8E6C-3B0C5275AA10}"/>
              </a:ext>
            </a:extLst>
          </p:cNvPr>
          <p:cNvSpPr txBox="1"/>
          <p:nvPr/>
        </p:nvSpPr>
        <p:spPr>
          <a:xfrm>
            <a:off x="449282" y="4897318"/>
            <a:ext cx="42953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SECZ</a:t>
            </a:r>
          </a:p>
        </p:txBody>
      </p:sp>
    </p:spTree>
    <p:extLst>
      <p:ext uri="{BB962C8B-B14F-4D97-AF65-F5344CB8AC3E}">
        <p14:creationId xmlns:p14="http://schemas.microsoft.com/office/powerpoint/2010/main" val="247294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DBF41F-DB81-5FBE-00FF-09E824AED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6445E3-FA9E-0288-2108-69310303E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DF121-E65F-B68C-BB12-3C7F7F81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117" y="501161"/>
            <a:ext cx="6017087" cy="48777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Investing on the ZSE?</a:t>
            </a:r>
            <a:endParaRPr lang="en-ZW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7B04E4-D77F-3769-D9A8-BA1732843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7A061DA4-347C-3914-BDAB-3257F492A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" y="5782773"/>
            <a:ext cx="2146057" cy="1071930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8CCAC238-7BFF-A7F8-71CC-1AACB814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223" y="6051592"/>
            <a:ext cx="2245822" cy="644870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FAC4AF2-BB7D-CF62-B736-2DFE8BEFFB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537822"/>
              </p:ext>
            </p:extLst>
          </p:nvPr>
        </p:nvGraphicFramePr>
        <p:xfrm>
          <a:off x="310896" y="1754858"/>
          <a:ext cx="6766557" cy="192024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63676">
                  <a:extLst>
                    <a:ext uri="{9D8B030D-6E8A-4147-A177-3AD203B41FA5}">
                      <a16:colId xmlns:a16="http://schemas.microsoft.com/office/drawing/2014/main" val="1305694616"/>
                    </a:ext>
                  </a:extLst>
                </a:gridCol>
                <a:gridCol w="790150">
                  <a:extLst>
                    <a:ext uri="{9D8B030D-6E8A-4147-A177-3AD203B41FA5}">
                      <a16:colId xmlns:a16="http://schemas.microsoft.com/office/drawing/2014/main" val="371133394"/>
                    </a:ext>
                  </a:extLst>
                </a:gridCol>
                <a:gridCol w="861981">
                  <a:extLst>
                    <a:ext uri="{9D8B030D-6E8A-4147-A177-3AD203B41FA5}">
                      <a16:colId xmlns:a16="http://schemas.microsoft.com/office/drawing/2014/main" val="3991153514"/>
                    </a:ext>
                  </a:extLst>
                </a:gridCol>
                <a:gridCol w="790150">
                  <a:extLst>
                    <a:ext uri="{9D8B030D-6E8A-4147-A177-3AD203B41FA5}">
                      <a16:colId xmlns:a16="http://schemas.microsoft.com/office/drawing/2014/main" val="2502483626"/>
                    </a:ext>
                  </a:extLst>
                </a:gridCol>
                <a:gridCol w="790150">
                  <a:extLst>
                    <a:ext uri="{9D8B030D-6E8A-4147-A177-3AD203B41FA5}">
                      <a16:colId xmlns:a16="http://schemas.microsoft.com/office/drawing/2014/main" val="3766853217"/>
                    </a:ext>
                  </a:extLst>
                </a:gridCol>
                <a:gridCol w="790150">
                  <a:extLst>
                    <a:ext uri="{9D8B030D-6E8A-4147-A177-3AD203B41FA5}">
                      <a16:colId xmlns:a16="http://schemas.microsoft.com/office/drawing/2014/main" val="2425640588"/>
                    </a:ext>
                  </a:extLst>
                </a:gridCol>
                <a:gridCol w="790150">
                  <a:extLst>
                    <a:ext uri="{9D8B030D-6E8A-4147-A177-3AD203B41FA5}">
                      <a16:colId xmlns:a16="http://schemas.microsoft.com/office/drawing/2014/main" val="2410166629"/>
                    </a:ext>
                  </a:extLst>
                </a:gridCol>
                <a:gridCol w="790150">
                  <a:extLst>
                    <a:ext uri="{9D8B030D-6E8A-4147-A177-3AD203B41FA5}">
                      <a16:colId xmlns:a16="http://schemas.microsoft.com/office/drawing/2014/main" val="722087764"/>
                    </a:ext>
                  </a:extLst>
                </a:gridCol>
              </a:tblGrid>
              <a:tr h="40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66821994"/>
                  </a:ext>
                </a:extLst>
              </a:tr>
              <a:tr h="75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 Investors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90642182"/>
                  </a:ext>
                </a:extLst>
              </a:tr>
              <a:tr h="75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Foreign Investors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45444451"/>
                  </a:ext>
                </a:extLst>
              </a:tr>
            </a:tbl>
          </a:graphicData>
        </a:graphic>
      </p:graphicFrame>
      <p:pic>
        <p:nvPicPr>
          <p:cNvPr id="2050" name="Picture 2" descr="Foreign investors eyeing Zimbabwe ...">
            <a:extLst>
              <a:ext uri="{FF2B5EF4-FFF2-40B4-BE49-F238E27FC236}">
                <a16:creationId xmlns:a16="http://schemas.microsoft.com/office/drawing/2014/main" id="{42D52292-C369-5F4B-9693-14417DD02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29" y="1174042"/>
            <a:ext cx="5087042" cy="258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vest Zimbabwe - Business &amp; Investment ...">
            <a:extLst>
              <a:ext uri="{FF2B5EF4-FFF2-40B4-BE49-F238E27FC236}">
                <a16:creationId xmlns:a16="http://schemas.microsoft.com/office/drawing/2014/main" id="{4ACB148D-E582-092F-D0CC-8EDC52584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424" y="3919474"/>
            <a:ext cx="5207721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03D8F-A2DD-D9F3-8595-0020768A683D}"/>
              </a:ext>
            </a:extLst>
          </p:cNvPr>
          <p:cNvSpPr txBox="1"/>
          <p:nvPr/>
        </p:nvSpPr>
        <p:spPr>
          <a:xfrm>
            <a:off x="481029" y="3919474"/>
            <a:ext cx="1946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SECZ</a:t>
            </a:r>
          </a:p>
        </p:txBody>
      </p:sp>
    </p:spTree>
    <p:extLst>
      <p:ext uri="{BB962C8B-B14F-4D97-AF65-F5344CB8AC3E}">
        <p14:creationId xmlns:p14="http://schemas.microsoft.com/office/powerpoint/2010/main" val="372707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82A93F-A6A2-B018-005A-698F90D60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8868-9CB2-ABC1-7C5F-2A045020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539" y="622222"/>
            <a:ext cx="10043535" cy="639983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Pension Funds Assets (USD ‘bn)                             GDP 2010-24</a:t>
            </a:r>
          </a:p>
          <a:p>
            <a:endParaRPr lang="en-US" sz="2800" b="1" dirty="0">
              <a:latin typeface="Grandview Displa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56D8C-F820-2DAA-873B-DE2F51B7D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46" y="1420990"/>
            <a:ext cx="6388844" cy="451219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b="1" dirty="0">
              <a:latin typeface="Grandview Display"/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dirty="0">
              <a:latin typeface="Grandview Display"/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dirty="0">
              <a:latin typeface="Grandview Display"/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dirty="0">
              <a:latin typeface="Calibri" panose="020F0502020204030204"/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DAF515-5920-CC30-076F-039DD629C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Wooden blocks with letters and money on a table&#10;&#10;AI-generated content may be incorrect.">
            <a:extLst>
              <a:ext uri="{FF2B5EF4-FFF2-40B4-BE49-F238E27FC236}">
                <a16:creationId xmlns:a16="http://schemas.microsoft.com/office/drawing/2014/main" id="{0A13129E-7C9E-0EAB-474D-CED358A37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83" y="1188419"/>
            <a:ext cx="2591244" cy="1731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D2218035-83D0-8385-9847-8B50C7C45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5C95C216-66CC-3108-516B-63B4B87B3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E394C7D-3C59-8498-48AA-42C031132B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5109306"/>
              </p:ext>
            </p:extLst>
          </p:nvPr>
        </p:nvGraphicFramePr>
        <p:xfrm>
          <a:off x="590926" y="1262205"/>
          <a:ext cx="6400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61091A5-B6B4-33C4-7B65-9DB12C67E3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537332"/>
              </p:ext>
            </p:extLst>
          </p:nvPr>
        </p:nvGraphicFramePr>
        <p:xfrm>
          <a:off x="6979770" y="1600200"/>
          <a:ext cx="5303520" cy="3858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604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6C1F7-125C-1506-C0BA-77E66E442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3BEE1-9318-6102-3730-4CDFA974D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539" y="622222"/>
            <a:ext cx="10043535" cy="639983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Pension Assets</a:t>
            </a:r>
          </a:p>
          <a:p>
            <a:endParaRPr lang="en-US" sz="2800" b="1" dirty="0">
              <a:latin typeface="Grandview Displa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91636-DE93-95CF-62D5-161FD81A4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46" y="1420989"/>
            <a:ext cx="6583680" cy="466344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b="1" dirty="0">
              <a:latin typeface="Grandview Display"/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dirty="0">
              <a:latin typeface="Grandview Display"/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dirty="0">
              <a:latin typeface="Grandview Display"/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dirty="0">
              <a:latin typeface="Calibri" panose="020F0502020204030204"/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E181AA-A829-4AB9-7A69-24CC64C97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AD8B44C7-3933-4ACF-271C-70C69EBE0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B61B58B9-5C0C-F3B9-147A-5173AC283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716BF86-04F8-0736-755B-3D495C2276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711026"/>
              </p:ext>
            </p:extLst>
          </p:nvPr>
        </p:nvGraphicFramePr>
        <p:xfrm>
          <a:off x="833073" y="960120"/>
          <a:ext cx="10332720" cy="512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1">
            <a:extLst>
              <a:ext uri="{FF2B5EF4-FFF2-40B4-BE49-F238E27FC236}">
                <a16:creationId xmlns:a16="http://schemas.microsoft.com/office/drawing/2014/main" id="{B8154B38-A303-B198-48AF-435AE64C004E}"/>
              </a:ext>
            </a:extLst>
          </p:cNvPr>
          <p:cNvSpPr txBox="1"/>
          <p:nvPr/>
        </p:nvSpPr>
        <p:spPr>
          <a:xfrm>
            <a:off x="1335989" y="5759380"/>
            <a:ext cx="42953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IPEC Annual reports</a:t>
            </a:r>
          </a:p>
        </p:txBody>
      </p:sp>
    </p:spTree>
    <p:extLst>
      <p:ext uri="{BB962C8B-B14F-4D97-AF65-F5344CB8AC3E}">
        <p14:creationId xmlns:p14="http://schemas.microsoft.com/office/powerpoint/2010/main" val="347123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93D566-9FB8-CE4F-748F-A7ED2A92F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6CE11-C6D3-B6B2-056B-D38317B81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46" y="1420989"/>
            <a:ext cx="6583680" cy="466344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b="1" dirty="0">
              <a:latin typeface="Grandview Display"/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dirty="0">
              <a:latin typeface="Grandview Display"/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dirty="0">
              <a:latin typeface="Grandview Display"/>
              <a:ea typeface="Calibri"/>
              <a:cs typeface="Calibri"/>
            </a:endParaRPr>
          </a:p>
          <a:p>
            <a:pPr algn="just">
              <a:lnSpc>
                <a:spcPct val="170000"/>
              </a:lnSpc>
              <a:buFont typeface="Wingdings"/>
              <a:buChar char="§"/>
            </a:pPr>
            <a:endParaRPr lang="en-ZW" sz="1100" dirty="0">
              <a:latin typeface="Calibri" panose="020F0502020204030204"/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99CFFF-2602-F496-B04B-DB83CFBA6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6E6E397E-088D-58FD-74E5-A92C1ED0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A90B2CCA-5319-A52D-BA63-810AED532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3A68EBA-8A14-CDB6-951F-21F25FBAFA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531820"/>
              </p:ext>
            </p:extLst>
          </p:nvPr>
        </p:nvGraphicFramePr>
        <p:xfrm>
          <a:off x="481029" y="1596531"/>
          <a:ext cx="9796827" cy="3576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32092D4A-DF4E-E536-B87A-CA2B4AA3C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116" y="365125"/>
            <a:ext cx="10168683" cy="58240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Pension Funds and Contributions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B8154B38-A303-B198-48AF-435AE64C004E}"/>
              </a:ext>
            </a:extLst>
          </p:cNvPr>
          <p:cNvSpPr txBox="1"/>
          <p:nvPr/>
        </p:nvSpPr>
        <p:spPr>
          <a:xfrm>
            <a:off x="688269" y="5389006"/>
            <a:ext cx="42953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IPEC Annual reports</a:t>
            </a:r>
          </a:p>
        </p:txBody>
      </p:sp>
    </p:spTree>
    <p:extLst>
      <p:ext uri="{BB962C8B-B14F-4D97-AF65-F5344CB8AC3E}">
        <p14:creationId xmlns:p14="http://schemas.microsoft.com/office/powerpoint/2010/main" val="3687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3C88E4-912F-8CE6-FFD9-516CE84C9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76E1E6A-FF1B-217C-F19A-218E6E090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9B045F-6777-6BD5-0A63-2BDEB839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117" y="501160"/>
            <a:ext cx="6017087" cy="745749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Funds Under Management-Dec 2024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ZW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F54ED6-04A7-D304-D799-858E4CD8A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E28EB0B2-5B7B-F611-AC4B-1EDC3F79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" y="5782773"/>
            <a:ext cx="2146057" cy="1071930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58D859E6-A76D-BFB3-F772-709A8D1A3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223" y="6051592"/>
            <a:ext cx="2245822" cy="64487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A185730-665C-B3BB-7D82-0E3872E28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713" y="1590788"/>
            <a:ext cx="7113491" cy="4351338"/>
          </a:xfrm>
        </p:spPr>
      </p:pic>
      <p:pic>
        <p:nvPicPr>
          <p:cNvPr id="2050" name="Picture 2" descr="Equity Capital Markets - EdelweissFin">
            <a:extLst>
              <a:ext uri="{FF2B5EF4-FFF2-40B4-BE49-F238E27FC236}">
                <a16:creationId xmlns:a16="http://schemas.microsoft.com/office/drawing/2014/main" id="{916A18F2-C4CC-B97F-C6DA-99EFA9AE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559" y="2101646"/>
            <a:ext cx="4937760" cy="375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B8154B38-A303-B198-48AF-435AE64C004E}"/>
              </a:ext>
            </a:extLst>
          </p:cNvPr>
          <p:cNvSpPr txBox="1"/>
          <p:nvPr/>
        </p:nvSpPr>
        <p:spPr>
          <a:xfrm>
            <a:off x="704048" y="5714311"/>
            <a:ext cx="42953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SECZ Annual reports</a:t>
            </a:r>
          </a:p>
        </p:txBody>
      </p:sp>
    </p:spTree>
    <p:extLst>
      <p:ext uri="{BB962C8B-B14F-4D97-AF65-F5344CB8AC3E}">
        <p14:creationId xmlns:p14="http://schemas.microsoft.com/office/powerpoint/2010/main" val="145253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8FC85C-F9F2-CA65-1444-E9CE693AB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95CF691-385D-0EF4-A20C-26BC49559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C3FA07-FE3D-53D6-2F36-C6FC1869B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8383148-3CB6-F5A7-6B25-103E7637C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97FB4B-0B27-0CB8-E503-1F910B2C0BB0}"/>
              </a:ext>
            </a:extLst>
          </p:cNvPr>
          <p:cNvSpPr>
            <a:spLocks noGrp="1"/>
          </p:cNvSpPr>
          <p:nvPr/>
        </p:nvSpPr>
        <p:spPr>
          <a:xfrm>
            <a:off x="1640156" y="333065"/>
            <a:ext cx="8911687" cy="696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Pre-Independence (1960-1979)</a:t>
            </a:r>
            <a:endParaRPr lang="en-ZW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58BE82D5-2A10-9ADC-4BD2-D9D2ABB90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5FC7EA94-48F7-3E2F-CB18-C497C237D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6" y="6185108"/>
            <a:ext cx="1343940" cy="608635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4B0B28E-B4C4-1A96-714A-4189370BC2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9534541"/>
              </p:ext>
            </p:extLst>
          </p:nvPr>
        </p:nvGraphicFramePr>
        <p:xfrm>
          <a:off x="6688165" y="1318294"/>
          <a:ext cx="5029200" cy="484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D535342F-3AEB-A787-385B-F0E3847A7F9D}"/>
              </a:ext>
            </a:extLst>
          </p:cNvPr>
          <p:cNvSpPr/>
          <p:nvPr/>
        </p:nvSpPr>
        <p:spPr>
          <a:xfrm>
            <a:off x="881298" y="2309060"/>
            <a:ext cx="1911928" cy="110219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0F9BE6-0B72-3128-6D8E-AC9A95D2A468}"/>
              </a:ext>
            </a:extLst>
          </p:cNvPr>
          <p:cNvSpPr/>
          <p:nvPr/>
        </p:nvSpPr>
        <p:spPr>
          <a:xfrm>
            <a:off x="3421667" y="1463111"/>
            <a:ext cx="1911928" cy="110219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State-Driven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6D10E0-8B64-1AEA-C364-32353BC450BB}"/>
              </a:ext>
            </a:extLst>
          </p:cNvPr>
          <p:cNvSpPr/>
          <p:nvPr/>
        </p:nvSpPr>
        <p:spPr>
          <a:xfrm>
            <a:off x="234728" y="4583470"/>
            <a:ext cx="1911928" cy="110219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Sanctions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8B1A25-F6CF-E416-4EAF-582C5EFC66AC}"/>
              </a:ext>
            </a:extLst>
          </p:cNvPr>
          <p:cNvSpPr/>
          <p:nvPr/>
        </p:nvSpPr>
        <p:spPr>
          <a:xfrm>
            <a:off x="4241568" y="2559638"/>
            <a:ext cx="1911928" cy="110219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ZSE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C891AF-F7ED-600F-3FC3-3886AA26FE61}"/>
              </a:ext>
            </a:extLst>
          </p:cNvPr>
          <p:cNvSpPr/>
          <p:nvPr/>
        </p:nvSpPr>
        <p:spPr>
          <a:xfrm>
            <a:off x="2329640" y="3872997"/>
            <a:ext cx="2269318" cy="114453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Federation (Salisbury concentration)</a:t>
            </a:r>
          </a:p>
        </p:txBody>
      </p:sp>
    </p:spTree>
    <p:extLst>
      <p:ext uri="{BB962C8B-B14F-4D97-AF65-F5344CB8AC3E}">
        <p14:creationId xmlns:p14="http://schemas.microsoft.com/office/powerpoint/2010/main" val="1365845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build="p" animBg="1"/>
      <p:bldP spid="6" grpId="0" build="p" animBg="1"/>
      <p:bldP spid="10" grpId="0" build="p" animBg="1"/>
      <p:bldP spid="11" grpId="0" build="p" animBg="1"/>
      <p:bldP spid="12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top view of trees">
            <a:extLst>
              <a:ext uri="{FF2B5EF4-FFF2-40B4-BE49-F238E27FC236}">
                <a16:creationId xmlns:a16="http://schemas.microsoft.com/office/drawing/2014/main" id="{80E4EE8F-3B2F-7BB3-96D5-F0A177262B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64" r="34269" b="-1"/>
          <a:stretch/>
        </p:blipFill>
        <p:spPr>
          <a:xfrm>
            <a:off x="1" y="10"/>
            <a:ext cx="4876799" cy="68579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C56DB2-DB52-F326-F977-5FA9C0E2A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7B5334B6-8B47-9E88-06E8-E30B4603C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E3CCB953-2D78-323E-67EF-AE7338ECC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916" y="5759325"/>
            <a:ext cx="1852981" cy="1095377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29DA62-22C2-2544-A858-86E7113C8069}"/>
              </a:ext>
            </a:extLst>
          </p:cNvPr>
          <p:cNvSpPr txBox="1"/>
          <p:nvPr/>
        </p:nvSpPr>
        <p:spPr>
          <a:xfrm>
            <a:off x="5122716" y="64102"/>
            <a:ext cx="5743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 the Green Path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AFE08-17E7-4E92-CBDB-E62853D231C9}"/>
              </a:ext>
            </a:extLst>
          </p:cNvPr>
          <p:cNvSpPr txBox="1"/>
          <p:nvPr/>
        </p:nvSpPr>
        <p:spPr>
          <a:xfrm>
            <a:off x="4931201" y="957035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Renewable Energy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Healthcare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Private Equity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REITs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ZIDA investor programs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VFEX and ZSE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Offshore  (15%)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pPr lvl="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Transparency in REITs - The Zimbabwe Independent">
            <a:extLst>
              <a:ext uri="{FF2B5EF4-FFF2-40B4-BE49-F238E27FC236}">
                <a16:creationId xmlns:a16="http://schemas.microsoft.com/office/drawing/2014/main" id="{6B010CBF-D857-12E7-9795-E60CD3FBF4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8443"/>
          <a:stretch/>
        </p:blipFill>
        <p:spPr>
          <a:xfrm>
            <a:off x="5288971" y="4042464"/>
            <a:ext cx="2690230" cy="100584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pic>
        <p:nvPicPr>
          <p:cNvPr id="12" name="Picture 11" descr="A solar panel farm">
            <a:extLst>
              <a:ext uri="{FF2B5EF4-FFF2-40B4-BE49-F238E27FC236}">
                <a16:creationId xmlns:a16="http://schemas.microsoft.com/office/drawing/2014/main" id="{6CACA502-65AF-B723-654D-D40537A1C2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788" r="18798" b="9"/>
          <a:stretch/>
        </p:blipFill>
        <p:spPr>
          <a:xfrm>
            <a:off x="7819464" y="3607184"/>
            <a:ext cx="1644074" cy="211708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The How and Why of offshore investing - by Melissa Dyer">
            <a:extLst>
              <a:ext uri="{FF2B5EF4-FFF2-40B4-BE49-F238E27FC236}">
                <a16:creationId xmlns:a16="http://schemas.microsoft.com/office/drawing/2014/main" id="{DD0B18D1-6916-E014-C52B-E94926EBAB7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580" b="2150"/>
          <a:stretch/>
        </p:blipFill>
        <p:spPr>
          <a:xfrm>
            <a:off x="8888521" y="1968913"/>
            <a:ext cx="2743200" cy="1543050"/>
          </a:xfrm>
          <a:prstGeom prst="rect">
            <a:avLst/>
          </a:prstGeom>
        </p:spPr>
      </p:pic>
      <p:pic>
        <p:nvPicPr>
          <p:cNvPr id="4098" name="Picture 2" descr="Artificial intelligence (AI ...">
            <a:extLst>
              <a:ext uri="{FF2B5EF4-FFF2-40B4-BE49-F238E27FC236}">
                <a16:creationId xmlns:a16="http://schemas.microsoft.com/office/drawing/2014/main" id="{0BB885AD-1D6D-BB3A-F6FE-187D94AB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020" y="37578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ithium Battery 12V - 150Ah - 1.92kWh ...">
            <a:extLst>
              <a:ext uri="{FF2B5EF4-FFF2-40B4-BE49-F238E27FC236}">
                <a16:creationId xmlns:a16="http://schemas.microsoft.com/office/drawing/2014/main" id="{24ECC711-926B-C2C5-5970-4AF7E5E17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638" y="4990688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ictoria Falls Securities Exchange">
            <a:extLst>
              <a:ext uri="{FF2B5EF4-FFF2-40B4-BE49-F238E27FC236}">
                <a16:creationId xmlns:a16="http://schemas.microsoft.com/office/drawing/2014/main" id="{3564B221-E163-93DC-A35D-E0670B69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82" y="5172445"/>
            <a:ext cx="1920240" cy="87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06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6A2A32-944F-F61B-B0DE-6B170A4E9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D2BF4A2C-843A-A364-A3C6-8599CD02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4E626-DD2D-B8B6-479C-28F27CA1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480266"/>
            <a:ext cx="5043056" cy="415661"/>
          </a:xfrm>
        </p:spPr>
        <p:txBody>
          <a:bodyPr anchor="ctr">
            <a:normAutofit fontScale="9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Prescribed Asset Projects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54FFE7-B72A-B613-F902-9B2E8B391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82A6A84F-DD71-EDF8-9E53-3A685AE02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323958EA-133D-68ED-EA1F-C72C78B97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77" y="5759326"/>
            <a:ext cx="1852981" cy="1095377"/>
          </a:xfrm>
          <a:prstGeom prst="rect">
            <a:avLst/>
          </a:prstGeom>
          <a:ln>
            <a:noFill/>
          </a:ln>
        </p:spPr>
      </p:pic>
      <p:pic>
        <p:nvPicPr>
          <p:cNvPr id="5122" name="Picture 2" descr="Agriculture &amp; Rural Development">
            <a:extLst>
              <a:ext uri="{FF2B5EF4-FFF2-40B4-BE49-F238E27FC236}">
                <a16:creationId xmlns:a16="http://schemas.microsoft.com/office/drawing/2014/main" id="{63E3CCDC-C69D-894E-E643-178E75188A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2" y="2074471"/>
            <a:ext cx="2998096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enefits of Renewable Energy Use ...">
            <a:extLst>
              <a:ext uri="{FF2B5EF4-FFF2-40B4-BE49-F238E27FC236}">
                <a16:creationId xmlns:a16="http://schemas.microsoft.com/office/drawing/2014/main" id="{3AABC719-1C14-7D57-583D-AD9973E3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34" y="1874432"/>
            <a:ext cx="4194225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im's affluent flood real estate as ...">
            <a:extLst>
              <a:ext uri="{FF2B5EF4-FFF2-40B4-BE49-F238E27FC236}">
                <a16:creationId xmlns:a16="http://schemas.microsoft.com/office/drawing/2014/main" id="{0D75F106-E39C-80AF-76E7-4C506278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89" y="1037235"/>
            <a:ext cx="42865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ealth facility – Projects by type | ISG">
            <a:extLst>
              <a:ext uri="{FF2B5EF4-FFF2-40B4-BE49-F238E27FC236}">
                <a16:creationId xmlns:a16="http://schemas.microsoft.com/office/drawing/2014/main" id="{451BEA9E-5311-C1E5-3E4C-C36AA6DBB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88" y="4320496"/>
            <a:ext cx="3625886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0594525-8240-7F5E-682B-A6306F8C99FD}"/>
              </a:ext>
            </a:extLst>
          </p:cNvPr>
          <p:cNvSpPr/>
          <p:nvPr/>
        </p:nvSpPr>
        <p:spPr>
          <a:xfrm>
            <a:off x="7236499" y="4701309"/>
            <a:ext cx="1551710" cy="127461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2017-2025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EF8850-21D1-45D5-29E3-8DA0ABA86BBC}"/>
              </a:ext>
            </a:extLst>
          </p:cNvPr>
          <p:cNvSpPr/>
          <p:nvPr/>
        </p:nvSpPr>
        <p:spPr>
          <a:xfrm>
            <a:off x="8682181" y="4137004"/>
            <a:ext cx="1551710" cy="111485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 PA Projects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FDF966-C57F-1285-1996-74EE6B5692F0}"/>
              </a:ext>
            </a:extLst>
          </p:cNvPr>
          <p:cNvSpPr/>
          <p:nvPr/>
        </p:nvSpPr>
        <p:spPr>
          <a:xfrm>
            <a:off x="8682180" y="5463496"/>
            <a:ext cx="1487055" cy="111485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USD4.2 Bn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D2EC2A-7271-38A8-F494-82792920A548}"/>
              </a:ext>
            </a:extLst>
          </p:cNvPr>
          <p:cNvSpPr/>
          <p:nvPr/>
        </p:nvSpPr>
        <p:spPr>
          <a:xfrm>
            <a:off x="10169235" y="4536871"/>
            <a:ext cx="1653655" cy="111485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35% Uptake</a:t>
            </a:r>
          </a:p>
        </p:txBody>
      </p:sp>
      <p:pic>
        <p:nvPicPr>
          <p:cNvPr id="15" name="Picture 14" descr="A road with a yellow line with Nazca Lines in the background">
            <a:extLst>
              <a:ext uri="{FF2B5EF4-FFF2-40B4-BE49-F238E27FC236}">
                <a16:creationId xmlns:a16="http://schemas.microsoft.com/office/drawing/2014/main" id="{DED442CE-8166-6B9F-7841-64C4109ACE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35969" b="-2"/>
          <a:stretch/>
        </p:blipFill>
        <p:spPr>
          <a:xfrm>
            <a:off x="778663" y="4065268"/>
            <a:ext cx="2418995" cy="21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5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 animBg="1"/>
      <p:bldP spid="12" grpId="0" build="p" animBg="1"/>
      <p:bldP spid="13" grpId="0" build="p" animBg="1"/>
      <p:bldP spid="1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62C36E-F2ED-120D-52EE-F6F238658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75E851A1-C03B-E865-0DD5-58F320E46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0AC39-21F6-6950-CF35-12BDECE2D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1EE4E169-3B7C-3483-B073-0ECA79BA1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677" y="4729018"/>
            <a:ext cx="6851814" cy="1967444"/>
          </a:xfrm>
          <a:prstGeom prst="rect">
            <a:avLst/>
          </a:prstGeom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9D222781-EEEA-CC15-0A99-5A74872CA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77" y="4086090"/>
            <a:ext cx="4683491" cy="2768614"/>
          </a:xfrm>
          <a:prstGeom prst="rect">
            <a:avLst/>
          </a:prstGeom>
          <a:ln>
            <a:noFill/>
          </a:ln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62F9FE-29FF-DF60-C954-25D41B221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3126" y="1089988"/>
            <a:ext cx="8243453" cy="15885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You!! </a:t>
            </a:r>
          </a:p>
        </p:txBody>
      </p:sp>
    </p:spTree>
    <p:extLst>
      <p:ext uri="{BB962C8B-B14F-4D97-AF65-F5344CB8AC3E}">
        <p14:creationId xmlns:p14="http://schemas.microsoft.com/office/powerpoint/2010/main" val="1535079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68F1D-2A8E-AF75-06CE-6EA259D3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83" y="123899"/>
            <a:ext cx="5707153" cy="738909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Independence:  (1980-1990) Era</a:t>
            </a:r>
            <a:endParaRPr lang="en-ZW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lag with a red green yellow and black triangle&#10;&#10;AI-generated content may be incorrect.">
            <a:extLst>
              <a:ext uri="{FF2B5EF4-FFF2-40B4-BE49-F238E27FC236}">
                <a16:creationId xmlns:a16="http://schemas.microsoft.com/office/drawing/2014/main" id="{F0B83BCE-D9C7-8DBE-343A-0383DAF6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406" b="-1"/>
          <a:stretch/>
        </p:blipFill>
        <p:spPr>
          <a:xfrm>
            <a:off x="8179916" y="161538"/>
            <a:ext cx="3918801" cy="5383025"/>
          </a:xfrm>
          <a:prstGeom prst="rect">
            <a:avLst/>
          </a:prstGeom>
        </p:spPr>
      </p:pic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5F6408B9-E8E3-A2B5-30A5-B1E5F9927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4" name="Picture 13" descr="A close-up of a logo&#10;&#10;AI-generated content may be incorrect.">
            <a:extLst>
              <a:ext uri="{FF2B5EF4-FFF2-40B4-BE49-F238E27FC236}">
                <a16:creationId xmlns:a16="http://schemas.microsoft.com/office/drawing/2014/main" id="{797210AD-28B4-5F2B-EE5F-FCC066A6A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CA30CAB-2046-70D4-D240-0F8F5EEB3D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222618"/>
              </p:ext>
            </p:extLst>
          </p:nvPr>
        </p:nvGraphicFramePr>
        <p:xfrm>
          <a:off x="674525" y="3199100"/>
          <a:ext cx="6675120" cy="301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E840B2C-0188-482A-8C6B-296482673EDB}"/>
              </a:ext>
            </a:extLst>
          </p:cNvPr>
          <p:cNvSpPr/>
          <p:nvPr/>
        </p:nvSpPr>
        <p:spPr>
          <a:xfrm>
            <a:off x="502920" y="1699703"/>
            <a:ext cx="1625600" cy="9208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Services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3EE4F1-03F8-87AE-0CBA-1F4C4DAFE5E4}"/>
              </a:ext>
            </a:extLst>
          </p:cNvPr>
          <p:cNvSpPr/>
          <p:nvPr/>
        </p:nvSpPr>
        <p:spPr>
          <a:xfrm>
            <a:off x="2229563" y="1042412"/>
            <a:ext cx="1625600" cy="9208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0DDDB5-EBD4-3157-4864-069FB9906D91}"/>
              </a:ext>
            </a:extLst>
          </p:cNvPr>
          <p:cNvSpPr/>
          <p:nvPr/>
        </p:nvSpPr>
        <p:spPr>
          <a:xfrm>
            <a:off x="3133165" y="2120756"/>
            <a:ext cx="1625600" cy="9208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Investors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E73CC1-B032-9F1C-FCBE-4DA8E4E32559}"/>
              </a:ext>
            </a:extLst>
          </p:cNvPr>
          <p:cNvSpPr/>
          <p:nvPr/>
        </p:nvSpPr>
        <p:spPr>
          <a:xfrm>
            <a:off x="4898236" y="1098118"/>
            <a:ext cx="1625600" cy="9208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Healthcare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260DC8-67F5-A28E-9D20-32F4FE2EF88C}"/>
              </a:ext>
            </a:extLst>
          </p:cNvPr>
          <p:cNvSpPr/>
          <p:nvPr/>
        </p:nvSpPr>
        <p:spPr>
          <a:xfrm>
            <a:off x="5554341" y="2256991"/>
            <a:ext cx="1625600" cy="9208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Debt</a:t>
            </a:r>
          </a:p>
        </p:txBody>
      </p:sp>
    </p:spTree>
    <p:extLst>
      <p:ext uri="{BB962C8B-B14F-4D97-AF65-F5344CB8AC3E}">
        <p14:creationId xmlns:p14="http://schemas.microsoft.com/office/powerpoint/2010/main" val="256137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9" grpId="0" build="allAtOnce" animBg="1"/>
      <p:bldP spid="10" grpId="0" build="allAtOnce" animBg="1"/>
      <p:bldP spid="11" grpId="0" build="allAtOnce" animBg="1"/>
      <p:bldP spid="13" grpId="0" build="allAtOnce" animBg="1"/>
      <p:bldP spid="15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EB1C3-4E2B-7541-3241-195F907B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55" y="423140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Structural Adjustment Program (ESAP) Era (1990-1995)</a:t>
            </a:r>
            <a:endParaRPr lang="en-ZW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oy ambulance with a pill on top&#10;&#10;AI-generated content may be incorrect.">
            <a:extLst>
              <a:ext uri="{FF2B5EF4-FFF2-40B4-BE49-F238E27FC236}">
                <a16:creationId xmlns:a16="http://schemas.microsoft.com/office/drawing/2014/main" id="{9DD069CA-FD59-D042-BE5D-C8B532EC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36" y="1012872"/>
            <a:ext cx="4146178" cy="277773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58056-98CB-8BA6-BC83-1235B1894422}"/>
              </a:ext>
            </a:extLst>
          </p:cNvPr>
          <p:cNvSpPr txBox="1"/>
          <p:nvPr/>
        </p:nvSpPr>
        <p:spPr>
          <a:xfrm>
            <a:off x="5809673" y="6696461"/>
            <a:ext cx="4824516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Bank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251895-3A53-12D8-E77F-BD164D697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14509"/>
              </p:ext>
            </p:extLst>
          </p:nvPr>
        </p:nvGraphicFramePr>
        <p:xfrm>
          <a:off x="5411696" y="1273794"/>
          <a:ext cx="6099336" cy="205798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68922">
                  <a:extLst>
                    <a:ext uri="{9D8B030D-6E8A-4147-A177-3AD203B41FA5}">
                      <a16:colId xmlns:a16="http://schemas.microsoft.com/office/drawing/2014/main" val="1944690461"/>
                    </a:ext>
                  </a:extLst>
                </a:gridCol>
                <a:gridCol w="674076">
                  <a:extLst>
                    <a:ext uri="{9D8B030D-6E8A-4147-A177-3AD203B41FA5}">
                      <a16:colId xmlns:a16="http://schemas.microsoft.com/office/drawing/2014/main" val="310689744"/>
                    </a:ext>
                  </a:extLst>
                </a:gridCol>
                <a:gridCol w="708290">
                  <a:extLst>
                    <a:ext uri="{9D8B030D-6E8A-4147-A177-3AD203B41FA5}">
                      <a16:colId xmlns:a16="http://schemas.microsoft.com/office/drawing/2014/main" val="2222449937"/>
                    </a:ext>
                  </a:extLst>
                </a:gridCol>
                <a:gridCol w="849923">
                  <a:extLst>
                    <a:ext uri="{9D8B030D-6E8A-4147-A177-3AD203B41FA5}">
                      <a16:colId xmlns:a16="http://schemas.microsoft.com/office/drawing/2014/main" val="1689302238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1261067421"/>
                    </a:ext>
                  </a:extLst>
                </a:gridCol>
                <a:gridCol w="908537">
                  <a:extLst>
                    <a:ext uri="{9D8B030D-6E8A-4147-A177-3AD203B41FA5}">
                      <a16:colId xmlns:a16="http://schemas.microsoft.com/office/drawing/2014/main" val="1649604026"/>
                    </a:ext>
                  </a:extLst>
                </a:gridCol>
                <a:gridCol w="848359">
                  <a:extLst>
                    <a:ext uri="{9D8B030D-6E8A-4147-A177-3AD203B41FA5}">
                      <a16:colId xmlns:a16="http://schemas.microsoft.com/office/drawing/2014/main" val="1862911036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1745789528"/>
                    </a:ext>
                  </a:extLst>
                </a:gridCol>
              </a:tblGrid>
              <a:tr h="645575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GDP Growth (%)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Inflation Rate (%)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Interest Rate (%)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Fiscal Deficit (% of GDP)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Account Balance (US$ </a:t>
                      </a:r>
                      <a:r>
                        <a:rPr lang="en-GB" sz="12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Exchange Rate (Z$ per USD)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Debt (US$ bn)</a:t>
                      </a:r>
                    </a:p>
                  </a:txBody>
                  <a:tcPr marL="68678" marR="68678" marT="34339" marB="34339" anchor="ctr"/>
                </a:tc>
                <a:extLst>
                  <a:ext uri="{0D108BD9-81ED-4DB2-BD59-A6C34878D82A}">
                    <a16:rowId xmlns:a16="http://schemas.microsoft.com/office/drawing/2014/main" val="1980992604"/>
                  </a:ext>
                </a:extLst>
              </a:tr>
              <a:tr h="233506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23.5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-9.3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-372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</a:p>
                  </a:txBody>
                  <a:tcPr marL="68678" marR="68678" marT="34339" marB="34339" anchor="ctr"/>
                </a:tc>
                <a:extLst>
                  <a:ext uri="{0D108BD9-81ED-4DB2-BD59-A6C34878D82A}">
                    <a16:rowId xmlns:a16="http://schemas.microsoft.com/office/drawing/2014/main" val="4170963445"/>
                  </a:ext>
                </a:extLst>
              </a:tr>
              <a:tr h="233506"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1992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-5.0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42.1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-10.6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-431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</a:p>
                  </a:txBody>
                  <a:tcPr marL="68678" marR="68678" marT="34339" marB="34339" anchor="ctr"/>
                </a:tc>
                <a:extLst>
                  <a:ext uri="{0D108BD9-81ED-4DB2-BD59-A6C34878D82A}">
                    <a16:rowId xmlns:a16="http://schemas.microsoft.com/office/drawing/2014/main" val="1027630675"/>
                  </a:ext>
                </a:extLst>
              </a:tr>
              <a:tr h="233506"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1993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-8.1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-410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</a:p>
                  </a:txBody>
                  <a:tcPr marL="68678" marR="68678" marT="34339" marB="34339" anchor="ctr"/>
                </a:tc>
                <a:extLst>
                  <a:ext uri="{0D108BD9-81ED-4DB2-BD59-A6C34878D82A}">
                    <a16:rowId xmlns:a16="http://schemas.microsoft.com/office/drawing/2014/main" val="2168421249"/>
                  </a:ext>
                </a:extLst>
              </a:tr>
              <a:tr h="233506"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1994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22.6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-7.5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-398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</a:p>
                  </a:txBody>
                  <a:tcPr marL="68678" marR="68678" marT="34339" marB="34339" anchor="ctr"/>
                </a:tc>
                <a:extLst>
                  <a:ext uri="{0D108BD9-81ED-4DB2-BD59-A6C34878D82A}">
                    <a16:rowId xmlns:a16="http://schemas.microsoft.com/office/drawing/2014/main" val="4223994241"/>
                  </a:ext>
                </a:extLst>
              </a:tr>
              <a:tr h="233506"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-7.2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-450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</a:p>
                  </a:txBody>
                  <a:tcPr marL="68678" marR="68678" marT="34339" marB="34339"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</a:p>
                  </a:txBody>
                  <a:tcPr marL="68678" marR="68678" marT="34339" marB="34339" anchor="ctr"/>
                </a:tc>
                <a:extLst>
                  <a:ext uri="{0D108BD9-81ED-4DB2-BD59-A6C34878D82A}">
                    <a16:rowId xmlns:a16="http://schemas.microsoft.com/office/drawing/2014/main" val="1639247407"/>
                  </a:ext>
                </a:extLst>
              </a:tr>
            </a:tbl>
          </a:graphicData>
        </a:graphic>
      </p:graphicFrame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CBBAC822-068D-9550-55AD-CA33752F8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C0291303-8D2E-B1F8-7E9E-7270FAACF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3F90CF5-6FF8-4467-7D6A-20946AC91D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064617"/>
              </p:ext>
            </p:extLst>
          </p:nvPr>
        </p:nvGraphicFramePr>
        <p:xfrm>
          <a:off x="5581004" y="3428682"/>
          <a:ext cx="5760720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3146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94282B-F67A-CA3D-B714-1C63FB471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E7A79-78DD-1E37-63C2-CB59DFC9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364" y="759623"/>
            <a:ext cx="10165403" cy="649636"/>
          </a:xfrm>
        </p:spPr>
        <p:txBody>
          <a:bodyPr anchor="ctr">
            <a:normAutofit fontScale="90000"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 ESAP (1996-1998) 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Grandview Displa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1D80B-1767-A12B-8DA7-D6B784B97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954" y="1234871"/>
            <a:ext cx="11300813" cy="5416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281 of 1997</a:t>
            </a:r>
            <a:endParaRPr lang="en-US" sz="1200" dirty="0">
              <a:latin typeface="Times New Roman"/>
              <a:ea typeface="Calibri" panose="020F0502020204030204"/>
              <a:cs typeface="Times New Roman"/>
            </a:endParaRP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/>
                <a:ea typeface="Calibri"/>
                <a:cs typeface="Times New Roman"/>
              </a:rPr>
              <a:t>Once-off gratuity of totalling Z$4.2 billion. Unbudgeted and equivalent to about 3% of the nation's GDP at the time.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n-ZW" sz="1200" dirty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ZW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November 14, 1997.</a:t>
            </a:r>
            <a:endParaRPr lang="en-ZW" sz="12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00050" indent="-400050" algn="just">
              <a:lnSpc>
                <a:spcPct val="110000"/>
              </a:lnSpc>
              <a:buFont typeface="Wingdings" panose="020F0302020204030204"/>
              <a:buChar char="§"/>
            </a:pPr>
            <a:endParaRPr lang="en-Z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 algn="just">
              <a:lnSpc>
                <a:spcPct val="110000"/>
              </a:lnSpc>
              <a:buFont typeface="Wingdings" panose="020F0302020204030204"/>
              <a:buChar char="§"/>
            </a:pPr>
            <a:endParaRPr lang="en-Z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buFont typeface="Wingdings" panose="020B0604020202020204" pitchFamily="34" charset="0"/>
              <a:buChar char="§"/>
            </a:pPr>
            <a:endParaRPr lang="en-ZW" sz="12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buFont typeface="Wingdings" panose="020B0604020202020204" pitchFamily="34" charset="0"/>
              <a:buChar char="§"/>
            </a:pPr>
            <a:endParaRPr lang="en-ZW" sz="12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buFont typeface="Wingdings" panose="020B0604020202020204" pitchFamily="34" charset="0"/>
              <a:buChar char="§"/>
            </a:pPr>
            <a:endParaRPr lang="en-ZW" sz="12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en-ZW" sz="1200" dirty="0">
                <a:latin typeface="Times New Roman"/>
                <a:ea typeface="+mn-lt"/>
                <a:cs typeface="Times New Roman"/>
              </a:rPr>
              <a:t>                                                                                    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n-ZW" sz="1200" dirty="0">
                <a:latin typeface="Times New Roman"/>
                <a:ea typeface="+mn-lt"/>
                <a:cs typeface="Times New Roman"/>
              </a:rPr>
              <a:t>                                                                             </a:t>
            </a:r>
          </a:p>
          <a:p>
            <a:pPr marL="457200" lvl="1" indent="0" algn="just">
              <a:lnSpc>
                <a:spcPct val="110000"/>
              </a:lnSpc>
              <a:buNone/>
            </a:pPr>
            <a:r>
              <a:rPr lang="en-ZW" sz="800" dirty="0">
                <a:latin typeface="Times New Roman"/>
                <a:ea typeface="+mn-lt"/>
                <a:cs typeface="Times New Roman"/>
              </a:rPr>
              <a:t>International Monetary Fund. (1998). </a:t>
            </a:r>
            <a:r>
              <a:rPr lang="en-ZW" sz="800" i="1" dirty="0">
                <a:latin typeface="Times New Roman"/>
                <a:ea typeface="+mn-lt"/>
                <a:cs typeface="Times New Roman"/>
              </a:rPr>
              <a:t>Zimbabwe: Recent Economic Developments</a:t>
            </a:r>
            <a:r>
              <a:rPr lang="en-ZW" sz="800" dirty="0">
                <a:latin typeface="Times New Roman"/>
                <a:ea typeface="+mn-lt"/>
                <a:cs typeface="Times New Roman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n-ZW" sz="1200" dirty="0">
                <a:latin typeface="Times New Roman"/>
                <a:ea typeface="+mn-lt"/>
                <a:cs typeface="Times New Roman"/>
              </a:rPr>
              <a:t>                                                                                               </a:t>
            </a:r>
            <a:endParaRPr lang="en-ZW" sz="1200" dirty="0">
              <a:latin typeface="Times New Roman"/>
              <a:cs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47BB6B-977A-1150-1428-9C4C249A2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65529A8-EC80-5756-6115-38D177D8F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749913"/>
              </p:ext>
            </p:extLst>
          </p:nvPr>
        </p:nvGraphicFramePr>
        <p:xfrm>
          <a:off x="583280" y="3026663"/>
          <a:ext cx="10424160" cy="1749814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2606040">
                  <a:extLst>
                    <a:ext uri="{9D8B030D-6E8A-4147-A177-3AD203B41FA5}">
                      <a16:colId xmlns:a16="http://schemas.microsoft.com/office/drawing/2014/main" val="4215113596"/>
                    </a:ext>
                  </a:extLst>
                </a:gridCol>
                <a:gridCol w="2606040">
                  <a:extLst>
                    <a:ext uri="{9D8B030D-6E8A-4147-A177-3AD203B41FA5}">
                      <a16:colId xmlns:a16="http://schemas.microsoft.com/office/drawing/2014/main" val="1378688813"/>
                    </a:ext>
                  </a:extLst>
                </a:gridCol>
                <a:gridCol w="2606040">
                  <a:extLst>
                    <a:ext uri="{9D8B030D-6E8A-4147-A177-3AD203B41FA5}">
                      <a16:colId xmlns:a16="http://schemas.microsoft.com/office/drawing/2014/main" val="4134258188"/>
                    </a:ext>
                  </a:extLst>
                </a:gridCol>
                <a:gridCol w="2606040">
                  <a:extLst>
                    <a:ext uri="{9D8B030D-6E8A-4147-A177-3AD203B41FA5}">
                      <a16:colId xmlns:a16="http://schemas.microsoft.com/office/drawing/2014/main" val="2360689306"/>
                    </a:ext>
                  </a:extLst>
                </a:gridCol>
              </a:tblGrid>
              <a:tr h="278423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latin typeface="Times New Roman"/>
                        </a:rPr>
                        <a:t>Indicator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Times New Roman"/>
                        </a:rPr>
                        <a:t>1996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Times New Roman"/>
                        </a:rPr>
                        <a:t>1997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Times New Roman"/>
                        </a:rPr>
                        <a:t>1998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1604687"/>
                  </a:ext>
                </a:extLst>
              </a:tr>
              <a:tr h="222004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Times New Roman"/>
                        </a:rPr>
                        <a:t>GDP Growth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3.1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-1.2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441667"/>
                  </a:ext>
                </a:extLst>
              </a:tr>
              <a:tr h="222004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Times New Roman"/>
                        </a:rPr>
                        <a:t>Inflation Rate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16.0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20.1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48.0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542428"/>
                  </a:ext>
                </a:extLst>
              </a:tr>
              <a:tr h="222004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Times New Roman"/>
                        </a:rPr>
                        <a:t>Budget Deficit (% of 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-7.2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-10.2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-11.5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73047"/>
                  </a:ext>
                </a:extLst>
              </a:tr>
              <a:tr h="278423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Times New Roman"/>
                        </a:rPr>
                        <a:t>ZWD/USD Exchange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10.0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17.0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38.0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846902"/>
                  </a:ext>
                </a:extLst>
              </a:tr>
              <a:tr h="370008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Times New Roman"/>
                        </a:rPr>
                        <a:t>Agriculture Output (% of 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18.0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17.2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Times New Roman"/>
                        </a:rPr>
                        <a:t>16.5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185048"/>
                  </a:ext>
                </a:extLst>
              </a:tr>
            </a:tbl>
          </a:graphicData>
        </a:graphic>
      </p:graphicFrame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53CE6A3E-9662-A9B5-EE3E-DF7D1F51A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561" y="6063315"/>
            <a:ext cx="2198930" cy="633147"/>
          </a:xfrm>
          <a:prstGeom prst="rect">
            <a:avLst/>
          </a:prstGeom>
        </p:spPr>
      </p:pic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B5F3B1C7-35B9-3ACD-9BBE-E214AD284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03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tractor in the distance on a farm">
            <a:extLst>
              <a:ext uri="{FF2B5EF4-FFF2-40B4-BE49-F238E27FC236}">
                <a16:creationId xmlns:a16="http://schemas.microsoft.com/office/drawing/2014/main" id="{92B6B9C3-29DB-6352-8CA4-21A4E1367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D0937-DBB7-51D3-05C6-8B444997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67" y="291386"/>
            <a:ext cx="7697265" cy="1151060"/>
          </a:xfrm>
        </p:spPr>
        <p:txBody>
          <a:bodyPr>
            <a:noAutofit/>
          </a:bodyPr>
          <a:lstStyle/>
          <a:p>
            <a:r>
              <a:rPr lang="en-ZW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1996-1999-GDP</a:t>
            </a:r>
            <a:endParaRPr lang="en-ZW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lose up of a logo&#10;&#10;AI-generated content may be incorrect.">
            <a:extLst>
              <a:ext uri="{FF2B5EF4-FFF2-40B4-BE49-F238E27FC236}">
                <a16:creationId xmlns:a16="http://schemas.microsoft.com/office/drawing/2014/main" id="{B59149BB-512A-5401-8AC3-E378F20FD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8944B264-501A-6936-500F-4E09DF706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0DFC1DD-58F3-E0A4-6781-449EECA3A4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2768380"/>
              </p:ext>
            </p:extLst>
          </p:nvPr>
        </p:nvGraphicFramePr>
        <p:xfrm>
          <a:off x="1394930" y="2299592"/>
          <a:ext cx="676656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1431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968EC-FAB6-69D5-C20C-B3B3D5F1E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alistic Burning Fire Flames PSD ...">
            <a:extLst>
              <a:ext uri="{FF2B5EF4-FFF2-40B4-BE49-F238E27FC236}">
                <a16:creationId xmlns:a16="http://schemas.microsoft.com/office/drawing/2014/main" id="{3E2541BE-4434-DD37-2883-63D694C2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64" y="1225595"/>
            <a:ext cx="7249982" cy="482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2173A-6C65-F6AB-F12A-1E725371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720" y="0"/>
            <a:ext cx="3565136" cy="1438525"/>
          </a:xfrm>
        </p:spPr>
        <p:txBody>
          <a:bodyPr>
            <a:normAutofit/>
          </a:bodyPr>
          <a:lstStyle/>
          <a:p>
            <a:r>
              <a:rPr lang="en-Z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Nightmare Era (2000-2009)</a:t>
            </a:r>
            <a:endParaRPr lang="en-ZW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930169-9283-9A90-47A7-9A9BADD0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9" name="Picture 78" descr="A close up of a logo&#10;&#10;AI-generated content may be incorrect.">
            <a:extLst>
              <a:ext uri="{FF2B5EF4-FFF2-40B4-BE49-F238E27FC236}">
                <a16:creationId xmlns:a16="http://schemas.microsoft.com/office/drawing/2014/main" id="{8E5B2DE3-2363-E5D1-94AA-B61C00166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81" name="Picture 80" descr="A close-up of a logo&#10;&#10;AI-generated content may be incorrect.">
            <a:extLst>
              <a:ext uri="{FF2B5EF4-FFF2-40B4-BE49-F238E27FC236}">
                <a16:creationId xmlns:a16="http://schemas.microsoft.com/office/drawing/2014/main" id="{9D925299-8975-8DEA-4B61-30AA615BA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292AB-7372-F088-F3C1-6A6E8BCA9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26" y="1386685"/>
            <a:ext cx="3789043" cy="466344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522C9E3-546D-2327-9D02-ACB1C74F653A}"/>
              </a:ext>
            </a:extLst>
          </p:cNvPr>
          <p:cNvSpPr/>
          <p:nvPr/>
        </p:nvSpPr>
        <p:spPr>
          <a:xfrm>
            <a:off x="4618182" y="728784"/>
            <a:ext cx="2955636" cy="104370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ZSE Overheat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B0931E-FB1D-3985-4CDC-2B8D4F171D31}"/>
              </a:ext>
            </a:extLst>
          </p:cNvPr>
          <p:cNvSpPr/>
          <p:nvPr/>
        </p:nvSpPr>
        <p:spPr>
          <a:xfrm>
            <a:off x="4821826" y="3571971"/>
            <a:ext cx="2955636" cy="104370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Hyperinflation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2FFACB-894D-B4BB-A047-A01D162F421E}"/>
              </a:ext>
            </a:extLst>
          </p:cNvPr>
          <p:cNvSpPr/>
          <p:nvPr/>
        </p:nvSpPr>
        <p:spPr>
          <a:xfrm>
            <a:off x="7351276" y="4417297"/>
            <a:ext cx="2955636" cy="104370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Property Mkt freeze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2C3F51-2EF9-2663-5435-84718B7ABD1D}"/>
              </a:ext>
            </a:extLst>
          </p:cNvPr>
          <p:cNvSpPr/>
          <p:nvPr/>
        </p:nvSpPr>
        <p:spPr>
          <a:xfrm>
            <a:off x="8536979" y="446885"/>
            <a:ext cx="2955636" cy="104370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Curatorship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AB5C32-B6F1-A012-396E-07A51218309F}"/>
              </a:ext>
            </a:extLst>
          </p:cNvPr>
          <p:cNvSpPr/>
          <p:nvPr/>
        </p:nvSpPr>
        <p:spPr>
          <a:xfrm>
            <a:off x="4396510" y="2385291"/>
            <a:ext cx="2955636" cy="104370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Collapse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C5C80D-5E1E-4706-2DCC-808A776B88D7}"/>
              </a:ext>
            </a:extLst>
          </p:cNvPr>
          <p:cNvSpPr/>
          <p:nvPr/>
        </p:nvSpPr>
        <p:spPr>
          <a:xfrm>
            <a:off x="8265851" y="1816181"/>
            <a:ext cx="2955636" cy="104370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Sanctions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42F2F52-4AE2-389D-E612-521874FFEDE0}"/>
              </a:ext>
            </a:extLst>
          </p:cNvPr>
          <p:cNvSpPr/>
          <p:nvPr/>
        </p:nvSpPr>
        <p:spPr>
          <a:xfrm>
            <a:off x="8740179" y="3450476"/>
            <a:ext cx="2955636" cy="104370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credit crunch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5F4F12-9595-2FBF-E613-2BAF85C37FB2}"/>
              </a:ext>
            </a:extLst>
          </p:cNvPr>
          <p:cNvSpPr/>
          <p:nvPr/>
        </p:nvSpPr>
        <p:spPr>
          <a:xfrm>
            <a:off x="4864078" y="5032898"/>
            <a:ext cx="2955636" cy="104370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Investments Value loss</a:t>
            </a:r>
          </a:p>
        </p:txBody>
      </p:sp>
    </p:spTree>
    <p:extLst>
      <p:ext uri="{BB962C8B-B14F-4D97-AF65-F5344CB8AC3E}">
        <p14:creationId xmlns:p14="http://schemas.microsoft.com/office/powerpoint/2010/main" val="5394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3" grpId="0" build="p" animBg="1"/>
      <p:bldP spid="14" grpId="0" build="p" animBg="1"/>
      <p:bldP spid="15" grpId="0" build="p" animBg="1"/>
      <p:bldP spid="16" grpId="0" build="p" animBg="1"/>
      <p:bldP spid="17" grpId="0" uiExpand="1" build="p" animBg="1"/>
      <p:bldP spid="18" grpId="0" build="p" animBg="1"/>
      <p:bldP spid="1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AFBC-F356-DC49-8DBF-850E130B2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DB9E-60D5-1897-FEDD-81B0F3A0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720" y="0"/>
            <a:ext cx="4821280" cy="1438525"/>
          </a:xfrm>
        </p:spPr>
        <p:txBody>
          <a:bodyPr>
            <a:normAutofit/>
          </a:bodyPr>
          <a:lstStyle/>
          <a:p>
            <a:r>
              <a:rPr lang="en-Z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2000-2009 GDP-</a:t>
            </a:r>
            <a:r>
              <a:rPr lang="en-ZW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13E1C3-2A89-A11E-9A08-144C73523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9" name="Picture 78" descr="A close up of a logo&#10;&#10;AI-generated content may be incorrect.">
            <a:extLst>
              <a:ext uri="{FF2B5EF4-FFF2-40B4-BE49-F238E27FC236}">
                <a16:creationId xmlns:a16="http://schemas.microsoft.com/office/drawing/2014/main" id="{9082ADE0-AFD9-1BA7-0CD7-C1116E034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9" y="6051592"/>
            <a:ext cx="2245822" cy="644870"/>
          </a:xfrm>
          <a:prstGeom prst="rect">
            <a:avLst/>
          </a:prstGeom>
        </p:spPr>
      </p:pic>
      <p:pic>
        <p:nvPicPr>
          <p:cNvPr id="81" name="Picture 80" descr="A close-up of a logo&#10;&#10;AI-generated content may be incorrect.">
            <a:extLst>
              <a:ext uri="{FF2B5EF4-FFF2-40B4-BE49-F238E27FC236}">
                <a16:creationId xmlns:a16="http://schemas.microsoft.com/office/drawing/2014/main" id="{24158411-AB5B-1521-BF10-EE630B8E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7" y="5821850"/>
            <a:ext cx="2146057" cy="971893"/>
          </a:xfrm>
          <a:prstGeom prst="rect">
            <a:avLst/>
          </a:prstGeom>
          <a:ln>
            <a:noFill/>
          </a:ln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2C53262-53AD-0639-703D-E028053D3B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7546767"/>
              </p:ext>
            </p:extLst>
          </p:nvPr>
        </p:nvGraphicFramePr>
        <p:xfrm>
          <a:off x="1875903" y="1093427"/>
          <a:ext cx="8229600" cy="484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918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7119</TotalTime>
  <Words>1250</Words>
  <Application>Microsoft Office PowerPoint</Application>
  <PresentationFormat>Widescreen</PresentationFormat>
  <Paragraphs>406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Grandview Display</vt:lpstr>
      <vt:lpstr>Times New Roman</vt:lpstr>
      <vt:lpstr>Wingdings</vt:lpstr>
      <vt:lpstr>Office 2013 - 2022 Theme</vt:lpstr>
      <vt:lpstr>Navigating Zimbabwe's Investment Maze</vt:lpstr>
      <vt:lpstr>Presentation Outline Pre-Independence Post Independence</vt:lpstr>
      <vt:lpstr>PowerPoint Presentation</vt:lpstr>
      <vt:lpstr>Independence:  (1980-1990) Era</vt:lpstr>
      <vt:lpstr>Economic Structural Adjustment Program (ESAP) Era (1990-1995)</vt:lpstr>
      <vt:lpstr>Post  ESAP (1996-1998)   </vt:lpstr>
      <vt:lpstr>1996-1999-GDP</vt:lpstr>
      <vt:lpstr>Economic Nightmare Era (2000-2009)</vt:lpstr>
      <vt:lpstr> 2000-2009 GDP-Result</vt:lpstr>
      <vt:lpstr>Silver Lining…… (2009-2013)-GDP             </vt:lpstr>
      <vt:lpstr>2014-2024-GDP    </vt:lpstr>
      <vt:lpstr>Recent Economic Reform Attempts (2013-2023)</vt:lpstr>
      <vt:lpstr>Statutory Instruments </vt:lpstr>
      <vt:lpstr>Currency Regime Changes (14 Episodes)</vt:lpstr>
      <vt:lpstr>Corporates</vt:lpstr>
      <vt:lpstr>Overall Health Check!!!!</vt:lpstr>
      <vt:lpstr>Economic Growth (1960-2024)</vt:lpstr>
      <vt:lpstr>External Debt (% of GDP) - 25 Year Trend </vt:lpstr>
      <vt:lpstr>Foreign Exchange Reserves (Months of Import Cover) - 25 Year Trend</vt:lpstr>
      <vt:lpstr>Balance of Payments (BOP) Comparison</vt:lpstr>
      <vt:lpstr>Zimbabwe vs. African Nations </vt:lpstr>
      <vt:lpstr>Infrastructure Development Index</vt:lpstr>
      <vt:lpstr>Zimbabwe Capital Markets  </vt:lpstr>
      <vt:lpstr>Zim Capital Markets</vt:lpstr>
      <vt:lpstr>Who is Investing on the ZSE?</vt:lpstr>
      <vt:lpstr>Pension Funds Assets (USD ‘bn)                             GDP 2010-24 </vt:lpstr>
      <vt:lpstr>Distribution of Pension Assets </vt:lpstr>
      <vt:lpstr>Number of Pension Funds and Contributions</vt:lpstr>
      <vt:lpstr>Funds Under Management-Dec 2024 </vt:lpstr>
      <vt:lpstr>PowerPoint Presentation</vt:lpstr>
      <vt:lpstr>Prescribed Asset Projects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ONISMAS KARAKADZAI</dc:creator>
  <cp:lastModifiedBy>ONISMAS KARAKADZAI</cp:lastModifiedBy>
  <cp:revision>599</cp:revision>
  <dcterms:created xsi:type="dcterms:W3CDTF">2025-04-09T10:04:49Z</dcterms:created>
  <dcterms:modified xsi:type="dcterms:W3CDTF">2025-05-15T08:29:44Z</dcterms:modified>
</cp:coreProperties>
</file>