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349" r:id="rId2"/>
    <p:sldId id="342" r:id="rId3"/>
    <p:sldId id="350" r:id="rId4"/>
    <p:sldId id="360" r:id="rId5"/>
    <p:sldId id="358" r:id="rId6"/>
    <p:sldId id="359" r:id="rId7"/>
    <p:sldId id="357" r:id="rId8"/>
    <p:sldId id="361" r:id="rId9"/>
    <p:sldId id="362" r:id="rId10"/>
    <p:sldId id="363" r:id="rId11"/>
    <p:sldId id="351" r:id="rId12"/>
    <p:sldId id="352" r:id="rId13"/>
    <p:sldId id="345" r:id="rId14"/>
    <p:sldId id="346" r:id="rId15"/>
    <p:sldId id="347" r:id="rId16"/>
    <p:sldId id="348" r:id="rId17"/>
    <p:sldId id="260" r:id="rId18"/>
    <p:sldId id="261" r:id="rId19"/>
    <p:sldId id="325" r:id="rId20"/>
    <p:sldId id="369" r:id="rId21"/>
    <p:sldId id="265" r:id="rId22"/>
    <p:sldId id="266" r:id="rId23"/>
    <p:sldId id="264" r:id="rId24"/>
    <p:sldId id="367" r:id="rId25"/>
    <p:sldId id="370" r:id="rId26"/>
    <p:sldId id="368" r:id="rId27"/>
  </p:sldIdLst>
  <p:sldSz cx="10083800" cy="7562850"/>
  <p:notesSz cx="9296400" cy="7010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0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24"/>
    <p:restoredTop sz="94687"/>
  </p:normalViewPr>
  <p:slideViewPr>
    <p:cSldViewPr>
      <p:cViewPr>
        <p:scale>
          <a:sx n="80" d="100"/>
          <a:sy n="80" d="100"/>
        </p:scale>
        <p:origin x="-1998" y="-576"/>
      </p:cViewPr>
      <p:guideLst>
        <p:guide orient="horz" pos="2880"/>
        <p:guide pos="20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532" cy="350226"/>
          </a:xfrm>
          <a:prstGeom prst="rect">
            <a:avLst/>
          </a:prstGeom>
        </p:spPr>
        <p:txBody>
          <a:bodyPr vert="horz" lIns="81674" tIns="40837" rIns="81674" bIns="4083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488" y="0"/>
            <a:ext cx="4027152" cy="350226"/>
          </a:xfrm>
          <a:prstGeom prst="rect">
            <a:avLst/>
          </a:prstGeom>
        </p:spPr>
        <p:txBody>
          <a:bodyPr vert="horz" lIns="81674" tIns="40837" rIns="81674" bIns="40837" rtlCol="0"/>
          <a:lstStyle>
            <a:lvl1pPr algn="r">
              <a:defRPr sz="1100"/>
            </a:lvl1pPr>
          </a:lstStyle>
          <a:p>
            <a:fld id="{88F27653-A784-4B78-939A-9FCAE803D1F2}" type="datetimeFigureOut">
              <a:rPr lang="en-US" smtClean="0"/>
              <a:t>5/14/25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0825" y="525463"/>
            <a:ext cx="371475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1674" tIns="40837" rIns="81674" bIns="408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192" y="3330088"/>
            <a:ext cx="7436016" cy="3154974"/>
          </a:xfrm>
          <a:prstGeom prst="rect">
            <a:avLst/>
          </a:prstGeom>
        </p:spPr>
        <p:txBody>
          <a:bodyPr vert="horz" lIns="81674" tIns="40837" rIns="81674" bIns="4083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704"/>
            <a:ext cx="4028532" cy="350226"/>
          </a:xfrm>
          <a:prstGeom prst="rect">
            <a:avLst/>
          </a:prstGeom>
        </p:spPr>
        <p:txBody>
          <a:bodyPr vert="horz" lIns="81674" tIns="40837" rIns="81674" bIns="4083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488" y="6658704"/>
            <a:ext cx="4027152" cy="350226"/>
          </a:xfrm>
          <a:prstGeom prst="rect">
            <a:avLst/>
          </a:prstGeom>
        </p:spPr>
        <p:txBody>
          <a:bodyPr vert="horz" lIns="81674" tIns="40837" rIns="81674" bIns="40837" rtlCol="0" anchor="b"/>
          <a:lstStyle>
            <a:lvl1pPr algn="r">
              <a:defRPr sz="1100"/>
            </a:lvl1pPr>
          </a:lstStyle>
          <a:p>
            <a:fld id="{A9DA769E-375B-47A5-84B5-80FF4DAA9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50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A769E-375B-47A5-84B5-80FF4DAA92F1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7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24702" y="868706"/>
            <a:ext cx="8234395" cy="8983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29" b="1" i="0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5196"/>
            <a:ext cx="705866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79" b="1" i="0">
                <a:solidFill>
                  <a:srgbClr val="4F5A6C"/>
                </a:solidFill>
                <a:latin typeface="Lato Black"/>
                <a:cs typeface="Lato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15" b="1" i="0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marL="7245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24" dirty="0"/>
              <a:pPr marL="72455">
                <a:lnSpc>
                  <a:spcPct val="100000"/>
                </a:lnSpc>
                <a:spcBef>
                  <a:spcPts val="75"/>
                </a:spcBef>
              </a:pPr>
              <a:t>‹#›</a:t>
            </a:fld>
            <a:r>
              <a:rPr spc="-24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29" b="1" i="0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79" b="1" i="0">
                <a:solidFill>
                  <a:srgbClr val="4F5A6C"/>
                </a:solidFill>
                <a:latin typeface="Lato Black"/>
                <a:cs typeface="Lato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15" b="1" i="0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marL="7245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24" dirty="0"/>
              <a:pPr marL="72455">
                <a:lnSpc>
                  <a:spcPct val="100000"/>
                </a:lnSpc>
                <a:spcBef>
                  <a:spcPts val="75"/>
                </a:spcBef>
              </a:pPr>
              <a:t>‹#›</a:t>
            </a:fld>
            <a:r>
              <a:rPr spc="-24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25" y="12"/>
            <a:ext cx="10059344" cy="342599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7061" y="2130010"/>
            <a:ext cx="10008351" cy="5356860"/>
          </a:xfrm>
          <a:custGeom>
            <a:avLst/>
            <a:gdLst/>
            <a:ahLst/>
            <a:cxnLst/>
            <a:rect l="l" t="t" r="r" b="b"/>
            <a:pathLst>
              <a:path w="10613390" h="5356859">
                <a:moveTo>
                  <a:pt x="10361244" y="0"/>
                </a:moveTo>
                <a:lnTo>
                  <a:pt x="251548" y="0"/>
                </a:lnTo>
                <a:lnTo>
                  <a:pt x="206483" y="4071"/>
                </a:lnTo>
                <a:lnTo>
                  <a:pt x="164006" y="15803"/>
                </a:lnTo>
                <a:lnTo>
                  <a:pt x="124841" y="34471"/>
                </a:lnTo>
                <a:lnTo>
                  <a:pt x="89714" y="59349"/>
                </a:lnTo>
                <a:lnTo>
                  <a:pt x="59349" y="89714"/>
                </a:lnTo>
                <a:lnTo>
                  <a:pt x="34471" y="124841"/>
                </a:lnTo>
                <a:lnTo>
                  <a:pt x="15803" y="164006"/>
                </a:lnTo>
                <a:lnTo>
                  <a:pt x="4071" y="206483"/>
                </a:lnTo>
                <a:lnTo>
                  <a:pt x="0" y="251548"/>
                </a:lnTo>
                <a:lnTo>
                  <a:pt x="0" y="5105247"/>
                </a:lnTo>
                <a:lnTo>
                  <a:pt x="4071" y="5150312"/>
                </a:lnTo>
                <a:lnTo>
                  <a:pt x="15803" y="5192790"/>
                </a:lnTo>
                <a:lnTo>
                  <a:pt x="34471" y="5231954"/>
                </a:lnTo>
                <a:lnTo>
                  <a:pt x="59349" y="5267081"/>
                </a:lnTo>
                <a:lnTo>
                  <a:pt x="89714" y="5297446"/>
                </a:lnTo>
                <a:lnTo>
                  <a:pt x="124841" y="5322325"/>
                </a:lnTo>
                <a:lnTo>
                  <a:pt x="164006" y="5340992"/>
                </a:lnTo>
                <a:lnTo>
                  <a:pt x="206483" y="5352724"/>
                </a:lnTo>
                <a:lnTo>
                  <a:pt x="251548" y="5356796"/>
                </a:lnTo>
                <a:lnTo>
                  <a:pt x="10361244" y="5356796"/>
                </a:lnTo>
                <a:lnTo>
                  <a:pt x="10406309" y="5352724"/>
                </a:lnTo>
                <a:lnTo>
                  <a:pt x="10448786" y="5340992"/>
                </a:lnTo>
                <a:lnTo>
                  <a:pt x="10487951" y="5322325"/>
                </a:lnTo>
                <a:lnTo>
                  <a:pt x="10523078" y="5297446"/>
                </a:lnTo>
                <a:lnTo>
                  <a:pt x="10553443" y="5267081"/>
                </a:lnTo>
                <a:lnTo>
                  <a:pt x="10578322" y="5231954"/>
                </a:lnTo>
                <a:lnTo>
                  <a:pt x="10596989" y="5192790"/>
                </a:lnTo>
                <a:lnTo>
                  <a:pt x="10608721" y="5150312"/>
                </a:lnTo>
                <a:lnTo>
                  <a:pt x="10612793" y="5105247"/>
                </a:lnTo>
                <a:lnTo>
                  <a:pt x="10612793" y="251548"/>
                </a:lnTo>
                <a:lnTo>
                  <a:pt x="10608721" y="206483"/>
                </a:lnTo>
                <a:lnTo>
                  <a:pt x="10596989" y="164006"/>
                </a:lnTo>
                <a:lnTo>
                  <a:pt x="10578322" y="124841"/>
                </a:lnTo>
                <a:lnTo>
                  <a:pt x="10553443" y="89714"/>
                </a:lnTo>
                <a:lnTo>
                  <a:pt x="10523078" y="59349"/>
                </a:lnTo>
                <a:lnTo>
                  <a:pt x="10487951" y="34471"/>
                </a:lnTo>
                <a:lnTo>
                  <a:pt x="10448786" y="15803"/>
                </a:lnTo>
                <a:lnTo>
                  <a:pt x="10406309" y="4071"/>
                </a:lnTo>
                <a:lnTo>
                  <a:pt x="10361244" y="0"/>
                </a:lnTo>
                <a:close/>
              </a:path>
            </a:pathLst>
          </a:custGeom>
          <a:solidFill>
            <a:srgbClr val="6667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29" b="1" i="0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9456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9456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15" b="1" i="0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marL="7245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24" dirty="0"/>
              <a:pPr marL="72455">
                <a:lnSpc>
                  <a:spcPct val="100000"/>
                </a:lnSpc>
                <a:spcBef>
                  <a:spcPts val="75"/>
                </a:spcBef>
              </a:pPr>
              <a:t>‹#›</a:t>
            </a:fld>
            <a:r>
              <a:rPr spc="-24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29" b="1" i="0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15" b="1" i="0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marL="7245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24" dirty="0"/>
              <a:pPr marL="72455">
                <a:lnSpc>
                  <a:spcPct val="100000"/>
                </a:lnSpc>
                <a:spcBef>
                  <a:spcPts val="75"/>
                </a:spcBef>
              </a:pPr>
              <a:t>‹#›</a:t>
            </a:fld>
            <a:r>
              <a:rPr spc="-24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15" b="1" i="0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marL="7245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24" dirty="0"/>
              <a:pPr marL="72455">
                <a:lnSpc>
                  <a:spcPct val="100000"/>
                </a:lnSpc>
                <a:spcBef>
                  <a:spcPts val="75"/>
                </a:spcBef>
              </a:pPr>
              <a:t>‹#›</a:t>
            </a:fld>
            <a:r>
              <a:rPr spc="-24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6200" y="242524"/>
            <a:ext cx="8265080" cy="1622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94689" y="2723290"/>
            <a:ext cx="4459866" cy="3517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50" b="1" i="0">
                <a:solidFill>
                  <a:srgbClr val="4F5A6C"/>
                </a:solidFill>
                <a:latin typeface="Lato Black"/>
                <a:cs typeface="Lato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33450"/>
            <a:ext cx="322681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33450"/>
            <a:ext cx="23192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413881" y="7078254"/>
            <a:ext cx="414742" cy="2177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15" b="1" i="0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marL="7245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24" dirty="0"/>
              <a:pPr marL="72455">
                <a:lnSpc>
                  <a:spcPct val="100000"/>
                </a:lnSpc>
                <a:spcBef>
                  <a:spcPts val="75"/>
                </a:spcBef>
              </a:pPr>
              <a:t>‹#›</a:t>
            </a:fld>
            <a:r>
              <a:rPr spc="-24" dirty="0"/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21" y="215568"/>
            <a:ext cx="10081279" cy="71317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5568"/>
            <a:ext cx="3446680" cy="7131714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C46A70-54E4-9EB6-B639-CFC9F0BE0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677" y="1132059"/>
            <a:ext cx="2878611" cy="4639215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State </a:t>
            </a:r>
            <a:r>
              <a:rPr lang="en-US" sz="3018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Service</a:t>
            </a:r>
            <a:r>
              <a:rPr lang="en-US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018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Pension</a:t>
            </a:r>
            <a:r>
              <a:rPr lang="en-US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018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Funds</a:t>
            </a:r>
            <a:r>
              <a:rPr lang="en-US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Modeling </a:t>
            </a:r>
            <a:r>
              <a:rPr lang="en-US" sz="3018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and</a:t>
            </a:r>
            <a:r>
              <a:rPr lang="en-US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018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Investment</a:t>
            </a:r>
            <a:r>
              <a:rPr lang="en-US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</a:t>
            </a:r>
            <a:br>
              <a:rPr lang="en-US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Key </a:t>
            </a:r>
            <a:r>
              <a:rPr lang="en-US" sz="3018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pillars</a:t>
            </a:r>
            <a:r>
              <a:rPr lang="en-US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&amp; </a:t>
            </a:r>
            <a:r>
              <a:rPr lang="en-US" sz="3018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attributes</a:t>
            </a:r>
            <a:r>
              <a:rPr lang="en-US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br>
              <a:rPr lang="en-ZW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244812" y="2769049"/>
            <a:ext cx="3377339" cy="4246409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82D479-424A-F91E-21C3-599BC14FE243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660937" y="547392"/>
            <a:ext cx="5712243" cy="5808549"/>
          </a:xfrm>
        </p:spPr>
        <p:txBody>
          <a:bodyPr anchor="ctr">
            <a:normAutofit/>
          </a:bodyPr>
          <a:lstStyle/>
          <a:p>
            <a:pPr>
              <a:spcAft>
                <a:spcPts val="566"/>
              </a:spcAft>
            </a:pPr>
            <a:r>
              <a:rPr lang="en-US" sz="1697" dirty="0">
                <a:latin typeface="Cambria" panose="02040503050406030204" pitchFamily="18" charset="0"/>
              </a:rPr>
              <a:t>ZIMBABWE ASSOCIATION OF PENSION FUNDS (ZAPF)</a:t>
            </a:r>
          </a:p>
          <a:p>
            <a:pPr>
              <a:spcAft>
                <a:spcPts val="566"/>
              </a:spcAft>
            </a:pPr>
            <a:endParaRPr lang="en-US" sz="1697" dirty="0">
              <a:latin typeface="Cambria" panose="02040503050406030204" pitchFamily="18" charset="0"/>
            </a:endParaRPr>
          </a:p>
          <a:p>
            <a:pPr>
              <a:spcAft>
                <a:spcPts val="566"/>
              </a:spcAft>
            </a:pPr>
            <a:endParaRPr lang="en-US" sz="1697" dirty="0">
              <a:latin typeface="Cambria" panose="02040503050406030204" pitchFamily="18" charset="0"/>
            </a:endParaRPr>
          </a:p>
          <a:p>
            <a:pPr>
              <a:spcAft>
                <a:spcPts val="566"/>
              </a:spcAft>
            </a:pPr>
            <a:r>
              <a:rPr lang="en-US" sz="1697" dirty="0">
                <a:latin typeface="Cambria" panose="02040503050406030204" pitchFamily="18" charset="0"/>
              </a:rPr>
              <a:t>15 MAY 2025, VICTORIA FALLS</a:t>
            </a:r>
          </a:p>
          <a:p>
            <a:pPr>
              <a:spcAft>
                <a:spcPts val="566"/>
              </a:spcAft>
            </a:pPr>
            <a:endParaRPr lang="en-US" sz="1697" dirty="0">
              <a:latin typeface="Cambria" panose="02040503050406030204" pitchFamily="18" charset="0"/>
            </a:endParaRPr>
          </a:p>
          <a:p>
            <a:pPr>
              <a:spcAft>
                <a:spcPts val="566"/>
              </a:spcAft>
            </a:pPr>
            <a:endParaRPr lang="en-US" sz="1697" dirty="0">
              <a:latin typeface="Cambria" panose="02040503050406030204" pitchFamily="18" charset="0"/>
            </a:endParaRPr>
          </a:p>
          <a:p>
            <a:pPr>
              <a:spcAft>
                <a:spcPts val="566"/>
              </a:spcAft>
            </a:pPr>
            <a:endParaRPr lang="en-US" sz="1697" dirty="0">
              <a:latin typeface="Cambria" panose="02040503050406030204" pitchFamily="18" charset="0"/>
            </a:endParaRPr>
          </a:p>
          <a:p>
            <a:pPr>
              <a:spcAft>
                <a:spcPts val="566"/>
              </a:spcAft>
            </a:pPr>
            <a:r>
              <a:rPr lang="en-US" sz="1697" dirty="0">
                <a:latin typeface="Cambria" panose="02040503050406030204" pitchFamily="18" charset="0"/>
              </a:rPr>
              <a:t>PRESENTATION BY: DR. F. GABA                                </a:t>
            </a:r>
          </a:p>
          <a:p>
            <a:pPr>
              <a:spcAft>
                <a:spcPts val="566"/>
              </a:spcAft>
            </a:pPr>
            <a:r>
              <a:rPr lang="en-US" sz="1697" dirty="0">
                <a:latin typeface="Cambria" panose="02040503050406030204" pitchFamily="18" charset="0"/>
              </a:rPr>
              <a:t>  Ph.D. </a:t>
            </a:r>
            <a:r>
              <a:rPr lang="en-US" sz="1697">
                <a:latin typeface="Cambria" panose="02040503050406030204" pitchFamily="18" charset="0"/>
              </a:rPr>
              <a:t>Economics (S.A)</a:t>
            </a:r>
            <a:endParaRPr lang="en-US" sz="1697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46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3800" cy="7562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89FCA-AEAB-7C6F-42F0-6D901E2F5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75" y="184914"/>
            <a:ext cx="3362647" cy="14015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3800" b="1" i="0" u="none" strike="noStrike" kern="1200" dirty="0">
                <a:solidFill>
                  <a:schemeClr val="tx1"/>
                </a:solidFill>
                <a:effectLst/>
                <a:latin typeface="+mj-lt"/>
                <a:cs typeface="+mj-cs"/>
              </a:rPr>
              <a:t>5.0 Risk Management</a:t>
            </a:r>
            <a:endParaRPr lang="en-US" sz="38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E43AD2-FBCA-8FD8-B58F-B620AC34C716}"/>
              </a:ext>
            </a:extLst>
          </p:cNvPr>
          <p:cNvSpPr txBox="1"/>
          <p:nvPr/>
        </p:nvSpPr>
        <p:spPr>
          <a:xfrm>
            <a:off x="462394" y="1608964"/>
            <a:ext cx="4370561" cy="5121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comprehensive Enterprise Risk Management (ERM) framework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must underpin Fund operations.</a:t>
            </a:r>
          </a:p>
          <a:p>
            <a:pPr indent="-22860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risks to manage include:</a:t>
            </a:r>
          </a:p>
          <a:p>
            <a:pPr marL="700602" lvl="1" indent="-22860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Investment risk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(market volatility, asset concentration),</a:t>
            </a:r>
          </a:p>
          <a:p>
            <a:pPr marL="700602" lvl="1" indent="-22860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Longevity risk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(members living longer than expected),</a:t>
            </a:r>
          </a:p>
          <a:p>
            <a:pPr marL="700602" lvl="1" indent="-22860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Operational risk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(process failures, fraud),</a:t>
            </a:r>
          </a:p>
          <a:p>
            <a:pPr marL="700602" lvl="1" indent="-22860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Liquidity risk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(ability to meet short-term obligations),</a:t>
            </a:r>
          </a:p>
          <a:p>
            <a:pPr marL="700602" lvl="1" indent="-22860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Regulatory and compliance risk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(changes in pension laws, tax treatment).</a:t>
            </a:r>
          </a:p>
          <a:p>
            <a:pPr marL="700602" lvl="1" indent="-22860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Projects/ investment bankability full scoping)</a:t>
            </a:r>
          </a:p>
          <a:p>
            <a:pPr marL="431140" lvl="1" indent="-22860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endParaRPr lang="en-US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 appetite statements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 registers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 </a:t>
            </a: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risk indicators (KRIs)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should be maintained and updated regularly.</a:t>
            </a:r>
          </a:p>
          <a:p>
            <a:pPr indent="-22860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Regular </a:t>
            </a: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stress testing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scenario analysis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must be conducted to assess fund resilience under adverse market conditions.</a:t>
            </a:r>
          </a:p>
          <a:p>
            <a:pPr indent="-22860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Internal audit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external oversight (e.g., OAG audits)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reinforce risk governance and transparency.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657058-B4F0-C259-3FA8-71154F99F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056" y="369828"/>
            <a:ext cx="2637363" cy="5580442"/>
          </a:xfrm>
          <a:prstGeom prst="rect">
            <a:avLst/>
          </a:prstGeom>
        </p:spPr>
      </p:pic>
      <p:pic>
        <p:nvPicPr>
          <p:cNvPr id="8" name="Graphic 7" descr="Bank">
            <a:extLst>
              <a:ext uri="{FF2B5EF4-FFF2-40B4-BE49-F238E27FC236}">
                <a16:creationId xmlns:a16="http://schemas.microsoft.com/office/drawing/2014/main" id="{F60326DA-F7CD-C44F-92BD-BAA155F39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4420" y="2493985"/>
            <a:ext cx="1665725" cy="1983017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7058658"/>
            <a:ext cx="10083800" cy="503720"/>
          </a:xfrm>
          <a:prstGeom prst="rect">
            <a:avLst/>
          </a:prstGeom>
          <a:gradFill>
            <a:gsLst>
              <a:gs pos="0">
                <a:schemeClr val="accent1"/>
              </a:gs>
              <a:gs pos="56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340258" y="7058658"/>
            <a:ext cx="6743540" cy="503718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05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5568"/>
            <a:ext cx="10081278" cy="71317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7B8E0-07C9-C9F4-1CDC-41BD65221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99" y="553923"/>
            <a:ext cx="3613198" cy="2034942"/>
          </a:xfrm>
        </p:spPr>
        <p:txBody>
          <a:bodyPr vert="horz" lIns="86227" tIns="43114" rIns="86227" bIns="43114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3489" b="1" kern="1200" dirty="0">
                <a:solidFill>
                  <a:schemeClr val="tx1"/>
                </a:solidFill>
                <a:effectLst/>
                <a:latin typeface="+mj-lt"/>
                <a:cs typeface="+mj-cs"/>
              </a:rPr>
              <a:t>Core Attributes of a Well-Modeled SSPF</a:t>
            </a:r>
            <a:br>
              <a:rPr lang="en-US" sz="3489" kern="1200" dirty="0">
                <a:solidFill>
                  <a:schemeClr val="tx1"/>
                </a:solidFill>
                <a:effectLst/>
                <a:latin typeface="+mj-lt"/>
                <a:cs typeface="+mj-cs"/>
              </a:rPr>
            </a:br>
            <a:endParaRPr lang="en-US" sz="3489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00" y="2905813"/>
            <a:ext cx="2873883" cy="19018"/>
          </a:xfrm>
          <a:custGeom>
            <a:avLst/>
            <a:gdLst>
              <a:gd name="connsiteX0" fmla="*/ 0 w 2873883"/>
              <a:gd name="connsiteY0" fmla="*/ 0 h 19018"/>
              <a:gd name="connsiteX1" fmla="*/ 574777 w 2873883"/>
              <a:gd name="connsiteY1" fmla="*/ 0 h 19018"/>
              <a:gd name="connsiteX2" fmla="*/ 1120814 w 2873883"/>
              <a:gd name="connsiteY2" fmla="*/ 0 h 19018"/>
              <a:gd name="connsiteX3" fmla="*/ 1666852 w 2873883"/>
              <a:gd name="connsiteY3" fmla="*/ 0 h 19018"/>
              <a:gd name="connsiteX4" fmla="*/ 2299106 w 2873883"/>
              <a:gd name="connsiteY4" fmla="*/ 0 h 19018"/>
              <a:gd name="connsiteX5" fmla="*/ 2873883 w 2873883"/>
              <a:gd name="connsiteY5" fmla="*/ 0 h 19018"/>
              <a:gd name="connsiteX6" fmla="*/ 2873883 w 2873883"/>
              <a:gd name="connsiteY6" fmla="*/ 19018 h 19018"/>
              <a:gd name="connsiteX7" fmla="*/ 2299106 w 2873883"/>
              <a:gd name="connsiteY7" fmla="*/ 19018 h 19018"/>
              <a:gd name="connsiteX8" fmla="*/ 1810546 w 2873883"/>
              <a:gd name="connsiteY8" fmla="*/ 19018 h 19018"/>
              <a:gd name="connsiteX9" fmla="*/ 1264509 w 2873883"/>
              <a:gd name="connsiteY9" fmla="*/ 19018 h 19018"/>
              <a:gd name="connsiteX10" fmla="*/ 718471 w 2873883"/>
              <a:gd name="connsiteY10" fmla="*/ 19018 h 19018"/>
              <a:gd name="connsiteX11" fmla="*/ 0 w 2873883"/>
              <a:gd name="connsiteY11" fmla="*/ 19018 h 19018"/>
              <a:gd name="connsiteX12" fmla="*/ 0 w 2873883"/>
              <a:gd name="connsiteY12" fmla="*/ 0 h 1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3883" h="19018" fill="none" extrusionOk="0">
                <a:moveTo>
                  <a:pt x="0" y="0"/>
                </a:moveTo>
                <a:cubicBezTo>
                  <a:pt x="143302" y="-25714"/>
                  <a:pt x="364483" y="-20032"/>
                  <a:pt x="574777" y="0"/>
                </a:cubicBezTo>
                <a:cubicBezTo>
                  <a:pt x="785071" y="20032"/>
                  <a:pt x="994906" y="18889"/>
                  <a:pt x="1120814" y="0"/>
                </a:cubicBezTo>
                <a:cubicBezTo>
                  <a:pt x="1246722" y="-18889"/>
                  <a:pt x="1554106" y="-3819"/>
                  <a:pt x="1666852" y="0"/>
                </a:cubicBezTo>
                <a:cubicBezTo>
                  <a:pt x="1779598" y="3819"/>
                  <a:pt x="2019011" y="-8148"/>
                  <a:pt x="2299106" y="0"/>
                </a:cubicBezTo>
                <a:cubicBezTo>
                  <a:pt x="2579201" y="8148"/>
                  <a:pt x="2676718" y="-6562"/>
                  <a:pt x="2873883" y="0"/>
                </a:cubicBezTo>
                <a:cubicBezTo>
                  <a:pt x="2874051" y="4438"/>
                  <a:pt x="2873035" y="12507"/>
                  <a:pt x="2873883" y="19018"/>
                </a:cubicBezTo>
                <a:cubicBezTo>
                  <a:pt x="2670054" y="37247"/>
                  <a:pt x="2451931" y="32174"/>
                  <a:pt x="2299106" y="19018"/>
                </a:cubicBezTo>
                <a:cubicBezTo>
                  <a:pt x="2146281" y="5862"/>
                  <a:pt x="1983258" y="38713"/>
                  <a:pt x="1810546" y="19018"/>
                </a:cubicBezTo>
                <a:cubicBezTo>
                  <a:pt x="1637834" y="-677"/>
                  <a:pt x="1423100" y="34306"/>
                  <a:pt x="1264509" y="19018"/>
                </a:cubicBezTo>
                <a:cubicBezTo>
                  <a:pt x="1105918" y="3730"/>
                  <a:pt x="828380" y="27048"/>
                  <a:pt x="718471" y="19018"/>
                </a:cubicBezTo>
                <a:cubicBezTo>
                  <a:pt x="608562" y="10988"/>
                  <a:pt x="280561" y="-9739"/>
                  <a:pt x="0" y="19018"/>
                </a:cubicBezTo>
                <a:cubicBezTo>
                  <a:pt x="605" y="14678"/>
                  <a:pt x="370" y="7504"/>
                  <a:pt x="0" y="0"/>
                </a:cubicBezTo>
                <a:close/>
              </a:path>
              <a:path w="2873883" h="19018" stroke="0" extrusionOk="0">
                <a:moveTo>
                  <a:pt x="0" y="0"/>
                </a:moveTo>
                <a:cubicBezTo>
                  <a:pt x="197415" y="7830"/>
                  <a:pt x="309032" y="11595"/>
                  <a:pt x="517299" y="0"/>
                </a:cubicBezTo>
                <a:cubicBezTo>
                  <a:pt x="725566" y="-11595"/>
                  <a:pt x="979467" y="-7494"/>
                  <a:pt x="1149553" y="0"/>
                </a:cubicBezTo>
                <a:cubicBezTo>
                  <a:pt x="1319639" y="7494"/>
                  <a:pt x="1434308" y="-1433"/>
                  <a:pt x="1638113" y="0"/>
                </a:cubicBezTo>
                <a:cubicBezTo>
                  <a:pt x="1841918" y="1433"/>
                  <a:pt x="2013433" y="-10028"/>
                  <a:pt x="2126673" y="0"/>
                </a:cubicBezTo>
                <a:cubicBezTo>
                  <a:pt x="2239913" y="10028"/>
                  <a:pt x="2599060" y="-19798"/>
                  <a:pt x="2873883" y="0"/>
                </a:cubicBezTo>
                <a:cubicBezTo>
                  <a:pt x="2874126" y="7959"/>
                  <a:pt x="2873644" y="12047"/>
                  <a:pt x="2873883" y="19018"/>
                </a:cubicBezTo>
                <a:cubicBezTo>
                  <a:pt x="2613200" y="31017"/>
                  <a:pt x="2573759" y="35712"/>
                  <a:pt x="2327845" y="19018"/>
                </a:cubicBezTo>
                <a:cubicBezTo>
                  <a:pt x="2081931" y="2324"/>
                  <a:pt x="2009915" y="-7165"/>
                  <a:pt x="1781807" y="19018"/>
                </a:cubicBezTo>
                <a:cubicBezTo>
                  <a:pt x="1553699" y="45201"/>
                  <a:pt x="1447044" y="-6062"/>
                  <a:pt x="1235770" y="19018"/>
                </a:cubicBezTo>
                <a:cubicBezTo>
                  <a:pt x="1024496" y="44098"/>
                  <a:pt x="792178" y="34270"/>
                  <a:pt x="603515" y="19018"/>
                </a:cubicBezTo>
                <a:cubicBezTo>
                  <a:pt x="414853" y="3766"/>
                  <a:pt x="267017" y="34743"/>
                  <a:pt x="0" y="19018"/>
                </a:cubicBezTo>
                <a:cubicBezTo>
                  <a:pt x="-116" y="10868"/>
                  <a:pt x="-391" y="90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0CD1B2-1B22-7900-40EA-67FE0A8035C8}"/>
              </a:ext>
            </a:extLst>
          </p:cNvPr>
          <p:cNvSpPr txBox="1"/>
          <p:nvPr/>
        </p:nvSpPr>
        <p:spPr>
          <a:xfrm>
            <a:off x="529399" y="3203130"/>
            <a:ext cx="3509802" cy="3453201"/>
          </a:xfrm>
          <a:prstGeom prst="rect">
            <a:avLst/>
          </a:prstGeom>
        </p:spPr>
        <p:txBody>
          <a:bodyPr vert="horz" lIns="86227" tIns="43114" rIns="86227" bIns="43114" rtlCol="0">
            <a:normAutofit/>
          </a:bodyPr>
          <a:lstStyle/>
          <a:p>
            <a:pPr indent="-215570" algn="l" rtl="0">
              <a:lnSpc>
                <a:spcPct val="90000"/>
              </a:lnSpc>
              <a:spcAft>
                <a:spcPts val="943"/>
              </a:spcAft>
              <a:buFont typeface="Arial" panose="020B0604020202020204" pitchFamily="34" charset="0"/>
              <a:buChar char="•"/>
            </a:pPr>
            <a:endParaRPr lang="en-US" sz="2075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23355" lvl="0" indent="-21557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15570" algn="l"/>
              </a:tabLst>
            </a:pPr>
            <a:r>
              <a:rPr lang="en-US" sz="2075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Sustainability</a:t>
            </a:r>
          </a:p>
          <a:p>
            <a:pPr marL="323355" lvl="0" indent="-21557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15570" algn="l"/>
              </a:tabLst>
            </a:pPr>
            <a:r>
              <a:rPr lang="en-US" sz="2075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Adequacy</a:t>
            </a:r>
          </a:p>
          <a:p>
            <a:pPr marL="323355" lvl="0" indent="-21557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15570" algn="l"/>
              </a:tabLst>
            </a:pPr>
            <a:r>
              <a:rPr lang="en-US" sz="2075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Affordability</a:t>
            </a:r>
          </a:p>
          <a:p>
            <a:pPr marL="323355" lvl="0" indent="-21557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15570" algn="l"/>
              </a:tabLst>
            </a:pPr>
            <a:r>
              <a:rPr lang="en-US" sz="2075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Efficiency</a:t>
            </a:r>
          </a:p>
          <a:p>
            <a:pPr marL="323355" lvl="0" indent="-21557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15570" algn="l"/>
              </a:tabLst>
            </a:pPr>
            <a:r>
              <a:rPr lang="en-US" sz="2075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</a:p>
          <a:p>
            <a:pPr marL="323355" lvl="0" indent="-21557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15570" algn="l"/>
              </a:tabLst>
            </a:pPr>
            <a:r>
              <a:rPr lang="en-US" sz="2075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Resilience</a:t>
            </a:r>
          </a:p>
          <a:p>
            <a:pPr marL="323355" lvl="0" indent="-215570" algn="l" rtl="0">
              <a:lnSpc>
                <a:spcPct val="90000"/>
              </a:lnSpc>
              <a:spcAft>
                <a:spcPts val="943"/>
              </a:spcAft>
              <a:buFont typeface="Arial" panose="020B0604020202020204" pitchFamily="34" charset="0"/>
              <a:buChar char="•"/>
              <a:tabLst>
                <a:tab pos="215570" algn="l"/>
              </a:tabLst>
            </a:pPr>
            <a:r>
              <a:rPr lang="en-US" sz="2075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Developmental Impact</a:t>
            </a:r>
          </a:p>
          <a:p>
            <a:pPr indent="-215570" algn="l" rtl="0">
              <a:lnSpc>
                <a:spcPct val="90000"/>
              </a:lnSpc>
              <a:spcAft>
                <a:spcPts val="943"/>
              </a:spcAft>
              <a:buFont typeface="Arial" panose="020B0604020202020204" pitchFamily="34" charset="0"/>
              <a:buChar char="•"/>
            </a:pPr>
            <a:br>
              <a:rPr lang="en-US" sz="207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207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pic>
        <p:nvPicPr>
          <p:cNvPr id="6" name="Picture 5" descr="Close up of rack of test tubes with solution in lab">
            <a:extLst>
              <a:ext uri="{FF2B5EF4-FFF2-40B4-BE49-F238E27FC236}">
                <a16:creationId xmlns:a16="http://schemas.microsoft.com/office/drawing/2014/main" id="{639974B5-97BC-0B4F-8437-355ECC63F4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710" r="9040" b="-1"/>
          <a:stretch/>
        </p:blipFill>
        <p:spPr>
          <a:xfrm>
            <a:off x="4393221" y="215578"/>
            <a:ext cx="5689320" cy="713170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3389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5568"/>
            <a:ext cx="10081278" cy="71317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778A29-FC3F-357D-BB30-8DB9500F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63" y="595265"/>
            <a:ext cx="4343275" cy="1879438"/>
          </a:xfrm>
        </p:spPr>
        <p:txBody>
          <a:bodyPr vert="horz" lIns="86227" tIns="43114" rIns="86227" bIns="43114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4149" b="1" kern="1200" dirty="0">
                <a:solidFill>
                  <a:schemeClr val="tx1"/>
                </a:solidFill>
                <a:effectLst/>
                <a:latin typeface="+mj-lt"/>
                <a:cs typeface="+mj-cs"/>
              </a:rPr>
              <a:t>Critical Success Factors</a:t>
            </a:r>
            <a:br>
              <a:rPr lang="en-US" sz="4149" kern="1200" dirty="0">
                <a:solidFill>
                  <a:schemeClr val="tx1"/>
                </a:solidFill>
                <a:effectLst/>
                <a:latin typeface="+mj-lt"/>
                <a:cs typeface="+mj-cs"/>
              </a:rPr>
            </a:br>
            <a:endParaRPr lang="en-US" sz="4149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4C1FFC-AC8B-D577-8C0C-C38AFBF68723}"/>
              </a:ext>
            </a:extLst>
          </p:cNvPr>
          <p:cNvSpPr txBox="1"/>
          <p:nvPr/>
        </p:nvSpPr>
        <p:spPr>
          <a:xfrm>
            <a:off x="693261" y="2641991"/>
            <a:ext cx="3820811" cy="3997072"/>
          </a:xfrm>
          <a:prstGeom prst="rect">
            <a:avLst/>
          </a:prstGeom>
        </p:spPr>
        <p:txBody>
          <a:bodyPr vert="horz" lIns="86227" tIns="43114" rIns="86227" bIns="43114" rtlCol="0">
            <a:normAutofit/>
          </a:bodyPr>
          <a:lstStyle/>
          <a:p>
            <a:pPr marL="323355" lvl="0" indent="-21557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15570" algn="l"/>
              </a:tabLst>
            </a:pPr>
            <a:r>
              <a:rPr lang="en-US" sz="1886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 Institutional Capacity</a:t>
            </a:r>
          </a:p>
          <a:p>
            <a:pPr marL="323355" lvl="0" indent="-21557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15570" algn="l"/>
              </a:tabLst>
            </a:pPr>
            <a:r>
              <a:rPr lang="en-US" sz="1886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Stakeholder Engagement</a:t>
            </a:r>
          </a:p>
          <a:p>
            <a:pPr marL="323355" lvl="0" indent="-21557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15570" algn="l"/>
              </a:tabLst>
            </a:pPr>
            <a:r>
              <a:rPr lang="en-US" sz="1886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Continuous Improvement</a:t>
            </a:r>
          </a:p>
          <a:p>
            <a:pPr marL="323355" lvl="0" indent="-215570" algn="l" rtl="0">
              <a:lnSpc>
                <a:spcPct val="90000"/>
              </a:lnSpc>
              <a:spcAft>
                <a:spcPts val="943"/>
              </a:spcAft>
              <a:buFont typeface="Arial" panose="020B0604020202020204" pitchFamily="34" charset="0"/>
              <a:buChar char="•"/>
              <a:tabLst>
                <a:tab pos="215570" algn="l"/>
              </a:tabLst>
            </a:pPr>
            <a:r>
              <a:rPr lang="en-US" sz="1886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Legislative Support</a:t>
            </a:r>
            <a:endParaRPr lang="en-US" sz="188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2" name="Picture 31" descr="A wall painted with an arrow and a dartboard">
            <a:extLst>
              <a:ext uri="{FF2B5EF4-FFF2-40B4-BE49-F238E27FC236}">
                <a16:creationId xmlns:a16="http://schemas.microsoft.com/office/drawing/2014/main" id="{02CCD9A2-544E-7099-16E4-BB5FD49714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557" r="-2" b="-2"/>
          <a:stretch/>
        </p:blipFill>
        <p:spPr>
          <a:xfrm>
            <a:off x="5152079" y="215578"/>
            <a:ext cx="4931721" cy="7131704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530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DD1A4C1-4142-8A57-5E7D-AC4903820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61" y="2649409"/>
            <a:ext cx="3511324" cy="2294423"/>
          </a:xfrm>
        </p:spPr>
        <p:txBody>
          <a:bodyPr vert="horz" lIns="86227" tIns="43114" rIns="86227" bIns="43114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4149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Africa State Pension Funds — Overview </a:t>
            </a:r>
            <a:endParaRPr lang="en-US" sz="4149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AF1E5E62-9EB9-408E-AE53-A04A4C811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5570"/>
            <a:ext cx="4896845" cy="2216000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9C5704B2-7C5B-4738-AF0D-4A2756A6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3174" y="5085806"/>
            <a:ext cx="4900626" cy="2261476"/>
          </a:xfrm>
          <a:custGeom>
            <a:avLst/>
            <a:gdLst>
              <a:gd name="connsiteX0" fmla="*/ 1007162 w 5925190"/>
              <a:gd name="connsiteY0" fmla="*/ 0 h 2174681"/>
              <a:gd name="connsiteX1" fmla="*/ 5925190 w 5925190"/>
              <a:gd name="connsiteY1" fmla="*/ 0 h 2174681"/>
              <a:gd name="connsiteX2" fmla="*/ 5925190 w 5925190"/>
              <a:gd name="connsiteY2" fmla="*/ 2174681 h 2174681"/>
              <a:gd name="connsiteX3" fmla="*/ 0 w 5925190"/>
              <a:gd name="connsiteY3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4681">
                <a:moveTo>
                  <a:pt x="1007162" y="0"/>
                </a:moveTo>
                <a:lnTo>
                  <a:pt x="5925190" y="0"/>
                </a:lnTo>
                <a:lnTo>
                  <a:pt x="5925190" y="2174681"/>
                </a:lnTo>
                <a:lnTo>
                  <a:pt x="0" y="21746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DFB36DC4-A410-4DF1-8453-1D85743F5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85806"/>
            <a:ext cx="5866409" cy="2261476"/>
          </a:xfrm>
          <a:custGeom>
            <a:avLst/>
            <a:gdLst>
              <a:gd name="connsiteX0" fmla="*/ 0 w 7092887"/>
              <a:gd name="connsiteY0" fmla="*/ 0 h 2174681"/>
              <a:gd name="connsiteX1" fmla="*/ 7092887 w 7092887"/>
              <a:gd name="connsiteY1" fmla="*/ 0 h 2174681"/>
              <a:gd name="connsiteX2" fmla="*/ 6085725 w 7092887"/>
              <a:gd name="connsiteY2" fmla="*/ 2174681 h 2174681"/>
              <a:gd name="connsiteX3" fmla="*/ 1524000 w 7092887"/>
              <a:gd name="connsiteY3" fmla="*/ 2174681 h 2174681"/>
              <a:gd name="connsiteX4" fmla="*/ 1200418 w 7092887"/>
              <a:gd name="connsiteY4" fmla="*/ 2174681 h 2174681"/>
              <a:gd name="connsiteX5" fmla="*/ 0 w 7092887"/>
              <a:gd name="connsiteY5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2887" h="2174681">
                <a:moveTo>
                  <a:pt x="0" y="0"/>
                </a:moveTo>
                <a:lnTo>
                  <a:pt x="7092887" y="0"/>
                </a:lnTo>
                <a:lnTo>
                  <a:pt x="6085725" y="2174681"/>
                </a:lnTo>
                <a:lnTo>
                  <a:pt x="1524000" y="2174681"/>
                </a:lnTo>
                <a:lnTo>
                  <a:pt x="1200418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B2B2B2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9D6A413-5D81-AA5A-965F-79A092075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727970"/>
              </p:ext>
            </p:extLst>
          </p:nvPr>
        </p:nvGraphicFramePr>
        <p:xfrm>
          <a:off x="5085139" y="873961"/>
          <a:ext cx="4417022" cy="3579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4346">
                  <a:extLst>
                    <a:ext uri="{9D8B030D-6E8A-4147-A177-3AD203B41FA5}">
                      <a16:colId xmlns:a16="http://schemas.microsoft.com/office/drawing/2014/main" val="3957575278"/>
                    </a:ext>
                  </a:extLst>
                </a:gridCol>
                <a:gridCol w="891400">
                  <a:extLst>
                    <a:ext uri="{9D8B030D-6E8A-4147-A177-3AD203B41FA5}">
                      <a16:colId xmlns:a16="http://schemas.microsoft.com/office/drawing/2014/main" val="1103918099"/>
                    </a:ext>
                  </a:extLst>
                </a:gridCol>
                <a:gridCol w="537264">
                  <a:extLst>
                    <a:ext uri="{9D8B030D-6E8A-4147-A177-3AD203B41FA5}">
                      <a16:colId xmlns:a16="http://schemas.microsoft.com/office/drawing/2014/main" val="381990591"/>
                    </a:ext>
                  </a:extLst>
                </a:gridCol>
                <a:gridCol w="569136">
                  <a:extLst>
                    <a:ext uri="{9D8B030D-6E8A-4147-A177-3AD203B41FA5}">
                      <a16:colId xmlns:a16="http://schemas.microsoft.com/office/drawing/2014/main" val="1272868011"/>
                    </a:ext>
                  </a:extLst>
                </a:gridCol>
                <a:gridCol w="891400">
                  <a:extLst>
                    <a:ext uri="{9D8B030D-6E8A-4147-A177-3AD203B41FA5}">
                      <a16:colId xmlns:a16="http://schemas.microsoft.com/office/drawing/2014/main" val="222044293"/>
                    </a:ext>
                  </a:extLst>
                </a:gridCol>
                <a:gridCol w="983476">
                  <a:extLst>
                    <a:ext uri="{9D8B030D-6E8A-4147-A177-3AD203B41FA5}">
                      <a16:colId xmlns:a16="http://schemas.microsoft.com/office/drawing/2014/main" val="1959899336"/>
                    </a:ext>
                  </a:extLst>
                </a:gridCol>
              </a:tblGrid>
              <a:tr h="357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Country</a:t>
                      </a:r>
                      <a:endParaRPr lang="en-ZW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778" marR="15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Fund Name</a:t>
                      </a:r>
                      <a:endParaRPr lang="en-ZW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778" marR="15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Formed</a:t>
                      </a:r>
                      <a:endParaRPr lang="en-ZW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778" marR="15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Assets (2024)</a:t>
                      </a:r>
                      <a:endParaRPr lang="en-ZW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778" marR="15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Main Asset Manager(s)</a:t>
                      </a:r>
                      <a:endParaRPr lang="en-ZW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778" marR="15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Regulator</a:t>
                      </a:r>
                      <a:endParaRPr lang="en-ZW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778" marR="15778" marT="0" marB="0"/>
                </a:tc>
                <a:extLst>
                  <a:ext uri="{0D108BD9-81ED-4DB2-BD59-A6C34878D82A}">
                    <a16:rowId xmlns:a16="http://schemas.microsoft.com/office/drawing/2014/main" val="2810858271"/>
                  </a:ext>
                </a:extLst>
              </a:tr>
              <a:tr h="716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South Africa</a:t>
                      </a:r>
                      <a:endParaRPr lang="en-ZW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778" marR="15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Government Employees Pension Fund (GEPF)</a:t>
                      </a:r>
                      <a:endParaRPr lang="en-ZW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778" marR="15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1996</a:t>
                      </a:r>
                      <a:endParaRPr lang="en-ZW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778" marR="15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~$172 billion</a:t>
                      </a:r>
                      <a:endParaRPr lang="en-ZW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778" marR="15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Public Investment Corporation (PIC)</a:t>
                      </a:r>
                      <a:endParaRPr lang="en-ZW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778" marR="15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Financial Sector Conduct Authority (FSCA)</a:t>
                      </a:r>
                      <a:endParaRPr lang="en-ZW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778" marR="15778" marT="0" marB="0"/>
                </a:tc>
                <a:extLst>
                  <a:ext uri="{0D108BD9-81ED-4DB2-BD59-A6C34878D82A}">
                    <a16:rowId xmlns:a16="http://schemas.microsoft.com/office/drawing/2014/main" val="1241323175"/>
                  </a:ext>
                </a:extLst>
              </a:tr>
              <a:tr h="709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Nigeria</a:t>
                      </a:r>
                      <a:endParaRPr lang="en-ZW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778" marR="15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Various Funds (PenCom Supervised)</a:t>
                      </a:r>
                      <a:endParaRPr lang="en-ZW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778" marR="15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2004</a:t>
                      </a:r>
                      <a:endParaRPr lang="en-ZW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778" marR="15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~$160.9 billion</a:t>
                      </a:r>
                      <a:endParaRPr lang="en-ZW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778" marR="15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Multiple PFAs (e.g., ARM, Stanbic IBTC)</a:t>
                      </a:r>
                      <a:endParaRPr lang="en-ZW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778" marR="15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National Pension Commission (PenCom)</a:t>
                      </a:r>
                      <a:endParaRPr lang="en-ZW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778" marR="15778" marT="0" marB="0"/>
                </a:tc>
                <a:extLst>
                  <a:ext uri="{0D108BD9-81ED-4DB2-BD59-A6C34878D82A}">
                    <a16:rowId xmlns:a16="http://schemas.microsoft.com/office/drawing/2014/main" val="2932761612"/>
                  </a:ext>
                </a:extLst>
              </a:tr>
              <a:tr h="1080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Uganda</a:t>
                      </a:r>
                      <a:endParaRPr lang="en-ZW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778" marR="15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National Social Security Fund (NSSF)</a:t>
                      </a:r>
                      <a:endParaRPr lang="en-ZW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778" marR="15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1985</a:t>
                      </a:r>
                      <a:endParaRPr lang="en-ZW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778" marR="15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~$6.07 billion</a:t>
                      </a:r>
                      <a:endParaRPr lang="en-ZW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778" marR="15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Internally managed</a:t>
                      </a:r>
                      <a:endParaRPr lang="en-ZW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778" marR="15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Uganda Retirement Benefits Regulatory Authority (URBRA)</a:t>
                      </a:r>
                      <a:endParaRPr lang="en-ZW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778" marR="15778" marT="0" marB="0"/>
                </a:tc>
                <a:extLst>
                  <a:ext uri="{0D108BD9-81ED-4DB2-BD59-A6C34878D82A}">
                    <a16:rowId xmlns:a16="http://schemas.microsoft.com/office/drawing/2014/main" val="830663846"/>
                  </a:ext>
                </a:extLst>
              </a:tr>
              <a:tr h="716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Kenya</a:t>
                      </a:r>
                      <a:endParaRPr lang="en-ZW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778" marR="15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National Social Security Fund (NSSF)</a:t>
                      </a:r>
                      <a:endParaRPr lang="en-ZW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778" marR="15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1965</a:t>
                      </a:r>
                      <a:endParaRPr lang="en-ZW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778" marR="15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~$12.6 billion</a:t>
                      </a:r>
                      <a:endParaRPr lang="en-ZW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778" marR="15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Internal + external (e.g., ICEA Lion, Britam)</a:t>
                      </a:r>
                      <a:endParaRPr lang="en-ZW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778" marR="15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Retirement Benefits Authority (RBA)</a:t>
                      </a:r>
                      <a:endParaRPr lang="en-ZW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5778" marR="15778" marT="0" marB="0"/>
                </a:tc>
                <a:extLst>
                  <a:ext uri="{0D108BD9-81ED-4DB2-BD59-A6C34878D82A}">
                    <a16:rowId xmlns:a16="http://schemas.microsoft.com/office/drawing/2014/main" val="3325887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551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66C3D-6DD6-0008-2B6B-DE97D101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01" y="444267"/>
            <a:ext cx="9106119" cy="522416"/>
          </a:xfrm>
          <a:solidFill>
            <a:srgbClr val="92D050"/>
          </a:solidFill>
        </p:spPr>
        <p:txBody>
          <a:bodyPr/>
          <a:lstStyle/>
          <a:p>
            <a:r>
              <a:rPr lang="en-US" sz="3395">
                <a:solidFill>
                  <a:srgbClr val="C0000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Africa State Pension Funds — Overview</a:t>
            </a:r>
            <a:r>
              <a:rPr lang="en-ZW" sz="3395">
                <a:solidFill>
                  <a:srgbClr val="C00000"/>
                </a:solidFill>
                <a:effectLst/>
              </a:rPr>
              <a:t> </a:t>
            </a:r>
            <a:endParaRPr lang="en-US" sz="3395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CF8474D-299E-7783-1ECB-455DAA282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414260"/>
              </p:ext>
            </p:extLst>
          </p:nvPr>
        </p:nvGraphicFramePr>
        <p:xfrm>
          <a:off x="299400" y="1143405"/>
          <a:ext cx="9106121" cy="41499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4144">
                  <a:extLst>
                    <a:ext uri="{9D8B030D-6E8A-4147-A177-3AD203B41FA5}">
                      <a16:colId xmlns:a16="http://schemas.microsoft.com/office/drawing/2014/main" val="1364454786"/>
                    </a:ext>
                  </a:extLst>
                </a:gridCol>
                <a:gridCol w="1434144">
                  <a:extLst>
                    <a:ext uri="{9D8B030D-6E8A-4147-A177-3AD203B41FA5}">
                      <a16:colId xmlns:a16="http://schemas.microsoft.com/office/drawing/2014/main" val="2137485406"/>
                    </a:ext>
                  </a:extLst>
                </a:gridCol>
                <a:gridCol w="724515">
                  <a:extLst>
                    <a:ext uri="{9D8B030D-6E8A-4147-A177-3AD203B41FA5}">
                      <a16:colId xmlns:a16="http://schemas.microsoft.com/office/drawing/2014/main" val="262600203"/>
                    </a:ext>
                  </a:extLst>
                </a:gridCol>
                <a:gridCol w="1149697">
                  <a:extLst>
                    <a:ext uri="{9D8B030D-6E8A-4147-A177-3AD203B41FA5}">
                      <a16:colId xmlns:a16="http://schemas.microsoft.com/office/drawing/2014/main" val="706135657"/>
                    </a:ext>
                  </a:extLst>
                </a:gridCol>
                <a:gridCol w="2428221">
                  <a:extLst>
                    <a:ext uri="{9D8B030D-6E8A-4147-A177-3AD203B41FA5}">
                      <a16:colId xmlns:a16="http://schemas.microsoft.com/office/drawing/2014/main" val="2410151641"/>
                    </a:ext>
                  </a:extLst>
                </a:gridCol>
                <a:gridCol w="1935400">
                  <a:extLst>
                    <a:ext uri="{9D8B030D-6E8A-4147-A177-3AD203B41FA5}">
                      <a16:colId xmlns:a16="http://schemas.microsoft.com/office/drawing/2014/main" val="753858337"/>
                    </a:ext>
                  </a:extLst>
                </a:gridCol>
              </a:tblGrid>
              <a:tr h="956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</a:rPr>
                        <a:t>Ghana</a:t>
                      </a:r>
                      <a:endParaRPr lang="en-ZW" sz="17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6679" marR="26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</a:rPr>
                        <a:t>Various Funds (NPRA Supervised)</a:t>
                      </a:r>
                      <a:endParaRPr lang="en-ZW" sz="17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6679" marR="26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</a:rPr>
                        <a:t>2010</a:t>
                      </a:r>
                      <a:endParaRPr lang="en-ZW" sz="17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6679" marR="26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</a:rPr>
                        <a:t>~$4.93 billion</a:t>
                      </a:r>
                      <a:endParaRPr lang="en-ZW" sz="17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6679" marR="26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</a:rPr>
                        <a:t>Corporate Trustees + Asset Managers (e.g., Databank)</a:t>
                      </a:r>
                      <a:endParaRPr lang="en-ZW" sz="17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6679" marR="26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</a:rPr>
                        <a:t>National Pensions Regulatory Authority (NPRA)</a:t>
                      </a:r>
                      <a:endParaRPr lang="en-ZW" sz="17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6679" marR="26679" marT="0" marB="0"/>
                </a:tc>
                <a:extLst>
                  <a:ext uri="{0D108BD9-81ED-4DB2-BD59-A6C34878D82A}">
                    <a16:rowId xmlns:a16="http://schemas.microsoft.com/office/drawing/2014/main" val="3621260563"/>
                  </a:ext>
                </a:extLst>
              </a:tr>
              <a:tr h="1281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</a:rPr>
                        <a:t>Namibia</a:t>
                      </a:r>
                      <a:endParaRPr lang="en-ZW" sz="17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6679" marR="26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</a:rPr>
                        <a:t>Government Institutions Pension Fund (GIPF)</a:t>
                      </a:r>
                      <a:endParaRPr lang="en-ZW" sz="17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6679" marR="26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</a:rPr>
                        <a:t>1989</a:t>
                      </a:r>
                      <a:endParaRPr lang="en-ZW" sz="17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6679" marR="26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</a:rPr>
                        <a:t>~$6.4 billion</a:t>
                      </a:r>
                      <a:endParaRPr lang="en-ZW" sz="17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6679" marR="26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</a:rPr>
                        <a:t>External managers (e.g., Allan Gray Namibia, Investec)</a:t>
                      </a:r>
                      <a:endParaRPr lang="en-ZW" sz="17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6679" marR="26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</a:rPr>
                        <a:t>Namibia Financial Institutions Supervisory Authority (NAMFISA)</a:t>
                      </a:r>
                      <a:endParaRPr lang="en-ZW" sz="17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6679" marR="26679" marT="0" marB="0"/>
                </a:tc>
                <a:extLst>
                  <a:ext uri="{0D108BD9-81ED-4DB2-BD59-A6C34878D82A}">
                    <a16:rowId xmlns:a16="http://schemas.microsoft.com/office/drawing/2014/main" val="3142660429"/>
                  </a:ext>
                </a:extLst>
              </a:tr>
              <a:tr h="956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</a:rPr>
                        <a:t>Tanzania</a:t>
                      </a:r>
                      <a:endParaRPr lang="en-ZW" sz="17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6679" marR="26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</a:rPr>
                        <a:t>National Social Security Fund (NSSF)</a:t>
                      </a:r>
                      <a:endParaRPr lang="en-ZW" sz="17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6679" marR="26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</a:rPr>
                        <a:t>1997</a:t>
                      </a:r>
                      <a:endParaRPr lang="en-ZW" sz="17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6679" marR="26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</a:rPr>
                        <a:t>Not fully disclosed</a:t>
                      </a:r>
                      <a:endParaRPr lang="en-ZW" sz="17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6679" marR="26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</a:rPr>
                        <a:t>Internally managed + real estate partners</a:t>
                      </a:r>
                      <a:endParaRPr lang="en-ZW" sz="17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6679" marR="26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</a:rPr>
                        <a:t>Social Security Regulatory Authority (SSRA)</a:t>
                      </a:r>
                      <a:endParaRPr lang="en-ZW" sz="17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6679" marR="26679" marT="0" marB="0"/>
                </a:tc>
                <a:extLst>
                  <a:ext uri="{0D108BD9-81ED-4DB2-BD59-A6C34878D82A}">
                    <a16:rowId xmlns:a16="http://schemas.microsoft.com/office/drawing/2014/main" val="927325466"/>
                  </a:ext>
                </a:extLst>
              </a:tr>
              <a:tr h="956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</a:rPr>
                        <a:t>Botswana</a:t>
                      </a:r>
                      <a:endParaRPr lang="en-ZW" sz="17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6679" marR="26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</a:rPr>
                        <a:t>Pula Fund</a:t>
                      </a:r>
                      <a:endParaRPr lang="en-ZW" sz="17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6679" marR="26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</a:rPr>
                        <a:t>1994</a:t>
                      </a:r>
                      <a:endParaRPr lang="en-ZW" sz="17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6679" marR="26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</a:rPr>
                        <a:t>~$4.1 billion</a:t>
                      </a:r>
                      <a:endParaRPr lang="en-ZW" sz="17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6679" marR="26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</a:rPr>
                        <a:t>Bank of Botswana + International (e.g., BlackRock)</a:t>
                      </a:r>
                      <a:endParaRPr lang="en-ZW" sz="17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6679" marR="26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>
                          <a:effectLst/>
                        </a:rPr>
                        <a:t>Bank of Botswana</a:t>
                      </a:r>
                      <a:endParaRPr lang="en-ZW" sz="17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6679" marR="26679" marT="0" marB="0"/>
                </a:tc>
                <a:extLst>
                  <a:ext uri="{0D108BD9-81ED-4DB2-BD59-A6C34878D82A}">
                    <a16:rowId xmlns:a16="http://schemas.microsoft.com/office/drawing/2014/main" val="2709843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286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13C29-2048-F48D-5F3A-41D266BD0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99" y="444267"/>
            <a:ext cx="8960776" cy="899716"/>
          </a:xfrm>
          <a:solidFill>
            <a:srgbClr val="92D050"/>
          </a:solidFill>
        </p:spPr>
        <p:txBody>
          <a:bodyPr/>
          <a:lstStyle/>
          <a:p>
            <a:r>
              <a:rPr lang="en-US" sz="3018" kern="1400" spc="24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Top State Service Pension Funds in Europe</a:t>
            </a:r>
            <a:br>
              <a:rPr lang="en-ZW" sz="1697" kern="1400" spc="24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D3D6465-82D6-2FEF-130A-552C2AD6B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301508"/>
              </p:ext>
            </p:extLst>
          </p:nvPr>
        </p:nvGraphicFramePr>
        <p:xfrm>
          <a:off x="536192" y="1769455"/>
          <a:ext cx="8960782" cy="4930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3464">
                  <a:extLst>
                    <a:ext uri="{9D8B030D-6E8A-4147-A177-3AD203B41FA5}">
                      <a16:colId xmlns:a16="http://schemas.microsoft.com/office/drawing/2014/main" val="2653815805"/>
                    </a:ext>
                  </a:extLst>
                </a:gridCol>
                <a:gridCol w="1599699">
                  <a:extLst>
                    <a:ext uri="{9D8B030D-6E8A-4147-A177-3AD203B41FA5}">
                      <a16:colId xmlns:a16="http://schemas.microsoft.com/office/drawing/2014/main" val="925389941"/>
                    </a:ext>
                  </a:extLst>
                </a:gridCol>
                <a:gridCol w="934853">
                  <a:extLst>
                    <a:ext uri="{9D8B030D-6E8A-4147-A177-3AD203B41FA5}">
                      <a16:colId xmlns:a16="http://schemas.microsoft.com/office/drawing/2014/main" val="362986579"/>
                    </a:ext>
                  </a:extLst>
                </a:gridCol>
                <a:gridCol w="1402279">
                  <a:extLst>
                    <a:ext uri="{9D8B030D-6E8A-4147-A177-3AD203B41FA5}">
                      <a16:colId xmlns:a16="http://schemas.microsoft.com/office/drawing/2014/main" val="3922740880"/>
                    </a:ext>
                  </a:extLst>
                </a:gridCol>
                <a:gridCol w="2037023">
                  <a:extLst>
                    <a:ext uri="{9D8B030D-6E8A-4147-A177-3AD203B41FA5}">
                      <a16:colId xmlns:a16="http://schemas.microsoft.com/office/drawing/2014/main" val="805639011"/>
                    </a:ext>
                  </a:extLst>
                </a:gridCol>
                <a:gridCol w="1493464">
                  <a:extLst>
                    <a:ext uri="{9D8B030D-6E8A-4147-A177-3AD203B41FA5}">
                      <a16:colId xmlns:a16="http://schemas.microsoft.com/office/drawing/2014/main" val="3310157861"/>
                    </a:ext>
                  </a:extLst>
                </a:gridCol>
              </a:tblGrid>
              <a:tr h="248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Country</a:t>
                      </a:r>
                      <a:endParaRPr lang="en-ZW" sz="15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2" marR="4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Fund Name</a:t>
                      </a:r>
                      <a:endParaRPr lang="en-ZW" sz="15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2" marR="4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Formed</a:t>
                      </a:r>
                      <a:endParaRPr lang="en-ZW" sz="15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2" marR="4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Assets (2024)</a:t>
                      </a:r>
                      <a:endParaRPr lang="en-ZW" sz="15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2" marR="4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Main Asset Manager(s)</a:t>
                      </a:r>
                      <a:endParaRPr lang="en-ZW" sz="15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2" marR="4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Regulator</a:t>
                      </a:r>
                      <a:endParaRPr lang="en-ZW" sz="15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2" marR="44552" marT="0" marB="0"/>
                </a:tc>
                <a:extLst>
                  <a:ext uri="{0D108BD9-81ED-4DB2-BD59-A6C34878D82A}">
                    <a16:rowId xmlns:a16="http://schemas.microsoft.com/office/drawing/2014/main" val="714415059"/>
                  </a:ext>
                </a:extLst>
              </a:tr>
              <a:tr h="777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Norway</a:t>
                      </a:r>
                      <a:endParaRPr lang="en-ZW" sz="15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2" marR="4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Government Pension Fund Global (GPFG)</a:t>
                      </a:r>
                      <a:endParaRPr lang="en-ZW" sz="15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2" marR="4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1990</a:t>
                      </a:r>
                      <a:endParaRPr lang="en-ZW" sz="15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2" marR="4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$1.5 trillion</a:t>
                      </a:r>
                      <a:endParaRPr lang="en-ZW" sz="15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2" marR="4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 err="1">
                          <a:effectLst/>
                        </a:rPr>
                        <a:t>Norges</a:t>
                      </a:r>
                      <a:r>
                        <a:rPr lang="en-US" sz="1500" dirty="0">
                          <a:effectLst/>
                        </a:rPr>
                        <a:t> Investment Management (NBIM)</a:t>
                      </a:r>
                      <a:endParaRPr lang="en-ZW" sz="15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2" marR="4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Ministry of Finance</a:t>
                      </a:r>
                      <a:endParaRPr lang="en-ZW" sz="15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2" marR="44552" marT="0" marB="0"/>
                </a:tc>
                <a:extLst>
                  <a:ext uri="{0D108BD9-81ED-4DB2-BD59-A6C34878D82A}">
                    <a16:rowId xmlns:a16="http://schemas.microsoft.com/office/drawing/2014/main" val="1973601930"/>
                  </a:ext>
                </a:extLst>
              </a:tr>
              <a:tr h="777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Netherlands</a:t>
                      </a:r>
                      <a:endParaRPr lang="en-ZW" sz="15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2" marR="4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ABP (Algemeen Burgerlijk Pensioenfonds)</a:t>
                      </a:r>
                      <a:endParaRPr lang="en-ZW" sz="15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2" marR="4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1956</a:t>
                      </a:r>
                      <a:endParaRPr lang="en-ZW" sz="15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2" marR="4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$600 billion</a:t>
                      </a:r>
                      <a:endParaRPr lang="en-ZW" sz="15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2" marR="4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APG Asset Management</a:t>
                      </a:r>
                      <a:endParaRPr lang="en-ZW" sz="15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2" marR="4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Dutch Central Bank (DNB)</a:t>
                      </a:r>
                      <a:endParaRPr lang="en-ZW" sz="15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2" marR="44552" marT="0" marB="0"/>
                </a:tc>
                <a:extLst>
                  <a:ext uri="{0D108BD9-81ED-4DB2-BD59-A6C34878D82A}">
                    <a16:rowId xmlns:a16="http://schemas.microsoft.com/office/drawing/2014/main" val="3382564491"/>
                  </a:ext>
                </a:extLst>
              </a:tr>
              <a:tr h="1042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Sweden</a:t>
                      </a:r>
                      <a:endParaRPr lang="en-ZW" sz="15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2" marR="4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Swedish National Pension Funds (AP Funds)</a:t>
                      </a:r>
                      <a:endParaRPr lang="en-ZW" sz="15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2" marR="4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1960</a:t>
                      </a:r>
                      <a:endParaRPr lang="en-ZW" sz="15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2" marR="4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$250 billion</a:t>
                      </a:r>
                      <a:endParaRPr lang="en-ZW" sz="15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2" marR="4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AP1, AP2, AP3, AP4 (multiple internal managers)</a:t>
                      </a:r>
                      <a:endParaRPr lang="en-ZW" sz="15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2" marR="4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Swedish Pensions Agency (</a:t>
                      </a:r>
                      <a:r>
                        <a:rPr lang="en-US" sz="1500" dirty="0" err="1">
                          <a:effectLst/>
                        </a:rPr>
                        <a:t>Pensionsmyndigheten</a:t>
                      </a:r>
                      <a:r>
                        <a:rPr lang="en-US" sz="1500" dirty="0">
                          <a:effectLst/>
                        </a:rPr>
                        <a:t>)</a:t>
                      </a:r>
                      <a:endParaRPr lang="en-ZW" sz="15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2" marR="44552" marT="0" marB="0"/>
                </a:tc>
                <a:extLst>
                  <a:ext uri="{0D108BD9-81ED-4DB2-BD59-A6C34878D82A}">
                    <a16:rowId xmlns:a16="http://schemas.microsoft.com/office/drawing/2014/main" val="2473946378"/>
                  </a:ext>
                </a:extLst>
              </a:tr>
              <a:tr h="777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Denmark</a:t>
                      </a:r>
                      <a:endParaRPr lang="en-ZW" sz="15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2" marR="4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ATP (Arbejdsmarkedets Tillægspension)</a:t>
                      </a:r>
                      <a:endParaRPr lang="en-ZW" sz="15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2" marR="4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1964</a:t>
                      </a:r>
                      <a:endParaRPr lang="en-ZW" sz="15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2" marR="4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$150 billion</a:t>
                      </a:r>
                      <a:endParaRPr lang="en-ZW" sz="15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2" marR="4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ATP Asset Management</a:t>
                      </a:r>
                      <a:endParaRPr lang="en-ZW" sz="15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2" marR="4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Danish Financial Supervisory Authority (DFSA)</a:t>
                      </a:r>
                      <a:endParaRPr lang="en-ZW" sz="15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2" marR="44552" marT="0" marB="0"/>
                </a:tc>
                <a:extLst>
                  <a:ext uri="{0D108BD9-81ED-4DB2-BD59-A6C34878D82A}">
                    <a16:rowId xmlns:a16="http://schemas.microsoft.com/office/drawing/2014/main" val="2356024154"/>
                  </a:ext>
                </a:extLst>
              </a:tr>
              <a:tr h="1306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Switzerland</a:t>
                      </a:r>
                      <a:endParaRPr lang="en-ZW" sz="15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2" marR="4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Swiss Pension Fund (Public and Private)</a:t>
                      </a:r>
                      <a:endParaRPr lang="en-ZW" sz="15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2" marR="4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N/A</a:t>
                      </a:r>
                      <a:endParaRPr lang="en-ZW" sz="15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2" marR="4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$500 billion (estimated)</a:t>
                      </a:r>
                      <a:endParaRPr lang="en-ZW" sz="15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2" marR="4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Various asset managers (e.g., UBS, Credit Suisse)</a:t>
                      </a:r>
                      <a:endParaRPr lang="en-ZW" sz="15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2" marR="445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Swiss Financial Market Supervisory Authority (FINMA)</a:t>
                      </a:r>
                      <a:endParaRPr lang="en-ZW" sz="15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2" marR="44552" marT="0" marB="0"/>
                </a:tc>
                <a:extLst>
                  <a:ext uri="{0D108BD9-81ED-4DB2-BD59-A6C34878D82A}">
                    <a16:rowId xmlns:a16="http://schemas.microsoft.com/office/drawing/2014/main" val="3194086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743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F7641-BE7A-5493-8FAE-4011887C6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99" y="444266"/>
            <a:ext cx="8817062" cy="435347"/>
          </a:xfrm>
          <a:solidFill>
            <a:srgbClr val="92D050"/>
          </a:solidFill>
        </p:spPr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Analysis of the GEPF portfolio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0C2FFE5-13D4-0ABF-FF6F-DF3C71669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379817"/>
              </p:ext>
            </p:extLst>
          </p:nvPr>
        </p:nvGraphicFramePr>
        <p:xfrm>
          <a:off x="658679" y="1122752"/>
          <a:ext cx="8694582" cy="39520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9812">
                  <a:extLst>
                    <a:ext uri="{9D8B030D-6E8A-4147-A177-3AD203B41FA5}">
                      <a16:colId xmlns:a16="http://schemas.microsoft.com/office/drawing/2014/main" val="1668000296"/>
                    </a:ext>
                  </a:extLst>
                </a:gridCol>
                <a:gridCol w="1787883">
                  <a:extLst>
                    <a:ext uri="{9D8B030D-6E8A-4147-A177-3AD203B41FA5}">
                      <a16:colId xmlns:a16="http://schemas.microsoft.com/office/drawing/2014/main" val="394235575"/>
                    </a:ext>
                  </a:extLst>
                </a:gridCol>
                <a:gridCol w="1725721">
                  <a:extLst>
                    <a:ext uri="{9D8B030D-6E8A-4147-A177-3AD203B41FA5}">
                      <a16:colId xmlns:a16="http://schemas.microsoft.com/office/drawing/2014/main" val="683564446"/>
                    </a:ext>
                  </a:extLst>
                </a:gridCol>
                <a:gridCol w="2091166">
                  <a:extLst>
                    <a:ext uri="{9D8B030D-6E8A-4147-A177-3AD203B41FA5}">
                      <a16:colId xmlns:a16="http://schemas.microsoft.com/office/drawing/2014/main" val="1259825893"/>
                    </a:ext>
                  </a:extLst>
                </a:gridCol>
              </a:tblGrid>
              <a:tr h="774862">
                <a:tc>
                  <a:txBody>
                    <a:bodyPr/>
                    <a:lstStyle/>
                    <a:p>
                      <a:pPr algn="l" fontAlgn="b"/>
                      <a:r>
                        <a:rPr lang="en-ZW" sz="23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Asset Class</a:t>
                      </a:r>
                      <a:endParaRPr lang="en-ZW" sz="23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 Portfolio Allocation (%)  </a:t>
                      </a:r>
                      <a:endParaRPr lang="en-US" sz="23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 Min Threshold (%)  </a:t>
                      </a:r>
                      <a:endParaRPr lang="en-US" sz="23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 Max Threshold (%)  </a:t>
                      </a:r>
                      <a:endParaRPr lang="en-US" sz="23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b"/>
                </a:tc>
                <a:extLst>
                  <a:ext uri="{0D108BD9-81ED-4DB2-BD59-A6C34878D82A}">
                    <a16:rowId xmlns:a16="http://schemas.microsoft.com/office/drawing/2014/main" val="2408697531"/>
                  </a:ext>
                </a:extLst>
              </a:tr>
              <a:tr h="397153">
                <a:tc>
                  <a:txBody>
                    <a:bodyPr/>
                    <a:lstStyle/>
                    <a:p>
                      <a:pPr algn="l" fontAlgn="b"/>
                      <a:r>
                        <a:rPr lang="en-ZW" sz="2300" u="none" strike="noStrike" dirty="0">
                          <a:effectLst/>
                        </a:rPr>
                        <a:t>Equities </a:t>
                      </a:r>
                      <a:endParaRPr lang="en-ZW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2300" u="none" strike="noStrike" dirty="0">
                          <a:effectLst/>
                        </a:rPr>
                        <a:t>40-50%</a:t>
                      </a:r>
                      <a:endParaRPr lang="en-ZW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W" sz="2300" u="none" strike="noStrike" dirty="0">
                          <a:effectLst/>
                        </a:rPr>
                        <a:t>35%</a:t>
                      </a:r>
                      <a:endParaRPr lang="en-ZW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W" sz="2300" u="none" strike="noStrike" dirty="0">
                          <a:effectLst/>
                        </a:rPr>
                        <a:t>55%</a:t>
                      </a:r>
                      <a:endParaRPr lang="en-ZW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b"/>
                </a:tc>
                <a:extLst>
                  <a:ext uri="{0D108BD9-81ED-4DB2-BD59-A6C34878D82A}">
                    <a16:rowId xmlns:a16="http://schemas.microsoft.com/office/drawing/2014/main" val="761553796"/>
                  </a:ext>
                </a:extLst>
              </a:tr>
              <a:tr h="397153">
                <a:tc>
                  <a:txBody>
                    <a:bodyPr/>
                    <a:lstStyle/>
                    <a:p>
                      <a:pPr algn="l" fontAlgn="b"/>
                      <a:r>
                        <a:rPr lang="en-ZW" sz="2300" u="none" strike="noStrike" dirty="0">
                          <a:effectLst/>
                        </a:rPr>
                        <a:t>Bonds (</a:t>
                      </a:r>
                      <a:r>
                        <a:rPr lang="en-ZW" sz="2300" u="none" strike="noStrike" dirty="0" err="1">
                          <a:effectLst/>
                        </a:rPr>
                        <a:t>Gvt</a:t>
                      </a:r>
                      <a:r>
                        <a:rPr lang="en-ZW" sz="2300" u="none" strike="noStrike" dirty="0">
                          <a:effectLst/>
                        </a:rPr>
                        <a:t> &amp; corporates </a:t>
                      </a:r>
                      <a:endParaRPr lang="en-ZW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2300" u="none" strike="noStrike">
                          <a:effectLst/>
                        </a:rPr>
                        <a:t>30-40%</a:t>
                      </a:r>
                      <a:endParaRPr lang="en-ZW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W" sz="2300" u="none" strike="noStrike" dirty="0">
                          <a:effectLst/>
                        </a:rPr>
                        <a:t>25%</a:t>
                      </a:r>
                      <a:endParaRPr lang="en-ZW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W" sz="2300" u="none" strike="noStrike">
                          <a:effectLst/>
                        </a:rPr>
                        <a:t>45%</a:t>
                      </a:r>
                      <a:endParaRPr lang="en-ZW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b"/>
                </a:tc>
                <a:extLst>
                  <a:ext uri="{0D108BD9-81ED-4DB2-BD59-A6C34878D82A}">
                    <a16:rowId xmlns:a16="http://schemas.microsoft.com/office/drawing/2014/main" val="2546071056"/>
                  </a:ext>
                </a:extLst>
              </a:tr>
              <a:tr h="397153">
                <a:tc>
                  <a:txBody>
                    <a:bodyPr/>
                    <a:lstStyle/>
                    <a:p>
                      <a:pPr algn="l" fontAlgn="b"/>
                      <a:r>
                        <a:rPr lang="en-ZW" sz="2300" u="none" strike="noStrike">
                          <a:effectLst/>
                        </a:rPr>
                        <a:t>Property </a:t>
                      </a:r>
                      <a:endParaRPr lang="en-ZW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2300" u="none" strike="noStrike" dirty="0">
                          <a:effectLst/>
                        </a:rPr>
                        <a:t>10-15%</a:t>
                      </a:r>
                      <a:endParaRPr lang="en-ZW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W" sz="2300" u="none" strike="noStrike" dirty="0">
                          <a:effectLst/>
                        </a:rPr>
                        <a:t>8%</a:t>
                      </a:r>
                      <a:endParaRPr lang="en-ZW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W" sz="2300" u="none" strike="noStrike">
                          <a:effectLst/>
                        </a:rPr>
                        <a:t>18%</a:t>
                      </a:r>
                      <a:endParaRPr lang="en-ZW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b"/>
                </a:tc>
                <a:extLst>
                  <a:ext uri="{0D108BD9-81ED-4DB2-BD59-A6C34878D82A}">
                    <a16:rowId xmlns:a16="http://schemas.microsoft.com/office/drawing/2014/main" val="2385463938"/>
                  </a:ext>
                </a:extLst>
              </a:tr>
              <a:tr h="397153">
                <a:tc>
                  <a:txBody>
                    <a:bodyPr/>
                    <a:lstStyle/>
                    <a:p>
                      <a:pPr algn="l" fontAlgn="b"/>
                      <a:r>
                        <a:rPr lang="en-ZW" sz="2300" u="none" strike="noStrike" dirty="0">
                          <a:effectLst/>
                        </a:rPr>
                        <a:t>P.E</a:t>
                      </a:r>
                      <a:endParaRPr lang="en-ZW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2300" u="none" strike="noStrike">
                          <a:effectLst/>
                        </a:rPr>
                        <a:t>5-10%</a:t>
                      </a:r>
                      <a:endParaRPr lang="en-ZW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W" sz="2300" u="none" strike="noStrike" dirty="0">
                          <a:effectLst/>
                        </a:rPr>
                        <a:t>4%</a:t>
                      </a:r>
                      <a:endParaRPr lang="en-ZW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W" sz="2300" u="none" strike="noStrike" dirty="0">
                          <a:effectLst/>
                        </a:rPr>
                        <a:t>12%</a:t>
                      </a:r>
                      <a:endParaRPr lang="en-ZW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b"/>
                </a:tc>
                <a:extLst>
                  <a:ext uri="{0D108BD9-81ED-4DB2-BD59-A6C34878D82A}">
                    <a16:rowId xmlns:a16="http://schemas.microsoft.com/office/drawing/2014/main" val="2779515495"/>
                  </a:ext>
                </a:extLst>
              </a:tr>
              <a:tr h="397153">
                <a:tc>
                  <a:txBody>
                    <a:bodyPr/>
                    <a:lstStyle/>
                    <a:p>
                      <a:pPr algn="l" fontAlgn="b"/>
                      <a:r>
                        <a:rPr lang="en-ZW" sz="2300" u="none" strike="noStrike">
                          <a:effectLst/>
                        </a:rPr>
                        <a:t>Commodities </a:t>
                      </a:r>
                      <a:endParaRPr lang="en-ZW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2300" u="none" strike="noStrike">
                          <a:effectLst/>
                        </a:rPr>
                        <a:t>5-7%</a:t>
                      </a:r>
                      <a:endParaRPr lang="en-ZW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W" sz="2300" u="none" strike="noStrike">
                          <a:effectLst/>
                        </a:rPr>
                        <a:t>3%</a:t>
                      </a:r>
                      <a:endParaRPr lang="en-ZW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W" sz="2300" u="none" strike="noStrike" dirty="0">
                          <a:effectLst/>
                        </a:rPr>
                        <a:t>8%</a:t>
                      </a:r>
                      <a:endParaRPr lang="en-ZW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b"/>
                </a:tc>
                <a:extLst>
                  <a:ext uri="{0D108BD9-81ED-4DB2-BD59-A6C34878D82A}">
                    <a16:rowId xmlns:a16="http://schemas.microsoft.com/office/drawing/2014/main" val="1469169167"/>
                  </a:ext>
                </a:extLst>
              </a:tr>
              <a:tr h="397153">
                <a:tc>
                  <a:txBody>
                    <a:bodyPr/>
                    <a:lstStyle/>
                    <a:p>
                      <a:pPr algn="l" fontAlgn="b"/>
                      <a:r>
                        <a:rPr lang="en-ZW" sz="2300" u="none" strike="noStrike">
                          <a:effectLst/>
                        </a:rPr>
                        <a:t>Cash &amp; Cash equivalents </a:t>
                      </a:r>
                      <a:endParaRPr lang="en-ZW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2300" u="none" strike="noStrike" dirty="0">
                          <a:effectLst/>
                        </a:rPr>
                        <a:t>3-5%</a:t>
                      </a:r>
                      <a:endParaRPr lang="en-ZW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W" sz="2300" u="none" strike="noStrike">
                          <a:effectLst/>
                        </a:rPr>
                        <a:t>2%</a:t>
                      </a:r>
                      <a:endParaRPr lang="en-ZW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W" sz="2300" u="none" strike="noStrike" dirty="0">
                          <a:effectLst/>
                        </a:rPr>
                        <a:t>7%</a:t>
                      </a:r>
                      <a:endParaRPr lang="en-ZW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b"/>
                </a:tc>
                <a:extLst>
                  <a:ext uri="{0D108BD9-81ED-4DB2-BD59-A6C34878D82A}">
                    <a16:rowId xmlns:a16="http://schemas.microsoft.com/office/drawing/2014/main" val="2349859115"/>
                  </a:ext>
                </a:extLst>
              </a:tr>
              <a:tr h="397153">
                <a:tc>
                  <a:txBody>
                    <a:bodyPr/>
                    <a:lstStyle/>
                    <a:p>
                      <a:pPr algn="l" fontAlgn="b"/>
                      <a:r>
                        <a:rPr lang="en-ZW" sz="2300" u="none" strike="noStrike" dirty="0">
                          <a:effectLst/>
                        </a:rPr>
                        <a:t>Alternative investments </a:t>
                      </a:r>
                      <a:endParaRPr lang="en-ZW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2300" u="none" strike="noStrike">
                          <a:effectLst/>
                        </a:rPr>
                        <a:t>2-5%</a:t>
                      </a:r>
                      <a:endParaRPr lang="en-ZW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W" sz="2300" u="none" strike="noStrike">
                          <a:effectLst/>
                        </a:rPr>
                        <a:t>1%</a:t>
                      </a:r>
                      <a:endParaRPr lang="en-ZW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W" sz="2300" u="none" strike="noStrike" dirty="0">
                          <a:effectLst/>
                        </a:rPr>
                        <a:t>6%</a:t>
                      </a:r>
                      <a:endParaRPr lang="en-ZW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b"/>
                </a:tc>
                <a:extLst>
                  <a:ext uri="{0D108BD9-81ED-4DB2-BD59-A6C34878D82A}">
                    <a16:rowId xmlns:a16="http://schemas.microsoft.com/office/drawing/2014/main" val="1775050235"/>
                  </a:ext>
                </a:extLst>
              </a:tr>
              <a:tr h="397153">
                <a:tc>
                  <a:txBody>
                    <a:bodyPr/>
                    <a:lstStyle/>
                    <a:p>
                      <a:pPr algn="l" fontAlgn="b"/>
                      <a:endParaRPr lang="en-ZW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W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W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W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b"/>
                </a:tc>
                <a:extLst>
                  <a:ext uri="{0D108BD9-81ED-4DB2-BD59-A6C34878D82A}">
                    <a16:rowId xmlns:a16="http://schemas.microsoft.com/office/drawing/2014/main" val="2841557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300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3188" y="746246"/>
            <a:ext cx="6921535" cy="656285"/>
          </a:xfrm>
          <a:custGeom>
            <a:avLst/>
            <a:gdLst/>
            <a:ahLst/>
            <a:cxnLst/>
            <a:rect l="l" t="t" r="r" b="b"/>
            <a:pathLst>
              <a:path w="7339965" h="695960">
                <a:moveTo>
                  <a:pt x="7170089" y="0"/>
                </a:moveTo>
                <a:lnTo>
                  <a:pt x="169278" y="0"/>
                </a:lnTo>
                <a:lnTo>
                  <a:pt x="124411" y="6073"/>
                </a:lnTo>
                <a:lnTo>
                  <a:pt x="84011" y="23197"/>
                </a:lnTo>
                <a:lnTo>
                  <a:pt x="49725" y="49725"/>
                </a:lnTo>
                <a:lnTo>
                  <a:pt x="23197" y="84011"/>
                </a:lnTo>
                <a:lnTo>
                  <a:pt x="6073" y="124411"/>
                </a:lnTo>
                <a:lnTo>
                  <a:pt x="0" y="169278"/>
                </a:lnTo>
                <a:lnTo>
                  <a:pt x="0" y="526351"/>
                </a:lnTo>
                <a:lnTo>
                  <a:pt x="6073" y="571218"/>
                </a:lnTo>
                <a:lnTo>
                  <a:pt x="23197" y="611617"/>
                </a:lnTo>
                <a:lnTo>
                  <a:pt x="49725" y="645904"/>
                </a:lnTo>
                <a:lnTo>
                  <a:pt x="84011" y="672432"/>
                </a:lnTo>
                <a:lnTo>
                  <a:pt x="124411" y="689556"/>
                </a:lnTo>
                <a:lnTo>
                  <a:pt x="169278" y="695629"/>
                </a:lnTo>
                <a:lnTo>
                  <a:pt x="7170089" y="695629"/>
                </a:lnTo>
                <a:lnTo>
                  <a:pt x="7214956" y="689556"/>
                </a:lnTo>
                <a:lnTo>
                  <a:pt x="7255356" y="672432"/>
                </a:lnTo>
                <a:lnTo>
                  <a:pt x="7289642" y="645904"/>
                </a:lnTo>
                <a:lnTo>
                  <a:pt x="7316170" y="611617"/>
                </a:lnTo>
                <a:lnTo>
                  <a:pt x="7333294" y="571218"/>
                </a:lnTo>
                <a:lnTo>
                  <a:pt x="7339368" y="526351"/>
                </a:lnTo>
                <a:lnTo>
                  <a:pt x="7339368" y="169278"/>
                </a:lnTo>
                <a:lnTo>
                  <a:pt x="7333294" y="124411"/>
                </a:lnTo>
                <a:lnTo>
                  <a:pt x="7316170" y="84011"/>
                </a:lnTo>
                <a:lnTo>
                  <a:pt x="7289642" y="49725"/>
                </a:lnTo>
                <a:lnTo>
                  <a:pt x="7255356" y="23197"/>
                </a:lnTo>
                <a:lnTo>
                  <a:pt x="7214956" y="6073"/>
                </a:lnTo>
                <a:lnTo>
                  <a:pt x="7170089" y="0"/>
                </a:lnTo>
                <a:close/>
              </a:path>
            </a:pathLst>
          </a:custGeom>
          <a:solidFill>
            <a:srgbClr val="4F5A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200" y="444266"/>
            <a:ext cx="8265080" cy="824660"/>
          </a:xfrm>
          <a:prstGeom prst="rect">
            <a:avLst/>
          </a:prstGeom>
        </p:spPr>
        <p:txBody>
          <a:bodyPr vert="horz" wrap="square" lIns="0" tIns="385547" rIns="0" bIns="0" rtlCol="0">
            <a:spAutoFit/>
          </a:bodyPr>
          <a:lstStyle/>
          <a:p>
            <a:pPr marL="1368868">
              <a:lnSpc>
                <a:spcPct val="100000"/>
              </a:lnSpc>
              <a:spcBef>
                <a:spcPts val="94"/>
              </a:spcBef>
            </a:pPr>
            <a:r>
              <a:rPr lang="de-CH" spc="-9" dirty="0"/>
              <a:t>Basic </a:t>
            </a:r>
            <a:r>
              <a:rPr spc="-9" dirty="0"/>
              <a:t>Values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96501" y="2628319"/>
            <a:ext cx="1202391" cy="174107"/>
          </a:xfrm>
          <a:prstGeom prst="rect">
            <a:avLst/>
          </a:prstGeom>
        </p:spPr>
        <p:txBody>
          <a:bodyPr vert="horz" wrap="square" lIns="0" tIns="14371" rIns="0" bIns="0" rtlCol="0">
            <a:spAutoFit/>
          </a:bodyPr>
          <a:lstStyle/>
          <a:p>
            <a:pPr marL="11976">
              <a:lnSpc>
                <a:spcPct val="100000"/>
              </a:lnSpc>
              <a:spcBef>
                <a:spcPts val="113"/>
              </a:spcBef>
            </a:pPr>
            <a:r>
              <a:rPr sz="1037" b="1" dirty="0">
                <a:solidFill>
                  <a:srgbClr val="4F5A6C"/>
                </a:solidFill>
                <a:latin typeface="Lato Black"/>
                <a:cs typeface="Lato Black"/>
              </a:rPr>
              <a:t>Servant</a:t>
            </a:r>
            <a:r>
              <a:rPr sz="1037" b="1" spc="71" dirty="0">
                <a:solidFill>
                  <a:srgbClr val="4F5A6C"/>
                </a:solidFill>
                <a:latin typeface="Lato Black"/>
                <a:cs typeface="Lato Black"/>
              </a:rPr>
              <a:t> </a:t>
            </a:r>
            <a:r>
              <a:rPr sz="1037" b="1" spc="-9" dirty="0">
                <a:solidFill>
                  <a:srgbClr val="4F5A6C"/>
                </a:solidFill>
                <a:latin typeface="Lato Black"/>
                <a:cs typeface="Lato Black"/>
              </a:rPr>
              <a:t>Leadership</a:t>
            </a:r>
            <a:endParaRPr sz="1037">
              <a:latin typeface="Lato Black"/>
              <a:cs typeface="Lato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0529" y="3656027"/>
            <a:ext cx="1104188" cy="174107"/>
          </a:xfrm>
          <a:prstGeom prst="rect">
            <a:avLst/>
          </a:prstGeom>
        </p:spPr>
        <p:txBody>
          <a:bodyPr vert="horz" wrap="square" lIns="0" tIns="14371" rIns="0" bIns="0" rtlCol="0">
            <a:spAutoFit/>
          </a:bodyPr>
          <a:lstStyle/>
          <a:p>
            <a:pPr marL="11976">
              <a:lnSpc>
                <a:spcPct val="100000"/>
              </a:lnSpc>
              <a:spcBef>
                <a:spcPts val="113"/>
              </a:spcBef>
            </a:pPr>
            <a:r>
              <a:rPr sz="1037" b="1" spc="-9" dirty="0">
                <a:solidFill>
                  <a:srgbClr val="4F5A6C"/>
                </a:solidFill>
                <a:latin typeface="Lato Black"/>
                <a:cs typeface="Lato Black"/>
              </a:rPr>
              <a:t>Entrepreneurship</a:t>
            </a:r>
            <a:endParaRPr sz="1037">
              <a:latin typeface="Lato Black"/>
              <a:cs typeface="Lato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1246" y="4822160"/>
            <a:ext cx="693411" cy="174107"/>
          </a:xfrm>
          <a:prstGeom prst="rect">
            <a:avLst/>
          </a:prstGeom>
        </p:spPr>
        <p:txBody>
          <a:bodyPr vert="horz" wrap="square" lIns="0" tIns="14371" rIns="0" bIns="0" rtlCol="0">
            <a:spAutoFit/>
          </a:bodyPr>
          <a:lstStyle/>
          <a:p>
            <a:pPr marL="11976">
              <a:lnSpc>
                <a:spcPct val="100000"/>
              </a:lnSpc>
              <a:spcBef>
                <a:spcPts val="113"/>
              </a:spcBef>
            </a:pPr>
            <a:r>
              <a:rPr sz="1037" b="1" spc="-9" dirty="0">
                <a:solidFill>
                  <a:srgbClr val="4F5A6C"/>
                </a:solidFill>
                <a:latin typeface="Lato Black"/>
                <a:cs typeface="Lato Black"/>
              </a:rPr>
              <a:t>Innovation</a:t>
            </a:r>
            <a:endParaRPr sz="1037">
              <a:latin typeface="Lato Black"/>
              <a:cs typeface="Lato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07869" y="2628319"/>
            <a:ext cx="708980" cy="174107"/>
          </a:xfrm>
          <a:prstGeom prst="rect">
            <a:avLst/>
          </a:prstGeom>
        </p:spPr>
        <p:txBody>
          <a:bodyPr vert="horz" wrap="square" lIns="0" tIns="14371" rIns="0" bIns="0" rtlCol="0">
            <a:spAutoFit/>
          </a:bodyPr>
          <a:lstStyle/>
          <a:p>
            <a:pPr marL="11976">
              <a:lnSpc>
                <a:spcPct val="100000"/>
              </a:lnSpc>
              <a:spcBef>
                <a:spcPts val="113"/>
              </a:spcBef>
            </a:pPr>
            <a:r>
              <a:rPr sz="1037" b="1" dirty="0">
                <a:solidFill>
                  <a:srgbClr val="4F5A6C"/>
                </a:solidFill>
                <a:latin typeface="Lato Black"/>
                <a:cs typeface="Lato Black"/>
              </a:rPr>
              <a:t>High</a:t>
            </a:r>
            <a:r>
              <a:rPr sz="1037" b="1" spc="19" dirty="0">
                <a:solidFill>
                  <a:srgbClr val="4F5A6C"/>
                </a:solidFill>
                <a:latin typeface="Lato Black"/>
                <a:cs typeface="Lato Black"/>
              </a:rPr>
              <a:t> </a:t>
            </a:r>
            <a:r>
              <a:rPr sz="1037" b="1" spc="-9" dirty="0">
                <a:solidFill>
                  <a:srgbClr val="4F5A6C"/>
                </a:solidFill>
                <a:latin typeface="Lato Black"/>
                <a:cs typeface="Lato Black"/>
              </a:rPr>
              <a:t>Ethics</a:t>
            </a:r>
            <a:endParaRPr sz="1037">
              <a:latin typeface="Lato Black"/>
              <a:cs typeface="Lato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76836" y="3678067"/>
            <a:ext cx="1001793" cy="174107"/>
          </a:xfrm>
          <a:prstGeom prst="rect">
            <a:avLst/>
          </a:prstGeom>
        </p:spPr>
        <p:txBody>
          <a:bodyPr vert="horz" wrap="square" lIns="0" tIns="14371" rIns="0" bIns="0" rtlCol="0">
            <a:spAutoFit/>
          </a:bodyPr>
          <a:lstStyle/>
          <a:p>
            <a:pPr marL="11976">
              <a:lnSpc>
                <a:spcPct val="100000"/>
              </a:lnSpc>
              <a:spcBef>
                <a:spcPts val="113"/>
              </a:spcBef>
            </a:pPr>
            <a:r>
              <a:rPr sz="1037" b="1" spc="-9" dirty="0">
                <a:solidFill>
                  <a:srgbClr val="4F5A6C"/>
                </a:solidFill>
                <a:latin typeface="Lato Black"/>
                <a:cs typeface="Lato Black"/>
              </a:rPr>
              <a:t>Professionalism</a:t>
            </a:r>
            <a:endParaRPr sz="1037">
              <a:latin typeface="Lato Black"/>
              <a:cs typeface="Lato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62389" y="3678067"/>
            <a:ext cx="1082032" cy="174107"/>
          </a:xfrm>
          <a:prstGeom prst="rect">
            <a:avLst/>
          </a:prstGeom>
        </p:spPr>
        <p:txBody>
          <a:bodyPr vert="horz" wrap="square" lIns="0" tIns="14371" rIns="0" bIns="0" rtlCol="0">
            <a:spAutoFit/>
          </a:bodyPr>
          <a:lstStyle/>
          <a:p>
            <a:pPr marL="11976">
              <a:lnSpc>
                <a:spcPct val="100000"/>
              </a:lnSpc>
              <a:spcBef>
                <a:spcPts val="113"/>
              </a:spcBef>
            </a:pPr>
            <a:r>
              <a:rPr sz="1037" b="1" dirty="0">
                <a:solidFill>
                  <a:srgbClr val="4F5A6C"/>
                </a:solidFill>
                <a:latin typeface="Lato Black"/>
                <a:cs typeface="Lato Black"/>
              </a:rPr>
              <a:t>High</a:t>
            </a:r>
            <a:r>
              <a:rPr sz="1037" b="1" spc="19" dirty="0">
                <a:solidFill>
                  <a:srgbClr val="4F5A6C"/>
                </a:solidFill>
                <a:latin typeface="Lato Black"/>
                <a:cs typeface="Lato Black"/>
              </a:rPr>
              <a:t> </a:t>
            </a:r>
            <a:r>
              <a:rPr sz="1037" b="1" spc="-9" dirty="0">
                <a:solidFill>
                  <a:srgbClr val="4F5A6C"/>
                </a:solidFill>
                <a:latin typeface="Lato Black"/>
                <a:cs typeface="Lato Black"/>
              </a:rPr>
              <a:t>Perfomance</a:t>
            </a:r>
            <a:endParaRPr sz="1037">
              <a:latin typeface="Lato Black"/>
              <a:cs typeface="Lato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16886" y="2628319"/>
            <a:ext cx="838321" cy="174107"/>
          </a:xfrm>
          <a:prstGeom prst="rect">
            <a:avLst/>
          </a:prstGeom>
        </p:spPr>
        <p:txBody>
          <a:bodyPr vert="horz" wrap="square" lIns="0" tIns="14371" rIns="0" bIns="0" rtlCol="0">
            <a:spAutoFit/>
          </a:bodyPr>
          <a:lstStyle/>
          <a:p>
            <a:pPr marL="11976">
              <a:lnSpc>
                <a:spcPct val="100000"/>
              </a:lnSpc>
              <a:spcBef>
                <a:spcPts val="113"/>
              </a:spcBef>
            </a:pPr>
            <a:r>
              <a:rPr sz="1037" b="1" spc="-9" dirty="0">
                <a:solidFill>
                  <a:srgbClr val="4F5A6C"/>
                </a:solidFill>
                <a:latin typeface="Lato Black"/>
                <a:cs typeface="Lato Black"/>
              </a:rPr>
              <a:t>Inclusiveness</a:t>
            </a:r>
            <a:endParaRPr sz="1037">
              <a:latin typeface="Lato Black"/>
              <a:cs typeface="Lato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56565" y="4822160"/>
            <a:ext cx="934728" cy="174107"/>
          </a:xfrm>
          <a:prstGeom prst="rect">
            <a:avLst/>
          </a:prstGeom>
        </p:spPr>
        <p:txBody>
          <a:bodyPr vert="horz" wrap="square" lIns="0" tIns="14371" rIns="0" bIns="0" rtlCol="0">
            <a:spAutoFit/>
          </a:bodyPr>
          <a:lstStyle/>
          <a:p>
            <a:pPr marL="11976">
              <a:lnSpc>
                <a:spcPct val="100000"/>
              </a:lnSpc>
              <a:spcBef>
                <a:spcPts val="113"/>
              </a:spcBef>
            </a:pPr>
            <a:r>
              <a:rPr sz="1037" b="1" spc="-9" dirty="0">
                <a:solidFill>
                  <a:srgbClr val="4F5A6C"/>
                </a:solidFill>
                <a:latin typeface="Lato Black"/>
                <a:cs typeface="Lato Black"/>
              </a:rPr>
              <a:t>Accountability</a:t>
            </a:r>
            <a:endParaRPr sz="1037">
              <a:latin typeface="Lato Black"/>
              <a:cs typeface="Lato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10592" y="1948698"/>
            <a:ext cx="602992" cy="603591"/>
          </a:xfrm>
          <a:custGeom>
            <a:avLst/>
            <a:gdLst/>
            <a:ahLst/>
            <a:cxnLst/>
            <a:rect l="l" t="t" r="r" b="b"/>
            <a:pathLst>
              <a:path w="639444" h="640080">
                <a:moveTo>
                  <a:pt x="319642" y="0"/>
                </a:moveTo>
                <a:lnTo>
                  <a:pt x="272377" y="3468"/>
                </a:lnTo>
                <a:lnTo>
                  <a:pt x="227264" y="13542"/>
                </a:lnTo>
                <a:lnTo>
                  <a:pt x="184799" y="29728"/>
                </a:lnTo>
                <a:lnTo>
                  <a:pt x="145477" y="51530"/>
                </a:lnTo>
                <a:lnTo>
                  <a:pt x="109793" y="78454"/>
                </a:lnTo>
                <a:lnTo>
                  <a:pt x="78242" y="110006"/>
                </a:lnTo>
                <a:lnTo>
                  <a:pt x="51318" y="145689"/>
                </a:lnTo>
                <a:lnTo>
                  <a:pt x="29517" y="185010"/>
                </a:lnTo>
                <a:lnTo>
                  <a:pt x="13405" y="227279"/>
                </a:lnTo>
                <a:lnTo>
                  <a:pt x="3260" y="272585"/>
                </a:lnTo>
                <a:lnTo>
                  <a:pt x="0" y="317017"/>
                </a:lnTo>
                <a:lnTo>
                  <a:pt x="16" y="322875"/>
                </a:lnTo>
                <a:lnTo>
                  <a:pt x="2995" y="363486"/>
                </a:lnTo>
                <a:lnTo>
                  <a:pt x="3059" y="364350"/>
                </a:lnTo>
                <a:lnTo>
                  <a:pt x="13337" y="412219"/>
                </a:lnTo>
                <a:lnTo>
                  <a:pt x="29521" y="454680"/>
                </a:lnTo>
                <a:lnTo>
                  <a:pt x="51323" y="493999"/>
                </a:lnTo>
                <a:lnTo>
                  <a:pt x="78245" y="529682"/>
                </a:lnTo>
                <a:lnTo>
                  <a:pt x="109795" y="561232"/>
                </a:lnTo>
                <a:lnTo>
                  <a:pt x="145478" y="588156"/>
                </a:lnTo>
                <a:lnTo>
                  <a:pt x="184798" y="609958"/>
                </a:lnTo>
                <a:lnTo>
                  <a:pt x="227262" y="626143"/>
                </a:lnTo>
                <a:lnTo>
                  <a:pt x="272375" y="636218"/>
                </a:lnTo>
                <a:lnTo>
                  <a:pt x="319642" y="639686"/>
                </a:lnTo>
                <a:lnTo>
                  <a:pt x="366906" y="636218"/>
                </a:lnTo>
                <a:lnTo>
                  <a:pt x="412016" y="626143"/>
                </a:lnTo>
                <a:lnTo>
                  <a:pt x="454479" y="609958"/>
                </a:lnTo>
                <a:lnTo>
                  <a:pt x="493798" y="588156"/>
                </a:lnTo>
                <a:lnTo>
                  <a:pt x="529480" y="561232"/>
                </a:lnTo>
                <a:lnTo>
                  <a:pt x="561029" y="529682"/>
                </a:lnTo>
                <a:lnTo>
                  <a:pt x="566168" y="522871"/>
                </a:lnTo>
                <a:lnTo>
                  <a:pt x="272144" y="522871"/>
                </a:lnTo>
                <a:lnTo>
                  <a:pt x="267153" y="517867"/>
                </a:lnTo>
                <a:lnTo>
                  <a:pt x="267140" y="452120"/>
                </a:lnTo>
                <a:lnTo>
                  <a:pt x="281414" y="452120"/>
                </a:lnTo>
                <a:lnTo>
                  <a:pt x="261723" y="438838"/>
                </a:lnTo>
                <a:lnTo>
                  <a:pt x="258202" y="433654"/>
                </a:lnTo>
                <a:lnTo>
                  <a:pt x="121751" y="433654"/>
                </a:lnTo>
                <a:lnTo>
                  <a:pt x="176399" y="383476"/>
                </a:lnTo>
                <a:lnTo>
                  <a:pt x="177643" y="382155"/>
                </a:lnTo>
                <a:lnTo>
                  <a:pt x="177593" y="380060"/>
                </a:lnTo>
                <a:lnTo>
                  <a:pt x="121675" y="328053"/>
                </a:lnTo>
                <a:lnTo>
                  <a:pt x="258158" y="328053"/>
                </a:lnTo>
                <a:lnTo>
                  <a:pt x="261650" y="322875"/>
                </a:lnTo>
                <a:lnTo>
                  <a:pt x="263586" y="321564"/>
                </a:lnTo>
                <a:lnTo>
                  <a:pt x="235111" y="321564"/>
                </a:lnTo>
                <a:lnTo>
                  <a:pt x="235111" y="256362"/>
                </a:lnTo>
                <a:lnTo>
                  <a:pt x="237000" y="246260"/>
                </a:lnTo>
                <a:lnTo>
                  <a:pt x="241636" y="237724"/>
                </a:lnTo>
                <a:lnTo>
                  <a:pt x="248628" y="231237"/>
                </a:lnTo>
                <a:lnTo>
                  <a:pt x="257603" y="227279"/>
                </a:lnTo>
                <a:lnTo>
                  <a:pt x="307387" y="214464"/>
                </a:lnTo>
                <a:lnTo>
                  <a:pt x="313937" y="214464"/>
                </a:lnTo>
                <a:lnTo>
                  <a:pt x="314029" y="213042"/>
                </a:lnTo>
                <a:lnTo>
                  <a:pt x="315832" y="212788"/>
                </a:lnTo>
                <a:lnTo>
                  <a:pt x="317648" y="212648"/>
                </a:lnTo>
                <a:lnTo>
                  <a:pt x="620287" y="212648"/>
                </a:lnTo>
                <a:lnTo>
                  <a:pt x="617765" y="206032"/>
                </a:lnTo>
                <a:lnTo>
                  <a:pt x="319642" y="206032"/>
                </a:lnTo>
                <a:lnTo>
                  <a:pt x="304664" y="198521"/>
                </a:lnTo>
                <a:lnTo>
                  <a:pt x="294649" y="185567"/>
                </a:lnTo>
                <a:lnTo>
                  <a:pt x="288995" y="169397"/>
                </a:lnTo>
                <a:lnTo>
                  <a:pt x="287105" y="152234"/>
                </a:lnTo>
                <a:lnTo>
                  <a:pt x="287551" y="145689"/>
                </a:lnTo>
                <a:lnTo>
                  <a:pt x="310854" y="116725"/>
                </a:lnTo>
                <a:lnTo>
                  <a:pt x="566099" y="116725"/>
                </a:lnTo>
                <a:lnTo>
                  <a:pt x="561029" y="110006"/>
                </a:lnTo>
                <a:lnTo>
                  <a:pt x="529480" y="78454"/>
                </a:lnTo>
                <a:lnTo>
                  <a:pt x="493798" y="51530"/>
                </a:lnTo>
                <a:lnTo>
                  <a:pt x="454479" y="29728"/>
                </a:lnTo>
                <a:lnTo>
                  <a:pt x="412016" y="13542"/>
                </a:lnTo>
                <a:lnTo>
                  <a:pt x="366906" y="3468"/>
                </a:lnTo>
                <a:lnTo>
                  <a:pt x="319642" y="0"/>
                </a:lnTo>
                <a:close/>
              </a:path>
              <a:path w="639444" h="640080">
                <a:moveTo>
                  <a:pt x="281414" y="452120"/>
                </a:moveTo>
                <a:lnTo>
                  <a:pt x="267140" y="452120"/>
                </a:lnTo>
                <a:lnTo>
                  <a:pt x="278366" y="459175"/>
                </a:lnTo>
                <a:lnTo>
                  <a:pt x="290453" y="464443"/>
                </a:lnTo>
                <a:lnTo>
                  <a:pt x="303189" y="467852"/>
                </a:lnTo>
                <a:lnTo>
                  <a:pt x="316366" y="469328"/>
                </a:lnTo>
                <a:lnTo>
                  <a:pt x="316366" y="517867"/>
                </a:lnTo>
                <a:lnTo>
                  <a:pt x="311362" y="522871"/>
                </a:lnTo>
                <a:lnTo>
                  <a:pt x="327923" y="522871"/>
                </a:lnTo>
                <a:lnTo>
                  <a:pt x="322919" y="517867"/>
                </a:lnTo>
                <a:lnTo>
                  <a:pt x="322906" y="469328"/>
                </a:lnTo>
                <a:lnTo>
                  <a:pt x="336082" y="467852"/>
                </a:lnTo>
                <a:lnTo>
                  <a:pt x="348819" y="464443"/>
                </a:lnTo>
                <a:lnTo>
                  <a:pt x="352472" y="462851"/>
                </a:lnTo>
                <a:lnTo>
                  <a:pt x="319642" y="462851"/>
                </a:lnTo>
                <a:lnTo>
                  <a:pt x="287859" y="456409"/>
                </a:lnTo>
                <a:lnTo>
                  <a:pt x="285210" y="454680"/>
                </a:lnTo>
                <a:lnTo>
                  <a:pt x="281414" y="452120"/>
                </a:lnTo>
                <a:close/>
              </a:path>
              <a:path w="639444" h="640080">
                <a:moveTo>
                  <a:pt x="610729" y="452120"/>
                </a:moveTo>
                <a:lnTo>
                  <a:pt x="372131" y="452120"/>
                </a:lnTo>
                <a:lnTo>
                  <a:pt x="372131" y="517867"/>
                </a:lnTo>
                <a:lnTo>
                  <a:pt x="367115" y="522871"/>
                </a:lnTo>
                <a:lnTo>
                  <a:pt x="566168" y="522871"/>
                </a:lnTo>
                <a:lnTo>
                  <a:pt x="587952" y="493999"/>
                </a:lnTo>
                <a:lnTo>
                  <a:pt x="609753" y="454680"/>
                </a:lnTo>
                <a:lnTo>
                  <a:pt x="610729" y="452120"/>
                </a:lnTo>
                <a:close/>
              </a:path>
              <a:path w="639444" h="640080">
                <a:moveTo>
                  <a:pt x="352753" y="298856"/>
                </a:moveTo>
                <a:lnTo>
                  <a:pt x="319642" y="298856"/>
                </a:lnTo>
                <a:lnTo>
                  <a:pt x="351561" y="305300"/>
                </a:lnTo>
                <a:lnTo>
                  <a:pt x="377627" y="322875"/>
                </a:lnTo>
                <a:lnTo>
                  <a:pt x="395202" y="348941"/>
                </a:lnTo>
                <a:lnTo>
                  <a:pt x="401484" y="380060"/>
                </a:lnTo>
                <a:lnTo>
                  <a:pt x="401533" y="380301"/>
                </a:lnTo>
                <a:lnTo>
                  <a:pt x="377627" y="438838"/>
                </a:lnTo>
                <a:lnTo>
                  <a:pt x="319642" y="462851"/>
                </a:lnTo>
                <a:lnTo>
                  <a:pt x="352472" y="462851"/>
                </a:lnTo>
                <a:lnTo>
                  <a:pt x="360905" y="459175"/>
                </a:lnTo>
                <a:lnTo>
                  <a:pt x="372131" y="452120"/>
                </a:lnTo>
                <a:lnTo>
                  <a:pt x="610729" y="452120"/>
                </a:lnTo>
                <a:lnTo>
                  <a:pt x="617680" y="433882"/>
                </a:lnTo>
                <a:lnTo>
                  <a:pt x="617767" y="433654"/>
                </a:lnTo>
                <a:lnTo>
                  <a:pt x="390673" y="433654"/>
                </a:lnTo>
                <a:lnTo>
                  <a:pt x="403803" y="408342"/>
                </a:lnTo>
                <a:lnTo>
                  <a:pt x="408179" y="380860"/>
                </a:lnTo>
                <a:lnTo>
                  <a:pt x="403803" y="353365"/>
                </a:lnTo>
                <a:lnTo>
                  <a:pt x="390673" y="328053"/>
                </a:lnTo>
                <a:lnTo>
                  <a:pt x="638877" y="328053"/>
                </a:lnTo>
                <a:lnTo>
                  <a:pt x="639257" y="322875"/>
                </a:lnTo>
                <a:lnTo>
                  <a:pt x="639353" y="321564"/>
                </a:lnTo>
                <a:lnTo>
                  <a:pt x="385352" y="321564"/>
                </a:lnTo>
                <a:lnTo>
                  <a:pt x="383244" y="319227"/>
                </a:lnTo>
                <a:lnTo>
                  <a:pt x="381021" y="317017"/>
                </a:lnTo>
                <a:lnTo>
                  <a:pt x="378672" y="314921"/>
                </a:lnTo>
                <a:lnTo>
                  <a:pt x="378672" y="309600"/>
                </a:lnTo>
                <a:lnTo>
                  <a:pt x="372131" y="309600"/>
                </a:lnTo>
                <a:lnTo>
                  <a:pt x="364032" y="304267"/>
                </a:lnTo>
                <a:lnTo>
                  <a:pt x="355426" y="299870"/>
                </a:lnTo>
                <a:lnTo>
                  <a:pt x="352753" y="298856"/>
                </a:lnTo>
                <a:close/>
              </a:path>
              <a:path w="639444" h="640080">
                <a:moveTo>
                  <a:pt x="331892" y="420166"/>
                </a:moveTo>
                <a:lnTo>
                  <a:pt x="319642" y="420166"/>
                </a:lnTo>
                <a:lnTo>
                  <a:pt x="358542" y="444779"/>
                </a:lnTo>
                <a:lnTo>
                  <a:pt x="360100" y="444436"/>
                </a:lnTo>
                <a:lnTo>
                  <a:pt x="360498" y="444436"/>
                </a:lnTo>
                <a:lnTo>
                  <a:pt x="362009" y="442036"/>
                </a:lnTo>
                <a:lnTo>
                  <a:pt x="362149" y="441109"/>
                </a:lnTo>
                <a:lnTo>
                  <a:pt x="360304" y="433882"/>
                </a:lnTo>
                <a:lnTo>
                  <a:pt x="353551" y="433882"/>
                </a:lnTo>
                <a:lnTo>
                  <a:pt x="331892" y="420166"/>
                </a:lnTo>
                <a:close/>
              </a:path>
              <a:path w="639444" h="640080">
                <a:moveTo>
                  <a:pt x="320271" y="317017"/>
                </a:moveTo>
                <a:lnTo>
                  <a:pt x="319963" y="317017"/>
                </a:lnTo>
                <a:lnTo>
                  <a:pt x="317597" y="317944"/>
                </a:lnTo>
                <a:lnTo>
                  <a:pt x="316924" y="318617"/>
                </a:lnTo>
                <a:lnTo>
                  <a:pt x="300270" y="360553"/>
                </a:lnTo>
                <a:lnTo>
                  <a:pt x="254326" y="363486"/>
                </a:lnTo>
                <a:lnTo>
                  <a:pt x="252954" y="365048"/>
                </a:lnTo>
                <a:lnTo>
                  <a:pt x="253019" y="366064"/>
                </a:lnTo>
                <a:lnTo>
                  <a:pt x="253132" y="367753"/>
                </a:lnTo>
                <a:lnTo>
                  <a:pt x="253564" y="368592"/>
                </a:lnTo>
                <a:lnTo>
                  <a:pt x="288311" y="397395"/>
                </a:lnTo>
                <a:lnTo>
                  <a:pt x="277127" y="441109"/>
                </a:lnTo>
                <a:lnTo>
                  <a:pt x="276922" y="442036"/>
                </a:lnTo>
                <a:lnTo>
                  <a:pt x="277986" y="443788"/>
                </a:lnTo>
                <a:lnTo>
                  <a:pt x="280602" y="444436"/>
                </a:lnTo>
                <a:lnTo>
                  <a:pt x="281296" y="444436"/>
                </a:lnTo>
                <a:lnTo>
                  <a:pt x="297971" y="433882"/>
                </a:lnTo>
                <a:lnTo>
                  <a:pt x="285733" y="433882"/>
                </a:lnTo>
                <a:lnTo>
                  <a:pt x="295474" y="395770"/>
                </a:lnTo>
                <a:lnTo>
                  <a:pt x="295055" y="394474"/>
                </a:lnTo>
                <a:lnTo>
                  <a:pt x="264778" y="369392"/>
                </a:lnTo>
                <a:lnTo>
                  <a:pt x="302832" y="366953"/>
                </a:lnTo>
                <a:lnTo>
                  <a:pt x="303918" y="366953"/>
                </a:lnTo>
                <a:lnTo>
                  <a:pt x="305126" y="366064"/>
                </a:lnTo>
                <a:lnTo>
                  <a:pt x="319642" y="329526"/>
                </a:lnTo>
                <a:lnTo>
                  <a:pt x="326693" y="329526"/>
                </a:lnTo>
                <a:lnTo>
                  <a:pt x="322095" y="317944"/>
                </a:lnTo>
                <a:lnTo>
                  <a:pt x="322030" y="317779"/>
                </a:lnTo>
                <a:lnTo>
                  <a:pt x="320271" y="317017"/>
                </a:lnTo>
                <a:close/>
              </a:path>
              <a:path w="639444" h="640080">
                <a:moveTo>
                  <a:pt x="320252" y="413016"/>
                </a:moveTo>
                <a:lnTo>
                  <a:pt x="319020" y="413016"/>
                </a:lnTo>
                <a:lnTo>
                  <a:pt x="318410" y="413181"/>
                </a:lnTo>
                <a:lnTo>
                  <a:pt x="285733" y="433882"/>
                </a:lnTo>
                <a:lnTo>
                  <a:pt x="297971" y="433882"/>
                </a:lnTo>
                <a:lnTo>
                  <a:pt x="319642" y="420166"/>
                </a:lnTo>
                <a:lnTo>
                  <a:pt x="331892" y="420166"/>
                </a:lnTo>
                <a:lnTo>
                  <a:pt x="320861" y="413181"/>
                </a:lnTo>
                <a:lnTo>
                  <a:pt x="320252" y="413016"/>
                </a:lnTo>
                <a:close/>
              </a:path>
              <a:path w="639444" h="640080">
                <a:moveTo>
                  <a:pt x="326693" y="329526"/>
                </a:moveTo>
                <a:lnTo>
                  <a:pt x="319642" y="329526"/>
                </a:lnTo>
                <a:lnTo>
                  <a:pt x="334146" y="366064"/>
                </a:lnTo>
                <a:lnTo>
                  <a:pt x="335373" y="366953"/>
                </a:lnTo>
                <a:lnTo>
                  <a:pt x="336520" y="366953"/>
                </a:lnTo>
                <a:lnTo>
                  <a:pt x="374481" y="369392"/>
                </a:lnTo>
                <a:lnTo>
                  <a:pt x="344229" y="394474"/>
                </a:lnTo>
                <a:lnTo>
                  <a:pt x="343810" y="395770"/>
                </a:lnTo>
                <a:lnTo>
                  <a:pt x="353493" y="433654"/>
                </a:lnTo>
                <a:lnTo>
                  <a:pt x="353551" y="433882"/>
                </a:lnTo>
                <a:lnTo>
                  <a:pt x="360304" y="433882"/>
                </a:lnTo>
                <a:lnTo>
                  <a:pt x="350989" y="397395"/>
                </a:lnTo>
                <a:lnTo>
                  <a:pt x="386063" y="368300"/>
                </a:lnTo>
                <a:lnTo>
                  <a:pt x="386395" y="367110"/>
                </a:lnTo>
                <a:lnTo>
                  <a:pt x="386439" y="366953"/>
                </a:lnTo>
                <a:lnTo>
                  <a:pt x="386050" y="365620"/>
                </a:lnTo>
                <a:lnTo>
                  <a:pt x="385631" y="364350"/>
                </a:lnTo>
                <a:lnTo>
                  <a:pt x="384509" y="363486"/>
                </a:lnTo>
                <a:lnTo>
                  <a:pt x="384873" y="363486"/>
                </a:lnTo>
                <a:lnTo>
                  <a:pt x="339010" y="360553"/>
                </a:lnTo>
                <a:lnTo>
                  <a:pt x="326693" y="329526"/>
                </a:lnTo>
                <a:close/>
              </a:path>
              <a:path w="639444" h="640080">
                <a:moveTo>
                  <a:pt x="258158" y="328053"/>
                </a:moveTo>
                <a:lnTo>
                  <a:pt x="248598" y="328053"/>
                </a:lnTo>
                <a:lnTo>
                  <a:pt x="235468" y="353365"/>
                </a:lnTo>
                <a:lnTo>
                  <a:pt x="231416" y="378815"/>
                </a:lnTo>
                <a:lnTo>
                  <a:pt x="231319" y="379425"/>
                </a:lnTo>
                <a:lnTo>
                  <a:pt x="231218" y="380060"/>
                </a:lnTo>
                <a:lnTo>
                  <a:pt x="231092" y="380860"/>
                </a:lnTo>
                <a:lnTo>
                  <a:pt x="235468" y="408342"/>
                </a:lnTo>
                <a:lnTo>
                  <a:pt x="248598" y="433654"/>
                </a:lnTo>
                <a:lnTo>
                  <a:pt x="258202" y="433654"/>
                </a:lnTo>
                <a:lnTo>
                  <a:pt x="244118" y="412777"/>
                </a:lnTo>
                <a:lnTo>
                  <a:pt x="237641" y="380860"/>
                </a:lnTo>
                <a:lnTo>
                  <a:pt x="244080" y="348941"/>
                </a:lnTo>
                <a:lnTo>
                  <a:pt x="258158" y="328053"/>
                </a:lnTo>
                <a:close/>
              </a:path>
              <a:path w="639444" h="640080">
                <a:moveTo>
                  <a:pt x="638877" y="328053"/>
                </a:moveTo>
                <a:lnTo>
                  <a:pt x="517597" y="328053"/>
                </a:lnTo>
                <a:lnTo>
                  <a:pt x="462339" y="379425"/>
                </a:lnTo>
                <a:lnTo>
                  <a:pt x="462063" y="380060"/>
                </a:lnTo>
                <a:lnTo>
                  <a:pt x="461982" y="382155"/>
                </a:lnTo>
                <a:lnTo>
                  <a:pt x="462352" y="383006"/>
                </a:lnTo>
                <a:lnTo>
                  <a:pt x="517534" y="433654"/>
                </a:lnTo>
                <a:lnTo>
                  <a:pt x="617767" y="433654"/>
                </a:lnTo>
                <a:lnTo>
                  <a:pt x="625938" y="412219"/>
                </a:lnTo>
                <a:lnTo>
                  <a:pt x="636011" y="367110"/>
                </a:lnTo>
                <a:lnTo>
                  <a:pt x="638769" y="329526"/>
                </a:lnTo>
                <a:lnTo>
                  <a:pt x="638877" y="328053"/>
                </a:lnTo>
                <a:close/>
              </a:path>
              <a:path w="639444" h="640080">
                <a:moveTo>
                  <a:pt x="265680" y="269760"/>
                </a:moveTo>
                <a:lnTo>
                  <a:pt x="262060" y="269760"/>
                </a:lnTo>
                <a:lnTo>
                  <a:pt x="260600" y="271221"/>
                </a:lnTo>
                <a:lnTo>
                  <a:pt x="260600" y="314921"/>
                </a:lnTo>
                <a:lnTo>
                  <a:pt x="258263" y="317017"/>
                </a:lnTo>
                <a:lnTo>
                  <a:pt x="256042" y="319227"/>
                </a:lnTo>
                <a:lnTo>
                  <a:pt x="253834" y="321564"/>
                </a:lnTo>
                <a:lnTo>
                  <a:pt x="263586" y="321564"/>
                </a:lnTo>
                <a:lnTo>
                  <a:pt x="281334" y="309600"/>
                </a:lnTo>
                <a:lnTo>
                  <a:pt x="267140" y="309600"/>
                </a:lnTo>
                <a:lnTo>
                  <a:pt x="267140" y="271221"/>
                </a:lnTo>
                <a:lnTo>
                  <a:pt x="265680" y="269760"/>
                </a:lnTo>
                <a:close/>
              </a:path>
              <a:path w="639444" h="640080">
                <a:moveTo>
                  <a:pt x="620979" y="214464"/>
                </a:moveTo>
                <a:lnTo>
                  <a:pt x="331910" y="214464"/>
                </a:lnTo>
                <a:lnTo>
                  <a:pt x="381669" y="227279"/>
                </a:lnTo>
                <a:lnTo>
                  <a:pt x="390647" y="231237"/>
                </a:lnTo>
                <a:lnTo>
                  <a:pt x="397634" y="237724"/>
                </a:lnTo>
                <a:lnTo>
                  <a:pt x="402266" y="246260"/>
                </a:lnTo>
                <a:lnTo>
                  <a:pt x="404173" y="256362"/>
                </a:lnTo>
                <a:lnTo>
                  <a:pt x="404173" y="321564"/>
                </a:lnTo>
                <a:lnTo>
                  <a:pt x="639353" y="321564"/>
                </a:lnTo>
                <a:lnTo>
                  <a:pt x="639271" y="317017"/>
                </a:lnTo>
                <a:lnTo>
                  <a:pt x="636011" y="272585"/>
                </a:lnTo>
                <a:lnTo>
                  <a:pt x="625938" y="227474"/>
                </a:lnTo>
                <a:lnTo>
                  <a:pt x="620979" y="214464"/>
                </a:lnTo>
                <a:close/>
              </a:path>
              <a:path w="639444" h="640080">
                <a:moveTo>
                  <a:pt x="313937" y="214464"/>
                </a:moveTo>
                <a:lnTo>
                  <a:pt x="307387" y="214464"/>
                </a:lnTo>
                <a:lnTo>
                  <a:pt x="302380" y="292087"/>
                </a:lnTo>
                <a:lnTo>
                  <a:pt x="302256" y="294017"/>
                </a:lnTo>
                <a:lnTo>
                  <a:pt x="292875" y="296443"/>
                </a:lnTo>
                <a:lnTo>
                  <a:pt x="283838" y="299870"/>
                </a:lnTo>
                <a:lnTo>
                  <a:pt x="275226" y="304267"/>
                </a:lnTo>
                <a:lnTo>
                  <a:pt x="267121" y="309600"/>
                </a:lnTo>
                <a:lnTo>
                  <a:pt x="281334" y="309600"/>
                </a:lnTo>
                <a:lnTo>
                  <a:pt x="287712" y="305300"/>
                </a:lnTo>
                <a:lnTo>
                  <a:pt x="319642" y="298856"/>
                </a:lnTo>
                <a:lnTo>
                  <a:pt x="352753" y="298856"/>
                </a:lnTo>
                <a:lnTo>
                  <a:pt x="346394" y="296443"/>
                </a:lnTo>
                <a:lnTo>
                  <a:pt x="337016" y="294017"/>
                </a:lnTo>
                <a:lnTo>
                  <a:pt x="336948" y="292963"/>
                </a:lnTo>
                <a:lnTo>
                  <a:pt x="308898" y="292963"/>
                </a:lnTo>
                <a:lnTo>
                  <a:pt x="313937" y="214464"/>
                </a:lnTo>
                <a:close/>
              </a:path>
              <a:path w="639444" h="640080">
                <a:moveTo>
                  <a:pt x="377224" y="269760"/>
                </a:moveTo>
                <a:lnTo>
                  <a:pt x="373579" y="269760"/>
                </a:lnTo>
                <a:lnTo>
                  <a:pt x="372131" y="271221"/>
                </a:lnTo>
                <a:lnTo>
                  <a:pt x="372131" y="309600"/>
                </a:lnTo>
                <a:lnTo>
                  <a:pt x="378672" y="309600"/>
                </a:lnTo>
                <a:lnTo>
                  <a:pt x="378672" y="271221"/>
                </a:lnTo>
                <a:lnTo>
                  <a:pt x="377224" y="269760"/>
                </a:lnTo>
                <a:close/>
              </a:path>
              <a:path w="639444" h="640080">
                <a:moveTo>
                  <a:pt x="323236" y="292087"/>
                </a:moveTo>
                <a:lnTo>
                  <a:pt x="316035" y="292087"/>
                </a:lnTo>
                <a:lnTo>
                  <a:pt x="308898" y="292963"/>
                </a:lnTo>
                <a:lnTo>
                  <a:pt x="330374" y="292963"/>
                </a:lnTo>
                <a:lnTo>
                  <a:pt x="323236" y="292087"/>
                </a:lnTo>
                <a:close/>
              </a:path>
              <a:path w="639444" h="640080">
                <a:moveTo>
                  <a:pt x="620287" y="212648"/>
                </a:moveTo>
                <a:lnTo>
                  <a:pt x="321636" y="212648"/>
                </a:lnTo>
                <a:lnTo>
                  <a:pt x="323452" y="212788"/>
                </a:lnTo>
                <a:lnTo>
                  <a:pt x="325256" y="213042"/>
                </a:lnTo>
                <a:lnTo>
                  <a:pt x="330318" y="292087"/>
                </a:lnTo>
                <a:lnTo>
                  <a:pt x="330374" y="292963"/>
                </a:lnTo>
                <a:lnTo>
                  <a:pt x="336948" y="292963"/>
                </a:lnTo>
                <a:lnTo>
                  <a:pt x="331910" y="214464"/>
                </a:lnTo>
                <a:lnTo>
                  <a:pt x="620979" y="214464"/>
                </a:lnTo>
                <a:lnTo>
                  <a:pt x="620437" y="213042"/>
                </a:lnTo>
                <a:lnTo>
                  <a:pt x="620340" y="212788"/>
                </a:lnTo>
                <a:lnTo>
                  <a:pt x="620287" y="212648"/>
                </a:lnTo>
                <a:close/>
              </a:path>
              <a:path w="639444" h="640080">
                <a:moveTo>
                  <a:pt x="566099" y="116725"/>
                </a:moveTo>
                <a:lnTo>
                  <a:pt x="328413" y="116725"/>
                </a:lnTo>
                <a:lnTo>
                  <a:pt x="336598" y="120002"/>
                </a:lnTo>
                <a:lnTo>
                  <a:pt x="342680" y="125920"/>
                </a:lnTo>
                <a:lnTo>
                  <a:pt x="346854" y="131184"/>
                </a:lnTo>
                <a:lnTo>
                  <a:pt x="349849" y="137387"/>
                </a:lnTo>
                <a:lnTo>
                  <a:pt x="351635" y="144435"/>
                </a:lnTo>
                <a:lnTo>
                  <a:pt x="352180" y="152234"/>
                </a:lnTo>
                <a:lnTo>
                  <a:pt x="350289" y="169397"/>
                </a:lnTo>
                <a:lnTo>
                  <a:pt x="344636" y="185567"/>
                </a:lnTo>
                <a:lnTo>
                  <a:pt x="334620" y="198521"/>
                </a:lnTo>
                <a:lnTo>
                  <a:pt x="319642" y="206032"/>
                </a:lnTo>
                <a:lnTo>
                  <a:pt x="617765" y="206032"/>
                </a:lnTo>
                <a:lnTo>
                  <a:pt x="609753" y="185010"/>
                </a:lnTo>
                <a:lnTo>
                  <a:pt x="587952" y="145689"/>
                </a:lnTo>
                <a:lnTo>
                  <a:pt x="566099" y="116725"/>
                </a:lnTo>
                <a:close/>
              </a:path>
            </a:pathLst>
          </a:custGeom>
          <a:solidFill>
            <a:srgbClr val="4F5A6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4830801" y="1948694"/>
            <a:ext cx="604190" cy="604190"/>
            <a:chOff x="5122839" y="1837899"/>
            <a:chExt cx="640715" cy="640715"/>
          </a:xfrm>
        </p:grpSpPr>
        <p:sp>
          <p:nvSpPr>
            <p:cNvPr id="14" name="object 14"/>
            <p:cNvSpPr/>
            <p:nvPr/>
          </p:nvSpPr>
          <p:spPr>
            <a:xfrm>
              <a:off x="5122839" y="1837899"/>
              <a:ext cx="640715" cy="640715"/>
            </a:xfrm>
            <a:custGeom>
              <a:avLst/>
              <a:gdLst/>
              <a:ahLst/>
              <a:cxnLst/>
              <a:rect l="l" t="t" r="r" b="b"/>
              <a:pathLst>
                <a:path w="640714" h="640714">
                  <a:moveTo>
                    <a:pt x="320166" y="0"/>
                  </a:moveTo>
                  <a:lnTo>
                    <a:pt x="272855" y="3471"/>
                  </a:lnTo>
                  <a:lnTo>
                    <a:pt x="227698" y="13555"/>
                  </a:lnTo>
                  <a:lnTo>
                    <a:pt x="185193" y="29757"/>
                  </a:lnTo>
                  <a:lnTo>
                    <a:pt x="145833" y="51581"/>
                  </a:lnTo>
                  <a:lnTo>
                    <a:pt x="110114" y="78531"/>
                  </a:lnTo>
                  <a:lnTo>
                    <a:pt x="78531" y="110114"/>
                  </a:lnTo>
                  <a:lnTo>
                    <a:pt x="51581" y="145833"/>
                  </a:lnTo>
                  <a:lnTo>
                    <a:pt x="29757" y="185193"/>
                  </a:lnTo>
                  <a:lnTo>
                    <a:pt x="13555" y="227698"/>
                  </a:lnTo>
                  <a:lnTo>
                    <a:pt x="3471" y="272855"/>
                  </a:lnTo>
                  <a:lnTo>
                    <a:pt x="0" y="320167"/>
                  </a:lnTo>
                  <a:lnTo>
                    <a:pt x="3471" y="367478"/>
                  </a:lnTo>
                  <a:lnTo>
                    <a:pt x="13555" y="412635"/>
                  </a:lnTo>
                  <a:lnTo>
                    <a:pt x="29757" y="455140"/>
                  </a:lnTo>
                  <a:lnTo>
                    <a:pt x="51581" y="494500"/>
                  </a:lnTo>
                  <a:lnTo>
                    <a:pt x="78531" y="530219"/>
                  </a:lnTo>
                  <a:lnTo>
                    <a:pt x="110114" y="561802"/>
                  </a:lnTo>
                  <a:lnTo>
                    <a:pt x="145833" y="588752"/>
                  </a:lnTo>
                  <a:lnTo>
                    <a:pt x="185193" y="610576"/>
                  </a:lnTo>
                  <a:lnTo>
                    <a:pt x="227698" y="626778"/>
                  </a:lnTo>
                  <a:lnTo>
                    <a:pt x="272855" y="636862"/>
                  </a:lnTo>
                  <a:lnTo>
                    <a:pt x="320166" y="640334"/>
                  </a:lnTo>
                  <a:lnTo>
                    <a:pt x="367478" y="636862"/>
                  </a:lnTo>
                  <a:lnTo>
                    <a:pt x="412635" y="626778"/>
                  </a:lnTo>
                  <a:lnTo>
                    <a:pt x="455140" y="610576"/>
                  </a:lnTo>
                  <a:lnTo>
                    <a:pt x="494500" y="588752"/>
                  </a:lnTo>
                  <a:lnTo>
                    <a:pt x="530219" y="561802"/>
                  </a:lnTo>
                  <a:lnTo>
                    <a:pt x="561802" y="530219"/>
                  </a:lnTo>
                  <a:lnTo>
                    <a:pt x="588752" y="494500"/>
                  </a:lnTo>
                  <a:lnTo>
                    <a:pt x="610576" y="455140"/>
                  </a:lnTo>
                  <a:lnTo>
                    <a:pt x="626778" y="412635"/>
                  </a:lnTo>
                  <a:lnTo>
                    <a:pt x="636862" y="367478"/>
                  </a:lnTo>
                  <a:lnTo>
                    <a:pt x="640333" y="320167"/>
                  </a:lnTo>
                  <a:lnTo>
                    <a:pt x="636862" y="272855"/>
                  </a:lnTo>
                  <a:lnTo>
                    <a:pt x="626778" y="227698"/>
                  </a:lnTo>
                  <a:lnTo>
                    <a:pt x="610576" y="185193"/>
                  </a:lnTo>
                  <a:lnTo>
                    <a:pt x="588752" y="145833"/>
                  </a:lnTo>
                  <a:lnTo>
                    <a:pt x="561802" y="110114"/>
                  </a:lnTo>
                  <a:lnTo>
                    <a:pt x="530219" y="78531"/>
                  </a:lnTo>
                  <a:lnTo>
                    <a:pt x="494500" y="51581"/>
                  </a:lnTo>
                  <a:lnTo>
                    <a:pt x="455140" y="29757"/>
                  </a:lnTo>
                  <a:lnTo>
                    <a:pt x="412635" y="13555"/>
                  </a:lnTo>
                  <a:lnTo>
                    <a:pt x="367478" y="3471"/>
                  </a:lnTo>
                  <a:lnTo>
                    <a:pt x="320166" y="0"/>
                  </a:lnTo>
                  <a:close/>
                </a:path>
              </a:pathLst>
            </a:custGeom>
            <a:solidFill>
              <a:srgbClr val="4F5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83163" y="1952091"/>
              <a:ext cx="317353" cy="411813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7209576" y="1921324"/>
            <a:ext cx="637124" cy="635926"/>
          </a:xfrm>
          <a:custGeom>
            <a:avLst/>
            <a:gdLst/>
            <a:ahLst/>
            <a:cxnLst/>
            <a:rect l="l" t="t" r="r" b="b"/>
            <a:pathLst>
              <a:path w="675640" h="674369">
                <a:moveTo>
                  <a:pt x="337553" y="0"/>
                </a:moveTo>
                <a:lnTo>
                  <a:pt x="291752" y="2540"/>
                </a:lnTo>
                <a:lnTo>
                  <a:pt x="247823" y="11430"/>
                </a:lnTo>
                <a:lnTo>
                  <a:pt x="206168" y="26670"/>
                </a:lnTo>
                <a:lnTo>
                  <a:pt x="167190" y="45720"/>
                </a:lnTo>
                <a:lnTo>
                  <a:pt x="131290" y="69850"/>
                </a:lnTo>
                <a:lnTo>
                  <a:pt x="98872" y="99060"/>
                </a:lnTo>
                <a:lnTo>
                  <a:pt x="70338" y="130810"/>
                </a:lnTo>
                <a:lnTo>
                  <a:pt x="46089" y="167640"/>
                </a:lnTo>
                <a:lnTo>
                  <a:pt x="26528" y="205740"/>
                </a:lnTo>
                <a:lnTo>
                  <a:pt x="12058" y="247650"/>
                </a:lnTo>
                <a:lnTo>
                  <a:pt x="3081" y="292100"/>
                </a:lnTo>
                <a:lnTo>
                  <a:pt x="171" y="335280"/>
                </a:lnTo>
                <a:lnTo>
                  <a:pt x="0" y="337820"/>
                </a:lnTo>
                <a:lnTo>
                  <a:pt x="3081" y="383540"/>
                </a:lnTo>
                <a:lnTo>
                  <a:pt x="12058" y="426720"/>
                </a:lnTo>
                <a:lnTo>
                  <a:pt x="26528" y="468630"/>
                </a:lnTo>
                <a:lnTo>
                  <a:pt x="46089" y="508000"/>
                </a:lnTo>
                <a:lnTo>
                  <a:pt x="70338" y="543560"/>
                </a:lnTo>
                <a:lnTo>
                  <a:pt x="98872" y="576580"/>
                </a:lnTo>
                <a:lnTo>
                  <a:pt x="131290" y="604520"/>
                </a:lnTo>
                <a:lnTo>
                  <a:pt x="167190" y="628650"/>
                </a:lnTo>
                <a:lnTo>
                  <a:pt x="206168" y="648970"/>
                </a:lnTo>
                <a:lnTo>
                  <a:pt x="247823" y="662940"/>
                </a:lnTo>
                <a:lnTo>
                  <a:pt x="291752" y="671830"/>
                </a:lnTo>
                <a:lnTo>
                  <a:pt x="337553" y="674370"/>
                </a:lnTo>
                <a:lnTo>
                  <a:pt x="383356" y="671830"/>
                </a:lnTo>
                <a:lnTo>
                  <a:pt x="427287" y="662940"/>
                </a:lnTo>
                <a:lnTo>
                  <a:pt x="468943" y="648970"/>
                </a:lnTo>
                <a:lnTo>
                  <a:pt x="507921" y="628650"/>
                </a:lnTo>
                <a:lnTo>
                  <a:pt x="543821" y="604520"/>
                </a:lnTo>
                <a:lnTo>
                  <a:pt x="576238" y="576580"/>
                </a:lnTo>
                <a:lnTo>
                  <a:pt x="597090" y="552450"/>
                </a:lnTo>
                <a:lnTo>
                  <a:pt x="237388" y="552450"/>
                </a:lnTo>
                <a:lnTo>
                  <a:pt x="152920" y="504190"/>
                </a:lnTo>
                <a:lnTo>
                  <a:pt x="171513" y="471170"/>
                </a:lnTo>
                <a:lnTo>
                  <a:pt x="191330" y="471170"/>
                </a:lnTo>
                <a:lnTo>
                  <a:pt x="184734" y="467360"/>
                </a:lnTo>
                <a:lnTo>
                  <a:pt x="188658" y="459740"/>
                </a:lnTo>
                <a:lnTo>
                  <a:pt x="191490" y="454660"/>
                </a:lnTo>
                <a:lnTo>
                  <a:pt x="192366" y="449580"/>
                </a:lnTo>
                <a:lnTo>
                  <a:pt x="191096" y="444500"/>
                </a:lnTo>
                <a:lnTo>
                  <a:pt x="190110" y="438150"/>
                </a:lnTo>
                <a:lnTo>
                  <a:pt x="190177" y="426720"/>
                </a:lnTo>
                <a:lnTo>
                  <a:pt x="190380" y="424180"/>
                </a:lnTo>
                <a:lnTo>
                  <a:pt x="191871" y="416560"/>
                </a:lnTo>
                <a:lnTo>
                  <a:pt x="192290" y="416560"/>
                </a:lnTo>
                <a:lnTo>
                  <a:pt x="228904" y="353060"/>
                </a:lnTo>
                <a:lnTo>
                  <a:pt x="233743" y="351790"/>
                </a:lnTo>
                <a:lnTo>
                  <a:pt x="260037" y="351790"/>
                </a:lnTo>
                <a:lnTo>
                  <a:pt x="265252" y="342900"/>
                </a:lnTo>
                <a:lnTo>
                  <a:pt x="267525" y="337820"/>
                </a:lnTo>
                <a:lnTo>
                  <a:pt x="272618" y="336550"/>
                </a:lnTo>
                <a:lnTo>
                  <a:pt x="675020" y="336550"/>
                </a:lnTo>
                <a:lnTo>
                  <a:pt x="674935" y="335280"/>
                </a:lnTo>
                <a:lnTo>
                  <a:pt x="332358" y="335280"/>
                </a:lnTo>
                <a:lnTo>
                  <a:pt x="328587" y="331470"/>
                </a:lnTo>
                <a:lnTo>
                  <a:pt x="328583" y="326390"/>
                </a:lnTo>
                <a:lnTo>
                  <a:pt x="305003" y="326390"/>
                </a:lnTo>
                <a:lnTo>
                  <a:pt x="301269" y="322580"/>
                </a:lnTo>
                <a:lnTo>
                  <a:pt x="301269" y="294640"/>
                </a:lnTo>
                <a:lnTo>
                  <a:pt x="278396" y="294640"/>
                </a:lnTo>
                <a:lnTo>
                  <a:pt x="274866" y="290830"/>
                </a:lnTo>
                <a:lnTo>
                  <a:pt x="274840" y="218440"/>
                </a:lnTo>
                <a:lnTo>
                  <a:pt x="275005" y="217170"/>
                </a:lnTo>
                <a:lnTo>
                  <a:pt x="275323" y="215900"/>
                </a:lnTo>
                <a:lnTo>
                  <a:pt x="277475" y="209550"/>
                </a:lnTo>
                <a:lnTo>
                  <a:pt x="280311" y="204470"/>
                </a:lnTo>
                <a:lnTo>
                  <a:pt x="283799" y="198120"/>
                </a:lnTo>
                <a:lnTo>
                  <a:pt x="287908" y="193040"/>
                </a:lnTo>
                <a:lnTo>
                  <a:pt x="291706" y="189230"/>
                </a:lnTo>
                <a:lnTo>
                  <a:pt x="293801" y="184150"/>
                </a:lnTo>
                <a:lnTo>
                  <a:pt x="293738" y="170180"/>
                </a:lnTo>
                <a:lnTo>
                  <a:pt x="630321" y="170180"/>
                </a:lnTo>
                <a:lnTo>
                  <a:pt x="629017" y="167640"/>
                </a:lnTo>
                <a:lnTo>
                  <a:pt x="624000" y="160020"/>
                </a:lnTo>
                <a:lnTo>
                  <a:pt x="284594" y="160020"/>
                </a:lnTo>
                <a:lnTo>
                  <a:pt x="284594" y="121920"/>
                </a:lnTo>
                <a:lnTo>
                  <a:pt x="596778" y="121920"/>
                </a:lnTo>
                <a:lnTo>
                  <a:pt x="576233" y="99060"/>
                </a:lnTo>
                <a:lnTo>
                  <a:pt x="543815" y="69850"/>
                </a:lnTo>
                <a:lnTo>
                  <a:pt x="507916" y="45720"/>
                </a:lnTo>
                <a:lnTo>
                  <a:pt x="468937" y="26670"/>
                </a:lnTo>
                <a:lnTo>
                  <a:pt x="427283" y="11430"/>
                </a:lnTo>
                <a:lnTo>
                  <a:pt x="383354" y="2540"/>
                </a:lnTo>
                <a:lnTo>
                  <a:pt x="337553" y="0"/>
                </a:lnTo>
                <a:close/>
              </a:path>
              <a:path w="675640" h="674369">
                <a:moveTo>
                  <a:pt x="191330" y="471170"/>
                </a:moveTo>
                <a:lnTo>
                  <a:pt x="171513" y="471170"/>
                </a:lnTo>
                <a:lnTo>
                  <a:pt x="255968" y="520700"/>
                </a:lnTo>
                <a:lnTo>
                  <a:pt x="237375" y="552450"/>
                </a:lnTo>
                <a:lnTo>
                  <a:pt x="437730" y="552450"/>
                </a:lnTo>
                <a:lnTo>
                  <a:pt x="419138" y="520700"/>
                </a:lnTo>
                <a:lnTo>
                  <a:pt x="442955" y="506730"/>
                </a:lnTo>
                <a:lnTo>
                  <a:pt x="252895" y="506730"/>
                </a:lnTo>
                <a:lnTo>
                  <a:pt x="191330" y="471170"/>
                </a:lnTo>
                <a:close/>
              </a:path>
              <a:path w="675640" h="674369">
                <a:moveTo>
                  <a:pt x="647317" y="471170"/>
                </a:moveTo>
                <a:lnTo>
                  <a:pt x="503580" y="471170"/>
                </a:lnTo>
                <a:lnTo>
                  <a:pt x="522198" y="504190"/>
                </a:lnTo>
                <a:lnTo>
                  <a:pt x="437730" y="552450"/>
                </a:lnTo>
                <a:lnTo>
                  <a:pt x="597090" y="552450"/>
                </a:lnTo>
                <a:lnTo>
                  <a:pt x="604772" y="543560"/>
                </a:lnTo>
                <a:lnTo>
                  <a:pt x="629020" y="508000"/>
                </a:lnTo>
                <a:lnTo>
                  <a:pt x="647317" y="471170"/>
                </a:lnTo>
                <a:close/>
              </a:path>
              <a:path w="675640" h="674369">
                <a:moveTo>
                  <a:pt x="357927" y="427990"/>
                </a:moveTo>
                <a:lnTo>
                  <a:pt x="314985" y="427990"/>
                </a:lnTo>
                <a:lnTo>
                  <a:pt x="323189" y="431800"/>
                </a:lnTo>
                <a:lnTo>
                  <a:pt x="324700" y="436880"/>
                </a:lnTo>
                <a:lnTo>
                  <a:pt x="322414" y="441960"/>
                </a:lnTo>
                <a:lnTo>
                  <a:pt x="297243" y="485140"/>
                </a:lnTo>
                <a:lnTo>
                  <a:pt x="295884" y="487680"/>
                </a:lnTo>
                <a:lnTo>
                  <a:pt x="293611" y="488950"/>
                </a:lnTo>
                <a:lnTo>
                  <a:pt x="284238" y="492760"/>
                </a:lnTo>
                <a:lnTo>
                  <a:pt x="277355" y="494030"/>
                </a:lnTo>
                <a:lnTo>
                  <a:pt x="263270" y="495300"/>
                </a:lnTo>
                <a:lnTo>
                  <a:pt x="256920" y="499110"/>
                </a:lnTo>
                <a:lnTo>
                  <a:pt x="252895" y="506730"/>
                </a:lnTo>
                <a:lnTo>
                  <a:pt x="422211" y="506730"/>
                </a:lnTo>
                <a:lnTo>
                  <a:pt x="421678" y="505460"/>
                </a:lnTo>
                <a:lnTo>
                  <a:pt x="418185" y="499110"/>
                </a:lnTo>
                <a:lnTo>
                  <a:pt x="411835" y="495300"/>
                </a:lnTo>
                <a:lnTo>
                  <a:pt x="397751" y="494030"/>
                </a:lnTo>
                <a:lnTo>
                  <a:pt x="390867" y="492760"/>
                </a:lnTo>
                <a:lnTo>
                  <a:pt x="384200" y="490220"/>
                </a:lnTo>
                <a:lnTo>
                  <a:pt x="381495" y="488950"/>
                </a:lnTo>
                <a:lnTo>
                  <a:pt x="379221" y="487680"/>
                </a:lnTo>
                <a:lnTo>
                  <a:pt x="377863" y="485140"/>
                </a:lnTo>
                <a:lnTo>
                  <a:pt x="352628" y="440690"/>
                </a:lnTo>
                <a:lnTo>
                  <a:pt x="350278" y="436880"/>
                </a:lnTo>
                <a:lnTo>
                  <a:pt x="351726" y="431800"/>
                </a:lnTo>
                <a:lnTo>
                  <a:pt x="357927" y="427990"/>
                </a:lnTo>
                <a:close/>
              </a:path>
              <a:path w="675640" h="674369">
                <a:moveTo>
                  <a:pt x="674165" y="351790"/>
                </a:moveTo>
                <a:lnTo>
                  <a:pt x="441363" y="351790"/>
                </a:lnTo>
                <a:lnTo>
                  <a:pt x="446201" y="353060"/>
                </a:lnTo>
                <a:lnTo>
                  <a:pt x="482828" y="416560"/>
                </a:lnTo>
                <a:lnTo>
                  <a:pt x="483234" y="416560"/>
                </a:lnTo>
                <a:lnTo>
                  <a:pt x="484734" y="424180"/>
                </a:lnTo>
                <a:lnTo>
                  <a:pt x="484934" y="426720"/>
                </a:lnTo>
                <a:lnTo>
                  <a:pt x="484987" y="438150"/>
                </a:lnTo>
                <a:lnTo>
                  <a:pt x="483996" y="444500"/>
                </a:lnTo>
                <a:lnTo>
                  <a:pt x="482739" y="449580"/>
                </a:lnTo>
                <a:lnTo>
                  <a:pt x="483615" y="454660"/>
                </a:lnTo>
                <a:lnTo>
                  <a:pt x="486435" y="459740"/>
                </a:lnTo>
                <a:lnTo>
                  <a:pt x="490372" y="467360"/>
                </a:lnTo>
                <a:lnTo>
                  <a:pt x="422211" y="506730"/>
                </a:lnTo>
                <a:lnTo>
                  <a:pt x="442955" y="506730"/>
                </a:lnTo>
                <a:lnTo>
                  <a:pt x="503580" y="471170"/>
                </a:lnTo>
                <a:lnTo>
                  <a:pt x="647317" y="471170"/>
                </a:lnTo>
                <a:lnTo>
                  <a:pt x="648579" y="468630"/>
                </a:lnTo>
                <a:lnTo>
                  <a:pt x="663048" y="426720"/>
                </a:lnTo>
                <a:lnTo>
                  <a:pt x="672025" y="383540"/>
                </a:lnTo>
                <a:lnTo>
                  <a:pt x="674079" y="353060"/>
                </a:lnTo>
                <a:lnTo>
                  <a:pt x="674165" y="351790"/>
                </a:lnTo>
                <a:close/>
              </a:path>
              <a:path w="675640" h="674369">
                <a:moveTo>
                  <a:pt x="351040" y="356870"/>
                </a:moveTo>
                <a:lnTo>
                  <a:pt x="324357" y="356870"/>
                </a:lnTo>
                <a:lnTo>
                  <a:pt x="332231" y="361950"/>
                </a:lnTo>
                <a:lnTo>
                  <a:pt x="333501" y="367030"/>
                </a:lnTo>
                <a:lnTo>
                  <a:pt x="331139" y="370840"/>
                </a:lnTo>
                <a:lnTo>
                  <a:pt x="287400" y="445770"/>
                </a:lnTo>
                <a:lnTo>
                  <a:pt x="285940" y="448310"/>
                </a:lnTo>
                <a:lnTo>
                  <a:pt x="286804" y="452120"/>
                </a:lnTo>
                <a:lnTo>
                  <a:pt x="291884" y="454660"/>
                </a:lnTo>
                <a:lnTo>
                  <a:pt x="295135" y="454660"/>
                </a:lnTo>
                <a:lnTo>
                  <a:pt x="307517" y="433070"/>
                </a:lnTo>
                <a:lnTo>
                  <a:pt x="309905" y="429260"/>
                </a:lnTo>
                <a:lnTo>
                  <a:pt x="314985" y="427990"/>
                </a:lnTo>
                <a:lnTo>
                  <a:pt x="357927" y="427990"/>
                </a:lnTo>
                <a:lnTo>
                  <a:pt x="359994" y="426720"/>
                </a:lnTo>
                <a:lnTo>
                  <a:pt x="376578" y="426720"/>
                </a:lnTo>
                <a:lnTo>
                  <a:pt x="343903" y="370840"/>
                </a:lnTo>
                <a:lnTo>
                  <a:pt x="341629" y="367030"/>
                </a:lnTo>
                <a:lnTo>
                  <a:pt x="343039" y="361950"/>
                </a:lnTo>
                <a:lnTo>
                  <a:pt x="351040" y="356870"/>
                </a:lnTo>
                <a:close/>
              </a:path>
              <a:path w="675640" h="674369">
                <a:moveTo>
                  <a:pt x="376578" y="426720"/>
                </a:moveTo>
                <a:lnTo>
                  <a:pt x="359994" y="426720"/>
                </a:lnTo>
                <a:lnTo>
                  <a:pt x="365239" y="429260"/>
                </a:lnTo>
                <a:lnTo>
                  <a:pt x="367588" y="433070"/>
                </a:lnTo>
                <a:lnTo>
                  <a:pt x="379463" y="453390"/>
                </a:lnTo>
                <a:lnTo>
                  <a:pt x="381215" y="454660"/>
                </a:lnTo>
                <a:lnTo>
                  <a:pt x="384962" y="454660"/>
                </a:lnTo>
                <a:lnTo>
                  <a:pt x="388302" y="452120"/>
                </a:lnTo>
                <a:lnTo>
                  <a:pt x="389166" y="448310"/>
                </a:lnTo>
                <a:lnTo>
                  <a:pt x="387718" y="445770"/>
                </a:lnTo>
                <a:lnTo>
                  <a:pt x="376578" y="426720"/>
                </a:lnTo>
                <a:close/>
              </a:path>
              <a:path w="675640" h="674369">
                <a:moveTo>
                  <a:pt x="374586" y="342900"/>
                </a:moveTo>
                <a:lnTo>
                  <a:pt x="300507" y="342900"/>
                </a:lnTo>
                <a:lnTo>
                  <a:pt x="308444" y="347980"/>
                </a:lnTo>
                <a:lnTo>
                  <a:pt x="309803" y="353060"/>
                </a:lnTo>
                <a:lnTo>
                  <a:pt x="270522" y="421640"/>
                </a:lnTo>
                <a:lnTo>
                  <a:pt x="271386" y="424180"/>
                </a:lnTo>
                <a:lnTo>
                  <a:pt x="276466" y="426720"/>
                </a:lnTo>
                <a:lnTo>
                  <a:pt x="279717" y="426720"/>
                </a:lnTo>
                <a:lnTo>
                  <a:pt x="316877" y="361950"/>
                </a:lnTo>
                <a:lnTo>
                  <a:pt x="319252" y="358140"/>
                </a:lnTo>
                <a:lnTo>
                  <a:pt x="324357" y="356870"/>
                </a:lnTo>
                <a:lnTo>
                  <a:pt x="367448" y="356870"/>
                </a:lnTo>
                <a:lnTo>
                  <a:pt x="365264" y="353060"/>
                </a:lnTo>
                <a:lnTo>
                  <a:pt x="366636" y="347980"/>
                </a:lnTo>
                <a:lnTo>
                  <a:pt x="374586" y="342900"/>
                </a:lnTo>
                <a:close/>
              </a:path>
              <a:path w="675640" h="674369">
                <a:moveTo>
                  <a:pt x="367448" y="356870"/>
                </a:moveTo>
                <a:lnTo>
                  <a:pt x="351040" y="356870"/>
                </a:lnTo>
                <a:lnTo>
                  <a:pt x="356120" y="358140"/>
                </a:lnTo>
                <a:lnTo>
                  <a:pt x="358381" y="361950"/>
                </a:lnTo>
                <a:lnTo>
                  <a:pt x="393979" y="424180"/>
                </a:lnTo>
                <a:lnTo>
                  <a:pt x="395477" y="426720"/>
                </a:lnTo>
                <a:lnTo>
                  <a:pt x="398741" y="426720"/>
                </a:lnTo>
                <a:lnTo>
                  <a:pt x="403783" y="424180"/>
                </a:lnTo>
                <a:lnTo>
                  <a:pt x="404609" y="421640"/>
                </a:lnTo>
                <a:lnTo>
                  <a:pt x="403110" y="419100"/>
                </a:lnTo>
                <a:lnTo>
                  <a:pt x="367448" y="356870"/>
                </a:lnTo>
                <a:close/>
              </a:path>
              <a:path w="675640" h="674369">
                <a:moveTo>
                  <a:pt x="402501" y="336550"/>
                </a:moveTo>
                <a:lnTo>
                  <a:pt x="272618" y="336550"/>
                </a:lnTo>
                <a:lnTo>
                  <a:pt x="280593" y="341630"/>
                </a:lnTo>
                <a:lnTo>
                  <a:pt x="281978" y="346710"/>
                </a:lnTo>
                <a:lnTo>
                  <a:pt x="279692" y="350520"/>
                </a:lnTo>
                <a:lnTo>
                  <a:pt x="246913" y="407670"/>
                </a:lnTo>
                <a:lnTo>
                  <a:pt x="247789" y="410210"/>
                </a:lnTo>
                <a:lnTo>
                  <a:pt x="252869" y="414020"/>
                </a:lnTo>
                <a:lnTo>
                  <a:pt x="256120" y="412750"/>
                </a:lnTo>
                <a:lnTo>
                  <a:pt x="295427" y="344170"/>
                </a:lnTo>
                <a:lnTo>
                  <a:pt x="300507" y="342900"/>
                </a:lnTo>
                <a:lnTo>
                  <a:pt x="394179" y="342900"/>
                </a:lnTo>
                <a:lnTo>
                  <a:pt x="394525" y="341630"/>
                </a:lnTo>
                <a:lnTo>
                  <a:pt x="402501" y="336550"/>
                </a:lnTo>
                <a:close/>
              </a:path>
              <a:path w="675640" h="674369">
                <a:moveTo>
                  <a:pt x="394179" y="342900"/>
                </a:moveTo>
                <a:lnTo>
                  <a:pt x="374586" y="342900"/>
                </a:lnTo>
                <a:lnTo>
                  <a:pt x="379679" y="344170"/>
                </a:lnTo>
                <a:lnTo>
                  <a:pt x="386295" y="355600"/>
                </a:lnTo>
                <a:lnTo>
                  <a:pt x="418998" y="412750"/>
                </a:lnTo>
                <a:lnTo>
                  <a:pt x="422249" y="414020"/>
                </a:lnTo>
                <a:lnTo>
                  <a:pt x="427329" y="410210"/>
                </a:lnTo>
                <a:lnTo>
                  <a:pt x="428193" y="407670"/>
                </a:lnTo>
                <a:lnTo>
                  <a:pt x="393141" y="346710"/>
                </a:lnTo>
                <a:lnTo>
                  <a:pt x="394179" y="342900"/>
                </a:lnTo>
                <a:close/>
              </a:path>
              <a:path w="675640" h="674369">
                <a:moveTo>
                  <a:pt x="260037" y="351790"/>
                </a:moveTo>
                <a:lnTo>
                  <a:pt x="233743" y="351790"/>
                </a:lnTo>
                <a:lnTo>
                  <a:pt x="237528" y="353060"/>
                </a:lnTo>
                <a:lnTo>
                  <a:pt x="241274" y="355600"/>
                </a:lnTo>
                <a:lnTo>
                  <a:pt x="242569" y="360680"/>
                </a:lnTo>
                <a:lnTo>
                  <a:pt x="240423" y="364490"/>
                </a:lnTo>
                <a:lnTo>
                  <a:pt x="224764" y="391160"/>
                </a:lnTo>
                <a:lnTo>
                  <a:pt x="223342" y="393700"/>
                </a:lnTo>
                <a:lnTo>
                  <a:pt x="224205" y="397510"/>
                </a:lnTo>
                <a:lnTo>
                  <a:pt x="229222" y="400050"/>
                </a:lnTo>
                <a:lnTo>
                  <a:pt x="232473" y="398780"/>
                </a:lnTo>
                <a:lnTo>
                  <a:pt x="260037" y="351790"/>
                </a:lnTo>
                <a:close/>
              </a:path>
              <a:path w="675640" h="674369">
                <a:moveTo>
                  <a:pt x="675020" y="336550"/>
                </a:moveTo>
                <a:lnTo>
                  <a:pt x="402501" y="336550"/>
                </a:lnTo>
                <a:lnTo>
                  <a:pt x="407581" y="337820"/>
                </a:lnTo>
                <a:lnTo>
                  <a:pt x="442607" y="398780"/>
                </a:lnTo>
                <a:lnTo>
                  <a:pt x="445795" y="400050"/>
                </a:lnTo>
                <a:lnTo>
                  <a:pt x="450875" y="397510"/>
                </a:lnTo>
                <a:lnTo>
                  <a:pt x="451777" y="393700"/>
                </a:lnTo>
                <a:lnTo>
                  <a:pt x="450329" y="391160"/>
                </a:lnTo>
                <a:lnTo>
                  <a:pt x="434695" y="364490"/>
                </a:lnTo>
                <a:lnTo>
                  <a:pt x="432536" y="360680"/>
                </a:lnTo>
                <a:lnTo>
                  <a:pt x="433831" y="355600"/>
                </a:lnTo>
                <a:lnTo>
                  <a:pt x="437578" y="353060"/>
                </a:lnTo>
                <a:lnTo>
                  <a:pt x="441363" y="351790"/>
                </a:lnTo>
                <a:lnTo>
                  <a:pt x="674165" y="351790"/>
                </a:lnTo>
                <a:lnTo>
                  <a:pt x="675106" y="337820"/>
                </a:lnTo>
                <a:lnTo>
                  <a:pt x="675020" y="336550"/>
                </a:lnTo>
                <a:close/>
              </a:path>
              <a:path w="675640" h="674369">
                <a:moveTo>
                  <a:pt x="353440" y="250190"/>
                </a:moveTo>
                <a:lnTo>
                  <a:pt x="347637" y="250190"/>
                </a:lnTo>
                <a:lnTo>
                  <a:pt x="345224" y="252730"/>
                </a:lnTo>
                <a:lnTo>
                  <a:pt x="345122" y="331470"/>
                </a:lnTo>
                <a:lnTo>
                  <a:pt x="341477" y="335280"/>
                </a:lnTo>
                <a:lnTo>
                  <a:pt x="359511" y="335280"/>
                </a:lnTo>
                <a:lnTo>
                  <a:pt x="355790" y="331470"/>
                </a:lnTo>
                <a:lnTo>
                  <a:pt x="355752" y="252730"/>
                </a:lnTo>
                <a:lnTo>
                  <a:pt x="353440" y="250190"/>
                </a:lnTo>
                <a:close/>
              </a:path>
              <a:path w="675640" h="674369">
                <a:moveTo>
                  <a:pt x="380682" y="233680"/>
                </a:moveTo>
                <a:lnTo>
                  <a:pt x="374815" y="233680"/>
                </a:lnTo>
                <a:lnTo>
                  <a:pt x="372440" y="236220"/>
                </a:lnTo>
                <a:lnTo>
                  <a:pt x="372440" y="331470"/>
                </a:lnTo>
                <a:lnTo>
                  <a:pt x="368706" y="335280"/>
                </a:lnTo>
                <a:lnTo>
                  <a:pt x="674935" y="335280"/>
                </a:lnTo>
                <a:lnTo>
                  <a:pt x="672024" y="292100"/>
                </a:lnTo>
                <a:lnTo>
                  <a:pt x="667664" y="270510"/>
                </a:lnTo>
                <a:lnTo>
                  <a:pt x="396303" y="270510"/>
                </a:lnTo>
                <a:lnTo>
                  <a:pt x="386803" y="269240"/>
                </a:lnTo>
                <a:lnTo>
                  <a:pt x="383006" y="265430"/>
                </a:lnTo>
                <a:lnTo>
                  <a:pt x="383057" y="236220"/>
                </a:lnTo>
                <a:lnTo>
                  <a:pt x="380682" y="233680"/>
                </a:lnTo>
                <a:close/>
              </a:path>
              <a:path w="675640" h="674369">
                <a:moveTo>
                  <a:pt x="326161" y="250190"/>
                </a:moveTo>
                <a:lnTo>
                  <a:pt x="320293" y="250190"/>
                </a:lnTo>
                <a:lnTo>
                  <a:pt x="317919" y="252730"/>
                </a:lnTo>
                <a:lnTo>
                  <a:pt x="317919" y="322580"/>
                </a:lnTo>
                <a:lnTo>
                  <a:pt x="314197" y="326390"/>
                </a:lnTo>
                <a:lnTo>
                  <a:pt x="328583" y="326390"/>
                </a:lnTo>
                <a:lnTo>
                  <a:pt x="328536" y="252730"/>
                </a:lnTo>
                <a:lnTo>
                  <a:pt x="326161" y="250190"/>
                </a:lnTo>
                <a:close/>
              </a:path>
              <a:path w="675640" h="674369">
                <a:moveTo>
                  <a:pt x="298894" y="250190"/>
                </a:moveTo>
                <a:lnTo>
                  <a:pt x="293039" y="250190"/>
                </a:lnTo>
                <a:lnTo>
                  <a:pt x="290664" y="252730"/>
                </a:lnTo>
                <a:lnTo>
                  <a:pt x="290652" y="290830"/>
                </a:lnTo>
                <a:lnTo>
                  <a:pt x="287108" y="294640"/>
                </a:lnTo>
                <a:lnTo>
                  <a:pt x="301269" y="294640"/>
                </a:lnTo>
                <a:lnTo>
                  <a:pt x="301269" y="252730"/>
                </a:lnTo>
                <a:lnTo>
                  <a:pt x="298894" y="250190"/>
                </a:lnTo>
                <a:close/>
              </a:path>
              <a:path w="675640" h="674369">
                <a:moveTo>
                  <a:pt x="630321" y="170180"/>
                </a:moveTo>
                <a:lnTo>
                  <a:pt x="372440" y="170180"/>
                </a:lnTo>
                <a:lnTo>
                  <a:pt x="372351" y="179070"/>
                </a:lnTo>
                <a:lnTo>
                  <a:pt x="375792" y="185420"/>
                </a:lnTo>
                <a:lnTo>
                  <a:pt x="387375" y="193040"/>
                </a:lnTo>
                <a:lnTo>
                  <a:pt x="392645" y="198120"/>
                </a:lnTo>
                <a:lnTo>
                  <a:pt x="399275" y="205740"/>
                </a:lnTo>
                <a:lnTo>
                  <a:pt x="400329" y="208280"/>
                </a:lnTo>
                <a:lnTo>
                  <a:pt x="400202" y="266700"/>
                </a:lnTo>
                <a:lnTo>
                  <a:pt x="396303" y="270510"/>
                </a:lnTo>
                <a:lnTo>
                  <a:pt x="667664" y="270510"/>
                </a:lnTo>
                <a:lnTo>
                  <a:pt x="663047" y="247650"/>
                </a:lnTo>
                <a:lnTo>
                  <a:pt x="648577" y="205740"/>
                </a:lnTo>
                <a:lnTo>
                  <a:pt x="630321" y="170180"/>
                </a:lnTo>
                <a:close/>
              </a:path>
              <a:path w="675640" h="674369">
                <a:moveTo>
                  <a:pt x="596778" y="121920"/>
                </a:moveTo>
                <a:lnTo>
                  <a:pt x="284594" y="121920"/>
                </a:lnTo>
                <a:lnTo>
                  <a:pt x="382117" y="123190"/>
                </a:lnTo>
                <a:lnTo>
                  <a:pt x="382117" y="160020"/>
                </a:lnTo>
                <a:lnTo>
                  <a:pt x="624000" y="160020"/>
                </a:lnTo>
                <a:lnTo>
                  <a:pt x="604768" y="130810"/>
                </a:lnTo>
                <a:lnTo>
                  <a:pt x="596778" y="121920"/>
                </a:lnTo>
                <a:close/>
              </a:path>
            </a:pathLst>
          </a:custGeom>
          <a:solidFill>
            <a:srgbClr val="4F5A6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4843136" y="3031014"/>
            <a:ext cx="610178" cy="610178"/>
            <a:chOff x="5135920" y="2985649"/>
            <a:chExt cx="647065" cy="647065"/>
          </a:xfrm>
        </p:grpSpPr>
        <p:sp>
          <p:nvSpPr>
            <p:cNvPr id="18" name="object 18"/>
            <p:cNvSpPr/>
            <p:nvPr/>
          </p:nvSpPr>
          <p:spPr>
            <a:xfrm>
              <a:off x="5135920" y="2985649"/>
              <a:ext cx="647065" cy="647065"/>
            </a:xfrm>
            <a:custGeom>
              <a:avLst/>
              <a:gdLst/>
              <a:ahLst/>
              <a:cxnLst/>
              <a:rect l="l" t="t" r="r" b="b"/>
              <a:pathLst>
                <a:path w="647064" h="647064">
                  <a:moveTo>
                    <a:pt x="323519" y="0"/>
                  </a:moveTo>
                  <a:lnTo>
                    <a:pt x="275712" y="3507"/>
                  </a:lnTo>
                  <a:lnTo>
                    <a:pt x="230082" y="13697"/>
                  </a:lnTo>
                  <a:lnTo>
                    <a:pt x="187131" y="30068"/>
                  </a:lnTo>
                  <a:lnTo>
                    <a:pt x="147359" y="52120"/>
                  </a:lnTo>
                  <a:lnTo>
                    <a:pt x="111266" y="79353"/>
                  </a:lnTo>
                  <a:lnTo>
                    <a:pt x="79353" y="111266"/>
                  </a:lnTo>
                  <a:lnTo>
                    <a:pt x="52120" y="147359"/>
                  </a:lnTo>
                  <a:lnTo>
                    <a:pt x="30068" y="187131"/>
                  </a:lnTo>
                  <a:lnTo>
                    <a:pt x="13697" y="230082"/>
                  </a:lnTo>
                  <a:lnTo>
                    <a:pt x="3507" y="275712"/>
                  </a:lnTo>
                  <a:lnTo>
                    <a:pt x="0" y="323519"/>
                  </a:lnTo>
                  <a:lnTo>
                    <a:pt x="3507" y="371327"/>
                  </a:lnTo>
                  <a:lnTo>
                    <a:pt x="13697" y="416958"/>
                  </a:lnTo>
                  <a:lnTo>
                    <a:pt x="30068" y="459910"/>
                  </a:lnTo>
                  <a:lnTo>
                    <a:pt x="52120" y="499684"/>
                  </a:lnTo>
                  <a:lnTo>
                    <a:pt x="79353" y="535778"/>
                  </a:lnTo>
                  <a:lnTo>
                    <a:pt x="111266" y="567693"/>
                  </a:lnTo>
                  <a:lnTo>
                    <a:pt x="147359" y="594927"/>
                  </a:lnTo>
                  <a:lnTo>
                    <a:pt x="187131" y="616981"/>
                  </a:lnTo>
                  <a:lnTo>
                    <a:pt x="230082" y="633353"/>
                  </a:lnTo>
                  <a:lnTo>
                    <a:pt x="275712" y="643544"/>
                  </a:lnTo>
                  <a:lnTo>
                    <a:pt x="323519" y="647052"/>
                  </a:lnTo>
                  <a:lnTo>
                    <a:pt x="371327" y="643544"/>
                  </a:lnTo>
                  <a:lnTo>
                    <a:pt x="416957" y="633353"/>
                  </a:lnTo>
                  <a:lnTo>
                    <a:pt x="459908" y="616981"/>
                  </a:lnTo>
                  <a:lnTo>
                    <a:pt x="499680" y="594927"/>
                  </a:lnTo>
                  <a:lnTo>
                    <a:pt x="535773" y="567693"/>
                  </a:lnTo>
                  <a:lnTo>
                    <a:pt x="567686" y="535778"/>
                  </a:lnTo>
                  <a:lnTo>
                    <a:pt x="594918" y="499684"/>
                  </a:lnTo>
                  <a:lnTo>
                    <a:pt x="616971" y="459910"/>
                  </a:lnTo>
                  <a:lnTo>
                    <a:pt x="633342" y="416958"/>
                  </a:lnTo>
                  <a:lnTo>
                    <a:pt x="643531" y="371327"/>
                  </a:lnTo>
                  <a:lnTo>
                    <a:pt x="647039" y="323519"/>
                  </a:lnTo>
                  <a:lnTo>
                    <a:pt x="643531" y="275712"/>
                  </a:lnTo>
                  <a:lnTo>
                    <a:pt x="633342" y="230082"/>
                  </a:lnTo>
                  <a:lnTo>
                    <a:pt x="616971" y="187131"/>
                  </a:lnTo>
                  <a:lnTo>
                    <a:pt x="594918" y="147359"/>
                  </a:lnTo>
                  <a:lnTo>
                    <a:pt x="567686" y="111266"/>
                  </a:lnTo>
                  <a:lnTo>
                    <a:pt x="535773" y="79353"/>
                  </a:lnTo>
                  <a:lnTo>
                    <a:pt x="499680" y="52120"/>
                  </a:lnTo>
                  <a:lnTo>
                    <a:pt x="459908" y="30068"/>
                  </a:lnTo>
                  <a:lnTo>
                    <a:pt x="416957" y="13697"/>
                  </a:lnTo>
                  <a:lnTo>
                    <a:pt x="371327" y="3507"/>
                  </a:lnTo>
                  <a:lnTo>
                    <a:pt x="323519" y="0"/>
                  </a:lnTo>
                  <a:close/>
                </a:path>
              </a:pathLst>
            </a:custGeom>
            <a:solidFill>
              <a:srgbClr val="4F5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74811" y="3167480"/>
              <a:ext cx="369570" cy="284480"/>
            </a:xfrm>
            <a:custGeom>
              <a:avLst/>
              <a:gdLst/>
              <a:ahLst/>
              <a:cxnLst/>
              <a:rect l="l" t="t" r="r" b="b"/>
              <a:pathLst>
                <a:path w="369570" h="284479">
                  <a:moveTo>
                    <a:pt x="166171" y="270509"/>
                  </a:moveTo>
                  <a:lnTo>
                    <a:pt x="152704" y="270509"/>
                  </a:lnTo>
                  <a:lnTo>
                    <a:pt x="153784" y="273049"/>
                  </a:lnTo>
                  <a:lnTo>
                    <a:pt x="155295" y="274319"/>
                  </a:lnTo>
                  <a:lnTo>
                    <a:pt x="157238" y="275589"/>
                  </a:lnTo>
                  <a:lnTo>
                    <a:pt x="164998" y="279399"/>
                  </a:lnTo>
                  <a:lnTo>
                    <a:pt x="171259" y="284479"/>
                  </a:lnTo>
                  <a:lnTo>
                    <a:pt x="185064" y="281939"/>
                  </a:lnTo>
                  <a:lnTo>
                    <a:pt x="187212" y="275589"/>
                  </a:lnTo>
                  <a:lnTo>
                    <a:pt x="174917" y="275589"/>
                  </a:lnTo>
                  <a:lnTo>
                    <a:pt x="172770" y="274319"/>
                  </a:lnTo>
                  <a:lnTo>
                    <a:pt x="166171" y="270509"/>
                  </a:lnTo>
                  <a:close/>
                </a:path>
                <a:path w="369570" h="284479">
                  <a:moveTo>
                    <a:pt x="196926" y="234949"/>
                  </a:moveTo>
                  <a:lnTo>
                    <a:pt x="177939" y="234949"/>
                  </a:lnTo>
                  <a:lnTo>
                    <a:pt x="179882" y="236219"/>
                  </a:lnTo>
                  <a:lnTo>
                    <a:pt x="190881" y="242569"/>
                  </a:lnTo>
                  <a:lnTo>
                    <a:pt x="193255" y="243839"/>
                  </a:lnTo>
                  <a:lnTo>
                    <a:pt x="194119" y="246379"/>
                  </a:lnTo>
                  <a:lnTo>
                    <a:pt x="192824" y="247649"/>
                  </a:lnTo>
                  <a:lnTo>
                    <a:pt x="178803" y="273049"/>
                  </a:lnTo>
                  <a:lnTo>
                    <a:pt x="177292" y="275589"/>
                  </a:lnTo>
                  <a:lnTo>
                    <a:pt x="187212" y="275589"/>
                  </a:lnTo>
                  <a:lnTo>
                    <a:pt x="187642" y="274319"/>
                  </a:lnTo>
                  <a:lnTo>
                    <a:pt x="191528" y="267969"/>
                  </a:lnTo>
                  <a:lnTo>
                    <a:pt x="231000" y="267969"/>
                  </a:lnTo>
                  <a:lnTo>
                    <a:pt x="232941" y="266699"/>
                  </a:lnTo>
                  <a:lnTo>
                    <a:pt x="233589" y="265429"/>
                  </a:lnTo>
                  <a:lnTo>
                    <a:pt x="213309" y="265429"/>
                  </a:lnTo>
                  <a:lnTo>
                    <a:pt x="195846" y="260349"/>
                  </a:lnTo>
                  <a:lnTo>
                    <a:pt x="200152" y="252729"/>
                  </a:lnTo>
                  <a:lnTo>
                    <a:pt x="201879" y="250189"/>
                  </a:lnTo>
                  <a:lnTo>
                    <a:pt x="202311" y="246379"/>
                  </a:lnTo>
                  <a:lnTo>
                    <a:pt x="199517" y="236219"/>
                  </a:lnTo>
                  <a:lnTo>
                    <a:pt x="196926" y="234949"/>
                  </a:lnTo>
                  <a:close/>
                </a:path>
                <a:path w="369570" h="284479">
                  <a:moveTo>
                    <a:pt x="54432" y="168909"/>
                  </a:moveTo>
                  <a:lnTo>
                    <a:pt x="42278" y="168909"/>
                  </a:lnTo>
                  <a:lnTo>
                    <a:pt x="65354" y="191769"/>
                  </a:lnTo>
                  <a:lnTo>
                    <a:pt x="59321" y="201929"/>
                  </a:lnTo>
                  <a:lnTo>
                    <a:pt x="55219" y="208279"/>
                  </a:lnTo>
                  <a:lnTo>
                    <a:pt x="57594" y="217169"/>
                  </a:lnTo>
                  <a:lnTo>
                    <a:pt x="64490" y="220979"/>
                  </a:lnTo>
                  <a:lnTo>
                    <a:pt x="70751" y="224789"/>
                  </a:lnTo>
                  <a:lnTo>
                    <a:pt x="77431" y="229869"/>
                  </a:lnTo>
                  <a:lnTo>
                    <a:pt x="83477" y="229869"/>
                  </a:lnTo>
                  <a:lnTo>
                    <a:pt x="83390" y="232409"/>
                  </a:lnTo>
                  <a:lnTo>
                    <a:pt x="83304" y="234949"/>
                  </a:lnTo>
                  <a:lnTo>
                    <a:pt x="83261" y="236219"/>
                  </a:lnTo>
                  <a:lnTo>
                    <a:pt x="86067" y="241299"/>
                  </a:lnTo>
                  <a:lnTo>
                    <a:pt x="105041" y="251459"/>
                  </a:lnTo>
                  <a:lnTo>
                    <a:pt x="108712" y="253999"/>
                  </a:lnTo>
                  <a:lnTo>
                    <a:pt x="116687" y="253999"/>
                  </a:lnTo>
                  <a:lnTo>
                    <a:pt x="117551" y="257809"/>
                  </a:lnTo>
                  <a:lnTo>
                    <a:pt x="119710" y="260349"/>
                  </a:lnTo>
                  <a:lnTo>
                    <a:pt x="123380" y="262889"/>
                  </a:lnTo>
                  <a:lnTo>
                    <a:pt x="137604" y="270509"/>
                  </a:lnTo>
                  <a:lnTo>
                    <a:pt x="142138" y="273049"/>
                  </a:lnTo>
                  <a:lnTo>
                    <a:pt x="148183" y="273049"/>
                  </a:lnTo>
                  <a:lnTo>
                    <a:pt x="152704" y="270509"/>
                  </a:lnTo>
                  <a:lnTo>
                    <a:pt x="166171" y="270509"/>
                  </a:lnTo>
                  <a:lnTo>
                    <a:pt x="161772" y="267969"/>
                  </a:lnTo>
                  <a:lnTo>
                    <a:pt x="159613" y="266699"/>
                  </a:lnTo>
                  <a:lnTo>
                    <a:pt x="159289" y="265429"/>
                  </a:lnTo>
                  <a:lnTo>
                    <a:pt x="144945" y="265429"/>
                  </a:lnTo>
                  <a:lnTo>
                    <a:pt x="128333" y="255269"/>
                  </a:lnTo>
                  <a:lnTo>
                    <a:pt x="124663" y="252729"/>
                  </a:lnTo>
                  <a:lnTo>
                    <a:pt x="123812" y="248919"/>
                  </a:lnTo>
                  <a:lnTo>
                    <a:pt x="125526" y="246379"/>
                  </a:lnTo>
                  <a:lnTo>
                    <a:pt x="112369" y="246379"/>
                  </a:lnTo>
                  <a:lnTo>
                    <a:pt x="95338" y="236219"/>
                  </a:lnTo>
                  <a:lnTo>
                    <a:pt x="92316" y="234949"/>
                  </a:lnTo>
                  <a:lnTo>
                    <a:pt x="91236" y="231139"/>
                  </a:lnTo>
                  <a:lnTo>
                    <a:pt x="92964" y="227329"/>
                  </a:lnTo>
                  <a:lnTo>
                    <a:pt x="95912" y="222249"/>
                  </a:lnTo>
                  <a:lnTo>
                    <a:pt x="83477" y="222249"/>
                  </a:lnTo>
                  <a:lnTo>
                    <a:pt x="80886" y="220979"/>
                  </a:lnTo>
                  <a:lnTo>
                    <a:pt x="68592" y="213359"/>
                  </a:lnTo>
                  <a:lnTo>
                    <a:pt x="66001" y="210819"/>
                  </a:lnTo>
                  <a:lnTo>
                    <a:pt x="64922" y="205739"/>
                  </a:lnTo>
                  <a:lnTo>
                    <a:pt x="71399" y="199389"/>
                  </a:lnTo>
                  <a:lnTo>
                    <a:pt x="74625" y="193039"/>
                  </a:lnTo>
                  <a:lnTo>
                    <a:pt x="79571" y="184149"/>
                  </a:lnTo>
                  <a:lnTo>
                    <a:pt x="69672" y="184149"/>
                  </a:lnTo>
                  <a:lnTo>
                    <a:pt x="54432" y="168909"/>
                  </a:lnTo>
                  <a:close/>
                </a:path>
                <a:path w="369570" h="284479">
                  <a:moveTo>
                    <a:pt x="231000" y="267969"/>
                  </a:moveTo>
                  <a:lnTo>
                    <a:pt x="191528" y="267969"/>
                  </a:lnTo>
                  <a:lnTo>
                    <a:pt x="210947" y="273049"/>
                  </a:lnTo>
                  <a:lnTo>
                    <a:pt x="223236" y="273049"/>
                  </a:lnTo>
                  <a:lnTo>
                    <a:pt x="231000" y="267969"/>
                  </a:lnTo>
                  <a:close/>
                </a:path>
                <a:path w="369570" h="284479">
                  <a:moveTo>
                    <a:pt x="166760" y="212089"/>
                  </a:moveTo>
                  <a:lnTo>
                    <a:pt x="149263" y="212089"/>
                  </a:lnTo>
                  <a:lnTo>
                    <a:pt x="152273" y="213359"/>
                  </a:lnTo>
                  <a:lnTo>
                    <a:pt x="166077" y="220979"/>
                  </a:lnTo>
                  <a:lnTo>
                    <a:pt x="169100" y="223519"/>
                  </a:lnTo>
                  <a:lnTo>
                    <a:pt x="170395" y="227329"/>
                  </a:lnTo>
                  <a:lnTo>
                    <a:pt x="168452" y="229869"/>
                  </a:lnTo>
                  <a:lnTo>
                    <a:pt x="152488" y="257809"/>
                  </a:lnTo>
                  <a:lnTo>
                    <a:pt x="150761" y="260349"/>
                  </a:lnTo>
                  <a:lnTo>
                    <a:pt x="149047" y="264159"/>
                  </a:lnTo>
                  <a:lnTo>
                    <a:pt x="144945" y="265429"/>
                  </a:lnTo>
                  <a:lnTo>
                    <a:pt x="159289" y="265429"/>
                  </a:lnTo>
                  <a:lnTo>
                    <a:pt x="158965" y="264159"/>
                  </a:lnTo>
                  <a:lnTo>
                    <a:pt x="160045" y="261619"/>
                  </a:lnTo>
                  <a:lnTo>
                    <a:pt x="174066" y="237489"/>
                  </a:lnTo>
                  <a:lnTo>
                    <a:pt x="175564" y="236219"/>
                  </a:lnTo>
                  <a:lnTo>
                    <a:pt x="177939" y="234949"/>
                  </a:lnTo>
                  <a:lnTo>
                    <a:pt x="196926" y="234949"/>
                  </a:lnTo>
                  <a:lnTo>
                    <a:pt x="191744" y="232409"/>
                  </a:lnTo>
                  <a:lnTo>
                    <a:pt x="184416" y="228599"/>
                  </a:lnTo>
                  <a:lnTo>
                    <a:pt x="182473" y="227329"/>
                  </a:lnTo>
                  <a:lnTo>
                    <a:pt x="177939" y="227329"/>
                  </a:lnTo>
                  <a:lnTo>
                    <a:pt x="177939" y="222249"/>
                  </a:lnTo>
                  <a:lnTo>
                    <a:pt x="175348" y="217169"/>
                  </a:lnTo>
                  <a:lnTo>
                    <a:pt x="170827" y="214629"/>
                  </a:lnTo>
                  <a:lnTo>
                    <a:pt x="166760" y="212089"/>
                  </a:lnTo>
                  <a:close/>
                </a:path>
                <a:path w="369570" h="284479">
                  <a:moveTo>
                    <a:pt x="261493" y="237489"/>
                  </a:moveTo>
                  <a:lnTo>
                    <a:pt x="223672" y="237489"/>
                  </a:lnTo>
                  <a:lnTo>
                    <a:pt x="227977" y="245109"/>
                  </a:lnTo>
                  <a:lnTo>
                    <a:pt x="229814" y="252729"/>
                  </a:lnTo>
                  <a:lnTo>
                    <a:pt x="227120" y="260349"/>
                  </a:lnTo>
                  <a:lnTo>
                    <a:pt x="221187" y="264159"/>
                  </a:lnTo>
                  <a:lnTo>
                    <a:pt x="213309" y="265429"/>
                  </a:lnTo>
                  <a:lnTo>
                    <a:pt x="233589" y="265429"/>
                  </a:lnTo>
                  <a:lnTo>
                    <a:pt x="238120" y="256539"/>
                  </a:lnTo>
                  <a:lnTo>
                    <a:pt x="236829" y="243839"/>
                  </a:lnTo>
                  <a:lnTo>
                    <a:pt x="251856" y="243839"/>
                  </a:lnTo>
                  <a:lnTo>
                    <a:pt x="261493" y="237489"/>
                  </a:lnTo>
                  <a:close/>
                </a:path>
                <a:path w="369570" h="284479">
                  <a:moveTo>
                    <a:pt x="133818" y="193039"/>
                  </a:moveTo>
                  <a:lnTo>
                    <a:pt x="116471" y="193039"/>
                  </a:lnTo>
                  <a:lnTo>
                    <a:pt x="119494" y="194309"/>
                  </a:lnTo>
                  <a:lnTo>
                    <a:pt x="133299" y="201929"/>
                  </a:lnTo>
                  <a:lnTo>
                    <a:pt x="136753" y="204469"/>
                  </a:lnTo>
                  <a:lnTo>
                    <a:pt x="137604" y="208279"/>
                  </a:lnTo>
                  <a:lnTo>
                    <a:pt x="136105" y="210819"/>
                  </a:lnTo>
                  <a:lnTo>
                    <a:pt x="118198" y="242569"/>
                  </a:lnTo>
                  <a:lnTo>
                    <a:pt x="116255" y="245109"/>
                  </a:lnTo>
                  <a:lnTo>
                    <a:pt x="112369" y="246379"/>
                  </a:lnTo>
                  <a:lnTo>
                    <a:pt x="125526" y="246379"/>
                  </a:lnTo>
                  <a:lnTo>
                    <a:pt x="145161" y="212089"/>
                  </a:lnTo>
                  <a:lnTo>
                    <a:pt x="166760" y="212089"/>
                  </a:lnTo>
                  <a:lnTo>
                    <a:pt x="156591" y="205739"/>
                  </a:lnTo>
                  <a:lnTo>
                    <a:pt x="154755" y="204469"/>
                  </a:lnTo>
                  <a:lnTo>
                    <a:pt x="144945" y="204469"/>
                  </a:lnTo>
                  <a:lnTo>
                    <a:pt x="143865" y="200659"/>
                  </a:lnTo>
                  <a:lnTo>
                    <a:pt x="141490" y="196849"/>
                  </a:lnTo>
                  <a:lnTo>
                    <a:pt x="137820" y="195579"/>
                  </a:lnTo>
                  <a:lnTo>
                    <a:pt x="133818" y="193039"/>
                  </a:lnTo>
                  <a:close/>
                </a:path>
                <a:path w="369570" h="284479">
                  <a:moveTo>
                    <a:pt x="251856" y="243839"/>
                  </a:moveTo>
                  <a:lnTo>
                    <a:pt x="236829" y="243839"/>
                  </a:lnTo>
                  <a:lnTo>
                    <a:pt x="239407" y="245109"/>
                  </a:lnTo>
                  <a:lnTo>
                    <a:pt x="251856" y="243839"/>
                  </a:lnTo>
                  <a:close/>
                </a:path>
                <a:path w="369570" h="284479">
                  <a:moveTo>
                    <a:pt x="220002" y="229869"/>
                  </a:moveTo>
                  <a:lnTo>
                    <a:pt x="217627" y="231139"/>
                  </a:lnTo>
                  <a:lnTo>
                    <a:pt x="215252" y="240029"/>
                  </a:lnTo>
                  <a:lnTo>
                    <a:pt x="223672" y="237489"/>
                  </a:lnTo>
                  <a:lnTo>
                    <a:pt x="261493" y="237489"/>
                  </a:lnTo>
                  <a:lnTo>
                    <a:pt x="262126" y="236219"/>
                  </a:lnTo>
                  <a:lnTo>
                    <a:pt x="241782" y="236219"/>
                  </a:lnTo>
                  <a:lnTo>
                    <a:pt x="222377" y="231139"/>
                  </a:lnTo>
                  <a:lnTo>
                    <a:pt x="220002" y="229869"/>
                  </a:lnTo>
                  <a:close/>
                </a:path>
                <a:path w="369570" h="284479">
                  <a:moveTo>
                    <a:pt x="231216" y="196849"/>
                  </a:moveTo>
                  <a:lnTo>
                    <a:pt x="228841" y="198119"/>
                  </a:lnTo>
                  <a:lnTo>
                    <a:pt x="228193" y="200659"/>
                  </a:lnTo>
                  <a:lnTo>
                    <a:pt x="230728" y="205739"/>
                  </a:lnTo>
                  <a:lnTo>
                    <a:pt x="239088" y="208279"/>
                  </a:lnTo>
                  <a:lnTo>
                    <a:pt x="249065" y="210819"/>
                  </a:lnTo>
                  <a:lnTo>
                    <a:pt x="256451" y="217169"/>
                  </a:lnTo>
                  <a:lnTo>
                    <a:pt x="258225" y="224789"/>
                  </a:lnTo>
                  <a:lnTo>
                    <a:pt x="255265" y="231139"/>
                  </a:lnTo>
                  <a:lnTo>
                    <a:pt x="249230" y="236219"/>
                  </a:lnTo>
                  <a:lnTo>
                    <a:pt x="262126" y="236219"/>
                  </a:lnTo>
                  <a:lnTo>
                    <a:pt x="266557" y="227329"/>
                  </a:lnTo>
                  <a:lnTo>
                    <a:pt x="265670" y="218439"/>
                  </a:lnTo>
                  <a:lnTo>
                    <a:pt x="265543" y="217169"/>
                  </a:lnTo>
                  <a:lnTo>
                    <a:pt x="265417" y="215899"/>
                  </a:lnTo>
                  <a:lnTo>
                    <a:pt x="265290" y="214629"/>
                  </a:lnTo>
                  <a:lnTo>
                    <a:pt x="285099" y="214629"/>
                  </a:lnTo>
                  <a:lnTo>
                    <a:pt x="292822" y="209549"/>
                  </a:lnTo>
                  <a:lnTo>
                    <a:pt x="293467" y="208279"/>
                  </a:lnTo>
                  <a:lnTo>
                    <a:pt x="273062" y="208279"/>
                  </a:lnTo>
                  <a:lnTo>
                    <a:pt x="231216" y="196849"/>
                  </a:lnTo>
                  <a:close/>
                </a:path>
                <a:path w="369570" h="284479">
                  <a:moveTo>
                    <a:pt x="104007" y="175259"/>
                  </a:moveTo>
                  <a:lnTo>
                    <a:pt x="87134" y="175259"/>
                  </a:lnTo>
                  <a:lnTo>
                    <a:pt x="89509" y="177799"/>
                  </a:lnTo>
                  <a:lnTo>
                    <a:pt x="101803" y="184149"/>
                  </a:lnTo>
                  <a:lnTo>
                    <a:pt x="104394" y="185419"/>
                  </a:lnTo>
                  <a:lnTo>
                    <a:pt x="105257" y="189229"/>
                  </a:lnTo>
                  <a:lnTo>
                    <a:pt x="87998" y="218439"/>
                  </a:lnTo>
                  <a:lnTo>
                    <a:pt x="86702" y="220979"/>
                  </a:lnTo>
                  <a:lnTo>
                    <a:pt x="83477" y="222249"/>
                  </a:lnTo>
                  <a:lnTo>
                    <a:pt x="95912" y="222249"/>
                  </a:lnTo>
                  <a:lnTo>
                    <a:pt x="110655" y="196849"/>
                  </a:lnTo>
                  <a:lnTo>
                    <a:pt x="112369" y="194309"/>
                  </a:lnTo>
                  <a:lnTo>
                    <a:pt x="116471" y="193039"/>
                  </a:lnTo>
                  <a:lnTo>
                    <a:pt x="133818" y="193039"/>
                  </a:lnTo>
                  <a:lnTo>
                    <a:pt x="123812" y="186689"/>
                  </a:lnTo>
                  <a:lnTo>
                    <a:pt x="120357" y="185419"/>
                  </a:lnTo>
                  <a:lnTo>
                    <a:pt x="112801" y="185419"/>
                  </a:lnTo>
                  <a:lnTo>
                    <a:pt x="111734" y="181609"/>
                  </a:lnTo>
                  <a:lnTo>
                    <a:pt x="109791" y="179069"/>
                  </a:lnTo>
                  <a:lnTo>
                    <a:pt x="106553" y="176529"/>
                  </a:lnTo>
                  <a:lnTo>
                    <a:pt x="104007" y="175259"/>
                  </a:lnTo>
                  <a:close/>
                </a:path>
                <a:path w="369570" h="284479">
                  <a:moveTo>
                    <a:pt x="285099" y="214629"/>
                  </a:moveTo>
                  <a:lnTo>
                    <a:pt x="265290" y="214629"/>
                  </a:lnTo>
                  <a:lnTo>
                    <a:pt x="270903" y="217169"/>
                  </a:lnTo>
                  <a:lnTo>
                    <a:pt x="283168" y="215899"/>
                  </a:lnTo>
                  <a:lnTo>
                    <a:pt x="285099" y="214629"/>
                  </a:lnTo>
                  <a:close/>
                </a:path>
                <a:path w="369570" h="284479">
                  <a:moveTo>
                    <a:pt x="194983" y="151129"/>
                  </a:moveTo>
                  <a:lnTo>
                    <a:pt x="191528" y="151129"/>
                  </a:lnTo>
                  <a:lnTo>
                    <a:pt x="191096" y="152399"/>
                  </a:lnTo>
                  <a:lnTo>
                    <a:pt x="190881" y="152399"/>
                  </a:lnTo>
                  <a:lnTo>
                    <a:pt x="188722" y="154939"/>
                  </a:lnTo>
                  <a:lnTo>
                    <a:pt x="189585" y="157479"/>
                  </a:lnTo>
                  <a:lnTo>
                    <a:pt x="192392" y="158749"/>
                  </a:lnTo>
                  <a:lnTo>
                    <a:pt x="279958" y="182879"/>
                  </a:lnTo>
                  <a:lnTo>
                    <a:pt x="283413" y="184149"/>
                  </a:lnTo>
                  <a:lnTo>
                    <a:pt x="286219" y="186689"/>
                  </a:lnTo>
                  <a:lnTo>
                    <a:pt x="287947" y="189229"/>
                  </a:lnTo>
                  <a:lnTo>
                    <a:pt x="289712" y="196849"/>
                  </a:lnTo>
                  <a:lnTo>
                    <a:pt x="287053" y="203199"/>
                  </a:lnTo>
                  <a:lnTo>
                    <a:pt x="281119" y="208279"/>
                  </a:lnTo>
                  <a:lnTo>
                    <a:pt x="293467" y="208279"/>
                  </a:lnTo>
                  <a:lnTo>
                    <a:pt x="297987" y="199389"/>
                  </a:lnTo>
                  <a:lnTo>
                    <a:pt x="296786" y="187959"/>
                  </a:lnTo>
                  <a:lnTo>
                    <a:pt x="324570" y="187959"/>
                  </a:lnTo>
                  <a:lnTo>
                    <a:pt x="331101" y="182879"/>
                  </a:lnTo>
                  <a:lnTo>
                    <a:pt x="331601" y="181609"/>
                  </a:lnTo>
                  <a:lnTo>
                    <a:pt x="310375" y="181609"/>
                  </a:lnTo>
                  <a:lnTo>
                    <a:pt x="194983" y="151129"/>
                  </a:lnTo>
                  <a:close/>
                </a:path>
                <a:path w="369570" h="284479">
                  <a:moveTo>
                    <a:pt x="152920" y="203199"/>
                  </a:moveTo>
                  <a:lnTo>
                    <a:pt x="148615" y="203199"/>
                  </a:lnTo>
                  <a:lnTo>
                    <a:pt x="144945" y="204469"/>
                  </a:lnTo>
                  <a:lnTo>
                    <a:pt x="154755" y="204469"/>
                  </a:lnTo>
                  <a:lnTo>
                    <a:pt x="152920" y="203199"/>
                  </a:lnTo>
                  <a:close/>
                </a:path>
                <a:path w="369570" h="284479">
                  <a:moveTo>
                    <a:pt x="324570" y="187959"/>
                  </a:moveTo>
                  <a:lnTo>
                    <a:pt x="296786" y="187959"/>
                  </a:lnTo>
                  <a:lnTo>
                    <a:pt x="308216" y="190499"/>
                  </a:lnTo>
                  <a:lnTo>
                    <a:pt x="321305" y="190499"/>
                  </a:lnTo>
                  <a:lnTo>
                    <a:pt x="324570" y="187959"/>
                  </a:lnTo>
                  <a:close/>
                </a:path>
                <a:path w="369570" h="284479">
                  <a:moveTo>
                    <a:pt x="116471" y="184149"/>
                  </a:moveTo>
                  <a:lnTo>
                    <a:pt x="112801" y="185419"/>
                  </a:lnTo>
                  <a:lnTo>
                    <a:pt x="120357" y="185419"/>
                  </a:lnTo>
                  <a:lnTo>
                    <a:pt x="116471" y="184149"/>
                  </a:lnTo>
                  <a:close/>
                </a:path>
                <a:path w="369570" h="284479">
                  <a:moveTo>
                    <a:pt x="87134" y="166369"/>
                  </a:moveTo>
                  <a:lnTo>
                    <a:pt x="78727" y="167639"/>
                  </a:lnTo>
                  <a:lnTo>
                    <a:pt x="69672" y="184149"/>
                  </a:lnTo>
                  <a:lnTo>
                    <a:pt x="79571" y="184149"/>
                  </a:lnTo>
                  <a:lnTo>
                    <a:pt x="82397" y="179069"/>
                  </a:lnTo>
                  <a:lnTo>
                    <a:pt x="83693" y="176529"/>
                  </a:lnTo>
                  <a:lnTo>
                    <a:pt x="87134" y="175259"/>
                  </a:lnTo>
                  <a:lnTo>
                    <a:pt x="104007" y="175259"/>
                  </a:lnTo>
                  <a:lnTo>
                    <a:pt x="93827" y="170179"/>
                  </a:lnTo>
                  <a:lnTo>
                    <a:pt x="87134" y="166369"/>
                  </a:lnTo>
                  <a:close/>
                </a:path>
                <a:path w="369570" h="284479">
                  <a:moveTo>
                    <a:pt x="67297" y="53339"/>
                  </a:moveTo>
                  <a:lnTo>
                    <a:pt x="62547" y="53339"/>
                  </a:lnTo>
                  <a:lnTo>
                    <a:pt x="61468" y="55879"/>
                  </a:lnTo>
                  <a:lnTo>
                    <a:pt x="1295" y="160019"/>
                  </a:lnTo>
                  <a:lnTo>
                    <a:pt x="0" y="161289"/>
                  </a:lnTo>
                  <a:lnTo>
                    <a:pt x="647" y="165099"/>
                  </a:lnTo>
                  <a:lnTo>
                    <a:pt x="2806" y="165099"/>
                  </a:lnTo>
                  <a:lnTo>
                    <a:pt x="30416" y="181609"/>
                  </a:lnTo>
                  <a:lnTo>
                    <a:pt x="32359" y="182879"/>
                  </a:lnTo>
                  <a:lnTo>
                    <a:pt x="34950" y="181609"/>
                  </a:lnTo>
                  <a:lnTo>
                    <a:pt x="36233" y="180339"/>
                  </a:lnTo>
                  <a:lnTo>
                    <a:pt x="40263" y="172719"/>
                  </a:lnTo>
                  <a:lnTo>
                    <a:pt x="31064" y="172719"/>
                  </a:lnTo>
                  <a:lnTo>
                    <a:pt x="10795" y="160019"/>
                  </a:lnTo>
                  <a:lnTo>
                    <a:pt x="66649" y="63499"/>
                  </a:lnTo>
                  <a:lnTo>
                    <a:pt x="84287" y="63499"/>
                  </a:lnTo>
                  <a:lnTo>
                    <a:pt x="67297" y="53339"/>
                  </a:lnTo>
                  <a:close/>
                </a:path>
                <a:path w="369570" h="284479">
                  <a:moveTo>
                    <a:pt x="191135" y="106679"/>
                  </a:moveTo>
                  <a:lnTo>
                    <a:pt x="164134" y="106679"/>
                  </a:lnTo>
                  <a:lnTo>
                    <a:pt x="317055" y="156209"/>
                  </a:lnTo>
                  <a:lnTo>
                    <a:pt x="320725" y="157479"/>
                  </a:lnTo>
                  <a:lnTo>
                    <a:pt x="323532" y="160019"/>
                  </a:lnTo>
                  <a:lnTo>
                    <a:pt x="325259" y="163829"/>
                  </a:lnTo>
                  <a:lnTo>
                    <a:pt x="326964" y="170179"/>
                  </a:lnTo>
                  <a:lnTo>
                    <a:pt x="324204" y="177799"/>
                  </a:lnTo>
                  <a:lnTo>
                    <a:pt x="318249" y="181609"/>
                  </a:lnTo>
                  <a:lnTo>
                    <a:pt x="331601" y="181609"/>
                  </a:lnTo>
                  <a:lnTo>
                    <a:pt x="335601" y="171449"/>
                  </a:lnTo>
                  <a:lnTo>
                    <a:pt x="332803" y="158749"/>
                  </a:lnTo>
                  <a:lnTo>
                    <a:pt x="329996" y="153669"/>
                  </a:lnTo>
                  <a:lnTo>
                    <a:pt x="325259" y="149859"/>
                  </a:lnTo>
                  <a:lnTo>
                    <a:pt x="319646" y="148589"/>
                  </a:lnTo>
                  <a:lnTo>
                    <a:pt x="301307" y="142239"/>
                  </a:lnTo>
                  <a:lnTo>
                    <a:pt x="298399" y="138429"/>
                  </a:lnTo>
                  <a:lnTo>
                    <a:pt x="289877" y="138429"/>
                  </a:lnTo>
                  <a:lnTo>
                    <a:pt x="191135" y="106679"/>
                  </a:lnTo>
                  <a:close/>
                </a:path>
                <a:path w="369570" h="284479">
                  <a:moveTo>
                    <a:pt x="84287" y="63499"/>
                  </a:moveTo>
                  <a:lnTo>
                    <a:pt x="66649" y="63499"/>
                  </a:lnTo>
                  <a:lnTo>
                    <a:pt x="86918" y="74929"/>
                  </a:lnTo>
                  <a:lnTo>
                    <a:pt x="31064" y="172719"/>
                  </a:lnTo>
                  <a:lnTo>
                    <a:pt x="40263" y="172719"/>
                  </a:lnTo>
                  <a:lnTo>
                    <a:pt x="42278" y="168909"/>
                  </a:lnTo>
                  <a:lnTo>
                    <a:pt x="54432" y="168909"/>
                  </a:lnTo>
                  <a:lnTo>
                    <a:pt x="46812" y="161289"/>
                  </a:lnTo>
                  <a:lnTo>
                    <a:pt x="86702" y="92709"/>
                  </a:lnTo>
                  <a:lnTo>
                    <a:pt x="118198" y="90169"/>
                  </a:lnTo>
                  <a:lnTo>
                    <a:pt x="130336" y="90169"/>
                  </a:lnTo>
                  <a:lnTo>
                    <a:pt x="136303" y="83819"/>
                  </a:lnTo>
                  <a:lnTo>
                    <a:pt x="91884" y="83819"/>
                  </a:lnTo>
                  <a:lnTo>
                    <a:pt x="94907" y="78739"/>
                  </a:lnTo>
                  <a:lnTo>
                    <a:pt x="99860" y="72389"/>
                  </a:lnTo>
                  <a:lnTo>
                    <a:pt x="94907" y="69849"/>
                  </a:lnTo>
                  <a:lnTo>
                    <a:pt x="84287" y="63499"/>
                  </a:lnTo>
                  <a:close/>
                </a:path>
                <a:path w="369570" h="284479">
                  <a:moveTo>
                    <a:pt x="130336" y="90169"/>
                  </a:moveTo>
                  <a:lnTo>
                    <a:pt x="118198" y="90169"/>
                  </a:lnTo>
                  <a:lnTo>
                    <a:pt x="115824" y="92709"/>
                  </a:lnTo>
                  <a:lnTo>
                    <a:pt x="112369" y="95249"/>
                  </a:lnTo>
                  <a:lnTo>
                    <a:pt x="112153" y="97789"/>
                  </a:lnTo>
                  <a:lnTo>
                    <a:pt x="109417" y="148589"/>
                  </a:lnTo>
                  <a:lnTo>
                    <a:pt x="109349" y="149859"/>
                  </a:lnTo>
                  <a:lnTo>
                    <a:pt x="109280" y="151129"/>
                  </a:lnTo>
                  <a:lnTo>
                    <a:pt x="109212" y="152399"/>
                  </a:lnTo>
                  <a:lnTo>
                    <a:pt x="109143" y="153669"/>
                  </a:lnTo>
                  <a:lnTo>
                    <a:pt x="116645" y="161289"/>
                  </a:lnTo>
                  <a:lnTo>
                    <a:pt x="134054" y="156209"/>
                  </a:lnTo>
                  <a:lnTo>
                    <a:pt x="138035" y="152399"/>
                  </a:lnTo>
                  <a:lnTo>
                    <a:pt x="117767" y="152399"/>
                  </a:lnTo>
                  <a:lnTo>
                    <a:pt x="120789" y="100329"/>
                  </a:lnTo>
                  <a:lnTo>
                    <a:pt x="130336" y="90169"/>
                  </a:lnTo>
                  <a:close/>
                </a:path>
                <a:path w="369570" h="284479">
                  <a:moveTo>
                    <a:pt x="163487" y="97789"/>
                  </a:moveTo>
                  <a:lnTo>
                    <a:pt x="161988" y="97789"/>
                  </a:lnTo>
                  <a:lnTo>
                    <a:pt x="160909" y="99059"/>
                  </a:lnTo>
                  <a:lnTo>
                    <a:pt x="155511" y="102869"/>
                  </a:lnTo>
                  <a:lnTo>
                    <a:pt x="149263" y="105409"/>
                  </a:lnTo>
                  <a:lnTo>
                    <a:pt x="149330" y="106679"/>
                  </a:lnTo>
                  <a:lnTo>
                    <a:pt x="149398" y="107949"/>
                  </a:lnTo>
                  <a:lnTo>
                    <a:pt x="126965" y="149859"/>
                  </a:lnTo>
                  <a:lnTo>
                    <a:pt x="117767" y="152399"/>
                  </a:lnTo>
                  <a:lnTo>
                    <a:pt x="138035" y="152399"/>
                  </a:lnTo>
                  <a:lnTo>
                    <a:pt x="151302" y="139699"/>
                  </a:lnTo>
                  <a:lnTo>
                    <a:pt x="158318" y="111759"/>
                  </a:lnTo>
                  <a:lnTo>
                    <a:pt x="164134" y="106679"/>
                  </a:lnTo>
                  <a:lnTo>
                    <a:pt x="191135" y="106679"/>
                  </a:lnTo>
                  <a:lnTo>
                    <a:pt x="163487" y="97789"/>
                  </a:lnTo>
                  <a:close/>
                </a:path>
                <a:path w="369570" h="284479">
                  <a:moveTo>
                    <a:pt x="293402" y="41909"/>
                  </a:moveTo>
                  <a:lnTo>
                    <a:pt x="283197" y="41909"/>
                  </a:lnTo>
                  <a:lnTo>
                    <a:pt x="322453" y="109219"/>
                  </a:lnTo>
                  <a:lnTo>
                    <a:pt x="295922" y="124459"/>
                  </a:lnTo>
                  <a:lnTo>
                    <a:pt x="291172" y="128269"/>
                  </a:lnTo>
                  <a:lnTo>
                    <a:pt x="288798" y="133349"/>
                  </a:lnTo>
                  <a:lnTo>
                    <a:pt x="289877" y="138429"/>
                  </a:lnTo>
                  <a:lnTo>
                    <a:pt x="298399" y="138429"/>
                  </a:lnTo>
                  <a:lnTo>
                    <a:pt x="295490" y="134619"/>
                  </a:lnTo>
                  <a:lnTo>
                    <a:pt x="300240" y="132079"/>
                  </a:lnTo>
                  <a:lnTo>
                    <a:pt x="326758" y="116839"/>
                  </a:lnTo>
                  <a:lnTo>
                    <a:pt x="336941" y="116839"/>
                  </a:lnTo>
                  <a:lnTo>
                    <a:pt x="293402" y="41909"/>
                  </a:lnTo>
                  <a:close/>
                </a:path>
                <a:path w="369570" h="284479">
                  <a:moveTo>
                    <a:pt x="336941" y="116839"/>
                  </a:moveTo>
                  <a:lnTo>
                    <a:pt x="326758" y="116839"/>
                  </a:lnTo>
                  <a:lnTo>
                    <a:pt x="333019" y="128269"/>
                  </a:lnTo>
                  <a:lnTo>
                    <a:pt x="334098" y="129539"/>
                  </a:lnTo>
                  <a:lnTo>
                    <a:pt x="336905" y="130809"/>
                  </a:lnTo>
                  <a:lnTo>
                    <a:pt x="338836" y="129539"/>
                  </a:lnTo>
                  <a:lnTo>
                    <a:pt x="355826" y="119379"/>
                  </a:lnTo>
                  <a:lnTo>
                    <a:pt x="338416" y="119379"/>
                  </a:lnTo>
                  <a:lnTo>
                    <a:pt x="336941" y="116839"/>
                  </a:lnTo>
                  <a:close/>
                </a:path>
                <a:path w="369570" h="284479">
                  <a:moveTo>
                    <a:pt x="312203" y="11429"/>
                  </a:moveTo>
                  <a:lnTo>
                    <a:pt x="302602" y="11429"/>
                  </a:lnTo>
                  <a:lnTo>
                    <a:pt x="358470" y="107949"/>
                  </a:lnTo>
                  <a:lnTo>
                    <a:pt x="338416" y="119379"/>
                  </a:lnTo>
                  <a:lnTo>
                    <a:pt x="355826" y="119379"/>
                  </a:lnTo>
                  <a:lnTo>
                    <a:pt x="368604" y="111759"/>
                  </a:lnTo>
                  <a:lnTo>
                    <a:pt x="369252" y="109219"/>
                  </a:lnTo>
                  <a:lnTo>
                    <a:pt x="368173" y="107949"/>
                  </a:lnTo>
                  <a:lnTo>
                    <a:pt x="312203" y="11429"/>
                  </a:lnTo>
                  <a:close/>
                </a:path>
                <a:path w="369570" h="284479">
                  <a:moveTo>
                    <a:pt x="228193" y="44449"/>
                  </a:moveTo>
                  <a:lnTo>
                    <a:pt x="154000" y="53339"/>
                  </a:lnTo>
                  <a:lnTo>
                    <a:pt x="153136" y="54609"/>
                  </a:lnTo>
                  <a:lnTo>
                    <a:pt x="151409" y="54609"/>
                  </a:lnTo>
                  <a:lnTo>
                    <a:pt x="127038" y="81279"/>
                  </a:lnTo>
                  <a:lnTo>
                    <a:pt x="91884" y="83819"/>
                  </a:lnTo>
                  <a:lnTo>
                    <a:pt x="136303" y="83819"/>
                  </a:lnTo>
                  <a:lnTo>
                    <a:pt x="156591" y="62229"/>
                  </a:lnTo>
                  <a:lnTo>
                    <a:pt x="226466" y="53339"/>
                  </a:lnTo>
                  <a:lnTo>
                    <a:pt x="236805" y="53339"/>
                  </a:lnTo>
                  <a:lnTo>
                    <a:pt x="234911" y="50799"/>
                  </a:lnTo>
                  <a:lnTo>
                    <a:pt x="232271" y="45719"/>
                  </a:lnTo>
                  <a:lnTo>
                    <a:pt x="228193" y="44449"/>
                  </a:lnTo>
                  <a:close/>
                </a:path>
                <a:path w="369570" h="284479">
                  <a:moveTo>
                    <a:pt x="236805" y="53339"/>
                  </a:moveTo>
                  <a:lnTo>
                    <a:pt x="226466" y="53339"/>
                  </a:lnTo>
                  <a:lnTo>
                    <a:pt x="229057" y="57149"/>
                  </a:lnTo>
                  <a:lnTo>
                    <a:pt x="232295" y="63499"/>
                  </a:lnTo>
                  <a:lnTo>
                    <a:pt x="240271" y="66039"/>
                  </a:lnTo>
                  <a:lnTo>
                    <a:pt x="260604" y="54609"/>
                  </a:lnTo>
                  <a:lnTo>
                    <a:pt x="237751" y="54609"/>
                  </a:lnTo>
                  <a:lnTo>
                    <a:pt x="236805" y="53339"/>
                  </a:lnTo>
                  <a:close/>
                </a:path>
                <a:path w="369570" h="284479">
                  <a:moveTo>
                    <a:pt x="304114" y="0"/>
                  </a:moveTo>
                  <a:lnTo>
                    <a:pt x="301955" y="1269"/>
                  </a:lnTo>
                  <a:lnTo>
                    <a:pt x="274574" y="17779"/>
                  </a:lnTo>
                  <a:lnTo>
                    <a:pt x="272199" y="19049"/>
                  </a:lnTo>
                  <a:lnTo>
                    <a:pt x="271551" y="21589"/>
                  </a:lnTo>
                  <a:lnTo>
                    <a:pt x="272846" y="22859"/>
                  </a:lnTo>
                  <a:lnTo>
                    <a:pt x="278879" y="34289"/>
                  </a:lnTo>
                  <a:lnTo>
                    <a:pt x="242430" y="54609"/>
                  </a:lnTo>
                  <a:lnTo>
                    <a:pt x="260604" y="54609"/>
                  </a:lnTo>
                  <a:lnTo>
                    <a:pt x="283197" y="41909"/>
                  </a:lnTo>
                  <a:lnTo>
                    <a:pt x="293402" y="41909"/>
                  </a:lnTo>
                  <a:lnTo>
                    <a:pt x="282333" y="22859"/>
                  </a:lnTo>
                  <a:lnTo>
                    <a:pt x="302602" y="11429"/>
                  </a:lnTo>
                  <a:lnTo>
                    <a:pt x="312203" y="11429"/>
                  </a:lnTo>
                  <a:lnTo>
                    <a:pt x="307784" y="3809"/>
                  </a:lnTo>
                  <a:lnTo>
                    <a:pt x="306705" y="1269"/>
                  </a:lnTo>
                  <a:lnTo>
                    <a:pt x="304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2885596" y="3028689"/>
            <a:ext cx="612573" cy="612573"/>
          </a:xfrm>
          <a:custGeom>
            <a:avLst/>
            <a:gdLst/>
            <a:ahLst/>
            <a:cxnLst/>
            <a:rect l="l" t="t" r="r" b="b"/>
            <a:pathLst>
              <a:path w="649604" h="649604">
                <a:moveTo>
                  <a:pt x="324764" y="0"/>
                </a:moveTo>
                <a:lnTo>
                  <a:pt x="276776" y="3520"/>
                </a:lnTo>
                <a:lnTo>
                  <a:pt x="230972" y="13747"/>
                </a:lnTo>
                <a:lnTo>
                  <a:pt x="187857" y="30179"/>
                </a:lnTo>
                <a:lnTo>
                  <a:pt x="147932" y="52313"/>
                </a:lnTo>
                <a:lnTo>
                  <a:pt x="111700" y="79650"/>
                </a:lnTo>
                <a:lnTo>
                  <a:pt x="79663" y="111685"/>
                </a:lnTo>
                <a:lnTo>
                  <a:pt x="52324" y="147919"/>
                </a:lnTo>
                <a:lnTo>
                  <a:pt x="30186" y="187850"/>
                </a:lnTo>
                <a:lnTo>
                  <a:pt x="13751" y="230975"/>
                </a:lnTo>
                <a:lnTo>
                  <a:pt x="3521" y="276793"/>
                </a:lnTo>
                <a:lnTo>
                  <a:pt x="0" y="324802"/>
                </a:lnTo>
                <a:lnTo>
                  <a:pt x="3521" y="372789"/>
                </a:lnTo>
                <a:lnTo>
                  <a:pt x="13750" y="418589"/>
                </a:lnTo>
                <a:lnTo>
                  <a:pt x="30184" y="461700"/>
                </a:lnTo>
                <a:lnTo>
                  <a:pt x="52321" y="501619"/>
                </a:lnTo>
                <a:lnTo>
                  <a:pt x="79659" y="537844"/>
                </a:lnTo>
                <a:lnTo>
                  <a:pt x="111695" y="569874"/>
                </a:lnTo>
                <a:lnTo>
                  <a:pt x="147926" y="597206"/>
                </a:lnTo>
                <a:lnTo>
                  <a:pt x="187852" y="619338"/>
                </a:lnTo>
                <a:lnTo>
                  <a:pt x="230968" y="635769"/>
                </a:lnTo>
                <a:lnTo>
                  <a:pt x="276773" y="645995"/>
                </a:lnTo>
                <a:lnTo>
                  <a:pt x="324764" y="649516"/>
                </a:lnTo>
                <a:lnTo>
                  <a:pt x="372752" y="645995"/>
                </a:lnTo>
                <a:lnTo>
                  <a:pt x="418554" y="635769"/>
                </a:lnTo>
                <a:lnTo>
                  <a:pt x="461668" y="619338"/>
                </a:lnTo>
                <a:lnTo>
                  <a:pt x="501592" y="597206"/>
                </a:lnTo>
                <a:lnTo>
                  <a:pt x="537822" y="569874"/>
                </a:lnTo>
                <a:lnTo>
                  <a:pt x="569857" y="537844"/>
                </a:lnTo>
                <a:lnTo>
                  <a:pt x="583246" y="520103"/>
                </a:lnTo>
                <a:lnTo>
                  <a:pt x="128892" y="520103"/>
                </a:lnTo>
                <a:lnTo>
                  <a:pt x="126060" y="517258"/>
                </a:lnTo>
                <a:lnTo>
                  <a:pt x="126060" y="481253"/>
                </a:lnTo>
                <a:lnTo>
                  <a:pt x="128892" y="478409"/>
                </a:lnTo>
                <a:lnTo>
                  <a:pt x="166065" y="478409"/>
                </a:lnTo>
                <a:lnTo>
                  <a:pt x="123596" y="434898"/>
                </a:lnTo>
                <a:lnTo>
                  <a:pt x="121653" y="432930"/>
                </a:lnTo>
                <a:lnTo>
                  <a:pt x="121221" y="429920"/>
                </a:lnTo>
                <a:lnTo>
                  <a:pt x="192557" y="298323"/>
                </a:lnTo>
                <a:lnTo>
                  <a:pt x="193840" y="297256"/>
                </a:lnTo>
                <a:lnTo>
                  <a:pt x="280047" y="268706"/>
                </a:lnTo>
                <a:lnTo>
                  <a:pt x="280682" y="268478"/>
                </a:lnTo>
                <a:lnTo>
                  <a:pt x="644138" y="268478"/>
                </a:lnTo>
                <a:lnTo>
                  <a:pt x="641266" y="255612"/>
                </a:lnTo>
                <a:lnTo>
                  <a:pt x="324751" y="255612"/>
                </a:lnTo>
                <a:lnTo>
                  <a:pt x="300224" y="250653"/>
                </a:lnTo>
                <a:lnTo>
                  <a:pt x="280151" y="237128"/>
                </a:lnTo>
                <a:lnTo>
                  <a:pt x="266618" y="217068"/>
                </a:lnTo>
                <a:lnTo>
                  <a:pt x="261647" y="192519"/>
                </a:lnTo>
                <a:lnTo>
                  <a:pt x="266603" y="167946"/>
                </a:lnTo>
                <a:lnTo>
                  <a:pt x="280106" y="147919"/>
                </a:lnTo>
                <a:lnTo>
                  <a:pt x="300184" y="134370"/>
                </a:lnTo>
                <a:lnTo>
                  <a:pt x="324751" y="129413"/>
                </a:lnTo>
                <a:lnTo>
                  <a:pt x="583232" y="129413"/>
                </a:lnTo>
                <a:lnTo>
                  <a:pt x="569857" y="111685"/>
                </a:lnTo>
                <a:lnTo>
                  <a:pt x="537822" y="79650"/>
                </a:lnTo>
                <a:lnTo>
                  <a:pt x="501592" y="52313"/>
                </a:lnTo>
                <a:lnTo>
                  <a:pt x="461668" y="30179"/>
                </a:lnTo>
                <a:lnTo>
                  <a:pt x="418554" y="13747"/>
                </a:lnTo>
                <a:lnTo>
                  <a:pt x="372752" y="3520"/>
                </a:lnTo>
                <a:lnTo>
                  <a:pt x="324764" y="0"/>
                </a:lnTo>
                <a:close/>
              </a:path>
              <a:path w="649604" h="649604">
                <a:moveTo>
                  <a:pt x="644138" y="268478"/>
                </a:moveTo>
                <a:lnTo>
                  <a:pt x="368833" y="268478"/>
                </a:lnTo>
                <a:lnTo>
                  <a:pt x="369468" y="268706"/>
                </a:lnTo>
                <a:lnTo>
                  <a:pt x="455675" y="297256"/>
                </a:lnTo>
                <a:lnTo>
                  <a:pt x="456958" y="298323"/>
                </a:lnTo>
                <a:lnTo>
                  <a:pt x="528294" y="429920"/>
                </a:lnTo>
                <a:lnTo>
                  <a:pt x="527875" y="432930"/>
                </a:lnTo>
                <a:lnTo>
                  <a:pt x="525932" y="434898"/>
                </a:lnTo>
                <a:lnTo>
                  <a:pt x="483450" y="478409"/>
                </a:lnTo>
                <a:lnTo>
                  <a:pt x="520623" y="478409"/>
                </a:lnTo>
                <a:lnTo>
                  <a:pt x="523468" y="481253"/>
                </a:lnTo>
                <a:lnTo>
                  <a:pt x="523468" y="517258"/>
                </a:lnTo>
                <a:lnTo>
                  <a:pt x="520623" y="520103"/>
                </a:lnTo>
                <a:lnTo>
                  <a:pt x="583246" y="520103"/>
                </a:lnTo>
                <a:lnTo>
                  <a:pt x="619331" y="461700"/>
                </a:lnTo>
                <a:lnTo>
                  <a:pt x="635765" y="418589"/>
                </a:lnTo>
                <a:lnTo>
                  <a:pt x="645994" y="372789"/>
                </a:lnTo>
                <a:lnTo>
                  <a:pt x="649516" y="324802"/>
                </a:lnTo>
                <a:lnTo>
                  <a:pt x="645994" y="276793"/>
                </a:lnTo>
                <a:lnTo>
                  <a:pt x="644189" y="268706"/>
                </a:lnTo>
                <a:lnTo>
                  <a:pt x="644138" y="268478"/>
                </a:lnTo>
                <a:close/>
              </a:path>
              <a:path w="649604" h="649604">
                <a:moveTo>
                  <a:pt x="510768" y="491096"/>
                </a:moveTo>
                <a:lnTo>
                  <a:pt x="138734" y="491096"/>
                </a:lnTo>
                <a:lnTo>
                  <a:pt x="138734" y="507415"/>
                </a:lnTo>
                <a:lnTo>
                  <a:pt x="510768" y="507415"/>
                </a:lnTo>
                <a:lnTo>
                  <a:pt x="510768" y="491096"/>
                </a:lnTo>
                <a:close/>
              </a:path>
              <a:path w="649604" h="649604">
                <a:moveTo>
                  <a:pt x="366458" y="281051"/>
                </a:moveTo>
                <a:lnTo>
                  <a:pt x="283070" y="281051"/>
                </a:lnTo>
                <a:lnTo>
                  <a:pt x="201739" y="308013"/>
                </a:lnTo>
                <a:lnTo>
                  <a:pt x="135928" y="429412"/>
                </a:lnTo>
                <a:lnTo>
                  <a:pt x="183781" y="478409"/>
                </a:lnTo>
                <a:lnTo>
                  <a:pt x="205574" y="478409"/>
                </a:lnTo>
                <a:lnTo>
                  <a:pt x="197180" y="347726"/>
                </a:lnTo>
                <a:lnTo>
                  <a:pt x="197065" y="345986"/>
                </a:lnTo>
                <a:lnTo>
                  <a:pt x="197688" y="344284"/>
                </a:lnTo>
                <a:lnTo>
                  <a:pt x="198881" y="343027"/>
                </a:lnTo>
                <a:lnTo>
                  <a:pt x="200075" y="341731"/>
                </a:lnTo>
                <a:lnTo>
                  <a:pt x="201666" y="341020"/>
                </a:lnTo>
                <a:lnTo>
                  <a:pt x="465670" y="341020"/>
                </a:lnTo>
                <a:lnTo>
                  <a:pt x="447776" y="308013"/>
                </a:lnTo>
                <a:lnTo>
                  <a:pt x="366458" y="281051"/>
                </a:lnTo>
                <a:close/>
              </a:path>
              <a:path w="649604" h="649604">
                <a:moveTo>
                  <a:pt x="439242" y="353669"/>
                </a:moveTo>
                <a:lnTo>
                  <a:pt x="210273" y="353669"/>
                </a:lnTo>
                <a:lnTo>
                  <a:pt x="218287" y="478409"/>
                </a:lnTo>
                <a:lnTo>
                  <a:pt x="431228" y="478409"/>
                </a:lnTo>
                <a:lnTo>
                  <a:pt x="434004" y="435190"/>
                </a:lnTo>
                <a:lnTo>
                  <a:pt x="324777" y="435190"/>
                </a:lnTo>
                <a:lnTo>
                  <a:pt x="315468" y="433313"/>
                </a:lnTo>
                <a:lnTo>
                  <a:pt x="307867" y="428193"/>
                </a:lnTo>
                <a:lnTo>
                  <a:pt x="302742" y="420596"/>
                </a:lnTo>
                <a:lnTo>
                  <a:pt x="300862" y="411289"/>
                </a:lnTo>
                <a:lnTo>
                  <a:pt x="302740" y="401987"/>
                </a:lnTo>
                <a:lnTo>
                  <a:pt x="307860" y="394388"/>
                </a:lnTo>
                <a:lnTo>
                  <a:pt x="315457" y="389261"/>
                </a:lnTo>
                <a:lnTo>
                  <a:pt x="324764" y="387375"/>
                </a:lnTo>
                <a:lnTo>
                  <a:pt x="437076" y="387375"/>
                </a:lnTo>
                <a:lnTo>
                  <a:pt x="439242" y="353669"/>
                </a:lnTo>
                <a:close/>
              </a:path>
              <a:path w="649604" h="649604">
                <a:moveTo>
                  <a:pt x="465670" y="341020"/>
                </a:moveTo>
                <a:lnTo>
                  <a:pt x="449541" y="341020"/>
                </a:lnTo>
                <a:lnTo>
                  <a:pt x="452373" y="343916"/>
                </a:lnTo>
                <a:lnTo>
                  <a:pt x="452330" y="347726"/>
                </a:lnTo>
                <a:lnTo>
                  <a:pt x="443941" y="478409"/>
                </a:lnTo>
                <a:lnTo>
                  <a:pt x="465721" y="478409"/>
                </a:lnTo>
                <a:lnTo>
                  <a:pt x="513588" y="429412"/>
                </a:lnTo>
                <a:lnTo>
                  <a:pt x="465670" y="341020"/>
                </a:lnTo>
                <a:close/>
              </a:path>
              <a:path w="649604" h="649604">
                <a:moveTo>
                  <a:pt x="437076" y="387375"/>
                </a:moveTo>
                <a:lnTo>
                  <a:pt x="324751" y="387375"/>
                </a:lnTo>
                <a:lnTo>
                  <a:pt x="334071" y="389261"/>
                </a:lnTo>
                <a:lnTo>
                  <a:pt x="341670" y="394388"/>
                </a:lnTo>
                <a:lnTo>
                  <a:pt x="346794" y="401987"/>
                </a:lnTo>
                <a:lnTo>
                  <a:pt x="348675" y="411289"/>
                </a:lnTo>
                <a:lnTo>
                  <a:pt x="346791" y="420596"/>
                </a:lnTo>
                <a:lnTo>
                  <a:pt x="341659" y="428193"/>
                </a:lnTo>
                <a:lnTo>
                  <a:pt x="334636" y="432930"/>
                </a:lnTo>
                <a:lnTo>
                  <a:pt x="334042" y="433313"/>
                </a:lnTo>
                <a:lnTo>
                  <a:pt x="324777" y="435190"/>
                </a:lnTo>
                <a:lnTo>
                  <a:pt x="434004" y="435190"/>
                </a:lnTo>
                <a:lnTo>
                  <a:pt x="436955" y="389261"/>
                </a:lnTo>
                <a:lnTo>
                  <a:pt x="437076" y="387375"/>
                </a:lnTo>
                <a:close/>
              </a:path>
              <a:path w="649604" h="649604">
                <a:moveTo>
                  <a:pt x="330949" y="400075"/>
                </a:moveTo>
                <a:lnTo>
                  <a:pt x="318541" y="400075"/>
                </a:lnTo>
                <a:lnTo>
                  <a:pt x="313524" y="405091"/>
                </a:lnTo>
                <a:lnTo>
                  <a:pt x="313550" y="417474"/>
                </a:lnTo>
                <a:lnTo>
                  <a:pt x="318579" y="422503"/>
                </a:lnTo>
                <a:lnTo>
                  <a:pt x="330936" y="422503"/>
                </a:lnTo>
                <a:lnTo>
                  <a:pt x="335953" y="417474"/>
                </a:lnTo>
                <a:lnTo>
                  <a:pt x="335965" y="405091"/>
                </a:lnTo>
                <a:lnTo>
                  <a:pt x="330949" y="400075"/>
                </a:lnTo>
                <a:close/>
              </a:path>
              <a:path w="649604" h="649604">
                <a:moveTo>
                  <a:pt x="583232" y="129413"/>
                </a:moveTo>
                <a:lnTo>
                  <a:pt x="324751" y="129413"/>
                </a:lnTo>
                <a:lnTo>
                  <a:pt x="349321" y="134370"/>
                </a:lnTo>
                <a:lnTo>
                  <a:pt x="369395" y="147919"/>
                </a:lnTo>
                <a:lnTo>
                  <a:pt x="382898" y="167946"/>
                </a:lnTo>
                <a:lnTo>
                  <a:pt x="387855" y="192519"/>
                </a:lnTo>
                <a:lnTo>
                  <a:pt x="382900" y="217068"/>
                </a:lnTo>
                <a:lnTo>
                  <a:pt x="369379" y="237128"/>
                </a:lnTo>
                <a:lnTo>
                  <a:pt x="349324" y="250653"/>
                </a:lnTo>
                <a:lnTo>
                  <a:pt x="324764" y="255612"/>
                </a:lnTo>
                <a:lnTo>
                  <a:pt x="641266" y="255612"/>
                </a:lnTo>
                <a:lnTo>
                  <a:pt x="635765" y="230975"/>
                </a:lnTo>
                <a:lnTo>
                  <a:pt x="619331" y="187850"/>
                </a:lnTo>
                <a:lnTo>
                  <a:pt x="597195" y="147919"/>
                </a:lnTo>
                <a:lnTo>
                  <a:pt x="583232" y="129413"/>
                </a:lnTo>
                <a:close/>
              </a:path>
              <a:path w="649604" h="649604">
                <a:moveTo>
                  <a:pt x="324764" y="142100"/>
                </a:moveTo>
                <a:lnTo>
                  <a:pt x="305129" y="146068"/>
                </a:lnTo>
                <a:lnTo>
                  <a:pt x="289110" y="156873"/>
                </a:lnTo>
                <a:lnTo>
                  <a:pt x="278312" y="172897"/>
                </a:lnTo>
                <a:lnTo>
                  <a:pt x="274358" y="192519"/>
                </a:lnTo>
                <a:lnTo>
                  <a:pt x="278321" y="212146"/>
                </a:lnTo>
                <a:lnTo>
                  <a:pt x="289129" y="228171"/>
                </a:lnTo>
                <a:lnTo>
                  <a:pt x="305160" y="238971"/>
                </a:lnTo>
                <a:lnTo>
                  <a:pt x="324789" y="242925"/>
                </a:lnTo>
                <a:lnTo>
                  <a:pt x="344362" y="238971"/>
                </a:lnTo>
                <a:lnTo>
                  <a:pt x="360402" y="228171"/>
                </a:lnTo>
                <a:lnTo>
                  <a:pt x="371212" y="212146"/>
                </a:lnTo>
                <a:lnTo>
                  <a:pt x="375180" y="192519"/>
                </a:lnTo>
                <a:lnTo>
                  <a:pt x="371208" y="172897"/>
                </a:lnTo>
                <a:lnTo>
                  <a:pt x="360399" y="156873"/>
                </a:lnTo>
                <a:lnTo>
                  <a:pt x="344377" y="146068"/>
                </a:lnTo>
                <a:lnTo>
                  <a:pt x="324764" y="142100"/>
                </a:lnTo>
                <a:close/>
              </a:path>
            </a:pathLst>
          </a:custGeom>
          <a:solidFill>
            <a:srgbClr val="4F5A6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6746472" y="3042590"/>
            <a:ext cx="598800" cy="598800"/>
            <a:chOff x="7154319" y="2997925"/>
            <a:chExt cx="635000" cy="635000"/>
          </a:xfrm>
        </p:grpSpPr>
        <p:sp>
          <p:nvSpPr>
            <p:cNvPr id="22" name="object 22"/>
            <p:cNvSpPr/>
            <p:nvPr/>
          </p:nvSpPr>
          <p:spPr>
            <a:xfrm>
              <a:off x="7544093" y="3331850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29" h="49529">
                  <a:moveTo>
                    <a:pt x="24472" y="0"/>
                  </a:moveTo>
                  <a:lnTo>
                    <a:pt x="14681" y="14681"/>
                  </a:lnTo>
                  <a:lnTo>
                    <a:pt x="0" y="24447"/>
                  </a:lnTo>
                  <a:lnTo>
                    <a:pt x="14681" y="34226"/>
                  </a:lnTo>
                  <a:lnTo>
                    <a:pt x="24472" y="48907"/>
                  </a:lnTo>
                  <a:lnTo>
                    <a:pt x="34239" y="34226"/>
                  </a:lnTo>
                  <a:lnTo>
                    <a:pt x="48920" y="24447"/>
                  </a:lnTo>
                  <a:lnTo>
                    <a:pt x="34239" y="14681"/>
                  </a:lnTo>
                  <a:lnTo>
                    <a:pt x="24472" y="0"/>
                  </a:lnTo>
                  <a:close/>
                </a:path>
              </a:pathLst>
            </a:custGeom>
            <a:solidFill>
              <a:srgbClr val="FFCB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54319" y="2997925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461" y="0"/>
                  </a:moveTo>
                  <a:lnTo>
                    <a:pt x="270656" y="3452"/>
                  </a:lnTo>
                  <a:lnTo>
                    <a:pt x="225948" y="13479"/>
                  </a:lnTo>
                  <a:lnTo>
                    <a:pt x="183833" y="29582"/>
                  </a:lnTo>
                  <a:lnTo>
                    <a:pt x="144810" y="51265"/>
                  </a:lnTo>
                  <a:lnTo>
                    <a:pt x="109376" y="78028"/>
                  </a:lnTo>
                  <a:lnTo>
                    <a:pt x="78028" y="109376"/>
                  </a:lnTo>
                  <a:lnTo>
                    <a:pt x="51265" y="144810"/>
                  </a:lnTo>
                  <a:lnTo>
                    <a:pt x="29582" y="183833"/>
                  </a:lnTo>
                  <a:lnTo>
                    <a:pt x="13479" y="225948"/>
                  </a:lnTo>
                  <a:lnTo>
                    <a:pt x="3452" y="270656"/>
                  </a:lnTo>
                  <a:lnTo>
                    <a:pt x="0" y="317461"/>
                  </a:lnTo>
                  <a:lnTo>
                    <a:pt x="3452" y="364263"/>
                  </a:lnTo>
                  <a:lnTo>
                    <a:pt x="13479" y="408962"/>
                  </a:lnTo>
                  <a:lnTo>
                    <a:pt x="29582" y="451062"/>
                  </a:lnTo>
                  <a:lnTo>
                    <a:pt x="51265" y="490067"/>
                  </a:lnTo>
                  <a:lnTo>
                    <a:pt x="78028" y="525481"/>
                  </a:lnTo>
                  <a:lnTo>
                    <a:pt x="109376" y="556808"/>
                  </a:lnTo>
                  <a:lnTo>
                    <a:pt x="144810" y="583552"/>
                  </a:lnTo>
                  <a:lnTo>
                    <a:pt x="183833" y="605216"/>
                  </a:lnTo>
                  <a:lnTo>
                    <a:pt x="225948" y="621305"/>
                  </a:lnTo>
                  <a:lnTo>
                    <a:pt x="270656" y="631322"/>
                  </a:lnTo>
                  <a:lnTo>
                    <a:pt x="317461" y="634771"/>
                  </a:lnTo>
                  <a:lnTo>
                    <a:pt x="364266" y="631322"/>
                  </a:lnTo>
                  <a:lnTo>
                    <a:pt x="408975" y="621305"/>
                  </a:lnTo>
                  <a:lnTo>
                    <a:pt x="451089" y="605216"/>
                  </a:lnTo>
                  <a:lnTo>
                    <a:pt x="490113" y="583552"/>
                  </a:lnTo>
                  <a:lnTo>
                    <a:pt x="525547" y="556808"/>
                  </a:lnTo>
                  <a:lnTo>
                    <a:pt x="556894" y="525481"/>
                  </a:lnTo>
                  <a:lnTo>
                    <a:pt x="583658" y="490067"/>
                  </a:lnTo>
                  <a:lnTo>
                    <a:pt x="605340" y="451062"/>
                  </a:lnTo>
                  <a:lnTo>
                    <a:pt x="621444" y="408962"/>
                  </a:lnTo>
                  <a:lnTo>
                    <a:pt x="631470" y="364263"/>
                  </a:lnTo>
                  <a:lnTo>
                    <a:pt x="634923" y="317461"/>
                  </a:lnTo>
                  <a:lnTo>
                    <a:pt x="631470" y="270656"/>
                  </a:lnTo>
                  <a:lnTo>
                    <a:pt x="621444" y="225948"/>
                  </a:lnTo>
                  <a:lnTo>
                    <a:pt x="605340" y="183833"/>
                  </a:lnTo>
                  <a:lnTo>
                    <a:pt x="583658" y="144810"/>
                  </a:lnTo>
                  <a:lnTo>
                    <a:pt x="556894" y="109376"/>
                  </a:lnTo>
                  <a:lnTo>
                    <a:pt x="525547" y="78028"/>
                  </a:lnTo>
                  <a:lnTo>
                    <a:pt x="490113" y="51265"/>
                  </a:lnTo>
                  <a:lnTo>
                    <a:pt x="451089" y="29582"/>
                  </a:lnTo>
                  <a:lnTo>
                    <a:pt x="408975" y="13479"/>
                  </a:lnTo>
                  <a:lnTo>
                    <a:pt x="364266" y="3452"/>
                  </a:lnTo>
                  <a:lnTo>
                    <a:pt x="317461" y="0"/>
                  </a:lnTo>
                  <a:close/>
                </a:path>
              </a:pathLst>
            </a:custGeom>
            <a:solidFill>
              <a:srgbClr val="4F5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279284" y="3097382"/>
              <a:ext cx="385445" cy="436880"/>
            </a:xfrm>
            <a:custGeom>
              <a:avLst/>
              <a:gdLst/>
              <a:ahLst/>
              <a:cxnLst/>
              <a:rect l="l" t="t" r="r" b="b"/>
              <a:pathLst>
                <a:path w="385445" h="436879">
                  <a:moveTo>
                    <a:pt x="147273" y="264160"/>
                  </a:moveTo>
                  <a:lnTo>
                    <a:pt x="135699" y="265430"/>
                  </a:lnTo>
                  <a:lnTo>
                    <a:pt x="124423" y="269240"/>
                  </a:lnTo>
                  <a:lnTo>
                    <a:pt x="113182" y="275590"/>
                  </a:lnTo>
                  <a:lnTo>
                    <a:pt x="101855" y="284480"/>
                  </a:lnTo>
                  <a:lnTo>
                    <a:pt x="82092" y="299720"/>
                  </a:lnTo>
                  <a:lnTo>
                    <a:pt x="76758" y="303530"/>
                  </a:lnTo>
                  <a:lnTo>
                    <a:pt x="24650" y="303530"/>
                  </a:lnTo>
                  <a:lnTo>
                    <a:pt x="24650" y="429260"/>
                  </a:lnTo>
                  <a:lnTo>
                    <a:pt x="76187" y="429260"/>
                  </a:lnTo>
                  <a:lnTo>
                    <a:pt x="91567" y="436880"/>
                  </a:lnTo>
                  <a:lnTo>
                    <a:pt x="142468" y="436880"/>
                  </a:lnTo>
                  <a:lnTo>
                    <a:pt x="139992" y="433070"/>
                  </a:lnTo>
                  <a:lnTo>
                    <a:pt x="138569" y="429260"/>
                  </a:lnTo>
                  <a:lnTo>
                    <a:pt x="138569" y="415290"/>
                  </a:lnTo>
                  <a:lnTo>
                    <a:pt x="142151" y="408940"/>
                  </a:lnTo>
                  <a:lnTo>
                    <a:pt x="147777" y="403860"/>
                  </a:lnTo>
                  <a:lnTo>
                    <a:pt x="142151" y="398780"/>
                  </a:lnTo>
                  <a:lnTo>
                    <a:pt x="138569" y="392430"/>
                  </a:lnTo>
                  <a:lnTo>
                    <a:pt x="138569" y="375920"/>
                  </a:lnTo>
                  <a:lnTo>
                    <a:pt x="141735" y="369570"/>
                  </a:lnTo>
                  <a:lnTo>
                    <a:pt x="111823" y="369570"/>
                  </a:lnTo>
                  <a:lnTo>
                    <a:pt x="108102" y="368300"/>
                  </a:lnTo>
                  <a:lnTo>
                    <a:pt x="104914" y="363220"/>
                  </a:lnTo>
                  <a:lnTo>
                    <a:pt x="106045" y="359410"/>
                  </a:lnTo>
                  <a:lnTo>
                    <a:pt x="109042" y="356870"/>
                  </a:lnTo>
                  <a:lnTo>
                    <a:pt x="118821" y="350520"/>
                  </a:lnTo>
                  <a:lnTo>
                    <a:pt x="127012" y="341630"/>
                  </a:lnTo>
                  <a:lnTo>
                    <a:pt x="133670" y="331470"/>
                  </a:lnTo>
                  <a:lnTo>
                    <a:pt x="138849" y="317500"/>
                  </a:lnTo>
                  <a:lnTo>
                    <a:pt x="139750" y="314960"/>
                  </a:lnTo>
                  <a:lnTo>
                    <a:pt x="142633" y="313690"/>
                  </a:lnTo>
                  <a:lnTo>
                    <a:pt x="182956" y="313690"/>
                  </a:lnTo>
                  <a:lnTo>
                    <a:pt x="182956" y="279400"/>
                  </a:lnTo>
                  <a:lnTo>
                    <a:pt x="170711" y="270510"/>
                  </a:lnTo>
                  <a:lnTo>
                    <a:pt x="158880" y="265430"/>
                  </a:lnTo>
                  <a:lnTo>
                    <a:pt x="147273" y="264160"/>
                  </a:lnTo>
                  <a:close/>
                </a:path>
                <a:path w="385445" h="436879">
                  <a:moveTo>
                    <a:pt x="248716" y="410210"/>
                  </a:moveTo>
                  <a:lnTo>
                    <a:pt x="156984" y="410210"/>
                  </a:lnTo>
                  <a:lnTo>
                    <a:pt x="150850" y="416560"/>
                  </a:lnTo>
                  <a:lnTo>
                    <a:pt x="150850" y="431800"/>
                  </a:lnTo>
                  <a:lnTo>
                    <a:pt x="156984" y="436880"/>
                  </a:lnTo>
                  <a:lnTo>
                    <a:pt x="248716" y="436880"/>
                  </a:lnTo>
                  <a:lnTo>
                    <a:pt x="254850" y="431800"/>
                  </a:lnTo>
                  <a:lnTo>
                    <a:pt x="254850" y="416560"/>
                  </a:lnTo>
                  <a:lnTo>
                    <a:pt x="248716" y="410210"/>
                  </a:lnTo>
                  <a:close/>
                </a:path>
                <a:path w="385445" h="436879">
                  <a:moveTo>
                    <a:pt x="248716" y="370840"/>
                  </a:moveTo>
                  <a:lnTo>
                    <a:pt x="156984" y="370840"/>
                  </a:lnTo>
                  <a:lnTo>
                    <a:pt x="150850" y="377190"/>
                  </a:lnTo>
                  <a:lnTo>
                    <a:pt x="150850" y="391160"/>
                  </a:lnTo>
                  <a:lnTo>
                    <a:pt x="156984" y="397510"/>
                  </a:lnTo>
                  <a:lnTo>
                    <a:pt x="248716" y="397510"/>
                  </a:lnTo>
                  <a:lnTo>
                    <a:pt x="254850" y="391160"/>
                  </a:lnTo>
                  <a:lnTo>
                    <a:pt x="254850" y="377190"/>
                  </a:lnTo>
                  <a:lnTo>
                    <a:pt x="248716" y="370840"/>
                  </a:lnTo>
                  <a:close/>
                </a:path>
                <a:path w="385445" h="436879">
                  <a:moveTo>
                    <a:pt x="139700" y="345440"/>
                  </a:moveTo>
                  <a:lnTo>
                    <a:pt x="111823" y="369570"/>
                  </a:lnTo>
                  <a:lnTo>
                    <a:pt x="141735" y="369570"/>
                  </a:lnTo>
                  <a:lnTo>
                    <a:pt x="143002" y="367030"/>
                  </a:lnTo>
                  <a:lnTo>
                    <a:pt x="149758" y="363220"/>
                  </a:lnTo>
                  <a:lnTo>
                    <a:pt x="144970" y="358140"/>
                  </a:lnTo>
                  <a:lnTo>
                    <a:pt x="141414" y="351790"/>
                  </a:lnTo>
                  <a:lnTo>
                    <a:pt x="139700" y="345440"/>
                  </a:lnTo>
                  <a:close/>
                </a:path>
                <a:path w="385445" h="436879">
                  <a:moveTo>
                    <a:pt x="182956" y="313690"/>
                  </a:moveTo>
                  <a:lnTo>
                    <a:pt x="142633" y="313690"/>
                  </a:lnTo>
                  <a:lnTo>
                    <a:pt x="148640" y="314960"/>
                  </a:lnTo>
                  <a:lnTo>
                    <a:pt x="150850" y="317500"/>
                  </a:lnTo>
                  <a:lnTo>
                    <a:pt x="150850" y="336550"/>
                  </a:lnTo>
                  <a:lnTo>
                    <a:pt x="152196" y="344170"/>
                  </a:lnTo>
                  <a:lnTo>
                    <a:pt x="155778" y="350520"/>
                  </a:lnTo>
                  <a:lnTo>
                    <a:pt x="160912" y="355600"/>
                  </a:lnTo>
                  <a:lnTo>
                    <a:pt x="166916" y="358140"/>
                  </a:lnTo>
                  <a:lnTo>
                    <a:pt x="182956" y="358140"/>
                  </a:lnTo>
                  <a:lnTo>
                    <a:pt x="182956" y="313690"/>
                  </a:lnTo>
                  <a:close/>
                </a:path>
                <a:path w="385445" h="436879">
                  <a:moveTo>
                    <a:pt x="248716" y="331470"/>
                  </a:moveTo>
                  <a:lnTo>
                    <a:pt x="195249" y="331470"/>
                  </a:lnTo>
                  <a:lnTo>
                    <a:pt x="195249" y="358140"/>
                  </a:lnTo>
                  <a:lnTo>
                    <a:pt x="248716" y="358140"/>
                  </a:lnTo>
                  <a:lnTo>
                    <a:pt x="254850" y="351790"/>
                  </a:lnTo>
                  <a:lnTo>
                    <a:pt x="254850" y="336550"/>
                  </a:lnTo>
                  <a:lnTo>
                    <a:pt x="248716" y="331470"/>
                  </a:lnTo>
                  <a:close/>
                </a:path>
                <a:path w="385445" h="436879">
                  <a:moveTo>
                    <a:pt x="248716" y="290830"/>
                  </a:moveTo>
                  <a:lnTo>
                    <a:pt x="195249" y="290830"/>
                  </a:lnTo>
                  <a:lnTo>
                    <a:pt x="195249" y="318770"/>
                  </a:lnTo>
                  <a:lnTo>
                    <a:pt x="248716" y="318770"/>
                  </a:lnTo>
                  <a:lnTo>
                    <a:pt x="254850" y="312420"/>
                  </a:lnTo>
                  <a:lnTo>
                    <a:pt x="254850" y="297180"/>
                  </a:lnTo>
                  <a:lnTo>
                    <a:pt x="248716" y="290830"/>
                  </a:lnTo>
                  <a:close/>
                </a:path>
                <a:path w="385445" h="436879">
                  <a:moveTo>
                    <a:pt x="300113" y="236220"/>
                  </a:moveTo>
                  <a:lnTo>
                    <a:pt x="296024" y="236220"/>
                  </a:lnTo>
                  <a:lnTo>
                    <a:pt x="294271" y="237490"/>
                  </a:lnTo>
                  <a:lnTo>
                    <a:pt x="293509" y="237490"/>
                  </a:lnTo>
                  <a:lnTo>
                    <a:pt x="283857" y="252730"/>
                  </a:lnTo>
                  <a:lnTo>
                    <a:pt x="268490" y="262890"/>
                  </a:lnTo>
                  <a:lnTo>
                    <a:pt x="267462" y="264160"/>
                  </a:lnTo>
                  <a:lnTo>
                    <a:pt x="267462" y="267970"/>
                  </a:lnTo>
                  <a:lnTo>
                    <a:pt x="268478" y="270510"/>
                  </a:lnTo>
                  <a:lnTo>
                    <a:pt x="283857" y="280670"/>
                  </a:lnTo>
                  <a:lnTo>
                    <a:pt x="294081" y="295910"/>
                  </a:lnTo>
                  <a:lnTo>
                    <a:pt x="295998" y="297180"/>
                  </a:lnTo>
                  <a:lnTo>
                    <a:pt x="300075" y="297180"/>
                  </a:lnTo>
                  <a:lnTo>
                    <a:pt x="301840" y="295910"/>
                  </a:lnTo>
                  <a:lnTo>
                    <a:pt x="302602" y="295910"/>
                  </a:lnTo>
                  <a:lnTo>
                    <a:pt x="312293" y="280670"/>
                  </a:lnTo>
                  <a:lnTo>
                    <a:pt x="327634" y="270510"/>
                  </a:lnTo>
                  <a:lnTo>
                    <a:pt x="328650" y="267970"/>
                  </a:lnTo>
                  <a:lnTo>
                    <a:pt x="328650" y="264160"/>
                  </a:lnTo>
                  <a:lnTo>
                    <a:pt x="327621" y="262890"/>
                  </a:lnTo>
                  <a:lnTo>
                    <a:pt x="325920" y="261620"/>
                  </a:lnTo>
                  <a:lnTo>
                    <a:pt x="312280" y="252730"/>
                  </a:lnTo>
                  <a:lnTo>
                    <a:pt x="302031" y="237490"/>
                  </a:lnTo>
                  <a:lnTo>
                    <a:pt x="300113" y="236220"/>
                  </a:lnTo>
                  <a:close/>
                </a:path>
                <a:path w="385445" h="436879">
                  <a:moveTo>
                    <a:pt x="320255" y="46990"/>
                  </a:moveTo>
                  <a:lnTo>
                    <a:pt x="109524" y="46990"/>
                  </a:lnTo>
                  <a:lnTo>
                    <a:pt x="112052" y="87630"/>
                  </a:lnTo>
                  <a:lnTo>
                    <a:pt x="118338" y="125730"/>
                  </a:lnTo>
                  <a:lnTo>
                    <a:pt x="141478" y="193040"/>
                  </a:lnTo>
                  <a:lnTo>
                    <a:pt x="166516" y="228600"/>
                  </a:lnTo>
                  <a:lnTo>
                    <a:pt x="195249" y="248920"/>
                  </a:lnTo>
                  <a:lnTo>
                    <a:pt x="195249" y="279400"/>
                  </a:lnTo>
                  <a:lnTo>
                    <a:pt x="234530" y="279400"/>
                  </a:lnTo>
                  <a:lnTo>
                    <a:pt x="234530" y="248920"/>
                  </a:lnTo>
                  <a:lnTo>
                    <a:pt x="249262" y="241300"/>
                  </a:lnTo>
                  <a:lnTo>
                    <a:pt x="263266" y="228600"/>
                  </a:lnTo>
                  <a:lnTo>
                    <a:pt x="276348" y="212090"/>
                  </a:lnTo>
                  <a:lnTo>
                    <a:pt x="288315" y="193040"/>
                  </a:lnTo>
                  <a:lnTo>
                    <a:pt x="292031" y="184150"/>
                  </a:lnTo>
                  <a:lnTo>
                    <a:pt x="182168" y="184150"/>
                  </a:lnTo>
                  <a:lnTo>
                    <a:pt x="177850" y="181610"/>
                  </a:lnTo>
                  <a:lnTo>
                    <a:pt x="176949" y="177800"/>
                  </a:lnTo>
                  <a:lnTo>
                    <a:pt x="188429" y="143510"/>
                  </a:lnTo>
                  <a:lnTo>
                    <a:pt x="158521" y="121920"/>
                  </a:lnTo>
                  <a:lnTo>
                    <a:pt x="157619" y="119380"/>
                  </a:lnTo>
                  <a:lnTo>
                    <a:pt x="159258" y="114300"/>
                  </a:lnTo>
                  <a:lnTo>
                    <a:pt x="161620" y="111760"/>
                  </a:lnTo>
                  <a:lnTo>
                    <a:pt x="198551" y="111760"/>
                  </a:lnTo>
                  <a:lnTo>
                    <a:pt x="209880" y="77470"/>
                  </a:lnTo>
                  <a:lnTo>
                    <a:pt x="212242" y="74930"/>
                  </a:lnTo>
                  <a:lnTo>
                    <a:pt x="318519" y="74930"/>
                  </a:lnTo>
                  <a:lnTo>
                    <a:pt x="320255" y="46990"/>
                  </a:lnTo>
                  <a:close/>
                </a:path>
                <a:path w="385445" h="436879">
                  <a:moveTo>
                    <a:pt x="99212" y="82550"/>
                  </a:moveTo>
                  <a:lnTo>
                    <a:pt x="44805" y="82550"/>
                  </a:lnTo>
                  <a:lnTo>
                    <a:pt x="52472" y="121920"/>
                  </a:lnTo>
                  <a:lnTo>
                    <a:pt x="70932" y="156210"/>
                  </a:lnTo>
                  <a:lnTo>
                    <a:pt x="98980" y="185420"/>
                  </a:lnTo>
                  <a:lnTo>
                    <a:pt x="135407" y="207010"/>
                  </a:lnTo>
                  <a:lnTo>
                    <a:pt x="133756" y="204470"/>
                  </a:lnTo>
                  <a:lnTo>
                    <a:pt x="132130" y="200660"/>
                  </a:lnTo>
                  <a:lnTo>
                    <a:pt x="128193" y="193040"/>
                  </a:lnTo>
                  <a:lnTo>
                    <a:pt x="125971" y="189230"/>
                  </a:lnTo>
                  <a:lnTo>
                    <a:pt x="123850" y="184150"/>
                  </a:lnTo>
                  <a:lnTo>
                    <a:pt x="90466" y="156210"/>
                  </a:lnTo>
                  <a:lnTo>
                    <a:pt x="68389" y="120650"/>
                  </a:lnTo>
                  <a:lnTo>
                    <a:pt x="62903" y="104140"/>
                  </a:lnTo>
                  <a:lnTo>
                    <a:pt x="63296" y="101600"/>
                  </a:lnTo>
                  <a:lnTo>
                    <a:pt x="65633" y="99060"/>
                  </a:lnTo>
                  <a:lnTo>
                    <a:pt x="67424" y="97790"/>
                  </a:lnTo>
                  <a:lnTo>
                    <a:pt x="100952" y="97790"/>
                  </a:lnTo>
                  <a:lnTo>
                    <a:pt x="100279" y="92710"/>
                  </a:lnTo>
                  <a:lnTo>
                    <a:pt x="99695" y="87630"/>
                  </a:lnTo>
                  <a:lnTo>
                    <a:pt x="99212" y="82550"/>
                  </a:lnTo>
                  <a:close/>
                </a:path>
                <a:path w="385445" h="436879">
                  <a:moveTo>
                    <a:pt x="384987" y="82550"/>
                  </a:moveTo>
                  <a:lnTo>
                    <a:pt x="330581" y="82550"/>
                  </a:lnTo>
                  <a:lnTo>
                    <a:pt x="330085" y="87630"/>
                  </a:lnTo>
                  <a:lnTo>
                    <a:pt x="329501" y="92710"/>
                  </a:lnTo>
                  <a:lnTo>
                    <a:pt x="328828" y="97790"/>
                  </a:lnTo>
                  <a:lnTo>
                    <a:pt x="362381" y="97790"/>
                  </a:lnTo>
                  <a:lnTo>
                    <a:pt x="364185" y="99060"/>
                  </a:lnTo>
                  <a:lnTo>
                    <a:pt x="366509" y="101600"/>
                  </a:lnTo>
                  <a:lnTo>
                    <a:pt x="366903" y="104140"/>
                  </a:lnTo>
                  <a:lnTo>
                    <a:pt x="365023" y="110490"/>
                  </a:lnTo>
                  <a:lnTo>
                    <a:pt x="339302" y="156210"/>
                  </a:lnTo>
                  <a:lnTo>
                    <a:pt x="305930" y="184150"/>
                  </a:lnTo>
                  <a:lnTo>
                    <a:pt x="303809" y="189230"/>
                  </a:lnTo>
                  <a:lnTo>
                    <a:pt x="301586" y="193040"/>
                  </a:lnTo>
                  <a:lnTo>
                    <a:pt x="297662" y="200660"/>
                  </a:lnTo>
                  <a:lnTo>
                    <a:pt x="296024" y="204470"/>
                  </a:lnTo>
                  <a:lnTo>
                    <a:pt x="294373" y="207010"/>
                  </a:lnTo>
                  <a:lnTo>
                    <a:pt x="330807" y="185420"/>
                  </a:lnTo>
                  <a:lnTo>
                    <a:pt x="358859" y="156210"/>
                  </a:lnTo>
                  <a:lnTo>
                    <a:pt x="377321" y="121920"/>
                  </a:lnTo>
                  <a:lnTo>
                    <a:pt x="384987" y="82550"/>
                  </a:lnTo>
                  <a:close/>
                </a:path>
                <a:path w="385445" h="436879">
                  <a:moveTo>
                    <a:pt x="214909" y="162560"/>
                  </a:moveTo>
                  <a:lnTo>
                    <a:pt x="185089" y="184150"/>
                  </a:lnTo>
                  <a:lnTo>
                    <a:pt x="244919" y="184150"/>
                  </a:lnTo>
                  <a:lnTo>
                    <a:pt x="243636" y="182880"/>
                  </a:lnTo>
                  <a:lnTo>
                    <a:pt x="214909" y="162560"/>
                  </a:lnTo>
                  <a:close/>
                </a:path>
                <a:path w="385445" h="436879">
                  <a:moveTo>
                    <a:pt x="318519" y="74930"/>
                  </a:moveTo>
                  <a:lnTo>
                    <a:pt x="217563" y="74930"/>
                  </a:lnTo>
                  <a:lnTo>
                    <a:pt x="219938" y="77470"/>
                  </a:lnTo>
                  <a:lnTo>
                    <a:pt x="231267" y="111760"/>
                  </a:lnTo>
                  <a:lnTo>
                    <a:pt x="268160" y="111760"/>
                  </a:lnTo>
                  <a:lnTo>
                    <a:pt x="270522" y="114300"/>
                  </a:lnTo>
                  <a:lnTo>
                    <a:pt x="272173" y="119380"/>
                  </a:lnTo>
                  <a:lnTo>
                    <a:pt x="271272" y="121920"/>
                  </a:lnTo>
                  <a:lnTo>
                    <a:pt x="241376" y="143510"/>
                  </a:lnTo>
                  <a:lnTo>
                    <a:pt x="252857" y="177800"/>
                  </a:lnTo>
                  <a:lnTo>
                    <a:pt x="251955" y="181610"/>
                  </a:lnTo>
                  <a:lnTo>
                    <a:pt x="248729" y="182880"/>
                  </a:lnTo>
                  <a:lnTo>
                    <a:pt x="247459" y="184150"/>
                  </a:lnTo>
                  <a:lnTo>
                    <a:pt x="292031" y="184150"/>
                  </a:lnTo>
                  <a:lnTo>
                    <a:pt x="301585" y="161290"/>
                  </a:lnTo>
                  <a:lnTo>
                    <a:pt x="311448" y="125730"/>
                  </a:lnTo>
                  <a:lnTo>
                    <a:pt x="317729" y="87630"/>
                  </a:lnTo>
                  <a:lnTo>
                    <a:pt x="318519" y="74930"/>
                  </a:lnTo>
                  <a:close/>
                </a:path>
                <a:path w="385445" h="436879">
                  <a:moveTo>
                    <a:pt x="34569" y="0"/>
                  </a:moveTo>
                  <a:lnTo>
                    <a:pt x="26619" y="0"/>
                  </a:lnTo>
                  <a:lnTo>
                    <a:pt x="16395" y="16510"/>
                  </a:lnTo>
                  <a:lnTo>
                    <a:pt x="1028" y="26670"/>
                  </a:lnTo>
                  <a:lnTo>
                    <a:pt x="0" y="27939"/>
                  </a:lnTo>
                  <a:lnTo>
                    <a:pt x="0" y="31750"/>
                  </a:lnTo>
                  <a:lnTo>
                    <a:pt x="1028" y="34290"/>
                  </a:lnTo>
                  <a:lnTo>
                    <a:pt x="16395" y="44450"/>
                  </a:lnTo>
                  <a:lnTo>
                    <a:pt x="26619" y="59690"/>
                  </a:lnTo>
                  <a:lnTo>
                    <a:pt x="28536" y="60960"/>
                  </a:lnTo>
                  <a:lnTo>
                    <a:pt x="32651" y="60960"/>
                  </a:lnTo>
                  <a:lnTo>
                    <a:pt x="34569" y="59690"/>
                  </a:lnTo>
                  <a:lnTo>
                    <a:pt x="44831" y="44450"/>
                  </a:lnTo>
                  <a:lnTo>
                    <a:pt x="60198" y="34290"/>
                  </a:lnTo>
                  <a:lnTo>
                    <a:pt x="61214" y="31750"/>
                  </a:lnTo>
                  <a:lnTo>
                    <a:pt x="61214" y="27939"/>
                  </a:lnTo>
                  <a:lnTo>
                    <a:pt x="60185" y="26670"/>
                  </a:lnTo>
                  <a:lnTo>
                    <a:pt x="44818" y="16510"/>
                  </a:lnTo>
                  <a:lnTo>
                    <a:pt x="34569" y="0"/>
                  </a:lnTo>
                  <a:close/>
                </a:path>
                <a:path w="385445" h="436879">
                  <a:moveTo>
                    <a:pt x="342112" y="16510"/>
                  </a:moveTo>
                  <a:lnTo>
                    <a:pt x="87693" y="16510"/>
                  </a:lnTo>
                  <a:lnTo>
                    <a:pt x="83527" y="20320"/>
                  </a:lnTo>
                  <a:lnTo>
                    <a:pt x="83527" y="31750"/>
                  </a:lnTo>
                  <a:lnTo>
                    <a:pt x="87693" y="35560"/>
                  </a:lnTo>
                  <a:lnTo>
                    <a:pt x="342112" y="35560"/>
                  </a:lnTo>
                  <a:lnTo>
                    <a:pt x="346278" y="31750"/>
                  </a:lnTo>
                  <a:lnTo>
                    <a:pt x="346278" y="20320"/>
                  </a:lnTo>
                  <a:lnTo>
                    <a:pt x="342112" y="165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3526592" y="4180365"/>
            <a:ext cx="599998" cy="599998"/>
            <a:chOff x="3739786" y="4204482"/>
            <a:chExt cx="636270" cy="636270"/>
          </a:xfrm>
        </p:grpSpPr>
        <p:sp>
          <p:nvSpPr>
            <p:cNvPr id="26" name="object 26"/>
            <p:cNvSpPr/>
            <p:nvPr/>
          </p:nvSpPr>
          <p:spPr>
            <a:xfrm>
              <a:off x="3739786" y="4204482"/>
              <a:ext cx="636270" cy="636270"/>
            </a:xfrm>
            <a:custGeom>
              <a:avLst/>
              <a:gdLst/>
              <a:ahLst/>
              <a:cxnLst/>
              <a:rect l="l" t="t" r="r" b="b"/>
              <a:pathLst>
                <a:path w="636270" h="636270">
                  <a:moveTo>
                    <a:pt x="318084" y="0"/>
                  </a:moveTo>
                  <a:lnTo>
                    <a:pt x="271081" y="3448"/>
                  </a:lnTo>
                  <a:lnTo>
                    <a:pt x="226219" y="13466"/>
                  </a:lnTo>
                  <a:lnTo>
                    <a:pt x="183990" y="29562"/>
                  </a:lnTo>
                  <a:lnTo>
                    <a:pt x="144886" y="51243"/>
                  </a:lnTo>
                  <a:lnTo>
                    <a:pt x="109400" y="78018"/>
                  </a:lnTo>
                  <a:lnTo>
                    <a:pt x="78022" y="109395"/>
                  </a:lnTo>
                  <a:lnTo>
                    <a:pt x="51247" y="144881"/>
                  </a:lnTo>
                  <a:lnTo>
                    <a:pt x="29564" y="183985"/>
                  </a:lnTo>
                  <a:lnTo>
                    <a:pt x="13467" y="226215"/>
                  </a:lnTo>
                  <a:lnTo>
                    <a:pt x="3448" y="271078"/>
                  </a:lnTo>
                  <a:lnTo>
                    <a:pt x="0" y="318084"/>
                  </a:lnTo>
                  <a:lnTo>
                    <a:pt x="3448" y="365086"/>
                  </a:lnTo>
                  <a:lnTo>
                    <a:pt x="13467" y="409947"/>
                  </a:lnTo>
                  <a:lnTo>
                    <a:pt x="29564" y="452175"/>
                  </a:lnTo>
                  <a:lnTo>
                    <a:pt x="51247" y="491277"/>
                  </a:lnTo>
                  <a:lnTo>
                    <a:pt x="78022" y="526762"/>
                  </a:lnTo>
                  <a:lnTo>
                    <a:pt x="109400" y="558138"/>
                  </a:lnTo>
                  <a:lnTo>
                    <a:pt x="144886" y="584912"/>
                  </a:lnTo>
                  <a:lnTo>
                    <a:pt x="183990" y="606593"/>
                  </a:lnTo>
                  <a:lnTo>
                    <a:pt x="226219" y="622688"/>
                  </a:lnTo>
                  <a:lnTo>
                    <a:pt x="271081" y="632706"/>
                  </a:lnTo>
                  <a:lnTo>
                    <a:pt x="318084" y="636155"/>
                  </a:lnTo>
                  <a:lnTo>
                    <a:pt x="365086" y="632706"/>
                  </a:lnTo>
                  <a:lnTo>
                    <a:pt x="409948" y="622688"/>
                  </a:lnTo>
                  <a:lnTo>
                    <a:pt x="452177" y="606593"/>
                  </a:lnTo>
                  <a:lnTo>
                    <a:pt x="491281" y="584912"/>
                  </a:lnTo>
                  <a:lnTo>
                    <a:pt x="526768" y="558138"/>
                  </a:lnTo>
                  <a:lnTo>
                    <a:pt x="558145" y="526762"/>
                  </a:lnTo>
                  <a:lnTo>
                    <a:pt x="584921" y="491277"/>
                  </a:lnTo>
                  <a:lnTo>
                    <a:pt x="606603" y="452175"/>
                  </a:lnTo>
                  <a:lnTo>
                    <a:pt x="622700" y="409947"/>
                  </a:lnTo>
                  <a:lnTo>
                    <a:pt x="632719" y="365086"/>
                  </a:lnTo>
                  <a:lnTo>
                    <a:pt x="636168" y="318084"/>
                  </a:lnTo>
                  <a:lnTo>
                    <a:pt x="632719" y="271078"/>
                  </a:lnTo>
                  <a:lnTo>
                    <a:pt x="622700" y="226215"/>
                  </a:lnTo>
                  <a:lnTo>
                    <a:pt x="606603" y="183985"/>
                  </a:lnTo>
                  <a:lnTo>
                    <a:pt x="584921" y="144881"/>
                  </a:lnTo>
                  <a:lnTo>
                    <a:pt x="558145" y="109395"/>
                  </a:lnTo>
                  <a:lnTo>
                    <a:pt x="526768" y="78018"/>
                  </a:lnTo>
                  <a:lnTo>
                    <a:pt x="491281" y="51243"/>
                  </a:lnTo>
                  <a:lnTo>
                    <a:pt x="452177" y="29562"/>
                  </a:lnTo>
                  <a:lnTo>
                    <a:pt x="409948" y="13466"/>
                  </a:lnTo>
                  <a:lnTo>
                    <a:pt x="365086" y="3448"/>
                  </a:lnTo>
                  <a:lnTo>
                    <a:pt x="318084" y="0"/>
                  </a:lnTo>
                  <a:close/>
                </a:path>
              </a:pathLst>
            </a:custGeom>
            <a:solidFill>
              <a:srgbClr val="4F5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6871" y="4371623"/>
              <a:ext cx="181858" cy="18743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926057" y="4330940"/>
              <a:ext cx="263525" cy="299085"/>
            </a:xfrm>
            <a:custGeom>
              <a:avLst/>
              <a:gdLst/>
              <a:ahLst/>
              <a:cxnLst/>
              <a:rect l="l" t="t" r="r" b="b"/>
              <a:pathLst>
                <a:path w="263525" h="299085">
                  <a:moveTo>
                    <a:pt x="38277" y="196037"/>
                  </a:moveTo>
                  <a:lnTo>
                    <a:pt x="32600" y="196240"/>
                  </a:lnTo>
                  <a:lnTo>
                    <a:pt x="25831" y="203492"/>
                  </a:lnTo>
                  <a:lnTo>
                    <a:pt x="25915" y="205998"/>
                  </a:lnTo>
                  <a:lnTo>
                    <a:pt x="26022" y="209168"/>
                  </a:lnTo>
                  <a:lnTo>
                    <a:pt x="31826" y="214566"/>
                  </a:lnTo>
                  <a:lnTo>
                    <a:pt x="36271" y="218503"/>
                  </a:lnTo>
                  <a:lnTo>
                    <a:pt x="47948" y="229443"/>
                  </a:lnTo>
                  <a:lnTo>
                    <a:pt x="58458" y="243111"/>
                  </a:lnTo>
                  <a:lnTo>
                    <a:pt x="66967" y="262525"/>
                  </a:lnTo>
                  <a:lnTo>
                    <a:pt x="72644" y="290702"/>
                  </a:lnTo>
                  <a:lnTo>
                    <a:pt x="73177" y="295224"/>
                  </a:lnTo>
                  <a:lnTo>
                    <a:pt x="77012" y="298627"/>
                  </a:lnTo>
                  <a:lnTo>
                    <a:pt x="186474" y="298627"/>
                  </a:lnTo>
                  <a:lnTo>
                    <a:pt x="190296" y="295224"/>
                  </a:lnTo>
                  <a:lnTo>
                    <a:pt x="190842" y="290702"/>
                  </a:lnTo>
                  <a:lnTo>
                    <a:pt x="192861" y="280669"/>
                  </a:lnTo>
                  <a:lnTo>
                    <a:pt x="89395" y="280669"/>
                  </a:lnTo>
                  <a:lnTo>
                    <a:pt x="82226" y="251679"/>
                  </a:lnTo>
                  <a:lnTo>
                    <a:pt x="72148" y="231141"/>
                  </a:lnTo>
                  <a:lnTo>
                    <a:pt x="60384" y="216463"/>
                  </a:lnTo>
                  <a:lnTo>
                    <a:pt x="48158" y="205054"/>
                  </a:lnTo>
                  <a:lnTo>
                    <a:pt x="43954" y="201333"/>
                  </a:lnTo>
                  <a:lnTo>
                    <a:pt x="38277" y="196037"/>
                  </a:lnTo>
                  <a:close/>
                </a:path>
                <a:path w="263525" h="299085">
                  <a:moveTo>
                    <a:pt x="243243" y="68745"/>
                  </a:moveTo>
                  <a:lnTo>
                    <a:pt x="234276" y="73024"/>
                  </a:lnTo>
                  <a:lnTo>
                    <a:pt x="232384" y="78384"/>
                  </a:lnTo>
                  <a:lnTo>
                    <a:pt x="234518" y="82854"/>
                  </a:lnTo>
                  <a:lnTo>
                    <a:pt x="239317" y="94554"/>
                  </a:lnTo>
                  <a:lnTo>
                    <a:pt x="242755" y="106630"/>
                  </a:lnTo>
                  <a:lnTo>
                    <a:pt x="244824" y="119043"/>
                  </a:lnTo>
                  <a:lnTo>
                    <a:pt x="245516" y="131749"/>
                  </a:lnTo>
                  <a:lnTo>
                    <a:pt x="243076" y="160857"/>
                  </a:lnTo>
                  <a:lnTo>
                    <a:pt x="236493" y="180511"/>
                  </a:lnTo>
                  <a:lnTo>
                    <a:pt x="226871" y="194107"/>
                  </a:lnTo>
                  <a:lnTo>
                    <a:pt x="215302" y="205054"/>
                  </a:lnTo>
                  <a:lnTo>
                    <a:pt x="203085" y="216463"/>
                  </a:lnTo>
                  <a:lnTo>
                    <a:pt x="191324" y="231141"/>
                  </a:lnTo>
                  <a:lnTo>
                    <a:pt x="181247" y="251679"/>
                  </a:lnTo>
                  <a:lnTo>
                    <a:pt x="174078" y="280669"/>
                  </a:lnTo>
                  <a:lnTo>
                    <a:pt x="192861" y="280669"/>
                  </a:lnTo>
                  <a:lnTo>
                    <a:pt x="196513" y="262525"/>
                  </a:lnTo>
                  <a:lnTo>
                    <a:pt x="205022" y="243111"/>
                  </a:lnTo>
                  <a:lnTo>
                    <a:pt x="215531" y="229443"/>
                  </a:lnTo>
                  <a:lnTo>
                    <a:pt x="227203" y="218503"/>
                  </a:lnTo>
                  <a:lnTo>
                    <a:pt x="240398" y="205998"/>
                  </a:lnTo>
                  <a:lnTo>
                    <a:pt x="252029" y="189737"/>
                  </a:lnTo>
                  <a:lnTo>
                    <a:pt x="260316" y="166171"/>
                  </a:lnTo>
                  <a:lnTo>
                    <a:pt x="263474" y="131749"/>
                  </a:lnTo>
                  <a:lnTo>
                    <a:pt x="262780" y="119043"/>
                  </a:lnTo>
                  <a:lnTo>
                    <a:pt x="250723" y="75133"/>
                  </a:lnTo>
                  <a:lnTo>
                    <a:pt x="248589" y="70662"/>
                  </a:lnTo>
                  <a:lnTo>
                    <a:pt x="243243" y="68745"/>
                  </a:lnTo>
                  <a:close/>
                </a:path>
                <a:path w="263525" h="299085">
                  <a:moveTo>
                    <a:pt x="131737" y="0"/>
                  </a:moveTo>
                  <a:lnTo>
                    <a:pt x="90141" y="6728"/>
                  </a:lnTo>
                  <a:lnTo>
                    <a:pt x="53983" y="25454"/>
                  </a:lnTo>
                  <a:lnTo>
                    <a:pt x="25449" y="53991"/>
                  </a:lnTo>
                  <a:lnTo>
                    <a:pt x="6726" y="90152"/>
                  </a:lnTo>
                  <a:lnTo>
                    <a:pt x="0" y="131749"/>
                  </a:lnTo>
                  <a:lnTo>
                    <a:pt x="370" y="143880"/>
                  </a:lnTo>
                  <a:lnTo>
                    <a:pt x="418" y="145439"/>
                  </a:lnTo>
                  <a:lnTo>
                    <a:pt x="8205" y="182829"/>
                  </a:lnTo>
                  <a:lnTo>
                    <a:pt x="11544" y="185038"/>
                  </a:lnTo>
                  <a:lnTo>
                    <a:pt x="16230" y="185038"/>
                  </a:lnTo>
                  <a:lnTo>
                    <a:pt x="17259" y="184861"/>
                  </a:lnTo>
                  <a:lnTo>
                    <a:pt x="22923" y="182829"/>
                  </a:lnTo>
                  <a:lnTo>
                    <a:pt x="25349" y="177685"/>
                  </a:lnTo>
                  <a:lnTo>
                    <a:pt x="23672" y="173024"/>
                  </a:lnTo>
                  <a:lnTo>
                    <a:pt x="21156" y="164444"/>
                  </a:lnTo>
                  <a:lnTo>
                    <a:pt x="19372" y="154754"/>
                  </a:lnTo>
                  <a:lnTo>
                    <a:pt x="18309" y="143880"/>
                  </a:lnTo>
                  <a:lnTo>
                    <a:pt x="17957" y="131749"/>
                  </a:lnTo>
                  <a:lnTo>
                    <a:pt x="26913" y="87496"/>
                  </a:lnTo>
                  <a:lnTo>
                    <a:pt x="51320" y="51322"/>
                  </a:lnTo>
                  <a:lnTo>
                    <a:pt x="87491" y="26913"/>
                  </a:lnTo>
                  <a:lnTo>
                    <a:pt x="131737" y="17957"/>
                  </a:lnTo>
                  <a:lnTo>
                    <a:pt x="196680" y="17957"/>
                  </a:lnTo>
                  <a:lnTo>
                    <a:pt x="184943" y="11253"/>
                  </a:lnTo>
                  <a:lnTo>
                    <a:pt x="159044" y="2875"/>
                  </a:lnTo>
                  <a:lnTo>
                    <a:pt x="131737" y="0"/>
                  </a:lnTo>
                  <a:close/>
                </a:path>
                <a:path w="263525" h="299085">
                  <a:moveTo>
                    <a:pt x="196680" y="17957"/>
                  </a:moveTo>
                  <a:lnTo>
                    <a:pt x="131737" y="17957"/>
                  </a:lnTo>
                  <a:lnTo>
                    <a:pt x="155321" y="20443"/>
                  </a:lnTo>
                  <a:lnTo>
                    <a:pt x="177693" y="27682"/>
                  </a:lnTo>
                  <a:lnTo>
                    <a:pt x="198115" y="39346"/>
                  </a:lnTo>
                  <a:lnTo>
                    <a:pt x="215849" y="55105"/>
                  </a:lnTo>
                  <a:lnTo>
                    <a:pt x="219189" y="58775"/>
                  </a:lnTo>
                  <a:lnTo>
                    <a:pt x="224866" y="59042"/>
                  </a:lnTo>
                  <a:lnTo>
                    <a:pt x="232194" y="52362"/>
                  </a:lnTo>
                  <a:lnTo>
                    <a:pt x="232460" y="46672"/>
                  </a:lnTo>
                  <a:lnTo>
                    <a:pt x="229120" y="43014"/>
                  </a:lnTo>
                  <a:lnTo>
                    <a:pt x="208585" y="24758"/>
                  </a:lnTo>
                  <a:lnTo>
                    <a:pt x="196680" y="179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80418" y="4541107"/>
              <a:ext cx="154749" cy="172916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5846281" y="4168528"/>
            <a:ext cx="608381" cy="608381"/>
            <a:chOff x="6199708" y="4191930"/>
            <a:chExt cx="645160" cy="645160"/>
          </a:xfrm>
        </p:grpSpPr>
        <p:sp>
          <p:nvSpPr>
            <p:cNvPr id="31" name="object 31"/>
            <p:cNvSpPr/>
            <p:nvPr/>
          </p:nvSpPr>
          <p:spPr>
            <a:xfrm>
              <a:off x="6199708" y="4191930"/>
              <a:ext cx="645160" cy="645160"/>
            </a:xfrm>
            <a:custGeom>
              <a:avLst/>
              <a:gdLst/>
              <a:ahLst/>
              <a:cxnLst/>
              <a:rect l="l" t="t" r="r" b="b"/>
              <a:pathLst>
                <a:path w="645159" h="645160">
                  <a:moveTo>
                    <a:pt x="322452" y="0"/>
                  </a:moveTo>
                  <a:lnTo>
                    <a:pt x="274913" y="3506"/>
                  </a:lnTo>
                  <a:lnTo>
                    <a:pt x="229502" y="13691"/>
                  </a:lnTo>
                  <a:lnTo>
                    <a:pt x="186726" y="30046"/>
                  </a:lnTo>
                  <a:lnTo>
                    <a:pt x="147090" y="52069"/>
                  </a:lnTo>
                  <a:lnTo>
                    <a:pt x="111098" y="79253"/>
                  </a:lnTo>
                  <a:lnTo>
                    <a:pt x="79257" y="111093"/>
                  </a:lnTo>
                  <a:lnTo>
                    <a:pt x="52072" y="147084"/>
                  </a:lnTo>
                  <a:lnTo>
                    <a:pt x="30048" y="186721"/>
                  </a:lnTo>
                  <a:lnTo>
                    <a:pt x="13692" y="229498"/>
                  </a:lnTo>
                  <a:lnTo>
                    <a:pt x="3507" y="274910"/>
                  </a:lnTo>
                  <a:lnTo>
                    <a:pt x="0" y="322453"/>
                  </a:lnTo>
                  <a:lnTo>
                    <a:pt x="3507" y="369988"/>
                  </a:lnTo>
                  <a:lnTo>
                    <a:pt x="13692" y="415389"/>
                  </a:lnTo>
                  <a:lnTo>
                    <a:pt x="30048" y="458151"/>
                  </a:lnTo>
                  <a:lnTo>
                    <a:pt x="52072" y="497770"/>
                  </a:lnTo>
                  <a:lnTo>
                    <a:pt x="79257" y="533741"/>
                  </a:lnTo>
                  <a:lnTo>
                    <a:pt x="111098" y="565561"/>
                  </a:lnTo>
                  <a:lnTo>
                    <a:pt x="147090" y="592726"/>
                  </a:lnTo>
                  <a:lnTo>
                    <a:pt x="186726" y="614732"/>
                  </a:lnTo>
                  <a:lnTo>
                    <a:pt x="229502" y="631074"/>
                  </a:lnTo>
                  <a:lnTo>
                    <a:pt x="274913" y="641249"/>
                  </a:lnTo>
                  <a:lnTo>
                    <a:pt x="322452" y="644753"/>
                  </a:lnTo>
                  <a:lnTo>
                    <a:pt x="369992" y="641249"/>
                  </a:lnTo>
                  <a:lnTo>
                    <a:pt x="415403" y="631074"/>
                  </a:lnTo>
                  <a:lnTo>
                    <a:pt x="458179" y="614732"/>
                  </a:lnTo>
                  <a:lnTo>
                    <a:pt x="497815" y="592726"/>
                  </a:lnTo>
                  <a:lnTo>
                    <a:pt x="533807" y="565561"/>
                  </a:lnTo>
                  <a:lnTo>
                    <a:pt x="565648" y="533741"/>
                  </a:lnTo>
                  <a:lnTo>
                    <a:pt x="592833" y="497770"/>
                  </a:lnTo>
                  <a:lnTo>
                    <a:pt x="614857" y="458151"/>
                  </a:lnTo>
                  <a:lnTo>
                    <a:pt x="631213" y="415389"/>
                  </a:lnTo>
                  <a:lnTo>
                    <a:pt x="641398" y="369988"/>
                  </a:lnTo>
                  <a:lnTo>
                    <a:pt x="644905" y="322453"/>
                  </a:lnTo>
                  <a:lnTo>
                    <a:pt x="641398" y="274910"/>
                  </a:lnTo>
                  <a:lnTo>
                    <a:pt x="631213" y="229498"/>
                  </a:lnTo>
                  <a:lnTo>
                    <a:pt x="614857" y="186721"/>
                  </a:lnTo>
                  <a:lnTo>
                    <a:pt x="592833" y="147084"/>
                  </a:lnTo>
                  <a:lnTo>
                    <a:pt x="565648" y="111093"/>
                  </a:lnTo>
                  <a:lnTo>
                    <a:pt x="533807" y="79253"/>
                  </a:lnTo>
                  <a:lnTo>
                    <a:pt x="497815" y="52069"/>
                  </a:lnTo>
                  <a:lnTo>
                    <a:pt x="458179" y="30046"/>
                  </a:lnTo>
                  <a:lnTo>
                    <a:pt x="415403" y="13691"/>
                  </a:lnTo>
                  <a:lnTo>
                    <a:pt x="369992" y="3506"/>
                  </a:lnTo>
                  <a:lnTo>
                    <a:pt x="322452" y="0"/>
                  </a:lnTo>
                  <a:close/>
                </a:path>
              </a:pathLst>
            </a:custGeom>
            <a:solidFill>
              <a:srgbClr val="4F5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305478" y="4291905"/>
              <a:ext cx="433705" cy="445134"/>
            </a:xfrm>
            <a:custGeom>
              <a:avLst/>
              <a:gdLst/>
              <a:ahLst/>
              <a:cxnLst/>
              <a:rect l="l" t="t" r="r" b="b"/>
              <a:pathLst>
                <a:path w="433704" h="445135">
                  <a:moveTo>
                    <a:pt x="54609" y="356374"/>
                  </a:moveTo>
                  <a:lnTo>
                    <a:pt x="47777" y="357631"/>
                  </a:lnTo>
                  <a:lnTo>
                    <a:pt x="45745" y="363067"/>
                  </a:lnTo>
                  <a:lnTo>
                    <a:pt x="50126" y="368465"/>
                  </a:lnTo>
                  <a:lnTo>
                    <a:pt x="53721" y="372668"/>
                  </a:lnTo>
                  <a:lnTo>
                    <a:pt x="56286" y="375551"/>
                  </a:lnTo>
                  <a:lnTo>
                    <a:pt x="60274" y="379895"/>
                  </a:lnTo>
                  <a:lnTo>
                    <a:pt x="66192" y="378472"/>
                  </a:lnTo>
                  <a:lnTo>
                    <a:pt x="67956" y="372033"/>
                  </a:lnTo>
                  <a:lnTo>
                    <a:pt x="68046" y="371703"/>
                  </a:lnTo>
                  <a:lnTo>
                    <a:pt x="67535" y="369696"/>
                  </a:lnTo>
                  <a:lnTo>
                    <a:pt x="66980" y="369011"/>
                  </a:lnTo>
                  <a:lnTo>
                    <a:pt x="63728" y="365391"/>
                  </a:lnTo>
                  <a:lnTo>
                    <a:pt x="62077" y="363461"/>
                  </a:lnTo>
                  <a:lnTo>
                    <a:pt x="61226" y="362521"/>
                  </a:lnTo>
                  <a:lnTo>
                    <a:pt x="56832" y="357200"/>
                  </a:lnTo>
                  <a:lnTo>
                    <a:pt x="54609" y="356374"/>
                  </a:lnTo>
                  <a:close/>
                </a:path>
                <a:path w="433704" h="445135">
                  <a:moveTo>
                    <a:pt x="378592" y="354926"/>
                  </a:moveTo>
                  <a:lnTo>
                    <a:pt x="378401" y="354926"/>
                  </a:lnTo>
                  <a:lnTo>
                    <a:pt x="374929" y="359168"/>
                  </a:lnTo>
                  <a:lnTo>
                    <a:pt x="371674" y="363067"/>
                  </a:lnTo>
                  <a:lnTo>
                    <a:pt x="369265" y="365810"/>
                  </a:lnTo>
                  <a:lnTo>
                    <a:pt x="364591" y="370954"/>
                  </a:lnTo>
                  <a:lnTo>
                    <a:pt x="365836" y="375551"/>
                  </a:lnTo>
                  <a:lnTo>
                    <a:pt x="365936" y="375919"/>
                  </a:lnTo>
                  <a:lnTo>
                    <a:pt x="366039" y="376300"/>
                  </a:lnTo>
                  <a:lnTo>
                    <a:pt x="373067" y="378472"/>
                  </a:lnTo>
                  <a:lnTo>
                    <a:pt x="372175" y="378472"/>
                  </a:lnTo>
                  <a:lnTo>
                    <a:pt x="386658" y="363067"/>
                  </a:lnTo>
                  <a:lnTo>
                    <a:pt x="386741" y="362521"/>
                  </a:lnTo>
                  <a:lnTo>
                    <a:pt x="386791" y="362191"/>
                  </a:lnTo>
                  <a:lnTo>
                    <a:pt x="386062" y="360375"/>
                  </a:lnTo>
                  <a:lnTo>
                    <a:pt x="384136" y="355752"/>
                  </a:lnTo>
                  <a:lnTo>
                    <a:pt x="378592" y="354926"/>
                  </a:lnTo>
                  <a:close/>
                </a:path>
                <a:path w="433704" h="445135">
                  <a:moveTo>
                    <a:pt x="165138" y="224231"/>
                  </a:moveTo>
                  <a:lnTo>
                    <a:pt x="131051" y="226148"/>
                  </a:lnTo>
                  <a:lnTo>
                    <a:pt x="107911" y="307251"/>
                  </a:lnTo>
                  <a:lnTo>
                    <a:pt x="112528" y="312058"/>
                  </a:lnTo>
                  <a:lnTo>
                    <a:pt x="116971" y="316971"/>
                  </a:lnTo>
                  <a:lnTo>
                    <a:pt x="121279" y="321929"/>
                  </a:lnTo>
                  <a:lnTo>
                    <a:pt x="125488" y="326872"/>
                  </a:lnTo>
                  <a:lnTo>
                    <a:pt x="136838" y="339946"/>
                  </a:lnTo>
                  <a:lnTo>
                    <a:pt x="179349" y="369696"/>
                  </a:lnTo>
                  <a:lnTo>
                    <a:pt x="188290" y="372668"/>
                  </a:lnTo>
                  <a:lnTo>
                    <a:pt x="191376" y="372668"/>
                  </a:lnTo>
                  <a:lnTo>
                    <a:pt x="196735" y="366534"/>
                  </a:lnTo>
                  <a:lnTo>
                    <a:pt x="196613" y="364540"/>
                  </a:lnTo>
                  <a:lnTo>
                    <a:pt x="196489" y="362521"/>
                  </a:lnTo>
                  <a:lnTo>
                    <a:pt x="196405" y="361162"/>
                  </a:lnTo>
                  <a:lnTo>
                    <a:pt x="192963" y="358012"/>
                  </a:lnTo>
                  <a:lnTo>
                    <a:pt x="182067" y="348500"/>
                  </a:lnTo>
                  <a:lnTo>
                    <a:pt x="181800" y="344601"/>
                  </a:lnTo>
                  <a:lnTo>
                    <a:pt x="186270" y="339483"/>
                  </a:lnTo>
                  <a:lnTo>
                    <a:pt x="190169" y="339204"/>
                  </a:lnTo>
                  <a:lnTo>
                    <a:pt x="216465" y="339204"/>
                  </a:lnTo>
                  <a:lnTo>
                    <a:pt x="194652" y="320192"/>
                  </a:lnTo>
                  <a:lnTo>
                    <a:pt x="194431" y="316971"/>
                  </a:lnTo>
                  <a:lnTo>
                    <a:pt x="194386" y="316306"/>
                  </a:lnTo>
                  <a:lnTo>
                    <a:pt x="198856" y="311162"/>
                  </a:lnTo>
                  <a:lnTo>
                    <a:pt x="202755" y="310895"/>
                  </a:lnTo>
                  <a:lnTo>
                    <a:pt x="229045" y="310895"/>
                  </a:lnTo>
                  <a:lnTo>
                    <a:pt x="227939" y="309930"/>
                  </a:lnTo>
                  <a:lnTo>
                    <a:pt x="227764" y="307251"/>
                  </a:lnTo>
                  <a:lnTo>
                    <a:pt x="227685" y="306044"/>
                  </a:lnTo>
                  <a:lnTo>
                    <a:pt x="232168" y="300901"/>
                  </a:lnTo>
                  <a:lnTo>
                    <a:pt x="236054" y="300647"/>
                  </a:lnTo>
                  <a:lnTo>
                    <a:pt x="262367" y="300647"/>
                  </a:lnTo>
                  <a:lnTo>
                    <a:pt x="259091" y="297789"/>
                  </a:lnTo>
                  <a:lnTo>
                    <a:pt x="161963" y="297789"/>
                  </a:lnTo>
                  <a:lnTo>
                    <a:pt x="155701" y="295681"/>
                  </a:lnTo>
                  <a:lnTo>
                    <a:pt x="150825" y="291426"/>
                  </a:lnTo>
                  <a:lnTo>
                    <a:pt x="144982" y="283787"/>
                  </a:lnTo>
                  <a:lnTo>
                    <a:pt x="142594" y="274794"/>
                  </a:lnTo>
                  <a:lnTo>
                    <a:pt x="143528" y="267246"/>
                  </a:lnTo>
                  <a:lnTo>
                    <a:pt x="143635" y="266376"/>
                  </a:lnTo>
                  <a:lnTo>
                    <a:pt x="143726" y="265647"/>
                  </a:lnTo>
                  <a:lnTo>
                    <a:pt x="145456" y="262534"/>
                  </a:lnTo>
                  <a:lnTo>
                    <a:pt x="148488" y="257200"/>
                  </a:lnTo>
                  <a:lnTo>
                    <a:pt x="174790" y="227037"/>
                  </a:lnTo>
                  <a:lnTo>
                    <a:pt x="170154" y="225056"/>
                  </a:lnTo>
                  <a:lnTo>
                    <a:pt x="165138" y="224231"/>
                  </a:lnTo>
                  <a:close/>
                </a:path>
                <a:path w="433704" h="445135">
                  <a:moveTo>
                    <a:pt x="216465" y="339204"/>
                  </a:moveTo>
                  <a:lnTo>
                    <a:pt x="190169" y="339204"/>
                  </a:lnTo>
                  <a:lnTo>
                    <a:pt x="219215" y="364540"/>
                  </a:lnTo>
                  <a:lnTo>
                    <a:pt x="219381" y="364540"/>
                  </a:lnTo>
                  <a:lnTo>
                    <a:pt x="221335" y="365188"/>
                  </a:lnTo>
                  <a:lnTo>
                    <a:pt x="225958" y="364883"/>
                  </a:lnTo>
                  <a:lnTo>
                    <a:pt x="228066" y="363842"/>
                  </a:lnTo>
                  <a:lnTo>
                    <a:pt x="231089" y="360375"/>
                  </a:lnTo>
                  <a:lnTo>
                    <a:pt x="231825" y="358152"/>
                  </a:lnTo>
                  <a:lnTo>
                    <a:pt x="231708" y="356374"/>
                  </a:lnTo>
                  <a:lnTo>
                    <a:pt x="231592" y="354622"/>
                  </a:lnTo>
                  <a:lnTo>
                    <a:pt x="231523" y="353580"/>
                  </a:lnTo>
                  <a:lnTo>
                    <a:pt x="230479" y="351447"/>
                  </a:lnTo>
                  <a:lnTo>
                    <a:pt x="228777" y="349935"/>
                  </a:lnTo>
                  <a:lnTo>
                    <a:pt x="216465" y="339204"/>
                  </a:lnTo>
                  <a:close/>
                </a:path>
                <a:path w="433704" h="445135">
                  <a:moveTo>
                    <a:pt x="229045" y="310895"/>
                  </a:moveTo>
                  <a:lnTo>
                    <a:pt x="202755" y="310895"/>
                  </a:lnTo>
                  <a:lnTo>
                    <a:pt x="252412" y="354190"/>
                  </a:lnTo>
                  <a:lnTo>
                    <a:pt x="254622" y="354926"/>
                  </a:lnTo>
                  <a:lnTo>
                    <a:pt x="254990" y="354926"/>
                  </a:lnTo>
                  <a:lnTo>
                    <a:pt x="259257" y="354622"/>
                  </a:lnTo>
                  <a:lnTo>
                    <a:pt x="261365" y="353580"/>
                  </a:lnTo>
                  <a:lnTo>
                    <a:pt x="264375" y="350126"/>
                  </a:lnTo>
                  <a:lnTo>
                    <a:pt x="265112" y="347891"/>
                  </a:lnTo>
                  <a:lnTo>
                    <a:pt x="264895" y="344601"/>
                  </a:lnTo>
                  <a:lnTo>
                    <a:pt x="264807" y="343280"/>
                  </a:lnTo>
                  <a:lnTo>
                    <a:pt x="263778" y="341198"/>
                  </a:lnTo>
                  <a:lnTo>
                    <a:pt x="229045" y="310895"/>
                  </a:lnTo>
                  <a:close/>
                </a:path>
                <a:path w="433704" h="445135">
                  <a:moveTo>
                    <a:pt x="262367" y="300647"/>
                  </a:moveTo>
                  <a:lnTo>
                    <a:pt x="236054" y="300647"/>
                  </a:lnTo>
                  <a:lnTo>
                    <a:pt x="289255" y="347027"/>
                  </a:lnTo>
                  <a:lnTo>
                    <a:pt x="294614" y="346544"/>
                  </a:lnTo>
                  <a:lnTo>
                    <a:pt x="300113" y="341058"/>
                  </a:lnTo>
                  <a:lnTo>
                    <a:pt x="300177" y="335089"/>
                  </a:lnTo>
                  <a:lnTo>
                    <a:pt x="299059" y="332676"/>
                  </a:lnTo>
                  <a:lnTo>
                    <a:pt x="297230" y="331050"/>
                  </a:lnTo>
                  <a:lnTo>
                    <a:pt x="262367" y="300647"/>
                  </a:lnTo>
                  <a:close/>
                </a:path>
                <a:path w="433704" h="445135">
                  <a:moveTo>
                    <a:pt x="346709" y="216357"/>
                  </a:moveTo>
                  <a:lnTo>
                    <a:pt x="311226" y="226466"/>
                  </a:lnTo>
                  <a:lnTo>
                    <a:pt x="339229" y="324688"/>
                  </a:lnTo>
                  <a:lnTo>
                    <a:pt x="374700" y="314578"/>
                  </a:lnTo>
                  <a:lnTo>
                    <a:pt x="346758" y="216526"/>
                  </a:lnTo>
                  <a:lnTo>
                    <a:pt x="346709" y="216357"/>
                  </a:lnTo>
                  <a:close/>
                </a:path>
                <a:path w="433704" h="445135">
                  <a:moveTo>
                    <a:pt x="306116" y="253524"/>
                  </a:moveTo>
                  <a:lnTo>
                    <a:pt x="210338" y="253524"/>
                  </a:lnTo>
                  <a:lnTo>
                    <a:pt x="220627" y="253807"/>
                  </a:lnTo>
                  <a:lnTo>
                    <a:pt x="230025" y="256933"/>
                  </a:lnTo>
                  <a:lnTo>
                    <a:pt x="229826" y="256933"/>
                  </a:lnTo>
                  <a:lnTo>
                    <a:pt x="237413" y="262534"/>
                  </a:lnTo>
                  <a:lnTo>
                    <a:pt x="303110" y="319824"/>
                  </a:lnTo>
                  <a:lnTo>
                    <a:pt x="324103" y="316623"/>
                  </a:lnTo>
                  <a:lnTo>
                    <a:pt x="306197" y="253807"/>
                  </a:lnTo>
                  <a:lnTo>
                    <a:pt x="306116" y="253524"/>
                  </a:lnTo>
                  <a:close/>
                </a:path>
                <a:path w="433704" h="445135">
                  <a:moveTo>
                    <a:pt x="86652" y="202336"/>
                  </a:moveTo>
                  <a:lnTo>
                    <a:pt x="58639" y="300647"/>
                  </a:lnTo>
                  <a:lnTo>
                    <a:pt x="58928" y="300647"/>
                  </a:lnTo>
                  <a:lnTo>
                    <a:pt x="94106" y="310667"/>
                  </a:lnTo>
                  <a:lnTo>
                    <a:pt x="122135" y="212470"/>
                  </a:lnTo>
                  <a:lnTo>
                    <a:pt x="86652" y="202336"/>
                  </a:lnTo>
                  <a:close/>
                </a:path>
                <a:path w="433704" h="445135">
                  <a:moveTo>
                    <a:pt x="213537" y="265647"/>
                  </a:moveTo>
                  <a:lnTo>
                    <a:pt x="204139" y="267246"/>
                  </a:lnTo>
                  <a:lnTo>
                    <a:pt x="180847" y="293966"/>
                  </a:lnTo>
                  <a:lnTo>
                    <a:pt x="174942" y="296900"/>
                  </a:lnTo>
                  <a:lnTo>
                    <a:pt x="161963" y="297789"/>
                  </a:lnTo>
                  <a:lnTo>
                    <a:pt x="259091" y="297789"/>
                  </a:lnTo>
                  <a:lnTo>
                    <a:pt x="228917" y="271475"/>
                  </a:lnTo>
                  <a:lnTo>
                    <a:pt x="225406" y="268571"/>
                  </a:lnTo>
                  <a:lnTo>
                    <a:pt x="220471" y="266376"/>
                  </a:lnTo>
                  <a:lnTo>
                    <a:pt x="213537" y="265647"/>
                  </a:lnTo>
                  <a:close/>
                </a:path>
                <a:path w="433704" h="445135">
                  <a:moveTo>
                    <a:pt x="225286" y="214841"/>
                  </a:moveTo>
                  <a:lnTo>
                    <a:pt x="153466" y="270255"/>
                  </a:lnTo>
                  <a:lnTo>
                    <a:pt x="153987" y="277812"/>
                  </a:lnTo>
                  <a:lnTo>
                    <a:pt x="161340" y="284225"/>
                  </a:lnTo>
                  <a:lnTo>
                    <a:pt x="164414" y="285254"/>
                  </a:lnTo>
                  <a:lnTo>
                    <a:pt x="170802" y="284822"/>
                  </a:lnTo>
                  <a:lnTo>
                    <a:pt x="173723" y="283387"/>
                  </a:lnTo>
                  <a:lnTo>
                    <a:pt x="175793" y="280987"/>
                  </a:lnTo>
                  <a:lnTo>
                    <a:pt x="196773" y="256933"/>
                  </a:lnTo>
                  <a:lnTo>
                    <a:pt x="197738" y="256311"/>
                  </a:lnTo>
                  <a:lnTo>
                    <a:pt x="198831" y="255968"/>
                  </a:lnTo>
                  <a:lnTo>
                    <a:pt x="210338" y="253524"/>
                  </a:lnTo>
                  <a:lnTo>
                    <a:pt x="306116" y="253524"/>
                  </a:lnTo>
                  <a:lnTo>
                    <a:pt x="302475" y="240753"/>
                  </a:lnTo>
                  <a:lnTo>
                    <a:pt x="290062" y="239397"/>
                  </a:lnTo>
                  <a:lnTo>
                    <a:pt x="273465" y="236193"/>
                  </a:lnTo>
                  <a:lnTo>
                    <a:pt x="256359" y="230375"/>
                  </a:lnTo>
                  <a:lnTo>
                    <a:pt x="242417" y="221183"/>
                  </a:lnTo>
                  <a:lnTo>
                    <a:pt x="234586" y="216526"/>
                  </a:lnTo>
                  <a:lnTo>
                    <a:pt x="225286" y="214841"/>
                  </a:lnTo>
                  <a:close/>
                </a:path>
                <a:path w="433704" h="445135">
                  <a:moveTo>
                    <a:pt x="216674" y="0"/>
                  </a:moveTo>
                  <a:lnTo>
                    <a:pt x="147205" y="26593"/>
                  </a:lnTo>
                  <a:lnTo>
                    <a:pt x="147205" y="106946"/>
                  </a:lnTo>
                  <a:lnTo>
                    <a:pt x="156795" y="129482"/>
                  </a:lnTo>
                  <a:lnTo>
                    <a:pt x="171491" y="148264"/>
                  </a:lnTo>
                  <a:lnTo>
                    <a:pt x="191411" y="163405"/>
                  </a:lnTo>
                  <a:lnTo>
                    <a:pt x="216674" y="175018"/>
                  </a:lnTo>
                  <a:lnTo>
                    <a:pt x="241939" y="163405"/>
                  </a:lnTo>
                  <a:lnTo>
                    <a:pt x="261861" y="148264"/>
                  </a:lnTo>
                  <a:lnTo>
                    <a:pt x="276553" y="129482"/>
                  </a:lnTo>
                  <a:lnTo>
                    <a:pt x="276826" y="128841"/>
                  </a:lnTo>
                  <a:lnTo>
                    <a:pt x="216674" y="128841"/>
                  </a:lnTo>
                  <a:lnTo>
                    <a:pt x="200588" y="125585"/>
                  </a:lnTo>
                  <a:lnTo>
                    <a:pt x="187439" y="116712"/>
                  </a:lnTo>
                  <a:lnTo>
                    <a:pt x="178566" y="103563"/>
                  </a:lnTo>
                  <a:lnTo>
                    <a:pt x="175310" y="87477"/>
                  </a:lnTo>
                  <a:lnTo>
                    <a:pt x="178566" y="71387"/>
                  </a:lnTo>
                  <a:lnTo>
                    <a:pt x="187439" y="58229"/>
                  </a:lnTo>
                  <a:lnTo>
                    <a:pt x="200588" y="49347"/>
                  </a:lnTo>
                  <a:lnTo>
                    <a:pt x="216674" y="46088"/>
                  </a:lnTo>
                  <a:lnTo>
                    <a:pt x="286130" y="46088"/>
                  </a:lnTo>
                  <a:lnTo>
                    <a:pt x="286130" y="26593"/>
                  </a:lnTo>
                  <a:lnTo>
                    <a:pt x="216674" y="0"/>
                  </a:lnTo>
                  <a:close/>
                </a:path>
                <a:path w="433704" h="445135">
                  <a:moveTo>
                    <a:pt x="286130" y="46088"/>
                  </a:moveTo>
                  <a:lnTo>
                    <a:pt x="216674" y="46088"/>
                  </a:lnTo>
                  <a:lnTo>
                    <a:pt x="232760" y="49347"/>
                  </a:lnTo>
                  <a:lnTo>
                    <a:pt x="245910" y="58229"/>
                  </a:lnTo>
                  <a:lnTo>
                    <a:pt x="254783" y="71387"/>
                  </a:lnTo>
                  <a:lnTo>
                    <a:pt x="258012" y="87350"/>
                  </a:lnTo>
                  <a:lnTo>
                    <a:pt x="258038" y="87477"/>
                  </a:lnTo>
                  <a:lnTo>
                    <a:pt x="254783" y="103563"/>
                  </a:lnTo>
                  <a:lnTo>
                    <a:pt x="245910" y="116712"/>
                  </a:lnTo>
                  <a:lnTo>
                    <a:pt x="232760" y="125585"/>
                  </a:lnTo>
                  <a:lnTo>
                    <a:pt x="216674" y="128841"/>
                  </a:lnTo>
                  <a:lnTo>
                    <a:pt x="276826" y="128841"/>
                  </a:lnTo>
                  <a:lnTo>
                    <a:pt x="286130" y="106946"/>
                  </a:lnTo>
                  <a:lnTo>
                    <a:pt x="286130" y="46088"/>
                  </a:lnTo>
                  <a:close/>
                </a:path>
                <a:path w="433704" h="445135">
                  <a:moveTo>
                    <a:pt x="191477" y="82791"/>
                  </a:moveTo>
                  <a:lnTo>
                    <a:pt x="186423" y="87350"/>
                  </a:lnTo>
                  <a:lnTo>
                    <a:pt x="186220" y="91249"/>
                  </a:lnTo>
                  <a:lnTo>
                    <a:pt x="204317" y="111353"/>
                  </a:lnTo>
                  <a:lnTo>
                    <a:pt x="205981" y="112102"/>
                  </a:lnTo>
                  <a:lnTo>
                    <a:pt x="209509" y="112102"/>
                  </a:lnTo>
                  <a:lnTo>
                    <a:pt x="211131" y="111353"/>
                  </a:lnTo>
                  <a:lnTo>
                    <a:pt x="212313" y="110058"/>
                  </a:lnTo>
                  <a:lnTo>
                    <a:pt x="224041" y="96646"/>
                  </a:lnTo>
                  <a:lnTo>
                    <a:pt x="207670" y="96646"/>
                  </a:lnTo>
                  <a:lnTo>
                    <a:pt x="195376" y="83007"/>
                  </a:lnTo>
                  <a:lnTo>
                    <a:pt x="191477" y="82791"/>
                  </a:lnTo>
                  <a:close/>
                </a:path>
                <a:path w="433704" h="445135">
                  <a:moveTo>
                    <a:pt x="239902" y="63982"/>
                  </a:moveTo>
                  <a:lnTo>
                    <a:pt x="236016" y="64236"/>
                  </a:lnTo>
                  <a:lnTo>
                    <a:pt x="207670" y="96646"/>
                  </a:lnTo>
                  <a:lnTo>
                    <a:pt x="224041" y="96646"/>
                  </a:lnTo>
                  <a:lnTo>
                    <a:pt x="245287" y="72351"/>
                  </a:lnTo>
                  <a:lnTo>
                    <a:pt x="245033" y="68465"/>
                  </a:lnTo>
                  <a:lnTo>
                    <a:pt x="239902" y="63982"/>
                  </a:lnTo>
                  <a:close/>
                </a:path>
                <a:path w="433704" h="445135">
                  <a:moveTo>
                    <a:pt x="325508" y="404202"/>
                  </a:moveTo>
                  <a:lnTo>
                    <a:pt x="323176" y="404202"/>
                  </a:lnTo>
                  <a:lnTo>
                    <a:pt x="319036" y="406653"/>
                  </a:lnTo>
                  <a:lnTo>
                    <a:pt x="314439" y="409219"/>
                  </a:lnTo>
                  <a:lnTo>
                    <a:pt x="307060" y="413118"/>
                  </a:lnTo>
                  <a:lnTo>
                    <a:pt x="306499" y="418007"/>
                  </a:lnTo>
                  <a:lnTo>
                    <a:pt x="306450" y="418426"/>
                  </a:lnTo>
                  <a:lnTo>
                    <a:pt x="311746" y="422871"/>
                  </a:lnTo>
                  <a:lnTo>
                    <a:pt x="314388" y="423151"/>
                  </a:lnTo>
                  <a:lnTo>
                    <a:pt x="319112" y="420700"/>
                  </a:lnTo>
                  <a:lnTo>
                    <a:pt x="323977" y="418007"/>
                  </a:lnTo>
                  <a:lnTo>
                    <a:pt x="326402" y="416610"/>
                  </a:lnTo>
                  <a:lnTo>
                    <a:pt x="331965" y="413296"/>
                  </a:lnTo>
                  <a:lnTo>
                    <a:pt x="331758" y="409219"/>
                  </a:lnTo>
                  <a:lnTo>
                    <a:pt x="331647" y="407047"/>
                  </a:lnTo>
                  <a:lnTo>
                    <a:pt x="325508" y="404202"/>
                  </a:lnTo>
                  <a:close/>
                </a:path>
                <a:path w="433704" h="445135">
                  <a:moveTo>
                    <a:pt x="264566" y="428497"/>
                  </a:moveTo>
                  <a:lnTo>
                    <a:pt x="258952" y="429742"/>
                  </a:lnTo>
                  <a:lnTo>
                    <a:pt x="254012" y="430720"/>
                  </a:lnTo>
                  <a:lnTo>
                    <a:pt x="250723" y="431317"/>
                  </a:lnTo>
                  <a:lnTo>
                    <a:pt x="246202" y="432092"/>
                  </a:lnTo>
                  <a:lnTo>
                    <a:pt x="244055" y="437311"/>
                  </a:lnTo>
                  <a:lnTo>
                    <a:pt x="248145" y="442925"/>
                  </a:lnTo>
                  <a:lnTo>
                    <a:pt x="250443" y="443852"/>
                  </a:lnTo>
                  <a:lnTo>
                    <a:pt x="254965" y="443102"/>
                  </a:lnTo>
                  <a:lnTo>
                    <a:pt x="258876" y="442353"/>
                  </a:lnTo>
                  <a:lnTo>
                    <a:pt x="262801" y="441528"/>
                  </a:lnTo>
                  <a:lnTo>
                    <a:pt x="269913" y="439902"/>
                  </a:lnTo>
                  <a:lnTo>
                    <a:pt x="271614" y="434136"/>
                  </a:lnTo>
                  <a:lnTo>
                    <a:pt x="268285" y="430720"/>
                  </a:lnTo>
                  <a:lnTo>
                    <a:pt x="266687" y="429145"/>
                  </a:lnTo>
                  <a:lnTo>
                    <a:pt x="264566" y="428497"/>
                  </a:lnTo>
                  <a:close/>
                </a:path>
                <a:path w="433704" h="445135">
                  <a:moveTo>
                    <a:pt x="174332" y="429742"/>
                  </a:moveTo>
                  <a:lnTo>
                    <a:pt x="170446" y="434809"/>
                  </a:lnTo>
                  <a:lnTo>
                    <a:pt x="173431" y="441147"/>
                  </a:lnTo>
                  <a:lnTo>
                    <a:pt x="175171" y="442493"/>
                  </a:lnTo>
                  <a:lnTo>
                    <a:pt x="175528" y="442493"/>
                  </a:lnTo>
                  <a:lnTo>
                    <a:pt x="177850" y="442950"/>
                  </a:lnTo>
                  <a:lnTo>
                    <a:pt x="182994" y="443826"/>
                  </a:lnTo>
                  <a:lnTo>
                    <a:pt x="188137" y="444576"/>
                  </a:lnTo>
                  <a:lnTo>
                    <a:pt x="191706" y="445020"/>
                  </a:lnTo>
                  <a:lnTo>
                    <a:pt x="193763" y="444169"/>
                  </a:lnTo>
                  <a:lnTo>
                    <a:pt x="195135" y="442493"/>
                  </a:lnTo>
                  <a:lnTo>
                    <a:pt x="198145" y="438708"/>
                  </a:lnTo>
                  <a:lnTo>
                    <a:pt x="195897" y="433158"/>
                  </a:lnTo>
                  <a:lnTo>
                    <a:pt x="189788" y="432333"/>
                  </a:lnTo>
                  <a:lnTo>
                    <a:pt x="188556" y="432193"/>
                  </a:lnTo>
                  <a:lnTo>
                    <a:pt x="187337" y="432015"/>
                  </a:lnTo>
                  <a:lnTo>
                    <a:pt x="186143" y="431812"/>
                  </a:lnTo>
                  <a:lnTo>
                    <a:pt x="183692" y="431444"/>
                  </a:lnTo>
                  <a:lnTo>
                    <a:pt x="180073" y="430822"/>
                  </a:lnTo>
                  <a:lnTo>
                    <a:pt x="174332" y="429742"/>
                  </a:lnTo>
                  <a:close/>
                </a:path>
                <a:path w="433704" h="445135">
                  <a:moveTo>
                    <a:pt x="108330" y="403110"/>
                  </a:moveTo>
                  <a:lnTo>
                    <a:pt x="103111" y="406031"/>
                  </a:lnTo>
                  <a:lnTo>
                    <a:pt x="103085" y="412991"/>
                  </a:lnTo>
                  <a:lnTo>
                    <a:pt x="104190" y="414985"/>
                  </a:lnTo>
                  <a:lnTo>
                    <a:pt x="121869" y="424675"/>
                  </a:lnTo>
                  <a:lnTo>
                    <a:pt x="127177" y="420585"/>
                  </a:lnTo>
                  <a:lnTo>
                    <a:pt x="126060" y="415442"/>
                  </a:lnTo>
                  <a:lnTo>
                    <a:pt x="125653" y="413664"/>
                  </a:lnTo>
                  <a:lnTo>
                    <a:pt x="124510" y="412191"/>
                  </a:lnTo>
                  <a:lnTo>
                    <a:pt x="121132" y="410425"/>
                  </a:lnTo>
                  <a:lnTo>
                    <a:pt x="117894" y="408673"/>
                  </a:lnTo>
                  <a:lnTo>
                    <a:pt x="114668" y="406869"/>
                  </a:lnTo>
                  <a:lnTo>
                    <a:pt x="108330" y="403110"/>
                  </a:lnTo>
                  <a:close/>
                </a:path>
                <a:path w="433704" h="445135">
                  <a:moveTo>
                    <a:pt x="20015" y="292226"/>
                  </a:moveTo>
                  <a:lnTo>
                    <a:pt x="13182" y="292696"/>
                  </a:lnTo>
                  <a:lnTo>
                    <a:pt x="10502" y="296722"/>
                  </a:lnTo>
                  <a:lnTo>
                    <a:pt x="12255" y="301790"/>
                  </a:lnTo>
                  <a:lnTo>
                    <a:pt x="13652" y="305638"/>
                  </a:lnTo>
                  <a:lnTo>
                    <a:pt x="15646" y="310756"/>
                  </a:lnTo>
                  <a:lnTo>
                    <a:pt x="18199" y="316915"/>
                  </a:lnTo>
                  <a:lnTo>
                    <a:pt x="24282" y="317588"/>
                  </a:lnTo>
                  <a:lnTo>
                    <a:pt x="28308" y="311848"/>
                  </a:lnTo>
                  <a:lnTo>
                    <a:pt x="28418" y="310756"/>
                  </a:lnTo>
                  <a:lnTo>
                    <a:pt x="28524" y="309702"/>
                  </a:lnTo>
                  <a:lnTo>
                    <a:pt x="27076" y="306133"/>
                  </a:lnTo>
                  <a:lnTo>
                    <a:pt x="25653" y="302513"/>
                  </a:lnTo>
                  <a:lnTo>
                    <a:pt x="24307" y="298894"/>
                  </a:lnTo>
                  <a:lnTo>
                    <a:pt x="22542" y="293903"/>
                  </a:lnTo>
                  <a:lnTo>
                    <a:pt x="20015" y="292226"/>
                  </a:lnTo>
                  <a:close/>
                </a:path>
                <a:path w="433704" h="445135">
                  <a:moveTo>
                    <a:pt x="7162" y="218109"/>
                  </a:moveTo>
                  <a:lnTo>
                    <a:pt x="2971" y="220560"/>
                  </a:lnTo>
                  <a:lnTo>
                    <a:pt x="1142" y="221653"/>
                  </a:lnTo>
                  <a:lnTo>
                    <a:pt x="0" y="223583"/>
                  </a:lnTo>
                  <a:lnTo>
                    <a:pt x="70" y="237286"/>
                  </a:lnTo>
                  <a:lnTo>
                    <a:pt x="135" y="240055"/>
                  </a:lnTo>
                  <a:lnTo>
                    <a:pt x="253" y="243344"/>
                  </a:lnTo>
                  <a:lnTo>
                    <a:pt x="5867" y="246075"/>
                  </a:lnTo>
                  <a:lnTo>
                    <a:pt x="11531" y="241947"/>
                  </a:lnTo>
                  <a:lnTo>
                    <a:pt x="12458" y="240055"/>
                  </a:lnTo>
                  <a:lnTo>
                    <a:pt x="12357" y="221183"/>
                  </a:lnTo>
                  <a:lnTo>
                    <a:pt x="7162" y="218109"/>
                  </a:lnTo>
                  <a:close/>
                </a:path>
                <a:path w="433704" h="445135">
                  <a:moveTo>
                    <a:pt x="18770" y="146938"/>
                  </a:moveTo>
                  <a:lnTo>
                    <a:pt x="15671" y="148564"/>
                  </a:lnTo>
                  <a:lnTo>
                    <a:pt x="14300" y="152107"/>
                  </a:lnTo>
                  <a:lnTo>
                    <a:pt x="13855" y="153339"/>
                  </a:lnTo>
                  <a:lnTo>
                    <a:pt x="13373" y="154558"/>
                  </a:lnTo>
                  <a:lnTo>
                    <a:pt x="11226" y="160667"/>
                  </a:lnTo>
                  <a:lnTo>
                    <a:pt x="8864" y="167957"/>
                  </a:lnTo>
                  <a:lnTo>
                    <a:pt x="12979" y="172402"/>
                  </a:lnTo>
                  <a:lnTo>
                    <a:pt x="17665" y="171284"/>
                  </a:lnTo>
                  <a:lnTo>
                    <a:pt x="19761" y="170764"/>
                  </a:lnTo>
                  <a:lnTo>
                    <a:pt x="21386" y="169240"/>
                  </a:lnTo>
                  <a:lnTo>
                    <a:pt x="22910" y="164617"/>
                  </a:lnTo>
                  <a:lnTo>
                    <a:pt x="24117" y="161124"/>
                  </a:lnTo>
                  <a:lnTo>
                    <a:pt x="25806" y="156527"/>
                  </a:lnTo>
                  <a:lnTo>
                    <a:pt x="27406" y="152412"/>
                  </a:lnTo>
                  <a:lnTo>
                    <a:pt x="25400" y="148564"/>
                  </a:lnTo>
                  <a:lnTo>
                    <a:pt x="18770" y="146938"/>
                  </a:lnTo>
                  <a:close/>
                </a:path>
                <a:path w="433704" h="445135">
                  <a:moveTo>
                    <a:pt x="57061" y="84366"/>
                  </a:moveTo>
                  <a:lnTo>
                    <a:pt x="42862" y="100063"/>
                  </a:lnTo>
                  <a:lnTo>
                    <a:pt x="44881" y="105409"/>
                  </a:lnTo>
                  <a:lnTo>
                    <a:pt x="49453" y="106286"/>
                  </a:lnTo>
                  <a:lnTo>
                    <a:pt x="51714" y="106679"/>
                  </a:lnTo>
                  <a:lnTo>
                    <a:pt x="53962" y="105829"/>
                  </a:lnTo>
                  <a:lnTo>
                    <a:pt x="56857" y="102158"/>
                  </a:lnTo>
                  <a:lnTo>
                    <a:pt x="59232" y="99263"/>
                  </a:lnTo>
                  <a:lnTo>
                    <a:pt x="61633" y="96418"/>
                  </a:lnTo>
                  <a:lnTo>
                    <a:pt x="66344" y="91008"/>
                  </a:lnTo>
                  <a:lnTo>
                    <a:pt x="64046" y="85115"/>
                  </a:lnTo>
                  <a:lnTo>
                    <a:pt x="57061" y="84366"/>
                  </a:lnTo>
                  <a:close/>
                </a:path>
                <a:path w="433704" h="445135">
                  <a:moveTo>
                    <a:pt x="116841" y="38404"/>
                  </a:moveTo>
                  <a:lnTo>
                    <a:pt x="114744" y="38404"/>
                  </a:lnTo>
                  <a:lnTo>
                    <a:pt x="108153" y="42075"/>
                  </a:lnTo>
                  <a:lnTo>
                    <a:pt x="105765" y="43484"/>
                  </a:lnTo>
                  <a:lnTo>
                    <a:pt x="102019" y="45745"/>
                  </a:lnTo>
                  <a:lnTo>
                    <a:pt x="98450" y="48018"/>
                  </a:lnTo>
                  <a:lnTo>
                    <a:pt x="98094" y="53009"/>
                  </a:lnTo>
                  <a:lnTo>
                    <a:pt x="101320" y="55727"/>
                  </a:lnTo>
                  <a:lnTo>
                    <a:pt x="103390" y="57429"/>
                  </a:lnTo>
                  <a:lnTo>
                    <a:pt x="106235" y="57657"/>
                  </a:lnTo>
                  <a:lnTo>
                    <a:pt x="109829" y="55435"/>
                  </a:lnTo>
                  <a:lnTo>
                    <a:pt x="113195" y="53416"/>
                  </a:lnTo>
                  <a:lnTo>
                    <a:pt x="117767" y="50812"/>
                  </a:lnTo>
                  <a:lnTo>
                    <a:pt x="123266" y="47790"/>
                  </a:lnTo>
                  <a:lnTo>
                    <a:pt x="123139" y="41478"/>
                  </a:lnTo>
                  <a:lnTo>
                    <a:pt x="118643" y="39255"/>
                  </a:lnTo>
                  <a:lnTo>
                    <a:pt x="116841" y="38404"/>
                  </a:lnTo>
                  <a:close/>
                </a:path>
                <a:path w="433704" h="445135">
                  <a:moveTo>
                    <a:pt x="317690" y="37909"/>
                  </a:moveTo>
                  <a:lnTo>
                    <a:pt x="315048" y="38163"/>
                  </a:lnTo>
                  <a:lnTo>
                    <a:pt x="313067" y="39725"/>
                  </a:lnTo>
                  <a:lnTo>
                    <a:pt x="309676" y="42532"/>
                  </a:lnTo>
                  <a:lnTo>
                    <a:pt x="310159" y="47815"/>
                  </a:lnTo>
                  <a:lnTo>
                    <a:pt x="317614" y="51917"/>
                  </a:lnTo>
                  <a:lnTo>
                    <a:pt x="318668" y="52539"/>
                  </a:lnTo>
                  <a:lnTo>
                    <a:pt x="320814" y="53759"/>
                  </a:lnTo>
                  <a:lnTo>
                    <a:pt x="326631" y="57302"/>
                  </a:lnTo>
                  <a:lnTo>
                    <a:pt x="329450" y="57124"/>
                  </a:lnTo>
                  <a:lnTo>
                    <a:pt x="331520" y="55486"/>
                  </a:lnTo>
                  <a:lnTo>
                    <a:pt x="334797" y="52781"/>
                  </a:lnTo>
                  <a:lnTo>
                    <a:pt x="334498" y="47815"/>
                  </a:lnTo>
                  <a:lnTo>
                    <a:pt x="334654" y="47815"/>
                  </a:lnTo>
                  <a:lnTo>
                    <a:pt x="330898" y="45453"/>
                  </a:lnTo>
                  <a:lnTo>
                    <a:pt x="327075" y="43154"/>
                  </a:lnTo>
                  <a:lnTo>
                    <a:pt x="323684" y="41173"/>
                  </a:lnTo>
                  <a:lnTo>
                    <a:pt x="322529" y="40551"/>
                  </a:lnTo>
                  <a:lnTo>
                    <a:pt x="321411" y="39903"/>
                  </a:lnTo>
                  <a:lnTo>
                    <a:pt x="317690" y="37909"/>
                  </a:lnTo>
                  <a:close/>
                </a:path>
                <a:path w="433704" h="445135">
                  <a:moveTo>
                    <a:pt x="374675" y="83591"/>
                  </a:moveTo>
                  <a:lnTo>
                    <a:pt x="368312" y="86232"/>
                  </a:lnTo>
                  <a:lnTo>
                    <a:pt x="367195" y="90931"/>
                  </a:lnTo>
                  <a:lnTo>
                    <a:pt x="367144" y="91147"/>
                  </a:lnTo>
                  <a:lnTo>
                    <a:pt x="372109" y="96862"/>
                  </a:lnTo>
                  <a:lnTo>
                    <a:pt x="374561" y="99783"/>
                  </a:lnTo>
                  <a:lnTo>
                    <a:pt x="379577" y="106108"/>
                  </a:lnTo>
                  <a:lnTo>
                    <a:pt x="383197" y="106705"/>
                  </a:lnTo>
                  <a:lnTo>
                    <a:pt x="388861" y="102908"/>
                  </a:lnTo>
                  <a:lnTo>
                    <a:pt x="389508" y="98818"/>
                  </a:lnTo>
                  <a:lnTo>
                    <a:pt x="386638" y="95148"/>
                  </a:lnTo>
                  <a:lnTo>
                    <a:pt x="383235" y="90931"/>
                  </a:lnTo>
                  <a:lnTo>
                    <a:pt x="379742" y="86829"/>
                  </a:lnTo>
                  <a:lnTo>
                    <a:pt x="379196" y="86232"/>
                  </a:lnTo>
                  <a:lnTo>
                    <a:pt x="377456" y="84239"/>
                  </a:lnTo>
                  <a:lnTo>
                    <a:pt x="374675" y="83591"/>
                  </a:lnTo>
                  <a:close/>
                </a:path>
                <a:path w="433704" h="445135">
                  <a:moveTo>
                    <a:pt x="411467" y="145643"/>
                  </a:moveTo>
                  <a:lnTo>
                    <a:pt x="406730" y="150660"/>
                  </a:lnTo>
                  <a:lnTo>
                    <a:pt x="406386" y="152488"/>
                  </a:lnTo>
                  <a:lnTo>
                    <a:pt x="406260" y="153161"/>
                  </a:lnTo>
                  <a:lnTo>
                    <a:pt x="407708" y="156883"/>
                  </a:lnTo>
                  <a:lnTo>
                    <a:pt x="409054" y="160502"/>
                  </a:lnTo>
                  <a:lnTo>
                    <a:pt x="410324" y="164147"/>
                  </a:lnTo>
                  <a:lnTo>
                    <a:pt x="412673" y="171335"/>
                  </a:lnTo>
                  <a:lnTo>
                    <a:pt x="418757" y="172427"/>
                  </a:lnTo>
                  <a:lnTo>
                    <a:pt x="421855" y="168592"/>
                  </a:lnTo>
                  <a:lnTo>
                    <a:pt x="423125" y="166941"/>
                  </a:lnTo>
                  <a:lnTo>
                    <a:pt x="423506" y="164871"/>
                  </a:lnTo>
                  <a:lnTo>
                    <a:pt x="422427" y="161467"/>
                  </a:lnTo>
                  <a:lnTo>
                    <a:pt x="421106" y="157606"/>
                  </a:lnTo>
                  <a:lnTo>
                    <a:pt x="419214" y="152488"/>
                  </a:lnTo>
                  <a:lnTo>
                    <a:pt x="416966" y="146697"/>
                  </a:lnTo>
                  <a:lnTo>
                    <a:pt x="411467" y="145643"/>
                  </a:lnTo>
                  <a:close/>
                </a:path>
                <a:path w="433704" h="445135">
                  <a:moveTo>
                    <a:pt x="427901" y="217487"/>
                  </a:moveTo>
                  <a:lnTo>
                    <a:pt x="423837" y="220179"/>
                  </a:lnTo>
                  <a:lnTo>
                    <a:pt x="422059" y="221386"/>
                  </a:lnTo>
                  <a:lnTo>
                    <a:pt x="421055" y="223304"/>
                  </a:lnTo>
                  <a:lnTo>
                    <a:pt x="420979" y="237375"/>
                  </a:lnTo>
                  <a:lnTo>
                    <a:pt x="420858" y="240525"/>
                  </a:lnTo>
                  <a:lnTo>
                    <a:pt x="420814" y="241655"/>
                  </a:lnTo>
                  <a:lnTo>
                    <a:pt x="424878" y="244767"/>
                  </a:lnTo>
                  <a:lnTo>
                    <a:pt x="428967" y="243522"/>
                  </a:lnTo>
                  <a:lnTo>
                    <a:pt x="431469" y="242722"/>
                  </a:lnTo>
                  <a:lnTo>
                    <a:pt x="433184" y="240525"/>
                  </a:lnTo>
                  <a:lnTo>
                    <a:pt x="433311" y="220332"/>
                  </a:lnTo>
                  <a:lnTo>
                    <a:pt x="427901" y="217487"/>
                  </a:lnTo>
                  <a:close/>
                </a:path>
                <a:path w="433704" h="445135">
                  <a:moveTo>
                    <a:pt x="419011" y="290779"/>
                  </a:moveTo>
                  <a:lnTo>
                    <a:pt x="412241" y="292620"/>
                  </a:lnTo>
                  <a:lnTo>
                    <a:pt x="410705" y="294068"/>
                  </a:lnTo>
                  <a:lnTo>
                    <a:pt x="409257" y="298272"/>
                  </a:lnTo>
                  <a:lnTo>
                    <a:pt x="407974" y="301713"/>
                  </a:lnTo>
                  <a:lnTo>
                    <a:pt x="407530" y="302856"/>
                  </a:lnTo>
                  <a:lnTo>
                    <a:pt x="407111" y="304012"/>
                  </a:lnTo>
                  <a:lnTo>
                    <a:pt x="406209" y="306311"/>
                  </a:lnTo>
                  <a:lnTo>
                    <a:pt x="405782" y="307276"/>
                  </a:lnTo>
                  <a:lnTo>
                    <a:pt x="404139" y="311403"/>
                  </a:lnTo>
                  <a:lnTo>
                    <a:pt x="407153" y="315721"/>
                  </a:lnTo>
                  <a:lnTo>
                    <a:pt x="407250" y="315861"/>
                  </a:lnTo>
                  <a:lnTo>
                    <a:pt x="411772" y="315721"/>
                  </a:lnTo>
                  <a:lnTo>
                    <a:pt x="414053" y="315721"/>
                  </a:lnTo>
                  <a:lnTo>
                    <a:pt x="416293" y="314147"/>
                  </a:lnTo>
                  <a:lnTo>
                    <a:pt x="423278" y="295376"/>
                  </a:lnTo>
                  <a:lnTo>
                    <a:pt x="419011" y="2907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107616" y="6755353"/>
            <a:ext cx="238921" cy="228635"/>
          </a:xfrm>
          <a:prstGeom prst="rect">
            <a:avLst/>
          </a:prstGeom>
        </p:spPr>
        <p:txBody>
          <a:bodyPr vert="horz" wrap="square" lIns="0" tIns="10778" rIns="0" bIns="0" rtlCol="0">
            <a:spAutoFit/>
          </a:bodyPr>
          <a:lstStyle/>
          <a:p>
            <a:pPr marL="11976">
              <a:lnSpc>
                <a:spcPct val="100000"/>
              </a:lnSpc>
              <a:spcBef>
                <a:spcPts val="85"/>
              </a:spcBef>
            </a:pPr>
            <a:r>
              <a:rPr sz="1415" b="1" spc="-24" dirty="0">
                <a:solidFill>
                  <a:srgbClr val="FFFFFF"/>
                </a:solidFill>
                <a:latin typeface="Lato Black"/>
                <a:cs typeface="Lato Black"/>
              </a:rPr>
              <a:t>4.</a:t>
            </a:r>
            <a:endParaRPr sz="1415">
              <a:latin typeface="Lato Black"/>
              <a:cs typeface="Lato Black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9421" y="665674"/>
            <a:ext cx="5319145" cy="648501"/>
          </a:xfrm>
          <a:custGeom>
            <a:avLst/>
            <a:gdLst/>
            <a:ahLst/>
            <a:cxnLst/>
            <a:rect l="l" t="t" r="r" b="b"/>
            <a:pathLst>
              <a:path w="5640705" h="687705">
                <a:moveTo>
                  <a:pt x="5513857" y="0"/>
                </a:moveTo>
                <a:lnTo>
                  <a:pt x="126733" y="0"/>
                </a:lnTo>
                <a:lnTo>
                  <a:pt x="77527" y="10000"/>
                </a:lnTo>
                <a:lnTo>
                  <a:pt x="37230" y="37230"/>
                </a:lnTo>
                <a:lnTo>
                  <a:pt x="10000" y="77527"/>
                </a:lnTo>
                <a:lnTo>
                  <a:pt x="0" y="126733"/>
                </a:lnTo>
                <a:lnTo>
                  <a:pt x="0" y="560438"/>
                </a:lnTo>
                <a:lnTo>
                  <a:pt x="10000" y="609644"/>
                </a:lnTo>
                <a:lnTo>
                  <a:pt x="37230" y="649941"/>
                </a:lnTo>
                <a:lnTo>
                  <a:pt x="77527" y="677170"/>
                </a:lnTo>
                <a:lnTo>
                  <a:pt x="126733" y="687171"/>
                </a:lnTo>
                <a:lnTo>
                  <a:pt x="5513857" y="687171"/>
                </a:lnTo>
                <a:lnTo>
                  <a:pt x="5563063" y="677170"/>
                </a:lnTo>
                <a:lnTo>
                  <a:pt x="5603360" y="649941"/>
                </a:lnTo>
                <a:lnTo>
                  <a:pt x="5630589" y="609644"/>
                </a:lnTo>
                <a:lnTo>
                  <a:pt x="5640590" y="560438"/>
                </a:lnTo>
                <a:lnTo>
                  <a:pt x="5640590" y="126733"/>
                </a:lnTo>
                <a:lnTo>
                  <a:pt x="5630589" y="77527"/>
                </a:lnTo>
                <a:lnTo>
                  <a:pt x="5603360" y="37230"/>
                </a:lnTo>
                <a:lnTo>
                  <a:pt x="5563063" y="10000"/>
                </a:lnTo>
                <a:lnTo>
                  <a:pt x="5513857" y="0"/>
                </a:lnTo>
                <a:close/>
              </a:path>
            </a:pathLst>
          </a:custGeom>
          <a:solidFill>
            <a:srgbClr val="4F5A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06818" y="3133608"/>
            <a:ext cx="2404783" cy="383232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1976">
              <a:lnSpc>
                <a:spcPct val="100000"/>
              </a:lnSpc>
              <a:spcBef>
                <a:spcPts val="94"/>
              </a:spcBef>
            </a:pPr>
            <a:r>
              <a:rPr sz="2358" b="1" dirty="0">
                <a:solidFill>
                  <a:srgbClr val="4F5A6C"/>
                </a:solidFill>
                <a:latin typeface="Lato Black"/>
                <a:cs typeface="Lato Black"/>
              </a:rPr>
              <a:t>Fund</a:t>
            </a:r>
            <a:r>
              <a:rPr sz="2358" b="1" spc="-71" dirty="0">
                <a:solidFill>
                  <a:srgbClr val="4F5A6C"/>
                </a:solidFill>
                <a:latin typeface="Lato Black"/>
                <a:cs typeface="Lato Black"/>
              </a:rPr>
              <a:t> </a:t>
            </a:r>
            <a:r>
              <a:rPr sz="2358" b="1" spc="-9" dirty="0">
                <a:solidFill>
                  <a:srgbClr val="4F5A6C"/>
                </a:solidFill>
                <a:latin typeface="Lato Black"/>
                <a:cs typeface="Lato Black"/>
              </a:rPr>
              <a:t>Governance</a:t>
            </a:r>
            <a:endParaRPr sz="2358" dirty="0">
              <a:latin typeface="Lato Black"/>
              <a:cs typeface="Lato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054" y="4110058"/>
            <a:ext cx="1694820" cy="119495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55602" y="4110058"/>
            <a:ext cx="1798161" cy="119495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606" y="4110058"/>
            <a:ext cx="2297777" cy="252936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55603" y="5637455"/>
            <a:ext cx="1694820" cy="97599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16640" y="5625395"/>
            <a:ext cx="1694808" cy="996056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5257775" y="3531297"/>
            <a:ext cx="82036" cy="487424"/>
            <a:chOff x="5575625" y="3516176"/>
            <a:chExt cx="86995" cy="516890"/>
          </a:xfrm>
        </p:grpSpPr>
        <p:sp>
          <p:nvSpPr>
            <p:cNvPr id="13" name="object 13"/>
            <p:cNvSpPr/>
            <p:nvPr/>
          </p:nvSpPr>
          <p:spPr>
            <a:xfrm>
              <a:off x="5618334" y="3516176"/>
              <a:ext cx="0" cy="492125"/>
            </a:xfrm>
            <a:custGeom>
              <a:avLst/>
              <a:gdLst/>
              <a:ahLst/>
              <a:cxnLst/>
              <a:rect l="l" t="t" r="r" b="b"/>
              <a:pathLst>
                <a:path h="492125">
                  <a:moveTo>
                    <a:pt x="0" y="0"/>
                  </a:moveTo>
                  <a:lnTo>
                    <a:pt x="0" y="491667"/>
                  </a:lnTo>
                </a:path>
              </a:pathLst>
            </a:custGeom>
            <a:ln w="14947">
              <a:solidFill>
                <a:srgbClr val="424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5625" y="3957613"/>
              <a:ext cx="86982" cy="7532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887110" y="4172936"/>
            <a:ext cx="1496402" cy="874249"/>
          </a:xfrm>
          <a:prstGeom prst="rect">
            <a:avLst/>
          </a:prstGeom>
        </p:spPr>
        <p:txBody>
          <a:bodyPr vert="horz" wrap="square" lIns="0" tIns="86826" rIns="0" bIns="0" rtlCol="0">
            <a:spAutoFit/>
          </a:bodyPr>
          <a:lstStyle/>
          <a:p>
            <a:pPr marL="62875">
              <a:lnSpc>
                <a:spcPct val="100000"/>
              </a:lnSpc>
              <a:spcBef>
                <a:spcPts val="684"/>
              </a:spcBef>
            </a:pPr>
            <a:r>
              <a:rPr sz="1320" b="1" dirty="0">
                <a:solidFill>
                  <a:schemeClr val="bg1"/>
                </a:solidFill>
                <a:latin typeface="Lato Black"/>
                <a:cs typeface="Lato Black"/>
              </a:rPr>
              <a:t>Sub </a:t>
            </a:r>
            <a:r>
              <a:rPr sz="1320" b="1" spc="-9" dirty="0">
                <a:solidFill>
                  <a:schemeClr val="bg1"/>
                </a:solidFill>
                <a:latin typeface="Lato Black"/>
                <a:cs typeface="Lato Black"/>
              </a:rPr>
              <a:t>Committees</a:t>
            </a:r>
            <a:endParaRPr sz="1320" dirty="0">
              <a:solidFill>
                <a:schemeClr val="bg1"/>
              </a:solidFill>
              <a:latin typeface="Lato Black"/>
              <a:cs typeface="Lato Black"/>
            </a:endParaRPr>
          </a:p>
          <a:p>
            <a:pPr marL="108983" indent="-97006">
              <a:lnSpc>
                <a:spcPct val="100000"/>
              </a:lnSpc>
              <a:spcBef>
                <a:spcPts val="443"/>
              </a:spcBef>
              <a:buChar char="•"/>
              <a:tabLst>
                <a:tab pos="108983" algn="l"/>
              </a:tabLst>
            </a:pPr>
            <a:r>
              <a:rPr sz="990" dirty="0">
                <a:solidFill>
                  <a:schemeClr val="bg1"/>
                </a:solidFill>
                <a:latin typeface="Lato"/>
                <a:cs typeface="Lato"/>
              </a:rPr>
              <a:t>Legal,</a:t>
            </a:r>
            <a:r>
              <a:rPr sz="990" spc="-5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z="990" dirty="0">
                <a:solidFill>
                  <a:schemeClr val="bg1"/>
                </a:solidFill>
                <a:latin typeface="Lato"/>
                <a:cs typeface="Lato"/>
              </a:rPr>
              <a:t>Risk &amp;</a:t>
            </a:r>
            <a:r>
              <a:rPr sz="990" spc="-5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z="990" spc="-9" dirty="0">
                <a:solidFill>
                  <a:schemeClr val="bg1"/>
                </a:solidFill>
                <a:latin typeface="Lato"/>
                <a:cs typeface="Lato"/>
              </a:rPr>
              <a:t>Compliance</a:t>
            </a:r>
            <a:endParaRPr sz="990" dirty="0">
              <a:solidFill>
                <a:schemeClr val="bg1"/>
              </a:solidFill>
              <a:latin typeface="Lato"/>
              <a:cs typeface="Lato"/>
            </a:endParaRPr>
          </a:p>
          <a:p>
            <a:pPr marL="108983" indent="-97006">
              <a:lnSpc>
                <a:spcPct val="100000"/>
              </a:lnSpc>
              <a:spcBef>
                <a:spcPts val="255"/>
              </a:spcBef>
              <a:buChar char="•"/>
              <a:tabLst>
                <a:tab pos="108983" algn="l"/>
              </a:tabLst>
            </a:pPr>
            <a:r>
              <a:rPr sz="990" spc="-9" dirty="0">
                <a:solidFill>
                  <a:schemeClr val="bg1"/>
                </a:solidFill>
                <a:latin typeface="Lato"/>
                <a:cs typeface="Lato"/>
              </a:rPr>
              <a:t>Finance</a:t>
            </a:r>
            <a:endParaRPr sz="990" dirty="0">
              <a:solidFill>
                <a:schemeClr val="bg1"/>
              </a:solidFill>
              <a:latin typeface="Lato"/>
              <a:cs typeface="Lato"/>
            </a:endParaRPr>
          </a:p>
          <a:p>
            <a:pPr marL="108983" indent="-97006">
              <a:lnSpc>
                <a:spcPct val="100000"/>
              </a:lnSpc>
              <a:spcBef>
                <a:spcPts val="255"/>
              </a:spcBef>
              <a:buChar char="•"/>
              <a:tabLst>
                <a:tab pos="108983" algn="l"/>
              </a:tabLst>
            </a:pPr>
            <a:r>
              <a:rPr sz="990" spc="-9" dirty="0">
                <a:solidFill>
                  <a:schemeClr val="bg1"/>
                </a:solidFill>
                <a:latin typeface="Lato"/>
                <a:cs typeface="Lato"/>
              </a:rPr>
              <a:t>Investment</a:t>
            </a:r>
            <a:endParaRPr sz="990" dirty="0">
              <a:solidFill>
                <a:schemeClr val="bg1"/>
              </a:solidFill>
              <a:latin typeface="Lato"/>
              <a:cs typeface="La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20652" y="4215977"/>
            <a:ext cx="1687420" cy="86584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13174" rIns="0" bIns="0" rtlCol="0">
            <a:spAutoFit/>
          </a:bodyPr>
          <a:lstStyle/>
          <a:p>
            <a:pPr marL="11976">
              <a:lnSpc>
                <a:spcPct val="100000"/>
              </a:lnSpc>
              <a:spcBef>
                <a:spcPts val="104"/>
              </a:spcBef>
            </a:pPr>
            <a:r>
              <a:rPr sz="1320" b="1" dirty="0">
                <a:solidFill>
                  <a:schemeClr val="bg1"/>
                </a:solidFill>
                <a:latin typeface="Lato Black"/>
                <a:cs typeface="Lato Black"/>
              </a:rPr>
              <a:t>Custodial </a:t>
            </a:r>
            <a:r>
              <a:rPr sz="1320" b="1" spc="-9" dirty="0">
                <a:solidFill>
                  <a:schemeClr val="bg1"/>
                </a:solidFill>
                <a:latin typeface="Lato Black"/>
                <a:cs typeface="Lato Black"/>
              </a:rPr>
              <a:t>Institutions</a:t>
            </a:r>
            <a:endParaRPr sz="1320" dirty="0">
              <a:solidFill>
                <a:schemeClr val="bg1"/>
              </a:solidFill>
              <a:latin typeface="Lato Black"/>
              <a:cs typeface="Lato Black"/>
            </a:endParaRPr>
          </a:p>
          <a:p>
            <a:pPr marL="128743" indent="-97006">
              <a:lnSpc>
                <a:spcPct val="100000"/>
              </a:lnSpc>
              <a:spcBef>
                <a:spcPts val="858"/>
              </a:spcBef>
              <a:buChar char="•"/>
              <a:tabLst>
                <a:tab pos="128743" algn="l"/>
              </a:tabLst>
            </a:pPr>
            <a:r>
              <a:rPr sz="990" dirty="0">
                <a:solidFill>
                  <a:schemeClr val="bg1"/>
                </a:solidFill>
                <a:latin typeface="Lato"/>
                <a:cs typeface="Lato"/>
              </a:rPr>
              <a:t>Stanbic Custodial </a:t>
            </a:r>
            <a:r>
              <a:rPr sz="990" spc="-9" dirty="0">
                <a:solidFill>
                  <a:schemeClr val="bg1"/>
                </a:solidFill>
                <a:latin typeface="Lato"/>
                <a:cs typeface="Lato"/>
              </a:rPr>
              <a:t>Services</a:t>
            </a:r>
            <a:endParaRPr sz="990" dirty="0">
              <a:solidFill>
                <a:schemeClr val="bg1"/>
              </a:solidFill>
              <a:latin typeface="Lato"/>
              <a:cs typeface="Lato"/>
            </a:endParaRPr>
          </a:p>
          <a:p>
            <a:pPr marL="128743" indent="-97006">
              <a:lnSpc>
                <a:spcPct val="100000"/>
              </a:lnSpc>
              <a:spcBef>
                <a:spcPts val="255"/>
              </a:spcBef>
              <a:buChar char="•"/>
              <a:tabLst>
                <a:tab pos="128743" algn="l"/>
              </a:tabLst>
            </a:pPr>
            <a:r>
              <a:rPr sz="990" dirty="0">
                <a:solidFill>
                  <a:schemeClr val="bg1"/>
                </a:solidFill>
                <a:latin typeface="Lato"/>
                <a:cs typeface="Lato"/>
              </a:rPr>
              <a:t>CBZ</a:t>
            </a:r>
            <a:r>
              <a:rPr sz="990" spc="9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z="990" dirty="0">
                <a:solidFill>
                  <a:schemeClr val="bg1"/>
                </a:solidFill>
                <a:latin typeface="Lato"/>
                <a:cs typeface="Lato"/>
              </a:rPr>
              <a:t>Custodial</a:t>
            </a:r>
            <a:r>
              <a:rPr sz="990" spc="9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z="990" spc="-9" dirty="0">
                <a:solidFill>
                  <a:schemeClr val="bg1"/>
                </a:solidFill>
                <a:latin typeface="Lato"/>
                <a:cs typeface="Lato"/>
              </a:rPr>
              <a:t>Services</a:t>
            </a:r>
            <a:endParaRPr sz="990" dirty="0">
              <a:solidFill>
                <a:schemeClr val="bg1"/>
              </a:solidFill>
              <a:latin typeface="Lato"/>
              <a:cs typeface="Lato"/>
            </a:endParaRPr>
          </a:p>
          <a:p>
            <a:pPr marL="128743" indent="-97006">
              <a:lnSpc>
                <a:spcPct val="100000"/>
              </a:lnSpc>
              <a:spcBef>
                <a:spcPts val="255"/>
              </a:spcBef>
              <a:buChar char="•"/>
              <a:tabLst>
                <a:tab pos="128743" algn="l"/>
              </a:tabLst>
            </a:pPr>
            <a:r>
              <a:rPr sz="990" dirty="0">
                <a:solidFill>
                  <a:schemeClr val="bg1"/>
                </a:solidFill>
                <a:latin typeface="Lato"/>
                <a:cs typeface="Lato"/>
              </a:rPr>
              <a:t>CABS Custodial </a:t>
            </a:r>
            <a:r>
              <a:rPr sz="990" spc="-9" dirty="0">
                <a:solidFill>
                  <a:schemeClr val="bg1"/>
                </a:solidFill>
                <a:latin typeface="Lato"/>
                <a:cs typeface="Lato"/>
              </a:rPr>
              <a:t>Services</a:t>
            </a:r>
            <a:endParaRPr sz="990" dirty="0">
              <a:solidFill>
                <a:schemeClr val="bg1"/>
              </a:solidFill>
              <a:latin typeface="Lato"/>
              <a:cs typeface="La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67225" y="4215977"/>
            <a:ext cx="1852688" cy="1807127"/>
          </a:xfrm>
          <a:prstGeom prst="rect">
            <a:avLst/>
          </a:prstGeom>
        </p:spPr>
        <p:txBody>
          <a:bodyPr vert="horz" wrap="square" lIns="0" tIns="13174" rIns="0" bIns="0" rtlCol="0">
            <a:spAutoFit/>
          </a:bodyPr>
          <a:lstStyle/>
          <a:p>
            <a:pPr marL="76048">
              <a:lnSpc>
                <a:spcPct val="100000"/>
              </a:lnSpc>
              <a:spcBef>
                <a:spcPts val="104"/>
              </a:spcBef>
            </a:pPr>
            <a:r>
              <a:rPr sz="1320" b="1" dirty="0">
                <a:solidFill>
                  <a:schemeClr val="bg1"/>
                </a:solidFill>
                <a:latin typeface="Lato Black"/>
                <a:cs typeface="Lato Black"/>
              </a:rPr>
              <a:t>Asset </a:t>
            </a:r>
            <a:r>
              <a:rPr sz="1320" b="1" spc="-9" dirty="0">
                <a:solidFill>
                  <a:schemeClr val="bg1"/>
                </a:solidFill>
                <a:latin typeface="Lato Black"/>
                <a:cs typeface="Lato Black"/>
              </a:rPr>
              <a:t>Managers</a:t>
            </a:r>
            <a:endParaRPr sz="1320" dirty="0">
              <a:solidFill>
                <a:schemeClr val="bg1"/>
              </a:solidFill>
              <a:latin typeface="Lato Black"/>
              <a:cs typeface="Lato Black"/>
            </a:endParaRPr>
          </a:p>
          <a:p>
            <a:pPr marL="108983" indent="-97006">
              <a:lnSpc>
                <a:spcPct val="100000"/>
              </a:lnSpc>
              <a:spcBef>
                <a:spcPts val="792"/>
              </a:spcBef>
              <a:buChar char="•"/>
              <a:tabLst>
                <a:tab pos="108983" algn="l"/>
              </a:tabLst>
            </a:pPr>
            <a:r>
              <a:rPr sz="990" dirty="0">
                <a:solidFill>
                  <a:schemeClr val="bg1"/>
                </a:solidFill>
                <a:latin typeface="Lato"/>
                <a:cs typeface="Lato"/>
              </a:rPr>
              <a:t>Platinum Investment </a:t>
            </a:r>
            <a:r>
              <a:rPr sz="990" spc="-9" dirty="0">
                <a:solidFill>
                  <a:schemeClr val="bg1"/>
                </a:solidFill>
                <a:latin typeface="Lato"/>
                <a:cs typeface="Lato"/>
              </a:rPr>
              <a:t>Managers</a:t>
            </a:r>
            <a:endParaRPr sz="990" dirty="0">
              <a:solidFill>
                <a:schemeClr val="bg1"/>
              </a:solidFill>
              <a:latin typeface="Lato"/>
              <a:cs typeface="Lato"/>
            </a:endParaRPr>
          </a:p>
          <a:p>
            <a:pPr marL="108983" indent="-97006">
              <a:lnSpc>
                <a:spcPct val="100000"/>
              </a:lnSpc>
              <a:spcBef>
                <a:spcPts val="255"/>
              </a:spcBef>
              <a:buChar char="•"/>
              <a:tabLst>
                <a:tab pos="108983" algn="l"/>
              </a:tabLst>
            </a:pPr>
            <a:r>
              <a:rPr sz="990" dirty="0">
                <a:solidFill>
                  <a:schemeClr val="bg1"/>
                </a:solidFill>
                <a:latin typeface="Lato"/>
                <a:cs typeface="Lato"/>
              </a:rPr>
              <a:t>Datvest</a:t>
            </a:r>
            <a:r>
              <a:rPr sz="990" spc="19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z="990" dirty="0">
                <a:solidFill>
                  <a:schemeClr val="bg1"/>
                </a:solidFill>
                <a:latin typeface="Lato"/>
                <a:cs typeface="Lato"/>
              </a:rPr>
              <a:t>Asset</a:t>
            </a:r>
            <a:r>
              <a:rPr sz="990" spc="24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z="990" spc="-9" dirty="0">
                <a:solidFill>
                  <a:schemeClr val="bg1"/>
                </a:solidFill>
                <a:latin typeface="Lato"/>
                <a:cs typeface="Lato"/>
              </a:rPr>
              <a:t>Managers</a:t>
            </a:r>
            <a:endParaRPr sz="990" dirty="0">
              <a:solidFill>
                <a:schemeClr val="bg1"/>
              </a:solidFill>
              <a:latin typeface="Lato"/>
              <a:cs typeface="Lato"/>
            </a:endParaRPr>
          </a:p>
          <a:p>
            <a:pPr marL="108983" indent="-97006">
              <a:lnSpc>
                <a:spcPct val="100000"/>
              </a:lnSpc>
              <a:spcBef>
                <a:spcPts val="255"/>
              </a:spcBef>
              <a:buChar char="•"/>
              <a:tabLst>
                <a:tab pos="108983" algn="l"/>
              </a:tabLst>
            </a:pPr>
            <a:r>
              <a:rPr sz="990" dirty="0">
                <a:solidFill>
                  <a:schemeClr val="bg1"/>
                </a:solidFill>
                <a:latin typeface="Lato"/>
                <a:cs typeface="Lato"/>
              </a:rPr>
              <a:t>First Mutual </a:t>
            </a:r>
            <a:r>
              <a:rPr sz="990" spc="-9" dirty="0">
                <a:solidFill>
                  <a:schemeClr val="bg1"/>
                </a:solidFill>
                <a:latin typeface="Lato"/>
                <a:cs typeface="Lato"/>
              </a:rPr>
              <a:t>Wealth</a:t>
            </a:r>
            <a:endParaRPr sz="990" dirty="0">
              <a:solidFill>
                <a:schemeClr val="bg1"/>
              </a:solidFill>
              <a:latin typeface="Lato"/>
              <a:cs typeface="Lato"/>
            </a:endParaRPr>
          </a:p>
          <a:p>
            <a:pPr marL="108983" indent="-97006">
              <a:lnSpc>
                <a:spcPct val="100000"/>
              </a:lnSpc>
              <a:spcBef>
                <a:spcPts val="259"/>
              </a:spcBef>
              <a:buChar char="•"/>
              <a:tabLst>
                <a:tab pos="108983" algn="l"/>
              </a:tabLst>
            </a:pPr>
            <a:r>
              <a:rPr sz="990" dirty="0">
                <a:solidFill>
                  <a:schemeClr val="bg1"/>
                </a:solidFill>
                <a:latin typeface="Lato"/>
                <a:cs typeface="Lato"/>
              </a:rPr>
              <a:t>Old Mutual Investment </a:t>
            </a:r>
            <a:r>
              <a:rPr sz="990" spc="-9" dirty="0">
                <a:solidFill>
                  <a:schemeClr val="bg1"/>
                </a:solidFill>
                <a:latin typeface="Lato"/>
                <a:cs typeface="Lato"/>
              </a:rPr>
              <a:t>Group</a:t>
            </a:r>
            <a:endParaRPr sz="990" dirty="0">
              <a:solidFill>
                <a:schemeClr val="bg1"/>
              </a:solidFill>
              <a:latin typeface="Lato"/>
              <a:cs typeface="Lato"/>
            </a:endParaRPr>
          </a:p>
          <a:p>
            <a:pPr marL="108983" indent="-97006">
              <a:lnSpc>
                <a:spcPct val="100000"/>
              </a:lnSpc>
              <a:spcBef>
                <a:spcPts val="255"/>
              </a:spcBef>
              <a:buChar char="•"/>
              <a:tabLst>
                <a:tab pos="108983" algn="l"/>
              </a:tabLst>
            </a:pPr>
            <a:r>
              <a:rPr sz="990" dirty="0">
                <a:solidFill>
                  <a:schemeClr val="bg1"/>
                </a:solidFill>
                <a:latin typeface="Lato"/>
                <a:cs typeface="Lato"/>
              </a:rPr>
              <a:t>Invesci Asset</a:t>
            </a:r>
            <a:r>
              <a:rPr sz="990" spc="5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z="990" spc="-9" dirty="0">
                <a:solidFill>
                  <a:schemeClr val="bg1"/>
                </a:solidFill>
                <a:latin typeface="Lato"/>
                <a:cs typeface="Lato"/>
              </a:rPr>
              <a:t>Managers</a:t>
            </a:r>
            <a:endParaRPr sz="990" dirty="0">
              <a:solidFill>
                <a:schemeClr val="bg1"/>
              </a:solidFill>
              <a:latin typeface="Lato"/>
              <a:cs typeface="Lato"/>
            </a:endParaRPr>
          </a:p>
          <a:p>
            <a:pPr marL="108983" indent="-97006">
              <a:lnSpc>
                <a:spcPct val="100000"/>
              </a:lnSpc>
              <a:spcBef>
                <a:spcPts val="255"/>
              </a:spcBef>
              <a:buChar char="•"/>
              <a:tabLst>
                <a:tab pos="108983" algn="l"/>
              </a:tabLst>
            </a:pPr>
            <a:r>
              <a:rPr sz="990" dirty="0">
                <a:solidFill>
                  <a:schemeClr val="bg1"/>
                </a:solidFill>
                <a:latin typeface="Lato"/>
                <a:cs typeface="Lato"/>
              </a:rPr>
              <a:t>Smartvest</a:t>
            </a:r>
            <a:r>
              <a:rPr sz="990" spc="9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z="990" dirty="0">
                <a:solidFill>
                  <a:schemeClr val="bg1"/>
                </a:solidFill>
                <a:latin typeface="Lato"/>
                <a:cs typeface="Lato"/>
              </a:rPr>
              <a:t>Asset</a:t>
            </a:r>
            <a:r>
              <a:rPr sz="990" spc="9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z="990" spc="-9" dirty="0">
                <a:solidFill>
                  <a:schemeClr val="bg1"/>
                </a:solidFill>
                <a:latin typeface="Lato"/>
                <a:cs typeface="Lato"/>
              </a:rPr>
              <a:t>Managers</a:t>
            </a:r>
            <a:endParaRPr sz="990" dirty="0">
              <a:solidFill>
                <a:schemeClr val="bg1"/>
              </a:solidFill>
              <a:latin typeface="Lato"/>
              <a:cs typeface="Lato"/>
            </a:endParaRPr>
          </a:p>
          <a:p>
            <a:pPr marL="108983" indent="-97006">
              <a:lnSpc>
                <a:spcPct val="100000"/>
              </a:lnSpc>
              <a:spcBef>
                <a:spcPts val="255"/>
              </a:spcBef>
              <a:buChar char="•"/>
              <a:tabLst>
                <a:tab pos="108983" algn="l"/>
              </a:tabLst>
            </a:pPr>
            <a:r>
              <a:rPr sz="990" dirty="0">
                <a:solidFill>
                  <a:schemeClr val="bg1"/>
                </a:solidFill>
                <a:latin typeface="Lato"/>
                <a:cs typeface="Lato"/>
              </a:rPr>
              <a:t>ABC</a:t>
            </a:r>
            <a:r>
              <a:rPr sz="990" spc="9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z="990" dirty="0">
                <a:solidFill>
                  <a:schemeClr val="bg1"/>
                </a:solidFill>
                <a:latin typeface="Lato"/>
                <a:cs typeface="Lato"/>
              </a:rPr>
              <a:t>Asset</a:t>
            </a:r>
            <a:r>
              <a:rPr sz="990" spc="14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z="990" spc="-9" dirty="0">
                <a:solidFill>
                  <a:schemeClr val="bg1"/>
                </a:solidFill>
                <a:latin typeface="Lato"/>
                <a:cs typeface="Lato"/>
              </a:rPr>
              <a:t>Managers</a:t>
            </a:r>
            <a:endParaRPr sz="990" dirty="0">
              <a:solidFill>
                <a:schemeClr val="bg1"/>
              </a:solidFill>
              <a:latin typeface="Lato"/>
              <a:cs typeface="Lato"/>
            </a:endParaRPr>
          </a:p>
          <a:p>
            <a:pPr marL="108983" indent="-97006">
              <a:lnSpc>
                <a:spcPct val="100000"/>
              </a:lnSpc>
              <a:spcBef>
                <a:spcPts val="255"/>
              </a:spcBef>
              <a:buChar char="•"/>
              <a:tabLst>
                <a:tab pos="108983" algn="l"/>
              </a:tabLst>
            </a:pPr>
            <a:r>
              <a:rPr sz="990" dirty="0">
                <a:solidFill>
                  <a:schemeClr val="bg1"/>
                </a:solidFill>
                <a:latin typeface="Lato"/>
                <a:cs typeface="Lato"/>
              </a:rPr>
              <a:t>Imara</a:t>
            </a:r>
            <a:r>
              <a:rPr sz="990" spc="-14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z="990" dirty="0">
                <a:solidFill>
                  <a:schemeClr val="bg1"/>
                </a:solidFill>
                <a:latin typeface="Lato"/>
                <a:cs typeface="Lato"/>
              </a:rPr>
              <a:t>Investment</a:t>
            </a:r>
            <a:r>
              <a:rPr sz="990" spc="-14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z="990" spc="-9" dirty="0">
                <a:solidFill>
                  <a:schemeClr val="bg1"/>
                </a:solidFill>
                <a:latin typeface="Lato"/>
                <a:cs typeface="Lato"/>
              </a:rPr>
              <a:t>M</a:t>
            </a:r>
            <a:r>
              <a:rPr lang="de-CH" sz="990" spc="-9" dirty="0">
                <a:solidFill>
                  <a:schemeClr val="bg1"/>
                </a:solidFill>
                <a:latin typeface="Lato"/>
                <a:cs typeface="Lato"/>
              </a:rPr>
              <a:t>an</a:t>
            </a:r>
            <a:r>
              <a:rPr sz="990" spc="-9" dirty="0">
                <a:solidFill>
                  <a:schemeClr val="bg1"/>
                </a:solidFill>
                <a:latin typeface="Lato"/>
                <a:cs typeface="Lato"/>
              </a:rPr>
              <a:t>agers</a:t>
            </a:r>
            <a:endParaRPr sz="990" dirty="0">
              <a:solidFill>
                <a:schemeClr val="bg1"/>
              </a:solidFill>
              <a:latin typeface="Lato"/>
              <a:cs typeface="La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48570" y="5698174"/>
            <a:ext cx="1532929" cy="661675"/>
          </a:xfrm>
          <a:prstGeom prst="rect">
            <a:avLst/>
          </a:prstGeom>
        </p:spPr>
        <p:txBody>
          <a:bodyPr vert="horz" wrap="square" lIns="0" tIns="13174" rIns="0" bIns="0" rtlCol="0">
            <a:spAutoFit/>
          </a:bodyPr>
          <a:lstStyle/>
          <a:p>
            <a:pPr marL="11976">
              <a:lnSpc>
                <a:spcPct val="100000"/>
              </a:lnSpc>
              <a:spcBef>
                <a:spcPts val="104"/>
              </a:spcBef>
            </a:pPr>
            <a:r>
              <a:rPr sz="1320" b="1" dirty="0">
                <a:solidFill>
                  <a:schemeClr val="bg1"/>
                </a:solidFill>
                <a:latin typeface="Lato Black"/>
                <a:cs typeface="Lato Black"/>
              </a:rPr>
              <a:t>Property</a:t>
            </a:r>
            <a:r>
              <a:rPr sz="1320" b="1" spc="386" dirty="0">
                <a:solidFill>
                  <a:schemeClr val="bg1"/>
                </a:solidFill>
                <a:latin typeface="Lato Black"/>
                <a:cs typeface="Lato Black"/>
              </a:rPr>
              <a:t> </a:t>
            </a:r>
            <a:r>
              <a:rPr sz="1320" b="1" spc="38" dirty="0">
                <a:solidFill>
                  <a:schemeClr val="bg1"/>
                </a:solidFill>
                <a:latin typeface="Lato Black"/>
                <a:cs typeface="Lato Black"/>
              </a:rPr>
              <a:t>Manager</a:t>
            </a:r>
            <a:endParaRPr sz="1320" dirty="0">
              <a:solidFill>
                <a:schemeClr val="bg1"/>
              </a:solidFill>
              <a:latin typeface="Lato Black"/>
              <a:cs typeface="Lato Black"/>
            </a:endParaRPr>
          </a:p>
          <a:p>
            <a:pPr marL="32335" marR="208383" indent="97006">
              <a:lnSpc>
                <a:spcPct val="121400"/>
              </a:lnSpc>
              <a:spcBef>
                <a:spcPts val="538"/>
              </a:spcBef>
              <a:buChar char="•"/>
              <a:tabLst>
                <a:tab pos="129342" algn="l"/>
              </a:tabLst>
            </a:pPr>
            <a:r>
              <a:rPr sz="990" dirty="0">
                <a:solidFill>
                  <a:schemeClr val="bg1"/>
                </a:solidFill>
                <a:latin typeface="Lato"/>
                <a:cs typeface="Lato"/>
              </a:rPr>
              <a:t>Rehoboth &amp;</a:t>
            </a:r>
            <a:r>
              <a:rPr sz="990" spc="5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z="990" spc="-9" dirty="0">
                <a:solidFill>
                  <a:schemeClr val="bg1"/>
                </a:solidFill>
                <a:latin typeface="Lato"/>
                <a:cs typeface="Lato"/>
              </a:rPr>
              <a:t>Property</a:t>
            </a:r>
            <a:r>
              <a:rPr sz="990" spc="472" dirty="0">
                <a:solidFill>
                  <a:schemeClr val="bg1"/>
                </a:solidFill>
                <a:latin typeface="Lato"/>
                <a:cs typeface="Lato"/>
              </a:rPr>
              <a:t> </a:t>
            </a:r>
            <a:r>
              <a:rPr sz="990" dirty="0">
                <a:solidFill>
                  <a:schemeClr val="bg1"/>
                </a:solidFill>
                <a:latin typeface="Lato"/>
                <a:cs typeface="Lato"/>
              </a:rPr>
              <a:t>Channel </a:t>
            </a:r>
            <a:r>
              <a:rPr sz="990" spc="-9" dirty="0">
                <a:solidFill>
                  <a:schemeClr val="bg1"/>
                </a:solidFill>
                <a:latin typeface="Lato"/>
                <a:cs typeface="Lato"/>
              </a:rPr>
              <a:t>Realtors</a:t>
            </a:r>
            <a:endParaRPr sz="990" dirty="0">
              <a:solidFill>
                <a:schemeClr val="bg1"/>
              </a:solidFill>
              <a:latin typeface="Lato"/>
              <a:cs typeface="La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98545" y="5896647"/>
            <a:ext cx="1540714" cy="428077"/>
          </a:xfrm>
          <a:prstGeom prst="rect">
            <a:avLst/>
          </a:prstGeom>
        </p:spPr>
        <p:txBody>
          <a:bodyPr vert="horz" wrap="square" lIns="0" tIns="11377" rIns="0" bIns="0" rtlCol="0">
            <a:spAutoFit/>
          </a:bodyPr>
          <a:lstStyle/>
          <a:p>
            <a:pPr marL="11976" marR="4790">
              <a:lnSpc>
                <a:spcPct val="100899"/>
              </a:lnSpc>
              <a:spcBef>
                <a:spcPts val="90"/>
              </a:spcBef>
            </a:pPr>
            <a:r>
              <a:rPr sz="1320" b="1" dirty="0">
                <a:solidFill>
                  <a:schemeClr val="bg1"/>
                </a:solidFill>
                <a:latin typeface="Lato Black"/>
                <a:cs typeface="Lato Black"/>
              </a:rPr>
              <a:t>Investment</a:t>
            </a:r>
            <a:r>
              <a:rPr sz="1320" b="1" spc="-57" dirty="0">
                <a:solidFill>
                  <a:schemeClr val="bg1"/>
                </a:solidFill>
                <a:latin typeface="Lato Black"/>
                <a:cs typeface="Lato Black"/>
              </a:rPr>
              <a:t> </a:t>
            </a:r>
            <a:r>
              <a:rPr sz="1320" b="1" spc="-9" dirty="0">
                <a:solidFill>
                  <a:schemeClr val="bg1"/>
                </a:solidFill>
                <a:latin typeface="Lato Black"/>
                <a:cs typeface="Lato Black"/>
              </a:rPr>
              <a:t>Advisor </a:t>
            </a:r>
            <a:r>
              <a:rPr sz="1320" b="1" dirty="0">
                <a:solidFill>
                  <a:schemeClr val="bg1"/>
                </a:solidFill>
                <a:latin typeface="Lato Black"/>
                <a:cs typeface="Lato Black"/>
              </a:rPr>
              <a:t>&amp;</a:t>
            </a:r>
            <a:r>
              <a:rPr sz="1320" b="1" spc="24" dirty="0">
                <a:solidFill>
                  <a:schemeClr val="bg1"/>
                </a:solidFill>
                <a:latin typeface="Lato Black"/>
                <a:cs typeface="Lato Black"/>
              </a:rPr>
              <a:t> </a:t>
            </a:r>
            <a:endParaRPr lang="de-CH" sz="1320" b="1" spc="24" dirty="0">
              <a:solidFill>
                <a:schemeClr val="bg1"/>
              </a:solidFill>
              <a:latin typeface="Lato Black"/>
              <a:cs typeface="Lato Black"/>
            </a:endParaRPr>
          </a:p>
          <a:p>
            <a:pPr marL="11976" marR="4790">
              <a:lnSpc>
                <a:spcPct val="100899"/>
              </a:lnSpc>
              <a:spcBef>
                <a:spcPts val="90"/>
              </a:spcBef>
            </a:pPr>
            <a:r>
              <a:rPr sz="1320" b="1" dirty="0">
                <a:solidFill>
                  <a:schemeClr val="bg1"/>
                </a:solidFill>
                <a:latin typeface="Lato Black"/>
                <a:cs typeface="Lato Black"/>
              </a:rPr>
              <a:t>Actuarial</a:t>
            </a:r>
            <a:r>
              <a:rPr sz="1320" b="1" spc="28" dirty="0">
                <a:solidFill>
                  <a:schemeClr val="bg1"/>
                </a:solidFill>
                <a:latin typeface="Lato Black"/>
                <a:cs typeface="Lato Black"/>
              </a:rPr>
              <a:t> </a:t>
            </a:r>
            <a:r>
              <a:rPr sz="1320" b="1" spc="-19" dirty="0">
                <a:solidFill>
                  <a:schemeClr val="bg1"/>
                </a:solidFill>
                <a:latin typeface="Lato Black"/>
                <a:cs typeface="Lato Black"/>
              </a:rPr>
              <a:t>Firm</a:t>
            </a:r>
            <a:endParaRPr sz="1320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09062" y="549135"/>
            <a:ext cx="8265080" cy="702507"/>
          </a:xfrm>
          <a:prstGeom prst="rect">
            <a:avLst/>
          </a:prstGeom>
        </p:spPr>
        <p:txBody>
          <a:bodyPr vert="horz" wrap="square" lIns="0" tIns="336366" rIns="0" bIns="0" rtlCol="0">
            <a:spAutoFit/>
          </a:bodyPr>
          <a:lstStyle/>
          <a:p>
            <a:pPr marL="2974863">
              <a:lnSpc>
                <a:spcPct val="100000"/>
              </a:lnSpc>
              <a:spcBef>
                <a:spcPts val="94"/>
              </a:spcBef>
            </a:pPr>
            <a:r>
              <a:rPr sz="2358" dirty="0"/>
              <a:t>Public</a:t>
            </a:r>
            <a:r>
              <a:rPr sz="2358" spc="-71" dirty="0"/>
              <a:t> </a:t>
            </a:r>
            <a:r>
              <a:rPr sz="2358" dirty="0"/>
              <a:t>Service</a:t>
            </a:r>
            <a:r>
              <a:rPr sz="2358" spc="-66" dirty="0"/>
              <a:t> </a:t>
            </a:r>
            <a:r>
              <a:rPr sz="2358" spc="-9" dirty="0"/>
              <a:t>Pension</a:t>
            </a:r>
            <a:r>
              <a:rPr sz="2358" spc="-71" dirty="0"/>
              <a:t> </a:t>
            </a:r>
            <a:r>
              <a:rPr sz="2358" spc="-19" dirty="0"/>
              <a:t>Fund</a:t>
            </a:r>
            <a:endParaRPr sz="2358" dirty="0"/>
          </a:p>
        </p:txBody>
      </p:sp>
      <p:sp>
        <p:nvSpPr>
          <p:cNvPr id="22" name="object 22"/>
          <p:cNvSpPr txBox="1"/>
          <p:nvPr/>
        </p:nvSpPr>
        <p:spPr>
          <a:xfrm>
            <a:off x="5116055" y="6909126"/>
            <a:ext cx="170658" cy="227426"/>
          </a:xfrm>
          <a:prstGeom prst="rect">
            <a:avLst/>
          </a:prstGeom>
        </p:spPr>
        <p:txBody>
          <a:bodyPr vert="horz" wrap="square" lIns="0" tIns="9581" rIns="0" bIns="0" rtlCol="0">
            <a:spAutoFit/>
          </a:bodyPr>
          <a:lstStyle/>
          <a:p>
            <a:pPr marL="11976">
              <a:lnSpc>
                <a:spcPct val="100000"/>
              </a:lnSpc>
              <a:spcBef>
                <a:spcPts val="75"/>
              </a:spcBef>
            </a:pPr>
            <a:r>
              <a:rPr sz="1415" b="1" spc="-24" dirty="0">
                <a:solidFill>
                  <a:srgbClr val="4F5A6C"/>
                </a:solidFill>
                <a:latin typeface="Lato Black"/>
                <a:cs typeface="Lato Black"/>
              </a:rPr>
              <a:t>5.</a:t>
            </a:r>
            <a:endParaRPr sz="1415">
              <a:latin typeface="Lato Black"/>
              <a:cs typeface="Lato Black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EA10F-BA8E-DBDA-F29B-19522E1BF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93" y="568615"/>
            <a:ext cx="8697278" cy="58046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3772" b="1" dirty="0">
                <a:solidFill>
                  <a:srgbClr val="C00000"/>
                </a:solidFill>
                <a:latin typeface="Al Nile" pitchFamily="2" charset="-78"/>
                <a:cs typeface="Al Nile" pitchFamily="2" charset="-78"/>
              </a:rPr>
              <a:t>Fund Bespoke </a:t>
            </a:r>
            <a:r>
              <a:rPr lang="en-US" sz="3772" dirty="0">
                <a:solidFill>
                  <a:srgbClr val="C00000"/>
                </a:solidFill>
                <a:latin typeface="Al Nile" pitchFamily="2" charset="-78"/>
                <a:cs typeface="Al Nile" pitchFamily="2" charset="-78"/>
              </a:rPr>
              <a:t>P</a:t>
            </a:r>
            <a:r>
              <a:rPr lang="en-US" sz="3772" b="1" dirty="0">
                <a:solidFill>
                  <a:srgbClr val="C00000"/>
                </a:solidFill>
                <a:latin typeface="Al Nile" pitchFamily="2" charset="-78"/>
                <a:cs typeface="Al Nile" pitchFamily="2" charset="-78"/>
              </a:rPr>
              <a:t>ortfolio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6F1FA-4C58-DEC0-7027-CF16B9C2B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49" y="1194608"/>
            <a:ext cx="8969739" cy="1221552"/>
          </a:xfrm>
        </p:spPr>
        <p:txBody>
          <a:bodyPr>
            <a:normAutofit lnSpcReduction="10000"/>
          </a:bodyPr>
          <a:lstStyle/>
          <a:p>
            <a:endParaRPr lang="en-US" sz="1985" dirty="0">
              <a:latin typeface="Helvetica" pitchFamily="2" charset="0"/>
            </a:endParaRPr>
          </a:p>
          <a:p>
            <a:pPr algn="just"/>
            <a:r>
              <a:rPr lang="en-US" sz="2263" dirty="0">
                <a:latin typeface="Helvetica" pitchFamily="2" charset="0"/>
                <a:ea typeface="Arial" panose="020B0604020202020204" pitchFamily="34" charset="0"/>
              </a:rPr>
              <a:t>Fund compendium portfolio spread across a number of sectors. This is meant to create a portfolio diversification that gives perpetual resilience.</a:t>
            </a:r>
            <a:endParaRPr lang="en-ZW" sz="2263" dirty="0">
              <a:latin typeface="Helvetica" pitchFamily="2" charset="0"/>
              <a:ea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4E2B439-F906-8F5C-FA20-687DF9AD84D3}"/>
              </a:ext>
            </a:extLst>
          </p:cNvPr>
          <p:cNvSpPr txBox="1">
            <a:spLocks/>
          </p:cNvSpPr>
          <p:nvPr/>
        </p:nvSpPr>
        <p:spPr>
          <a:xfrm>
            <a:off x="696503" y="2559872"/>
            <a:ext cx="8969738" cy="406864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316" dirty="0">
              <a:latin typeface="Al Nile" pitchFamily="2" charset="-78"/>
              <a:cs typeface="Al Nile" pitchFamily="2" charset="-78"/>
            </a:endParaRPr>
          </a:p>
          <a:p>
            <a:pPr marL="236345" indent="-236345">
              <a:buFont typeface="Wingdings" pitchFamily="2" charset="2"/>
              <a:buChar char="q"/>
            </a:pPr>
            <a:r>
              <a:rPr lang="en-US" sz="3395" b="1" dirty="0">
                <a:solidFill>
                  <a:srgbClr val="FF0000"/>
                </a:solidFill>
                <a:latin typeface="Al Nile" pitchFamily="2" charset="-78"/>
                <a:cs typeface="Al Nile" pitchFamily="2" charset="-78"/>
              </a:rPr>
              <a:t>Direct Property</a:t>
            </a:r>
          </a:p>
          <a:p>
            <a:pPr marL="236345" indent="-236345">
              <a:buFont typeface="Wingdings" pitchFamily="2" charset="2"/>
              <a:buChar char="q"/>
            </a:pPr>
            <a:r>
              <a:rPr lang="en-US" sz="3395" b="1" dirty="0">
                <a:solidFill>
                  <a:srgbClr val="FF0000"/>
                </a:solidFill>
                <a:latin typeface="Al Nile" pitchFamily="2" charset="-78"/>
                <a:cs typeface="Al Nile" pitchFamily="2" charset="-78"/>
              </a:rPr>
              <a:t>Alternative Investments  </a:t>
            </a:r>
          </a:p>
          <a:p>
            <a:pPr marL="236345" indent="-236345">
              <a:buFont typeface="Wingdings" pitchFamily="2" charset="2"/>
              <a:buChar char="q"/>
            </a:pPr>
            <a:r>
              <a:rPr lang="en-US" sz="3395" b="1" dirty="0">
                <a:solidFill>
                  <a:srgbClr val="FF0000"/>
                </a:solidFill>
                <a:latin typeface="Al Nile" pitchFamily="2" charset="-78"/>
                <a:cs typeface="Al Nile" pitchFamily="2" charset="-78"/>
              </a:rPr>
              <a:t>Offshore </a:t>
            </a:r>
          </a:p>
          <a:p>
            <a:pPr marL="236345" indent="-236345">
              <a:buFont typeface="Wingdings" pitchFamily="2" charset="2"/>
              <a:buChar char="q"/>
            </a:pPr>
            <a:r>
              <a:rPr lang="en-US" sz="3395" b="1" dirty="0">
                <a:solidFill>
                  <a:srgbClr val="FF0000"/>
                </a:solidFill>
                <a:latin typeface="Al Nile" pitchFamily="2" charset="-78"/>
                <a:cs typeface="Al Nile" pitchFamily="2" charset="-78"/>
              </a:rPr>
              <a:t>ZSE</a:t>
            </a:r>
          </a:p>
          <a:p>
            <a:pPr marL="236345" indent="-236345">
              <a:buFont typeface="Wingdings" pitchFamily="2" charset="2"/>
              <a:buChar char="q"/>
            </a:pPr>
            <a:r>
              <a:rPr lang="en-US" sz="3395" b="1" dirty="0">
                <a:solidFill>
                  <a:srgbClr val="FF0000"/>
                </a:solidFill>
                <a:latin typeface="Al Nile" pitchFamily="2" charset="-78"/>
                <a:cs typeface="Al Nile" pitchFamily="2" charset="-78"/>
              </a:rPr>
              <a:t>VFEX  </a:t>
            </a:r>
          </a:p>
          <a:p>
            <a:pPr marL="236345" indent="-236345">
              <a:buFont typeface="Wingdings" pitchFamily="2" charset="2"/>
              <a:buChar char="q"/>
            </a:pPr>
            <a:r>
              <a:rPr lang="en-US" sz="3395" b="1" dirty="0">
                <a:solidFill>
                  <a:srgbClr val="FF0000"/>
                </a:solidFill>
                <a:latin typeface="Al Nile" pitchFamily="2" charset="-78"/>
                <a:cs typeface="Al Nile" pitchFamily="2" charset="-78"/>
              </a:rPr>
              <a:t>Money Market (USD) </a:t>
            </a:r>
          </a:p>
          <a:p>
            <a:pPr marL="236345" indent="-236345">
              <a:buFont typeface="Wingdings" pitchFamily="2" charset="2"/>
              <a:buChar char="q"/>
            </a:pPr>
            <a:r>
              <a:rPr lang="en-US" sz="3395" b="1" dirty="0">
                <a:solidFill>
                  <a:srgbClr val="FF0000"/>
                </a:solidFill>
                <a:latin typeface="Al Nile" pitchFamily="2" charset="-78"/>
                <a:cs typeface="Al Nile" pitchFamily="2" charset="-78"/>
              </a:rPr>
              <a:t>Cash </a:t>
            </a:r>
          </a:p>
          <a:p>
            <a:endParaRPr lang="en-US" sz="2316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316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34C2C-0D8F-F09B-143C-0DB6D3E52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41294" y="6943092"/>
            <a:ext cx="2586818" cy="344310"/>
          </a:xfrm>
          <a:prstGeom prst="rect">
            <a:avLst/>
          </a:prstGeom>
        </p:spPr>
        <p:txBody>
          <a:bodyPr vert="horz" lIns="86227" tIns="43114" rIns="86227" bIns="43114" rtlCol="0" anchor="ctr"/>
          <a:lstStyle>
            <a:defPPr>
              <a:defRPr lang="en-US"/>
            </a:defPPr>
            <a:lvl1pPr marL="0" algn="r" defTabSz="862279" rtl="0" eaLnBrk="1" latinLnBrk="0" hangingPunct="1">
              <a:defRPr sz="11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31140" algn="l" defTabSz="862279" rtl="0" eaLnBrk="1" latinLnBrk="0" hangingPunct="1"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2279" algn="l" defTabSz="862279" rtl="0" eaLnBrk="1" latinLnBrk="0" hangingPunct="1"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3419" algn="l" defTabSz="862279" rtl="0" eaLnBrk="1" latinLnBrk="0" hangingPunct="1"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4558" algn="l" defTabSz="862279" rtl="0" eaLnBrk="1" latinLnBrk="0" hangingPunct="1"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55698" algn="l" defTabSz="862279" rtl="0" eaLnBrk="1" latinLnBrk="0" hangingPunct="1"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86838" algn="l" defTabSz="862279" rtl="0" eaLnBrk="1" latinLnBrk="0" hangingPunct="1"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17977" algn="l" defTabSz="862279" rtl="0" eaLnBrk="1" latinLnBrk="0" hangingPunct="1"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9117" algn="l" defTabSz="862279" rtl="0" eaLnBrk="1" latinLnBrk="0" hangingPunct="1"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D10E30-33F3-4104-895F-B5F8E5E1B0C4}" type="slidenum">
              <a:rPr lang="en-ZW" smtClean="0"/>
              <a:pPr/>
              <a:t>19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628633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Wood human figure">
            <a:extLst>
              <a:ext uri="{FF2B5EF4-FFF2-40B4-BE49-F238E27FC236}">
                <a16:creationId xmlns:a16="http://schemas.microsoft.com/office/drawing/2014/main" id="{A63AF48C-66A2-15BE-9279-1AED7F1405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07" r="56665" b="1"/>
          <a:stretch/>
        </p:blipFill>
        <p:spPr>
          <a:xfrm>
            <a:off x="2734766" y="217219"/>
            <a:ext cx="4008776" cy="7130063"/>
          </a:xfrm>
          <a:custGeom>
            <a:avLst/>
            <a:gdLst/>
            <a:ahLst/>
            <a:cxnLst/>
            <a:rect l="l" t="t" r="r" b="b"/>
            <a:pathLst>
              <a:path w="5110407" h="6856413">
                <a:moveTo>
                  <a:pt x="121782" y="0"/>
                </a:moveTo>
                <a:lnTo>
                  <a:pt x="4731440" y="0"/>
                </a:lnTo>
                <a:lnTo>
                  <a:pt x="4775629" y="179775"/>
                </a:lnTo>
                <a:cubicBezTo>
                  <a:pt x="5052916" y="1415453"/>
                  <a:pt x="5165791" y="2739148"/>
                  <a:pt x="5084710" y="4108260"/>
                </a:cubicBezTo>
                <a:cubicBezTo>
                  <a:pt x="5038379" y="4890611"/>
                  <a:pt x="4930907" y="5650759"/>
                  <a:pt x="4768709" y="6381464"/>
                </a:cubicBezTo>
                <a:lnTo>
                  <a:pt x="4653290" y="6856413"/>
                </a:lnTo>
                <a:lnTo>
                  <a:pt x="0" y="6856413"/>
                </a:lnTo>
                <a:lnTo>
                  <a:pt x="21062" y="6803488"/>
                </a:lnTo>
                <a:cubicBezTo>
                  <a:pt x="355644" y="5917239"/>
                  <a:pt x="573134" y="4914171"/>
                  <a:pt x="636462" y="3844830"/>
                </a:cubicBezTo>
                <a:cubicBezTo>
                  <a:pt x="713862" y="2537857"/>
                  <a:pt x="550895" y="1302013"/>
                  <a:pt x="203879" y="236924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632407-F92B-75A0-7132-2648CEE76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836" y="720731"/>
            <a:ext cx="2336929" cy="5948047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ZW" sz="3301" i="0" u="none" strike="noStrike" dirty="0">
                <a:ln/>
                <a:solidFill>
                  <a:schemeClr val="accent4"/>
                </a:solidFill>
              </a:rPr>
              <a:t>Why state service pension funds are necessary </a:t>
            </a:r>
            <a:br>
              <a:rPr lang="en-ZW" sz="3301" i="0" u="none" strike="noStrike" dirty="0">
                <a:ln/>
                <a:solidFill>
                  <a:schemeClr val="accent4"/>
                </a:solidFill>
              </a:rPr>
            </a:br>
            <a:endParaRPr lang="en-US" sz="330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E9FCC3-34A8-30C3-F521-E3A62374479F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961498" y="720730"/>
            <a:ext cx="2723151" cy="5948048"/>
          </a:xfrm>
        </p:spPr>
        <p:txBody>
          <a:bodyPr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spcAft>
                <a:spcPts val="566"/>
              </a:spcAft>
            </a:pPr>
            <a:endParaRPr lang="en-US" sz="1697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31140" lvl="0" indent="-431140">
              <a:spcAft>
                <a:spcPts val="566"/>
              </a:spcAft>
              <a:buFont typeface="Wingdings" pitchFamily="2" charset="2"/>
              <a:buChar char="ü"/>
              <a:tabLst>
                <a:tab pos="215570" algn="l"/>
              </a:tabLst>
            </a:pPr>
            <a:r>
              <a:rPr lang="en-US" sz="1697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Provide retirement security,</a:t>
            </a:r>
            <a:endParaRPr lang="en-ZW" sz="1697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31140" indent="-431140">
              <a:spcAft>
                <a:spcPts val="566"/>
              </a:spcAft>
              <a:buFont typeface="Wingdings" pitchFamily="2" charset="2"/>
              <a:buChar char="ü"/>
            </a:pPr>
            <a:r>
              <a:rPr lang="en-ZW" sz="1697" b="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Stabilisation Mechanism:</a:t>
            </a:r>
            <a:r>
              <a:rPr lang="en-ZW" sz="1697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(automatic stabilization during down turn)</a:t>
            </a:r>
            <a:r>
              <a:rPr lang="en-US" sz="1697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; </a:t>
            </a:r>
            <a:r>
              <a:rPr lang="en-ZW" sz="1697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as catalyst,</a:t>
            </a:r>
          </a:p>
          <a:p>
            <a:pPr marL="431140" indent="-431140">
              <a:spcAft>
                <a:spcPts val="566"/>
              </a:spcAft>
              <a:buFont typeface="Wingdings" pitchFamily="2" charset="2"/>
              <a:buChar char="ü"/>
            </a:pPr>
            <a:r>
              <a:rPr lang="en-ZW" sz="1697" b="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Long-term Savings Vehicles,</a:t>
            </a:r>
          </a:p>
          <a:p>
            <a:pPr marL="431140" indent="-431140">
              <a:spcAft>
                <a:spcPts val="566"/>
              </a:spcAft>
              <a:buFont typeface="Wingdings" pitchFamily="2" charset="2"/>
              <a:buChar char="ü"/>
            </a:pPr>
            <a:r>
              <a:rPr lang="en-US" sz="1697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Mobilize domestic capital, </a:t>
            </a:r>
          </a:p>
          <a:p>
            <a:pPr marL="431140" indent="-431140">
              <a:spcAft>
                <a:spcPts val="566"/>
              </a:spcAft>
              <a:buFont typeface="Wingdings" pitchFamily="2" charset="2"/>
              <a:buChar char="ü"/>
            </a:pPr>
            <a:r>
              <a:rPr lang="en-ZW" sz="1697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Drives Gvt investment agenda and policy</a:t>
            </a:r>
            <a:r>
              <a:rPr lang="en-US" sz="1697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&amp;NDS1</a:t>
            </a:r>
            <a:r>
              <a:rPr lang="en-ZW" sz="1697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.</a:t>
            </a:r>
            <a:endParaRPr lang="en-ZW" sz="1697" dirty="0">
              <a:ln/>
              <a:latin typeface="Cambria" panose="02040503050406030204" pitchFamily="18" charset="0"/>
            </a:endParaRPr>
          </a:p>
          <a:p>
            <a:pPr>
              <a:spcAft>
                <a:spcPts val="566"/>
              </a:spcAft>
            </a:pPr>
            <a:endParaRPr lang="en-US" sz="1697" dirty="0">
              <a:ln/>
              <a:latin typeface="Cambria" panose="02040503050406030204" pitchFamily="18" charset="0"/>
            </a:endParaRPr>
          </a:p>
          <a:p>
            <a:pPr marL="269462" indent="-269462">
              <a:spcAft>
                <a:spcPts val="566"/>
              </a:spcAft>
              <a:buFont typeface="Wingdings" pitchFamily="2" charset="2"/>
              <a:buChar char="ü"/>
            </a:pPr>
            <a:endParaRPr lang="en-US" sz="1697" dirty="0">
              <a:ln/>
              <a:latin typeface="Cambria" panose="02040503050406030204" pitchFamily="18" charset="0"/>
            </a:endParaRPr>
          </a:p>
          <a:p>
            <a:pPr marL="269462" indent="-269462">
              <a:spcAft>
                <a:spcPts val="566"/>
              </a:spcAft>
              <a:buFont typeface="Wingdings" pitchFamily="2" charset="2"/>
              <a:buChar char="ü"/>
            </a:pPr>
            <a:endParaRPr lang="en-US" sz="1697" dirty="0">
              <a:ln/>
              <a:latin typeface="Cambria" panose="02040503050406030204" pitchFamily="18" charset="0"/>
            </a:endParaRPr>
          </a:p>
          <a:p>
            <a:pPr>
              <a:spcAft>
                <a:spcPts val="566"/>
              </a:spcAft>
            </a:pPr>
            <a:endParaRPr lang="en-US" sz="1697" dirty="0">
              <a:ln/>
            </a:endParaRPr>
          </a:p>
          <a:p>
            <a:pPr>
              <a:spcAft>
                <a:spcPts val="566"/>
              </a:spcAft>
            </a:pPr>
            <a:endParaRPr lang="en-US" sz="1697" dirty="0">
              <a:ln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1483AF-700C-0135-ACC8-ED3C8FB71A3F}"/>
              </a:ext>
            </a:extLst>
          </p:cNvPr>
          <p:cNvSpPr txBox="1"/>
          <p:nvPr/>
        </p:nvSpPr>
        <p:spPr>
          <a:xfrm>
            <a:off x="4335316" y="3568851"/>
            <a:ext cx="1724545" cy="172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40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43D0-3768-ED0E-705F-0A372648E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00" y="444266"/>
            <a:ext cx="8265080" cy="928740"/>
          </a:xfrm>
        </p:spPr>
        <p:txBody>
          <a:bodyPr/>
          <a:lstStyle/>
          <a:p>
            <a:r>
              <a:rPr lang="en-US" sz="3018" kern="1200" dirty="0">
                <a:solidFill>
                  <a:schemeClr val="tx1"/>
                </a:solidFill>
                <a:latin typeface="+mj-lt"/>
                <a:cs typeface="+mj-cs"/>
              </a:rPr>
              <a:t>PSPF wants pension funds to syndicate on bankable  options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5F67C3-2787-69F4-50D3-144814D34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30745" y="159161"/>
            <a:ext cx="5475990" cy="772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10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5817" y="907183"/>
            <a:ext cx="6921535" cy="656285"/>
          </a:xfrm>
          <a:custGeom>
            <a:avLst/>
            <a:gdLst/>
            <a:ahLst/>
            <a:cxnLst/>
            <a:rect l="l" t="t" r="r" b="b"/>
            <a:pathLst>
              <a:path w="7339965" h="695960">
                <a:moveTo>
                  <a:pt x="7170089" y="0"/>
                </a:moveTo>
                <a:lnTo>
                  <a:pt x="169278" y="0"/>
                </a:lnTo>
                <a:lnTo>
                  <a:pt x="124411" y="6073"/>
                </a:lnTo>
                <a:lnTo>
                  <a:pt x="84011" y="23197"/>
                </a:lnTo>
                <a:lnTo>
                  <a:pt x="49725" y="49725"/>
                </a:lnTo>
                <a:lnTo>
                  <a:pt x="23197" y="84011"/>
                </a:lnTo>
                <a:lnTo>
                  <a:pt x="6073" y="124411"/>
                </a:lnTo>
                <a:lnTo>
                  <a:pt x="0" y="169278"/>
                </a:lnTo>
                <a:lnTo>
                  <a:pt x="0" y="526351"/>
                </a:lnTo>
                <a:lnTo>
                  <a:pt x="6073" y="571218"/>
                </a:lnTo>
                <a:lnTo>
                  <a:pt x="23197" y="611617"/>
                </a:lnTo>
                <a:lnTo>
                  <a:pt x="49725" y="645904"/>
                </a:lnTo>
                <a:lnTo>
                  <a:pt x="84011" y="672432"/>
                </a:lnTo>
                <a:lnTo>
                  <a:pt x="124411" y="689556"/>
                </a:lnTo>
                <a:lnTo>
                  <a:pt x="169278" y="695629"/>
                </a:lnTo>
                <a:lnTo>
                  <a:pt x="7170089" y="695629"/>
                </a:lnTo>
                <a:lnTo>
                  <a:pt x="7214956" y="689556"/>
                </a:lnTo>
                <a:lnTo>
                  <a:pt x="7255356" y="672432"/>
                </a:lnTo>
                <a:lnTo>
                  <a:pt x="7289642" y="645904"/>
                </a:lnTo>
                <a:lnTo>
                  <a:pt x="7316170" y="611617"/>
                </a:lnTo>
                <a:lnTo>
                  <a:pt x="7333294" y="571218"/>
                </a:lnTo>
                <a:lnTo>
                  <a:pt x="7339368" y="526351"/>
                </a:lnTo>
                <a:lnTo>
                  <a:pt x="7339368" y="169278"/>
                </a:lnTo>
                <a:lnTo>
                  <a:pt x="7333294" y="124411"/>
                </a:lnTo>
                <a:lnTo>
                  <a:pt x="7316170" y="84011"/>
                </a:lnTo>
                <a:lnTo>
                  <a:pt x="7289642" y="49725"/>
                </a:lnTo>
                <a:lnTo>
                  <a:pt x="7255356" y="23197"/>
                </a:lnTo>
                <a:lnTo>
                  <a:pt x="7214956" y="6073"/>
                </a:lnTo>
                <a:lnTo>
                  <a:pt x="7170089" y="0"/>
                </a:lnTo>
                <a:close/>
              </a:path>
            </a:pathLst>
          </a:custGeom>
          <a:solidFill>
            <a:srgbClr val="4F5A6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85799" y="1827275"/>
            <a:ext cx="9125719" cy="4834715"/>
            <a:chOff x="481698" y="1819871"/>
            <a:chExt cx="9677400" cy="51269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1698" y="1819871"/>
              <a:ext cx="9676803" cy="512639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002" y="2141531"/>
              <a:ext cx="9439198" cy="472271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6938" rIns="0" bIns="0" rtlCol="0">
            <a:spAutoFit/>
          </a:bodyPr>
          <a:lstStyle/>
          <a:p>
            <a:pPr marL="247306">
              <a:lnSpc>
                <a:spcPct val="100000"/>
              </a:lnSpc>
              <a:spcBef>
                <a:spcPts val="94"/>
              </a:spcBef>
            </a:pPr>
            <a:r>
              <a:rPr lang="en-US" dirty="0"/>
              <a:t>             </a:t>
            </a:r>
            <a:r>
              <a:rPr dirty="0"/>
              <a:t>PSPF</a:t>
            </a:r>
            <a:r>
              <a:rPr spc="-38" dirty="0"/>
              <a:t> </a:t>
            </a:r>
            <a:r>
              <a:rPr spc="-19" dirty="0"/>
              <a:t>Investment</a:t>
            </a:r>
            <a:r>
              <a:rPr spc="-38" dirty="0"/>
              <a:t> </a:t>
            </a:r>
            <a:r>
              <a:rPr dirty="0"/>
              <a:t>Priority</a:t>
            </a:r>
            <a:r>
              <a:rPr spc="-38" dirty="0"/>
              <a:t> </a:t>
            </a:r>
            <a:r>
              <a:rPr spc="-9" dirty="0"/>
              <a:t>Areas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848659" y="6957986"/>
            <a:ext cx="298801" cy="227426"/>
          </a:xfrm>
          <a:prstGeom prst="rect">
            <a:avLst/>
          </a:prstGeom>
        </p:spPr>
        <p:txBody>
          <a:bodyPr vert="horz" wrap="square" lIns="0" tIns="9581" rIns="0" bIns="0" rtlCol="0">
            <a:spAutoFit/>
          </a:bodyPr>
          <a:lstStyle/>
          <a:p>
            <a:pPr marL="35928">
              <a:lnSpc>
                <a:spcPct val="100000"/>
              </a:lnSpc>
              <a:spcBef>
                <a:spcPts val="75"/>
              </a:spcBef>
            </a:pPr>
            <a:r>
              <a:rPr sz="1415" b="1" spc="-24" dirty="0">
                <a:solidFill>
                  <a:srgbClr val="FFFFFF"/>
                </a:solidFill>
                <a:latin typeface="Lato Black"/>
                <a:cs typeface="Lato Black"/>
              </a:rPr>
              <a:t>9.</a:t>
            </a:r>
            <a:endParaRPr sz="1415">
              <a:latin typeface="Lato Black"/>
              <a:cs typeface="Lato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95159" y="6000572"/>
            <a:ext cx="656285" cy="268263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1976">
              <a:lnSpc>
                <a:spcPct val="100000"/>
              </a:lnSpc>
              <a:spcBef>
                <a:spcPts val="94"/>
              </a:spcBef>
            </a:pPr>
            <a:r>
              <a:rPr sz="1603" b="1" spc="-9" dirty="0">
                <a:solidFill>
                  <a:srgbClr val="231F20"/>
                </a:solidFill>
                <a:latin typeface="Lato Black"/>
                <a:cs typeface="Lato Black"/>
              </a:rPr>
              <a:t>Health</a:t>
            </a:r>
            <a:endParaRPr sz="1603">
              <a:latin typeface="Lato Black"/>
              <a:cs typeface="Lato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41944" y="6000572"/>
            <a:ext cx="1062871" cy="268263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1976">
              <a:lnSpc>
                <a:spcPct val="100000"/>
              </a:lnSpc>
              <a:spcBef>
                <a:spcPts val="94"/>
              </a:spcBef>
            </a:pPr>
            <a:r>
              <a:rPr sz="1603" b="1" spc="-9" dirty="0">
                <a:solidFill>
                  <a:srgbClr val="231F20"/>
                </a:solidFill>
                <a:latin typeface="Lato Black"/>
                <a:cs typeface="Lato Black"/>
              </a:rPr>
              <a:t>Hospitality</a:t>
            </a:r>
            <a:endParaRPr sz="1603">
              <a:latin typeface="Lato Black"/>
              <a:cs typeface="Lato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5569" y="3976427"/>
            <a:ext cx="1339517" cy="268263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1976">
              <a:lnSpc>
                <a:spcPct val="100000"/>
              </a:lnSpc>
              <a:spcBef>
                <a:spcPts val="94"/>
              </a:spcBef>
            </a:pPr>
            <a:r>
              <a:rPr sz="1603" b="1" spc="-9" dirty="0">
                <a:solidFill>
                  <a:srgbClr val="231F20"/>
                </a:solidFill>
                <a:latin typeface="Lato Black"/>
                <a:cs typeface="Lato Black"/>
              </a:rPr>
              <a:t>Infrastructure</a:t>
            </a:r>
            <a:endParaRPr sz="1603">
              <a:latin typeface="Lato Black"/>
              <a:cs typeface="Lato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67093" y="3976427"/>
            <a:ext cx="1065266" cy="268263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1976">
              <a:lnSpc>
                <a:spcPct val="100000"/>
              </a:lnSpc>
              <a:spcBef>
                <a:spcPts val="94"/>
              </a:spcBef>
            </a:pPr>
            <a:r>
              <a:rPr sz="1603" b="1" dirty="0">
                <a:solidFill>
                  <a:srgbClr val="231F20"/>
                </a:solidFill>
                <a:latin typeface="Lato Black"/>
                <a:cs typeface="Lato Black"/>
              </a:rPr>
              <a:t>Real </a:t>
            </a:r>
            <a:r>
              <a:rPr sz="1603" b="1" spc="-9" dirty="0">
                <a:solidFill>
                  <a:srgbClr val="231F20"/>
                </a:solidFill>
                <a:latin typeface="Lato Black"/>
                <a:cs typeface="Lato Black"/>
              </a:rPr>
              <a:t>Estate</a:t>
            </a:r>
            <a:endParaRPr sz="1603">
              <a:latin typeface="Lato Black"/>
              <a:cs typeface="Lato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45018" y="3976370"/>
            <a:ext cx="1640114" cy="268263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1976">
              <a:lnSpc>
                <a:spcPct val="100000"/>
              </a:lnSpc>
              <a:spcBef>
                <a:spcPts val="94"/>
              </a:spcBef>
            </a:pPr>
            <a:r>
              <a:rPr sz="1603" b="1" dirty="0">
                <a:solidFill>
                  <a:srgbClr val="231F20"/>
                </a:solidFill>
                <a:latin typeface="Lato Black"/>
                <a:cs typeface="Lato Black"/>
              </a:rPr>
              <a:t>Energy &amp; </a:t>
            </a:r>
            <a:r>
              <a:rPr sz="1603" b="1" spc="-9" dirty="0">
                <a:solidFill>
                  <a:srgbClr val="231F20"/>
                </a:solidFill>
                <a:latin typeface="Lato Black"/>
                <a:cs typeface="Lato Black"/>
              </a:rPr>
              <a:t>Utilities</a:t>
            </a:r>
            <a:endParaRPr sz="1603">
              <a:latin typeface="Lato Black"/>
              <a:cs typeface="Lato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94027" y="3976417"/>
            <a:ext cx="1680833" cy="268263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1976">
              <a:lnSpc>
                <a:spcPct val="100000"/>
              </a:lnSpc>
              <a:spcBef>
                <a:spcPts val="94"/>
              </a:spcBef>
            </a:pPr>
            <a:r>
              <a:rPr sz="1603" b="1" dirty="0">
                <a:solidFill>
                  <a:srgbClr val="231F20"/>
                </a:solidFill>
                <a:latin typeface="Lato Black"/>
                <a:cs typeface="Lato Black"/>
              </a:rPr>
              <a:t>Financial</a:t>
            </a:r>
            <a:r>
              <a:rPr sz="1603" b="1" spc="-71" dirty="0">
                <a:solidFill>
                  <a:srgbClr val="231F20"/>
                </a:solidFill>
                <a:latin typeface="Lato Black"/>
                <a:cs typeface="Lato Black"/>
              </a:rPr>
              <a:t> </a:t>
            </a:r>
            <a:r>
              <a:rPr sz="1603" b="1" spc="-9" dirty="0">
                <a:solidFill>
                  <a:srgbClr val="231F20"/>
                </a:solidFill>
                <a:latin typeface="Lato Black"/>
                <a:cs typeface="Lato Black"/>
              </a:rPr>
              <a:t>Services</a:t>
            </a:r>
            <a:endParaRPr sz="1603">
              <a:latin typeface="Lato Black"/>
              <a:cs typeface="Lato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17425" y="5735575"/>
            <a:ext cx="1267661" cy="519759"/>
          </a:xfrm>
          <a:prstGeom prst="rect">
            <a:avLst/>
          </a:prstGeom>
        </p:spPr>
        <p:txBody>
          <a:bodyPr vert="horz" wrap="square" lIns="0" tIns="4790" rIns="0" bIns="0" rtlCol="0">
            <a:spAutoFit/>
          </a:bodyPr>
          <a:lstStyle/>
          <a:p>
            <a:pPr marL="11976" marR="4790" indent="67665">
              <a:lnSpc>
                <a:spcPct val="102899"/>
              </a:lnSpc>
              <a:spcBef>
                <a:spcPts val="38"/>
              </a:spcBef>
            </a:pPr>
            <a:r>
              <a:rPr sz="1603" b="1" spc="-9" dirty="0">
                <a:solidFill>
                  <a:srgbClr val="231F20"/>
                </a:solidFill>
                <a:latin typeface="Lato Black"/>
                <a:cs typeface="Lato Black"/>
              </a:rPr>
              <a:t>Agriculture Beneﬁciation</a:t>
            </a:r>
            <a:endParaRPr sz="1603" dirty="0">
              <a:latin typeface="Lato Black"/>
              <a:cs typeface="Lato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06305" y="6000514"/>
            <a:ext cx="674249" cy="268263"/>
          </a:xfrm>
          <a:prstGeom prst="rect">
            <a:avLst/>
          </a:prstGeom>
        </p:spPr>
        <p:txBody>
          <a:bodyPr vert="horz" wrap="square" lIns="0" tIns="11976" rIns="0" bIns="0" rtlCol="0">
            <a:spAutoFit/>
          </a:bodyPr>
          <a:lstStyle/>
          <a:p>
            <a:pPr marL="11976">
              <a:lnSpc>
                <a:spcPct val="100000"/>
              </a:lnSpc>
              <a:spcBef>
                <a:spcPts val="94"/>
              </a:spcBef>
            </a:pPr>
            <a:r>
              <a:rPr sz="1603" b="1" spc="-9" dirty="0">
                <a:solidFill>
                  <a:srgbClr val="231F20"/>
                </a:solidFill>
                <a:latin typeface="Lato Black"/>
                <a:cs typeface="Lato Black"/>
              </a:rPr>
              <a:t>Mining</a:t>
            </a:r>
            <a:endParaRPr sz="1603">
              <a:latin typeface="Lato Black"/>
              <a:cs typeface="Lato Black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2392" y="693018"/>
            <a:ext cx="8335303" cy="6418446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2A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437582" y="2874042"/>
            <a:ext cx="2749093" cy="3132325"/>
            <a:chOff x="3645395" y="2819187"/>
            <a:chExt cx="2915285" cy="33216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5395" y="3076219"/>
              <a:ext cx="2915208" cy="306458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645396" y="2819187"/>
              <a:ext cx="2915285" cy="3143250"/>
            </a:xfrm>
            <a:custGeom>
              <a:avLst/>
              <a:gdLst/>
              <a:ahLst/>
              <a:cxnLst/>
              <a:rect l="l" t="t" r="r" b="b"/>
              <a:pathLst>
                <a:path w="2915284" h="3143250">
                  <a:moveTo>
                    <a:pt x="1457604" y="0"/>
                  </a:moveTo>
                  <a:lnTo>
                    <a:pt x="1409682" y="783"/>
                  </a:lnTo>
                  <a:lnTo>
                    <a:pt x="1362134" y="3115"/>
                  </a:lnTo>
                  <a:lnTo>
                    <a:pt x="1314985" y="6973"/>
                  </a:lnTo>
                  <a:lnTo>
                    <a:pt x="1268259" y="12332"/>
                  </a:lnTo>
                  <a:lnTo>
                    <a:pt x="1221981" y="19167"/>
                  </a:lnTo>
                  <a:lnTo>
                    <a:pt x="1176175" y="27454"/>
                  </a:lnTo>
                  <a:lnTo>
                    <a:pt x="1130866" y="37168"/>
                  </a:lnTo>
                  <a:lnTo>
                    <a:pt x="1086079" y="48284"/>
                  </a:lnTo>
                  <a:lnTo>
                    <a:pt x="1041837" y="60779"/>
                  </a:lnTo>
                  <a:lnTo>
                    <a:pt x="998165" y="74628"/>
                  </a:lnTo>
                  <a:lnTo>
                    <a:pt x="955088" y="89807"/>
                  </a:lnTo>
                  <a:lnTo>
                    <a:pt x="912630" y="106290"/>
                  </a:lnTo>
                  <a:lnTo>
                    <a:pt x="870816" y="124053"/>
                  </a:lnTo>
                  <a:lnTo>
                    <a:pt x="829670" y="143072"/>
                  </a:lnTo>
                  <a:lnTo>
                    <a:pt x="789217" y="163323"/>
                  </a:lnTo>
                  <a:lnTo>
                    <a:pt x="749481" y="184781"/>
                  </a:lnTo>
                  <a:lnTo>
                    <a:pt x="710487" y="207421"/>
                  </a:lnTo>
                  <a:lnTo>
                    <a:pt x="672258" y="231219"/>
                  </a:lnTo>
                  <a:lnTo>
                    <a:pt x="634821" y="256150"/>
                  </a:lnTo>
                  <a:lnTo>
                    <a:pt x="598198" y="282190"/>
                  </a:lnTo>
                  <a:lnTo>
                    <a:pt x="562415" y="309315"/>
                  </a:lnTo>
                  <a:lnTo>
                    <a:pt x="527496" y="337500"/>
                  </a:lnTo>
                  <a:lnTo>
                    <a:pt x="493466" y="366720"/>
                  </a:lnTo>
                  <a:lnTo>
                    <a:pt x="460349" y="396951"/>
                  </a:lnTo>
                  <a:lnTo>
                    <a:pt x="428169" y="428169"/>
                  </a:lnTo>
                  <a:lnTo>
                    <a:pt x="396951" y="460349"/>
                  </a:lnTo>
                  <a:lnTo>
                    <a:pt x="366720" y="493466"/>
                  </a:lnTo>
                  <a:lnTo>
                    <a:pt x="337500" y="527496"/>
                  </a:lnTo>
                  <a:lnTo>
                    <a:pt x="309315" y="562415"/>
                  </a:lnTo>
                  <a:lnTo>
                    <a:pt x="282190" y="598198"/>
                  </a:lnTo>
                  <a:lnTo>
                    <a:pt x="256150" y="634821"/>
                  </a:lnTo>
                  <a:lnTo>
                    <a:pt x="231219" y="672258"/>
                  </a:lnTo>
                  <a:lnTo>
                    <a:pt x="207421" y="710487"/>
                  </a:lnTo>
                  <a:lnTo>
                    <a:pt x="184781" y="749481"/>
                  </a:lnTo>
                  <a:lnTo>
                    <a:pt x="163323" y="789217"/>
                  </a:lnTo>
                  <a:lnTo>
                    <a:pt x="143072" y="829670"/>
                  </a:lnTo>
                  <a:lnTo>
                    <a:pt x="124053" y="870816"/>
                  </a:lnTo>
                  <a:lnTo>
                    <a:pt x="106290" y="912630"/>
                  </a:lnTo>
                  <a:lnTo>
                    <a:pt x="89807" y="955088"/>
                  </a:lnTo>
                  <a:lnTo>
                    <a:pt x="74628" y="998165"/>
                  </a:lnTo>
                  <a:lnTo>
                    <a:pt x="60779" y="1041837"/>
                  </a:lnTo>
                  <a:lnTo>
                    <a:pt x="48284" y="1086079"/>
                  </a:lnTo>
                  <a:lnTo>
                    <a:pt x="37168" y="1130866"/>
                  </a:lnTo>
                  <a:lnTo>
                    <a:pt x="27454" y="1176175"/>
                  </a:lnTo>
                  <a:lnTo>
                    <a:pt x="19167" y="1221981"/>
                  </a:lnTo>
                  <a:lnTo>
                    <a:pt x="12332" y="1268259"/>
                  </a:lnTo>
                  <a:lnTo>
                    <a:pt x="6973" y="1314985"/>
                  </a:lnTo>
                  <a:lnTo>
                    <a:pt x="3115" y="1362134"/>
                  </a:lnTo>
                  <a:lnTo>
                    <a:pt x="783" y="1409682"/>
                  </a:lnTo>
                  <a:lnTo>
                    <a:pt x="0" y="1457604"/>
                  </a:lnTo>
                  <a:lnTo>
                    <a:pt x="840" y="1505526"/>
                  </a:lnTo>
                  <a:lnTo>
                    <a:pt x="896" y="1508720"/>
                  </a:lnTo>
                  <a:lnTo>
                    <a:pt x="3565" y="1559403"/>
                  </a:lnTo>
                  <a:lnTo>
                    <a:pt x="7974" y="1609623"/>
                  </a:lnTo>
                  <a:lnTo>
                    <a:pt x="14093" y="1659353"/>
                  </a:lnTo>
                  <a:lnTo>
                    <a:pt x="21890" y="1708562"/>
                  </a:lnTo>
                  <a:lnTo>
                    <a:pt x="31333" y="1757223"/>
                  </a:lnTo>
                  <a:lnTo>
                    <a:pt x="42392" y="1805306"/>
                  </a:lnTo>
                  <a:lnTo>
                    <a:pt x="55035" y="1852783"/>
                  </a:lnTo>
                  <a:lnTo>
                    <a:pt x="69230" y="1899625"/>
                  </a:lnTo>
                  <a:lnTo>
                    <a:pt x="84946" y="1945803"/>
                  </a:lnTo>
                  <a:lnTo>
                    <a:pt x="102152" y="1991288"/>
                  </a:lnTo>
                  <a:lnTo>
                    <a:pt x="120816" y="2036052"/>
                  </a:lnTo>
                  <a:lnTo>
                    <a:pt x="140908" y="2080065"/>
                  </a:lnTo>
                  <a:lnTo>
                    <a:pt x="162407" y="2123325"/>
                  </a:lnTo>
                  <a:lnTo>
                    <a:pt x="161988" y="2123325"/>
                  </a:lnTo>
                  <a:lnTo>
                    <a:pt x="180286" y="2157430"/>
                  </a:lnTo>
                  <a:lnTo>
                    <a:pt x="218589" y="2222211"/>
                  </a:lnTo>
                  <a:lnTo>
                    <a:pt x="247616" y="2267140"/>
                  </a:lnTo>
                  <a:lnTo>
                    <a:pt x="278216" y="2310930"/>
                  </a:lnTo>
                  <a:lnTo>
                    <a:pt x="310353" y="2353539"/>
                  </a:lnTo>
                  <a:lnTo>
                    <a:pt x="343991" y="2394926"/>
                  </a:lnTo>
                  <a:lnTo>
                    <a:pt x="379092" y="2435050"/>
                  </a:lnTo>
                  <a:lnTo>
                    <a:pt x="415620" y="2473871"/>
                  </a:lnTo>
                  <a:lnTo>
                    <a:pt x="440009" y="2500088"/>
                  </a:lnTo>
                  <a:lnTo>
                    <a:pt x="492544" y="2553748"/>
                  </a:lnTo>
                  <a:lnTo>
                    <a:pt x="520722" y="2581074"/>
                  </a:lnTo>
                  <a:lnTo>
                    <a:pt x="550196" y="2608652"/>
                  </a:lnTo>
                  <a:lnTo>
                    <a:pt x="580980" y="2636424"/>
                  </a:lnTo>
                  <a:lnTo>
                    <a:pt x="613092" y="2664331"/>
                  </a:lnTo>
                  <a:lnTo>
                    <a:pt x="646547" y="2692316"/>
                  </a:lnTo>
                  <a:lnTo>
                    <a:pt x="681362" y="2720320"/>
                  </a:lnTo>
                  <a:lnTo>
                    <a:pt x="717553" y="2748284"/>
                  </a:lnTo>
                  <a:lnTo>
                    <a:pt x="755136" y="2776150"/>
                  </a:lnTo>
                  <a:lnTo>
                    <a:pt x="794127" y="2803859"/>
                  </a:lnTo>
                  <a:lnTo>
                    <a:pt x="834542" y="2831353"/>
                  </a:lnTo>
                  <a:lnTo>
                    <a:pt x="876397" y="2858574"/>
                  </a:lnTo>
                  <a:lnTo>
                    <a:pt x="919709" y="2885464"/>
                  </a:lnTo>
                  <a:lnTo>
                    <a:pt x="964494" y="2911963"/>
                  </a:lnTo>
                  <a:lnTo>
                    <a:pt x="1010767" y="2938013"/>
                  </a:lnTo>
                  <a:lnTo>
                    <a:pt x="1058546" y="2963557"/>
                  </a:lnTo>
                  <a:lnTo>
                    <a:pt x="1107845" y="2988535"/>
                  </a:lnTo>
                  <a:lnTo>
                    <a:pt x="1158681" y="3012889"/>
                  </a:lnTo>
                  <a:lnTo>
                    <a:pt x="1211071" y="3036561"/>
                  </a:lnTo>
                  <a:lnTo>
                    <a:pt x="1265031" y="3059492"/>
                  </a:lnTo>
                  <a:lnTo>
                    <a:pt x="1320575" y="3081624"/>
                  </a:lnTo>
                  <a:lnTo>
                    <a:pt x="1377722" y="3102898"/>
                  </a:lnTo>
                  <a:lnTo>
                    <a:pt x="1436487" y="3123256"/>
                  </a:lnTo>
                  <a:lnTo>
                    <a:pt x="1496885" y="3142640"/>
                  </a:lnTo>
                  <a:lnTo>
                    <a:pt x="1419923" y="3088056"/>
                  </a:lnTo>
                  <a:lnTo>
                    <a:pt x="1368821" y="3044629"/>
                  </a:lnTo>
                  <a:lnTo>
                    <a:pt x="1320677" y="2989651"/>
                  </a:lnTo>
                  <a:lnTo>
                    <a:pt x="1252588" y="2900413"/>
                  </a:lnTo>
                  <a:lnTo>
                    <a:pt x="1663626" y="2900413"/>
                  </a:lnTo>
                  <a:lnTo>
                    <a:pt x="1693227" y="2896041"/>
                  </a:lnTo>
                  <a:lnTo>
                    <a:pt x="1739033" y="2887754"/>
                  </a:lnTo>
                  <a:lnTo>
                    <a:pt x="1784341" y="2878040"/>
                  </a:lnTo>
                  <a:lnTo>
                    <a:pt x="1829129" y="2866923"/>
                  </a:lnTo>
                  <a:lnTo>
                    <a:pt x="1873371" y="2854428"/>
                  </a:lnTo>
                  <a:lnTo>
                    <a:pt x="1917043" y="2840579"/>
                  </a:lnTo>
                  <a:lnTo>
                    <a:pt x="1960120" y="2825401"/>
                  </a:lnTo>
                  <a:lnTo>
                    <a:pt x="2002577" y="2808918"/>
                  </a:lnTo>
                  <a:lnTo>
                    <a:pt x="2044392" y="2791155"/>
                  </a:lnTo>
                  <a:lnTo>
                    <a:pt x="2085537" y="2772135"/>
                  </a:lnTo>
                  <a:lnTo>
                    <a:pt x="2125991" y="2751885"/>
                  </a:lnTo>
                  <a:lnTo>
                    <a:pt x="2165727" y="2730427"/>
                  </a:lnTo>
                  <a:lnTo>
                    <a:pt x="2204721" y="2707787"/>
                  </a:lnTo>
                  <a:lnTo>
                    <a:pt x="2242949" y="2683989"/>
                  </a:lnTo>
                  <a:lnTo>
                    <a:pt x="2280387" y="2659058"/>
                  </a:lnTo>
                  <a:lnTo>
                    <a:pt x="2317010" y="2633018"/>
                  </a:lnTo>
                  <a:lnTo>
                    <a:pt x="2352793" y="2605893"/>
                  </a:lnTo>
                  <a:lnTo>
                    <a:pt x="2387712" y="2577708"/>
                  </a:lnTo>
                  <a:lnTo>
                    <a:pt x="2421742" y="2548488"/>
                  </a:lnTo>
                  <a:lnTo>
                    <a:pt x="2454859" y="2518257"/>
                  </a:lnTo>
                  <a:lnTo>
                    <a:pt x="2487039" y="2487039"/>
                  </a:lnTo>
                  <a:lnTo>
                    <a:pt x="2518257" y="2454859"/>
                  </a:lnTo>
                  <a:lnTo>
                    <a:pt x="2548488" y="2421742"/>
                  </a:lnTo>
                  <a:lnTo>
                    <a:pt x="2577708" y="2387712"/>
                  </a:lnTo>
                  <a:lnTo>
                    <a:pt x="2605893" y="2352793"/>
                  </a:lnTo>
                  <a:lnTo>
                    <a:pt x="2633018" y="2317010"/>
                  </a:lnTo>
                  <a:lnTo>
                    <a:pt x="2659058" y="2280387"/>
                  </a:lnTo>
                  <a:lnTo>
                    <a:pt x="2683989" y="2242949"/>
                  </a:lnTo>
                  <a:lnTo>
                    <a:pt x="2707787" y="2204721"/>
                  </a:lnTo>
                  <a:lnTo>
                    <a:pt x="2730427" y="2165727"/>
                  </a:lnTo>
                  <a:lnTo>
                    <a:pt x="2751885" y="2125991"/>
                  </a:lnTo>
                  <a:lnTo>
                    <a:pt x="2772135" y="2085537"/>
                  </a:lnTo>
                  <a:lnTo>
                    <a:pt x="2791155" y="2044392"/>
                  </a:lnTo>
                  <a:lnTo>
                    <a:pt x="2808918" y="2002577"/>
                  </a:lnTo>
                  <a:lnTo>
                    <a:pt x="2825401" y="1960120"/>
                  </a:lnTo>
                  <a:lnTo>
                    <a:pt x="2840579" y="1917043"/>
                  </a:lnTo>
                  <a:lnTo>
                    <a:pt x="2854428" y="1873371"/>
                  </a:lnTo>
                  <a:lnTo>
                    <a:pt x="2866923" y="1829129"/>
                  </a:lnTo>
                  <a:lnTo>
                    <a:pt x="2878040" y="1784341"/>
                  </a:lnTo>
                  <a:lnTo>
                    <a:pt x="2887754" y="1739033"/>
                  </a:lnTo>
                  <a:lnTo>
                    <a:pt x="2896041" y="1693227"/>
                  </a:lnTo>
                  <a:lnTo>
                    <a:pt x="2902876" y="1646949"/>
                  </a:lnTo>
                  <a:lnTo>
                    <a:pt x="2908235" y="1600223"/>
                  </a:lnTo>
                  <a:lnTo>
                    <a:pt x="2912093" y="1553074"/>
                  </a:lnTo>
                  <a:lnTo>
                    <a:pt x="2914425" y="1505526"/>
                  </a:lnTo>
                  <a:lnTo>
                    <a:pt x="2915208" y="1457604"/>
                  </a:lnTo>
                  <a:lnTo>
                    <a:pt x="2914425" y="1409682"/>
                  </a:lnTo>
                  <a:lnTo>
                    <a:pt x="2912093" y="1362134"/>
                  </a:lnTo>
                  <a:lnTo>
                    <a:pt x="2908235" y="1314985"/>
                  </a:lnTo>
                  <a:lnTo>
                    <a:pt x="2902876" y="1268259"/>
                  </a:lnTo>
                  <a:lnTo>
                    <a:pt x="2896041" y="1221981"/>
                  </a:lnTo>
                  <a:lnTo>
                    <a:pt x="2887754" y="1176175"/>
                  </a:lnTo>
                  <a:lnTo>
                    <a:pt x="2878040" y="1130866"/>
                  </a:lnTo>
                  <a:lnTo>
                    <a:pt x="2866923" y="1086079"/>
                  </a:lnTo>
                  <a:lnTo>
                    <a:pt x="2854428" y="1041837"/>
                  </a:lnTo>
                  <a:lnTo>
                    <a:pt x="2840579" y="998165"/>
                  </a:lnTo>
                  <a:lnTo>
                    <a:pt x="2825401" y="955088"/>
                  </a:lnTo>
                  <a:lnTo>
                    <a:pt x="2808918" y="912630"/>
                  </a:lnTo>
                  <a:lnTo>
                    <a:pt x="2791155" y="870816"/>
                  </a:lnTo>
                  <a:lnTo>
                    <a:pt x="2772135" y="829670"/>
                  </a:lnTo>
                  <a:lnTo>
                    <a:pt x="2751885" y="789217"/>
                  </a:lnTo>
                  <a:lnTo>
                    <a:pt x="2730427" y="749481"/>
                  </a:lnTo>
                  <a:lnTo>
                    <a:pt x="2707787" y="710487"/>
                  </a:lnTo>
                  <a:lnTo>
                    <a:pt x="2683989" y="672258"/>
                  </a:lnTo>
                  <a:lnTo>
                    <a:pt x="2659058" y="634821"/>
                  </a:lnTo>
                  <a:lnTo>
                    <a:pt x="2633018" y="598198"/>
                  </a:lnTo>
                  <a:lnTo>
                    <a:pt x="2605893" y="562415"/>
                  </a:lnTo>
                  <a:lnTo>
                    <a:pt x="2577708" y="527496"/>
                  </a:lnTo>
                  <a:lnTo>
                    <a:pt x="2548488" y="493466"/>
                  </a:lnTo>
                  <a:lnTo>
                    <a:pt x="2518257" y="460349"/>
                  </a:lnTo>
                  <a:lnTo>
                    <a:pt x="2487039" y="428169"/>
                  </a:lnTo>
                  <a:lnTo>
                    <a:pt x="2454859" y="396951"/>
                  </a:lnTo>
                  <a:lnTo>
                    <a:pt x="2421742" y="366720"/>
                  </a:lnTo>
                  <a:lnTo>
                    <a:pt x="2387712" y="337500"/>
                  </a:lnTo>
                  <a:lnTo>
                    <a:pt x="2352793" y="309315"/>
                  </a:lnTo>
                  <a:lnTo>
                    <a:pt x="2317010" y="282190"/>
                  </a:lnTo>
                  <a:lnTo>
                    <a:pt x="2280387" y="256150"/>
                  </a:lnTo>
                  <a:lnTo>
                    <a:pt x="2242949" y="231219"/>
                  </a:lnTo>
                  <a:lnTo>
                    <a:pt x="2204721" y="207421"/>
                  </a:lnTo>
                  <a:lnTo>
                    <a:pt x="2165727" y="184781"/>
                  </a:lnTo>
                  <a:lnTo>
                    <a:pt x="2125991" y="163323"/>
                  </a:lnTo>
                  <a:lnTo>
                    <a:pt x="2085537" y="143072"/>
                  </a:lnTo>
                  <a:lnTo>
                    <a:pt x="2044392" y="124053"/>
                  </a:lnTo>
                  <a:lnTo>
                    <a:pt x="2002577" y="106290"/>
                  </a:lnTo>
                  <a:lnTo>
                    <a:pt x="1960120" y="89807"/>
                  </a:lnTo>
                  <a:lnTo>
                    <a:pt x="1917043" y="74628"/>
                  </a:lnTo>
                  <a:lnTo>
                    <a:pt x="1873371" y="60779"/>
                  </a:lnTo>
                  <a:lnTo>
                    <a:pt x="1829129" y="48284"/>
                  </a:lnTo>
                  <a:lnTo>
                    <a:pt x="1784341" y="37168"/>
                  </a:lnTo>
                  <a:lnTo>
                    <a:pt x="1739033" y="27454"/>
                  </a:lnTo>
                  <a:lnTo>
                    <a:pt x="1693227" y="19167"/>
                  </a:lnTo>
                  <a:lnTo>
                    <a:pt x="1646949" y="12332"/>
                  </a:lnTo>
                  <a:lnTo>
                    <a:pt x="1600223" y="6973"/>
                  </a:lnTo>
                  <a:lnTo>
                    <a:pt x="1553074" y="3115"/>
                  </a:lnTo>
                  <a:lnTo>
                    <a:pt x="1505526" y="783"/>
                  </a:lnTo>
                  <a:lnTo>
                    <a:pt x="1457604" y="0"/>
                  </a:lnTo>
                  <a:close/>
                </a:path>
                <a:path w="2915284" h="3143250">
                  <a:moveTo>
                    <a:pt x="1663626" y="2900413"/>
                  </a:moveTo>
                  <a:lnTo>
                    <a:pt x="1252588" y="2900413"/>
                  </a:lnTo>
                  <a:lnTo>
                    <a:pt x="1303120" y="2906748"/>
                  </a:lnTo>
                  <a:lnTo>
                    <a:pt x="1354143" y="2911387"/>
                  </a:lnTo>
                  <a:lnTo>
                    <a:pt x="1405643" y="2914238"/>
                  </a:lnTo>
                  <a:lnTo>
                    <a:pt x="1457604" y="2915208"/>
                  </a:lnTo>
                  <a:lnTo>
                    <a:pt x="1505526" y="2914425"/>
                  </a:lnTo>
                  <a:lnTo>
                    <a:pt x="1553074" y="2912093"/>
                  </a:lnTo>
                  <a:lnTo>
                    <a:pt x="1600223" y="2908235"/>
                  </a:lnTo>
                  <a:lnTo>
                    <a:pt x="1646949" y="2902876"/>
                  </a:lnTo>
                  <a:lnTo>
                    <a:pt x="1663626" y="29004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353488" y="3371495"/>
            <a:ext cx="2559633" cy="1255457"/>
          </a:xfrm>
          <a:prstGeom prst="rect">
            <a:avLst/>
          </a:prstGeom>
        </p:spPr>
        <p:txBody>
          <a:bodyPr vert="horz" wrap="square" lIns="0" tIns="83233" rIns="0" bIns="0" rtlCol="0">
            <a:spAutoFit/>
          </a:bodyPr>
          <a:lstStyle/>
          <a:p>
            <a:pPr marL="11976" marR="4790" algn="ctr">
              <a:lnSpc>
                <a:spcPts val="2772"/>
              </a:lnSpc>
              <a:spcBef>
                <a:spcPts val="655"/>
              </a:spcBef>
            </a:pPr>
            <a:r>
              <a:rPr lang="de-CH" sz="2782" b="1" spc="-24" dirty="0">
                <a:solidFill>
                  <a:srgbClr val="4F5A6C"/>
                </a:solidFill>
                <a:latin typeface="Lato Black"/>
                <a:cs typeface="Lato Black"/>
              </a:rPr>
              <a:t>PSPF </a:t>
            </a:r>
          </a:p>
          <a:p>
            <a:pPr marL="11976" marR="4790" algn="ctr">
              <a:lnSpc>
                <a:spcPts val="2772"/>
              </a:lnSpc>
              <a:spcBef>
                <a:spcPts val="655"/>
              </a:spcBef>
            </a:pPr>
            <a:r>
              <a:rPr lang="de-CH" sz="2782" b="1" spc="-24" dirty="0">
                <a:solidFill>
                  <a:srgbClr val="4F5A6C"/>
                </a:solidFill>
                <a:latin typeface="Lato Black"/>
                <a:cs typeface="Lato Black"/>
              </a:rPr>
              <a:t>Bespoke Portfolio</a:t>
            </a:r>
            <a:endParaRPr sz="2782" dirty="0">
              <a:latin typeface="Lato Black"/>
              <a:cs typeface="Lato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92625" y="1941353"/>
            <a:ext cx="6495788" cy="4928128"/>
            <a:chOff x="1668352" y="2003121"/>
            <a:chExt cx="6888480" cy="522605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8104" y="2250503"/>
              <a:ext cx="2002421" cy="21050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553993" y="2086571"/>
              <a:ext cx="2002789" cy="2159000"/>
            </a:xfrm>
            <a:custGeom>
              <a:avLst/>
              <a:gdLst/>
              <a:ahLst/>
              <a:cxnLst/>
              <a:rect l="l" t="t" r="r" b="b"/>
              <a:pathLst>
                <a:path w="2002790" h="2159000">
                  <a:moveTo>
                    <a:pt x="1001204" y="0"/>
                  </a:moveTo>
                  <a:lnTo>
                    <a:pt x="952885" y="1160"/>
                  </a:lnTo>
                  <a:lnTo>
                    <a:pt x="905139" y="4605"/>
                  </a:lnTo>
                  <a:lnTo>
                    <a:pt x="858020" y="10282"/>
                  </a:lnTo>
                  <a:lnTo>
                    <a:pt x="811581" y="18137"/>
                  </a:lnTo>
                  <a:lnTo>
                    <a:pt x="765876" y="28116"/>
                  </a:lnTo>
                  <a:lnTo>
                    <a:pt x="720958" y="40166"/>
                  </a:lnTo>
                  <a:lnTo>
                    <a:pt x="676880" y="54234"/>
                  </a:lnTo>
                  <a:lnTo>
                    <a:pt x="633696" y="70266"/>
                  </a:lnTo>
                  <a:lnTo>
                    <a:pt x="591460" y="88208"/>
                  </a:lnTo>
                  <a:lnTo>
                    <a:pt x="550225" y="108007"/>
                  </a:lnTo>
                  <a:lnTo>
                    <a:pt x="510045" y="129610"/>
                  </a:lnTo>
                  <a:lnTo>
                    <a:pt x="470973" y="152963"/>
                  </a:lnTo>
                  <a:lnTo>
                    <a:pt x="433062" y="178012"/>
                  </a:lnTo>
                  <a:lnTo>
                    <a:pt x="396366" y="204704"/>
                  </a:lnTo>
                  <a:lnTo>
                    <a:pt x="360939" y="232986"/>
                  </a:lnTo>
                  <a:lnTo>
                    <a:pt x="326834" y="262804"/>
                  </a:lnTo>
                  <a:lnTo>
                    <a:pt x="294105" y="294105"/>
                  </a:lnTo>
                  <a:lnTo>
                    <a:pt x="262804" y="326834"/>
                  </a:lnTo>
                  <a:lnTo>
                    <a:pt x="232986" y="360939"/>
                  </a:lnTo>
                  <a:lnTo>
                    <a:pt x="204704" y="396366"/>
                  </a:lnTo>
                  <a:lnTo>
                    <a:pt x="178012" y="433062"/>
                  </a:lnTo>
                  <a:lnTo>
                    <a:pt x="152963" y="470973"/>
                  </a:lnTo>
                  <a:lnTo>
                    <a:pt x="129610" y="510045"/>
                  </a:lnTo>
                  <a:lnTo>
                    <a:pt x="108007" y="550225"/>
                  </a:lnTo>
                  <a:lnTo>
                    <a:pt x="88208" y="591460"/>
                  </a:lnTo>
                  <a:lnTo>
                    <a:pt x="70266" y="633696"/>
                  </a:lnTo>
                  <a:lnTo>
                    <a:pt x="54234" y="676880"/>
                  </a:lnTo>
                  <a:lnTo>
                    <a:pt x="40166" y="720958"/>
                  </a:lnTo>
                  <a:lnTo>
                    <a:pt x="28116" y="765876"/>
                  </a:lnTo>
                  <a:lnTo>
                    <a:pt x="18137" y="811581"/>
                  </a:lnTo>
                  <a:lnTo>
                    <a:pt x="10282" y="858020"/>
                  </a:lnTo>
                  <a:lnTo>
                    <a:pt x="4605" y="905139"/>
                  </a:lnTo>
                  <a:lnTo>
                    <a:pt x="1160" y="952885"/>
                  </a:lnTo>
                  <a:lnTo>
                    <a:pt x="0" y="1001217"/>
                  </a:lnTo>
                  <a:lnTo>
                    <a:pt x="1160" y="1049536"/>
                  </a:lnTo>
                  <a:lnTo>
                    <a:pt x="4605" y="1097281"/>
                  </a:lnTo>
                  <a:lnTo>
                    <a:pt x="10282" y="1144400"/>
                  </a:lnTo>
                  <a:lnTo>
                    <a:pt x="18137" y="1190839"/>
                  </a:lnTo>
                  <a:lnTo>
                    <a:pt x="28116" y="1236545"/>
                  </a:lnTo>
                  <a:lnTo>
                    <a:pt x="40166" y="1281463"/>
                  </a:lnTo>
                  <a:lnTo>
                    <a:pt x="54234" y="1325541"/>
                  </a:lnTo>
                  <a:lnTo>
                    <a:pt x="70266" y="1368724"/>
                  </a:lnTo>
                  <a:lnTo>
                    <a:pt x="88208" y="1410961"/>
                  </a:lnTo>
                  <a:lnTo>
                    <a:pt x="108007" y="1452195"/>
                  </a:lnTo>
                  <a:lnTo>
                    <a:pt x="129610" y="1492376"/>
                  </a:lnTo>
                  <a:lnTo>
                    <a:pt x="152963" y="1531448"/>
                  </a:lnTo>
                  <a:lnTo>
                    <a:pt x="178012" y="1569359"/>
                  </a:lnTo>
                  <a:lnTo>
                    <a:pt x="204704" y="1606055"/>
                  </a:lnTo>
                  <a:lnTo>
                    <a:pt x="232986" y="1641482"/>
                  </a:lnTo>
                  <a:lnTo>
                    <a:pt x="262804" y="1675587"/>
                  </a:lnTo>
                  <a:lnTo>
                    <a:pt x="294105" y="1708316"/>
                  </a:lnTo>
                  <a:lnTo>
                    <a:pt x="326834" y="1739617"/>
                  </a:lnTo>
                  <a:lnTo>
                    <a:pt x="360939" y="1769435"/>
                  </a:lnTo>
                  <a:lnTo>
                    <a:pt x="396366" y="1797716"/>
                  </a:lnTo>
                  <a:lnTo>
                    <a:pt x="433062" y="1824409"/>
                  </a:lnTo>
                  <a:lnTo>
                    <a:pt x="470973" y="1849458"/>
                  </a:lnTo>
                  <a:lnTo>
                    <a:pt x="510045" y="1872811"/>
                  </a:lnTo>
                  <a:lnTo>
                    <a:pt x="550225" y="1894414"/>
                  </a:lnTo>
                  <a:lnTo>
                    <a:pt x="591460" y="1914213"/>
                  </a:lnTo>
                  <a:lnTo>
                    <a:pt x="633696" y="1932155"/>
                  </a:lnTo>
                  <a:lnTo>
                    <a:pt x="676880" y="1948187"/>
                  </a:lnTo>
                  <a:lnTo>
                    <a:pt x="720958" y="1962255"/>
                  </a:lnTo>
                  <a:lnTo>
                    <a:pt x="765876" y="1974305"/>
                  </a:lnTo>
                  <a:lnTo>
                    <a:pt x="811581" y="1984284"/>
                  </a:lnTo>
                  <a:lnTo>
                    <a:pt x="858669" y="1992249"/>
                  </a:lnTo>
                  <a:lnTo>
                    <a:pt x="1142034" y="1992249"/>
                  </a:lnTo>
                  <a:lnTo>
                    <a:pt x="1095264" y="2053548"/>
                  </a:lnTo>
                  <a:lnTo>
                    <a:pt x="1062193" y="2091313"/>
                  </a:lnTo>
                  <a:lnTo>
                    <a:pt x="1027088" y="2121141"/>
                  </a:lnTo>
                  <a:lnTo>
                    <a:pt x="974217" y="2158631"/>
                  </a:lnTo>
                  <a:lnTo>
                    <a:pt x="1033782" y="2139183"/>
                  </a:lnTo>
                  <a:lnTo>
                    <a:pt x="1091015" y="2118375"/>
                  </a:lnTo>
                  <a:lnTo>
                    <a:pt x="1145951" y="2096329"/>
                  </a:lnTo>
                  <a:lnTo>
                    <a:pt x="1198622" y="2073166"/>
                  </a:lnTo>
                  <a:lnTo>
                    <a:pt x="1249062" y="2049006"/>
                  </a:lnTo>
                  <a:lnTo>
                    <a:pt x="1297305" y="2023971"/>
                  </a:lnTo>
                  <a:lnTo>
                    <a:pt x="1343382" y="1998181"/>
                  </a:lnTo>
                  <a:lnTo>
                    <a:pt x="1387329" y="1971757"/>
                  </a:lnTo>
                  <a:lnTo>
                    <a:pt x="1429178" y="1944820"/>
                  </a:lnTo>
                  <a:lnTo>
                    <a:pt x="1468963" y="1917492"/>
                  </a:lnTo>
                  <a:lnTo>
                    <a:pt x="1506717" y="1889893"/>
                  </a:lnTo>
                  <a:lnTo>
                    <a:pt x="1542474" y="1862144"/>
                  </a:lnTo>
                  <a:lnTo>
                    <a:pt x="1576266" y="1834365"/>
                  </a:lnTo>
                  <a:lnTo>
                    <a:pt x="1608128" y="1806679"/>
                  </a:lnTo>
                  <a:lnTo>
                    <a:pt x="1638093" y="1779206"/>
                  </a:lnTo>
                  <a:lnTo>
                    <a:pt x="1666194" y="1752066"/>
                  </a:lnTo>
                  <a:lnTo>
                    <a:pt x="1716938" y="1699272"/>
                  </a:lnTo>
                  <a:lnTo>
                    <a:pt x="1751785" y="1661689"/>
                  </a:lnTo>
                  <a:lnTo>
                    <a:pt x="1784695" y="1622373"/>
                  </a:lnTo>
                  <a:lnTo>
                    <a:pt x="1815599" y="1581400"/>
                  </a:lnTo>
                  <a:lnTo>
                    <a:pt x="1844425" y="1538846"/>
                  </a:lnTo>
                  <a:lnTo>
                    <a:pt x="1871103" y="1494790"/>
                  </a:lnTo>
                  <a:lnTo>
                    <a:pt x="1891144" y="1458480"/>
                  </a:lnTo>
                  <a:lnTo>
                    <a:pt x="1890858" y="1458480"/>
                  </a:lnTo>
                  <a:lnTo>
                    <a:pt x="1913411" y="1412042"/>
                  </a:lnTo>
                  <a:lnTo>
                    <a:pt x="1933610" y="1364347"/>
                  </a:lnTo>
                  <a:lnTo>
                    <a:pt x="1951378" y="1315458"/>
                  </a:lnTo>
                  <a:lnTo>
                    <a:pt x="1966636" y="1265449"/>
                  </a:lnTo>
                  <a:lnTo>
                    <a:pt x="1979302" y="1214395"/>
                  </a:lnTo>
                  <a:lnTo>
                    <a:pt x="1989295" y="1162370"/>
                  </a:lnTo>
                  <a:lnTo>
                    <a:pt x="1996533" y="1109449"/>
                  </a:lnTo>
                  <a:lnTo>
                    <a:pt x="2000936" y="1055707"/>
                  </a:lnTo>
                  <a:lnTo>
                    <a:pt x="2002421" y="1001217"/>
                  </a:lnTo>
                  <a:lnTo>
                    <a:pt x="2001261" y="952885"/>
                  </a:lnTo>
                  <a:lnTo>
                    <a:pt x="1997816" y="905139"/>
                  </a:lnTo>
                  <a:lnTo>
                    <a:pt x="1992139" y="858020"/>
                  </a:lnTo>
                  <a:lnTo>
                    <a:pt x="1984284" y="811581"/>
                  </a:lnTo>
                  <a:lnTo>
                    <a:pt x="1974305" y="765876"/>
                  </a:lnTo>
                  <a:lnTo>
                    <a:pt x="1962255" y="720958"/>
                  </a:lnTo>
                  <a:lnTo>
                    <a:pt x="1948187" y="676880"/>
                  </a:lnTo>
                  <a:lnTo>
                    <a:pt x="1932155" y="633696"/>
                  </a:lnTo>
                  <a:lnTo>
                    <a:pt x="1914213" y="591460"/>
                  </a:lnTo>
                  <a:lnTo>
                    <a:pt x="1894413" y="550225"/>
                  </a:lnTo>
                  <a:lnTo>
                    <a:pt x="1872810" y="510045"/>
                  </a:lnTo>
                  <a:lnTo>
                    <a:pt x="1849458" y="470973"/>
                  </a:lnTo>
                  <a:lnTo>
                    <a:pt x="1824408" y="433062"/>
                  </a:lnTo>
                  <a:lnTo>
                    <a:pt x="1797716" y="396366"/>
                  </a:lnTo>
                  <a:lnTo>
                    <a:pt x="1769433" y="360939"/>
                  </a:lnTo>
                  <a:lnTo>
                    <a:pt x="1739615" y="326834"/>
                  </a:lnTo>
                  <a:lnTo>
                    <a:pt x="1708315" y="294105"/>
                  </a:lnTo>
                  <a:lnTo>
                    <a:pt x="1675585" y="262804"/>
                  </a:lnTo>
                  <a:lnTo>
                    <a:pt x="1641479" y="232986"/>
                  </a:lnTo>
                  <a:lnTo>
                    <a:pt x="1606052" y="204704"/>
                  </a:lnTo>
                  <a:lnTo>
                    <a:pt x="1569356" y="178012"/>
                  </a:lnTo>
                  <a:lnTo>
                    <a:pt x="1531445" y="152963"/>
                  </a:lnTo>
                  <a:lnTo>
                    <a:pt x="1492372" y="129610"/>
                  </a:lnTo>
                  <a:lnTo>
                    <a:pt x="1452191" y="108007"/>
                  </a:lnTo>
                  <a:lnTo>
                    <a:pt x="1410955" y="88208"/>
                  </a:lnTo>
                  <a:lnTo>
                    <a:pt x="1368719" y="70266"/>
                  </a:lnTo>
                  <a:lnTo>
                    <a:pt x="1325535" y="54234"/>
                  </a:lnTo>
                  <a:lnTo>
                    <a:pt x="1281456" y="40166"/>
                  </a:lnTo>
                  <a:lnTo>
                    <a:pt x="1236537" y="28116"/>
                  </a:lnTo>
                  <a:lnTo>
                    <a:pt x="1190831" y="18137"/>
                  </a:lnTo>
                  <a:lnTo>
                    <a:pt x="1144391" y="10282"/>
                  </a:lnTo>
                  <a:lnTo>
                    <a:pt x="1097271" y="4605"/>
                  </a:lnTo>
                  <a:lnTo>
                    <a:pt x="1049524" y="1160"/>
                  </a:lnTo>
                  <a:lnTo>
                    <a:pt x="1001204" y="0"/>
                  </a:lnTo>
                  <a:close/>
                </a:path>
                <a:path w="2002790" h="2159000">
                  <a:moveTo>
                    <a:pt x="1142034" y="1992249"/>
                  </a:moveTo>
                  <a:lnTo>
                    <a:pt x="858931" y="1992249"/>
                  </a:lnTo>
                  <a:lnTo>
                    <a:pt x="905139" y="1997816"/>
                  </a:lnTo>
                  <a:lnTo>
                    <a:pt x="952885" y="2001261"/>
                  </a:lnTo>
                  <a:lnTo>
                    <a:pt x="1001204" y="2002421"/>
                  </a:lnTo>
                  <a:lnTo>
                    <a:pt x="1036893" y="2001755"/>
                  </a:lnTo>
                  <a:lnTo>
                    <a:pt x="1072267" y="1999797"/>
                  </a:lnTo>
                  <a:lnTo>
                    <a:pt x="1107317" y="1996608"/>
                  </a:lnTo>
                  <a:lnTo>
                    <a:pt x="1142034" y="19922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4243" y="2167051"/>
              <a:ext cx="2002421" cy="21050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668352" y="2003121"/>
              <a:ext cx="2002789" cy="2159000"/>
            </a:xfrm>
            <a:custGeom>
              <a:avLst/>
              <a:gdLst/>
              <a:ahLst/>
              <a:cxnLst/>
              <a:rect l="l" t="t" r="r" b="b"/>
              <a:pathLst>
                <a:path w="2002789" h="2159000">
                  <a:moveTo>
                    <a:pt x="1001216" y="0"/>
                  </a:moveTo>
                  <a:lnTo>
                    <a:pt x="952896" y="1160"/>
                  </a:lnTo>
                  <a:lnTo>
                    <a:pt x="905150" y="4605"/>
                  </a:lnTo>
                  <a:lnTo>
                    <a:pt x="858030" y="10282"/>
                  </a:lnTo>
                  <a:lnTo>
                    <a:pt x="811590" y="18137"/>
                  </a:lnTo>
                  <a:lnTo>
                    <a:pt x="765883" y="28116"/>
                  </a:lnTo>
                  <a:lnTo>
                    <a:pt x="720964" y="40166"/>
                  </a:lnTo>
                  <a:lnTo>
                    <a:pt x="676886" y="54234"/>
                  </a:lnTo>
                  <a:lnTo>
                    <a:pt x="633702" y="70266"/>
                  </a:lnTo>
                  <a:lnTo>
                    <a:pt x="591465" y="88208"/>
                  </a:lnTo>
                  <a:lnTo>
                    <a:pt x="550229" y="108007"/>
                  </a:lnTo>
                  <a:lnTo>
                    <a:pt x="510048" y="129610"/>
                  </a:lnTo>
                  <a:lnTo>
                    <a:pt x="470976" y="152963"/>
                  </a:lnTo>
                  <a:lnTo>
                    <a:pt x="433064" y="178012"/>
                  </a:lnTo>
                  <a:lnTo>
                    <a:pt x="396368" y="204704"/>
                  </a:lnTo>
                  <a:lnTo>
                    <a:pt x="360941" y="232986"/>
                  </a:lnTo>
                  <a:lnTo>
                    <a:pt x="326836" y="262804"/>
                  </a:lnTo>
                  <a:lnTo>
                    <a:pt x="294106" y="294105"/>
                  </a:lnTo>
                  <a:lnTo>
                    <a:pt x="262805" y="326834"/>
                  </a:lnTo>
                  <a:lnTo>
                    <a:pt x="232987" y="360939"/>
                  </a:lnTo>
                  <a:lnTo>
                    <a:pt x="204705" y="396366"/>
                  </a:lnTo>
                  <a:lnTo>
                    <a:pt x="178012" y="433062"/>
                  </a:lnTo>
                  <a:lnTo>
                    <a:pt x="152963" y="470973"/>
                  </a:lnTo>
                  <a:lnTo>
                    <a:pt x="129610" y="510045"/>
                  </a:lnTo>
                  <a:lnTo>
                    <a:pt x="108007" y="550225"/>
                  </a:lnTo>
                  <a:lnTo>
                    <a:pt x="88208" y="591460"/>
                  </a:lnTo>
                  <a:lnTo>
                    <a:pt x="70265" y="633696"/>
                  </a:lnTo>
                  <a:lnTo>
                    <a:pt x="54234" y="676880"/>
                  </a:lnTo>
                  <a:lnTo>
                    <a:pt x="40166" y="720958"/>
                  </a:lnTo>
                  <a:lnTo>
                    <a:pt x="28116" y="765876"/>
                  </a:lnTo>
                  <a:lnTo>
                    <a:pt x="18136" y="811581"/>
                  </a:lnTo>
                  <a:lnTo>
                    <a:pt x="10282" y="858020"/>
                  </a:lnTo>
                  <a:lnTo>
                    <a:pt x="4605" y="905139"/>
                  </a:lnTo>
                  <a:lnTo>
                    <a:pt x="1159" y="952885"/>
                  </a:lnTo>
                  <a:lnTo>
                    <a:pt x="0" y="1001217"/>
                  </a:lnTo>
                  <a:lnTo>
                    <a:pt x="1485" y="1055707"/>
                  </a:lnTo>
                  <a:lnTo>
                    <a:pt x="5887" y="1109449"/>
                  </a:lnTo>
                  <a:lnTo>
                    <a:pt x="13125" y="1162370"/>
                  </a:lnTo>
                  <a:lnTo>
                    <a:pt x="23118" y="1214395"/>
                  </a:lnTo>
                  <a:lnTo>
                    <a:pt x="35784" y="1265449"/>
                  </a:lnTo>
                  <a:lnTo>
                    <a:pt x="51042" y="1315458"/>
                  </a:lnTo>
                  <a:lnTo>
                    <a:pt x="68811" y="1364347"/>
                  </a:lnTo>
                  <a:lnTo>
                    <a:pt x="89009" y="1412042"/>
                  </a:lnTo>
                  <a:lnTo>
                    <a:pt x="111562" y="1458480"/>
                  </a:lnTo>
                  <a:lnTo>
                    <a:pt x="111277" y="1458480"/>
                  </a:lnTo>
                  <a:lnTo>
                    <a:pt x="131317" y="1494790"/>
                  </a:lnTo>
                  <a:lnTo>
                    <a:pt x="157995" y="1538846"/>
                  </a:lnTo>
                  <a:lnTo>
                    <a:pt x="186821" y="1581400"/>
                  </a:lnTo>
                  <a:lnTo>
                    <a:pt x="217725" y="1622373"/>
                  </a:lnTo>
                  <a:lnTo>
                    <a:pt x="250636" y="1661689"/>
                  </a:lnTo>
                  <a:lnTo>
                    <a:pt x="285482" y="1699272"/>
                  </a:lnTo>
                  <a:lnTo>
                    <a:pt x="336226" y="1752066"/>
                  </a:lnTo>
                  <a:lnTo>
                    <a:pt x="364327" y="1779206"/>
                  </a:lnTo>
                  <a:lnTo>
                    <a:pt x="394292" y="1806679"/>
                  </a:lnTo>
                  <a:lnTo>
                    <a:pt x="426154" y="1834365"/>
                  </a:lnTo>
                  <a:lnTo>
                    <a:pt x="459947" y="1862144"/>
                  </a:lnTo>
                  <a:lnTo>
                    <a:pt x="495703" y="1889893"/>
                  </a:lnTo>
                  <a:lnTo>
                    <a:pt x="533457" y="1917492"/>
                  </a:lnTo>
                  <a:lnTo>
                    <a:pt x="573242" y="1944820"/>
                  </a:lnTo>
                  <a:lnTo>
                    <a:pt x="615091" y="1971757"/>
                  </a:lnTo>
                  <a:lnTo>
                    <a:pt x="659038" y="1998181"/>
                  </a:lnTo>
                  <a:lnTo>
                    <a:pt x="705116" y="2023971"/>
                  </a:lnTo>
                  <a:lnTo>
                    <a:pt x="753358" y="2049006"/>
                  </a:lnTo>
                  <a:lnTo>
                    <a:pt x="803798" y="2073166"/>
                  </a:lnTo>
                  <a:lnTo>
                    <a:pt x="856469" y="2096329"/>
                  </a:lnTo>
                  <a:lnTo>
                    <a:pt x="911405" y="2118375"/>
                  </a:lnTo>
                  <a:lnTo>
                    <a:pt x="968639" y="2139183"/>
                  </a:lnTo>
                  <a:lnTo>
                    <a:pt x="1028204" y="2158631"/>
                  </a:lnTo>
                  <a:lnTo>
                    <a:pt x="975333" y="2121141"/>
                  </a:lnTo>
                  <a:lnTo>
                    <a:pt x="940228" y="2091313"/>
                  </a:lnTo>
                  <a:lnTo>
                    <a:pt x="907157" y="2053548"/>
                  </a:lnTo>
                  <a:lnTo>
                    <a:pt x="860386" y="1992249"/>
                  </a:lnTo>
                  <a:lnTo>
                    <a:pt x="1143752" y="1992249"/>
                  </a:lnTo>
                  <a:lnTo>
                    <a:pt x="1190839" y="1984284"/>
                  </a:lnTo>
                  <a:lnTo>
                    <a:pt x="1236544" y="1974305"/>
                  </a:lnTo>
                  <a:lnTo>
                    <a:pt x="1281463" y="1962255"/>
                  </a:lnTo>
                  <a:lnTo>
                    <a:pt x="1325541" y="1948187"/>
                  </a:lnTo>
                  <a:lnTo>
                    <a:pt x="1368724" y="1932155"/>
                  </a:lnTo>
                  <a:lnTo>
                    <a:pt x="1410960" y="1914213"/>
                  </a:lnTo>
                  <a:lnTo>
                    <a:pt x="1452195" y="1894414"/>
                  </a:lnTo>
                  <a:lnTo>
                    <a:pt x="1492375" y="1872811"/>
                  </a:lnTo>
                  <a:lnTo>
                    <a:pt x="1531448" y="1849458"/>
                  </a:lnTo>
                  <a:lnTo>
                    <a:pt x="1569359" y="1824409"/>
                  </a:lnTo>
                  <a:lnTo>
                    <a:pt x="1606054" y="1797716"/>
                  </a:lnTo>
                  <a:lnTo>
                    <a:pt x="1641481" y="1769435"/>
                  </a:lnTo>
                  <a:lnTo>
                    <a:pt x="1675586" y="1739617"/>
                  </a:lnTo>
                  <a:lnTo>
                    <a:pt x="1708316" y="1708316"/>
                  </a:lnTo>
                  <a:lnTo>
                    <a:pt x="1739616" y="1675587"/>
                  </a:lnTo>
                  <a:lnTo>
                    <a:pt x="1769434" y="1641482"/>
                  </a:lnTo>
                  <a:lnTo>
                    <a:pt x="1797716" y="1606055"/>
                  </a:lnTo>
                  <a:lnTo>
                    <a:pt x="1824408" y="1569359"/>
                  </a:lnTo>
                  <a:lnTo>
                    <a:pt x="1849458" y="1531448"/>
                  </a:lnTo>
                  <a:lnTo>
                    <a:pt x="1872811" y="1492376"/>
                  </a:lnTo>
                  <a:lnTo>
                    <a:pt x="1894413" y="1452195"/>
                  </a:lnTo>
                  <a:lnTo>
                    <a:pt x="1914213" y="1410961"/>
                  </a:lnTo>
                  <a:lnTo>
                    <a:pt x="1932155" y="1368724"/>
                  </a:lnTo>
                  <a:lnTo>
                    <a:pt x="1948187" y="1325541"/>
                  </a:lnTo>
                  <a:lnTo>
                    <a:pt x="1962254" y="1281463"/>
                  </a:lnTo>
                  <a:lnTo>
                    <a:pt x="1974304" y="1236545"/>
                  </a:lnTo>
                  <a:lnTo>
                    <a:pt x="1984284" y="1190839"/>
                  </a:lnTo>
                  <a:lnTo>
                    <a:pt x="1992138" y="1144400"/>
                  </a:lnTo>
                  <a:lnTo>
                    <a:pt x="1997815" y="1097281"/>
                  </a:lnTo>
                  <a:lnTo>
                    <a:pt x="2001261" y="1049536"/>
                  </a:lnTo>
                  <a:lnTo>
                    <a:pt x="2002421" y="1001217"/>
                  </a:lnTo>
                  <a:lnTo>
                    <a:pt x="2001261" y="952885"/>
                  </a:lnTo>
                  <a:lnTo>
                    <a:pt x="1997815" y="905139"/>
                  </a:lnTo>
                  <a:lnTo>
                    <a:pt x="1992138" y="858020"/>
                  </a:lnTo>
                  <a:lnTo>
                    <a:pt x="1984284" y="811581"/>
                  </a:lnTo>
                  <a:lnTo>
                    <a:pt x="1974304" y="765876"/>
                  </a:lnTo>
                  <a:lnTo>
                    <a:pt x="1962254" y="720958"/>
                  </a:lnTo>
                  <a:lnTo>
                    <a:pt x="1948187" y="676880"/>
                  </a:lnTo>
                  <a:lnTo>
                    <a:pt x="1932155" y="633696"/>
                  </a:lnTo>
                  <a:lnTo>
                    <a:pt x="1914213" y="591460"/>
                  </a:lnTo>
                  <a:lnTo>
                    <a:pt x="1894413" y="550225"/>
                  </a:lnTo>
                  <a:lnTo>
                    <a:pt x="1872811" y="510045"/>
                  </a:lnTo>
                  <a:lnTo>
                    <a:pt x="1849458" y="470973"/>
                  </a:lnTo>
                  <a:lnTo>
                    <a:pt x="1824408" y="433062"/>
                  </a:lnTo>
                  <a:lnTo>
                    <a:pt x="1797716" y="396366"/>
                  </a:lnTo>
                  <a:lnTo>
                    <a:pt x="1769434" y="360939"/>
                  </a:lnTo>
                  <a:lnTo>
                    <a:pt x="1739616" y="326834"/>
                  </a:lnTo>
                  <a:lnTo>
                    <a:pt x="1708316" y="294105"/>
                  </a:lnTo>
                  <a:lnTo>
                    <a:pt x="1675586" y="262804"/>
                  </a:lnTo>
                  <a:lnTo>
                    <a:pt x="1641481" y="232986"/>
                  </a:lnTo>
                  <a:lnTo>
                    <a:pt x="1606054" y="204704"/>
                  </a:lnTo>
                  <a:lnTo>
                    <a:pt x="1569359" y="178012"/>
                  </a:lnTo>
                  <a:lnTo>
                    <a:pt x="1531448" y="152963"/>
                  </a:lnTo>
                  <a:lnTo>
                    <a:pt x="1492375" y="129610"/>
                  </a:lnTo>
                  <a:lnTo>
                    <a:pt x="1452195" y="108007"/>
                  </a:lnTo>
                  <a:lnTo>
                    <a:pt x="1410960" y="88208"/>
                  </a:lnTo>
                  <a:lnTo>
                    <a:pt x="1368724" y="70266"/>
                  </a:lnTo>
                  <a:lnTo>
                    <a:pt x="1325541" y="54234"/>
                  </a:lnTo>
                  <a:lnTo>
                    <a:pt x="1281463" y="40166"/>
                  </a:lnTo>
                  <a:lnTo>
                    <a:pt x="1236544" y="28116"/>
                  </a:lnTo>
                  <a:lnTo>
                    <a:pt x="1190839" y="18137"/>
                  </a:lnTo>
                  <a:lnTo>
                    <a:pt x="1144400" y="10282"/>
                  </a:lnTo>
                  <a:lnTo>
                    <a:pt x="1097281" y="4605"/>
                  </a:lnTo>
                  <a:lnTo>
                    <a:pt x="1049535" y="1160"/>
                  </a:lnTo>
                  <a:lnTo>
                    <a:pt x="1001216" y="0"/>
                  </a:lnTo>
                  <a:close/>
                </a:path>
                <a:path w="2002789" h="2159000">
                  <a:moveTo>
                    <a:pt x="1143490" y="1992249"/>
                  </a:moveTo>
                  <a:lnTo>
                    <a:pt x="860386" y="1992249"/>
                  </a:lnTo>
                  <a:lnTo>
                    <a:pt x="895103" y="1996608"/>
                  </a:lnTo>
                  <a:lnTo>
                    <a:pt x="930154" y="1999797"/>
                  </a:lnTo>
                  <a:lnTo>
                    <a:pt x="965528" y="2001755"/>
                  </a:lnTo>
                  <a:lnTo>
                    <a:pt x="1001216" y="2002421"/>
                  </a:lnTo>
                  <a:lnTo>
                    <a:pt x="1049535" y="2001261"/>
                  </a:lnTo>
                  <a:lnTo>
                    <a:pt x="1097281" y="1997816"/>
                  </a:lnTo>
                  <a:lnTo>
                    <a:pt x="1143490" y="19922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6048" y="4960213"/>
              <a:ext cx="2002421" cy="210503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040159" y="5070544"/>
              <a:ext cx="2002789" cy="2159000"/>
            </a:xfrm>
            <a:custGeom>
              <a:avLst/>
              <a:gdLst/>
              <a:ahLst/>
              <a:cxnLst/>
              <a:rect l="l" t="t" r="r" b="b"/>
              <a:pathLst>
                <a:path w="2002789" h="2159000">
                  <a:moveTo>
                    <a:pt x="1028204" y="0"/>
                  </a:moveTo>
                  <a:lnTo>
                    <a:pt x="968639" y="19448"/>
                  </a:lnTo>
                  <a:lnTo>
                    <a:pt x="911405" y="40255"/>
                  </a:lnTo>
                  <a:lnTo>
                    <a:pt x="856470" y="62301"/>
                  </a:lnTo>
                  <a:lnTo>
                    <a:pt x="803798" y="85465"/>
                  </a:lnTo>
                  <a:lnTo>
                    <a:pt x="753358" y="109624"/>
                  </a:lnTo>
                  <a:lnTo>
                    <a:pt x="705116" y="134660"/>
                  </a:lnTo>
                  <a:lnTo>
                    <a:pt x="659038" y="160450"/>
                  </a:lnTo>
                  <a:lnTo>
                    <a:pt x="615092" y="186874"/>
                  </a:lnTo>
                  <a:lnTo>
                    <a:pt x="573243" y="213810"/>
                  </a:lnTo>
                  <a:lnTo>
                    <a:pt x="533458" y="241139"/>
                  </a:lnTo>
                  <a:lnTo>
                    <a:pt x="495704" y="268738"/>
                  </a:lnTo>
                  <a:lnTo>
                    <a:pt x="459947" y="296487"/>
                  </a:lnTo>
                  <a:lnTo>
                    <a:pt x="426154" y="324265"/>
                  </a:lnTo>
                  <a:lnTo>
                    <a:pt x="394292" y="351952"/>
                  </a:lnTo>
                  <a:lnTo>
                    <a:pt x="364328" y="379425"/>
                  </a:lnTo>
                  <a:lnTo>
                    <a:pt x="336227" y="406565"/>
                  </a:lnTo>
                  <a:lnTo>
                    <a:pt x="285483" y="459358"/>
                  </a:lnTo>
                  <a:lnTo>
                    <a:pt x="250636" y="496941"/>
                  </a:lnTo>
                  <a:lnTo>
                    <a:pt x="217726" y="536258"/>
                  </a:lnTo>
                  <a:lnTo>
                    <a:pt x="186822" y="577231"/>
                  </a:lnTo>
                  <a:lnTo>
                    <a:pt x="157996" y="619784"/>
                  </a:lnTo>
                  <a:lnTo>
                    <a:pt x="131318" y="663841"/>
                  </a:lnTo>
                  <a:lnTo>
                    <a:pt x="111271" y="700163"/>
                  </a:lnTo>
                  <a:lnTo>
                    <a:pt x="111556" y="700163"/>
                  </a:lnTo>
                  <a:lnTo>
                    <a:pt x="89009" y="746589"/>
                  </a:lnTo>
                  <a:lnTo>
                    <a:pt x="68811" y="794284"/>
                  </a:lnTo>
                  <a:lnTo>
                    <a:pt x="51042" y="843173"/>
                  </a:lnTo>
                  <a:lnTo>
                    <a:pt x="35784" y="893182"/>
                  </a:lnTo>
                  <a:lnTo>
                    <a:pt x="23118" y="944236"/>
                  </a:lnTo>
                  <a:lnTo>
                    <a:pt x="13126" y="996260"/>
                  </a:lnTo>
                  <a:lnTo>
                    <a:pt x="5887" y="1049181"/>
                  </a:lnTo>
                  <a:lnTo>
                    <a:pt x="1485" y="1102924"/>
                  </a:lnTo>
                  <a:lnTo>
                    <a:pt x="0" y="1157427"/>
                  </a:lnTo>
                  <a:lnTo>
                    <a:pt x="1160" y="1205746"/>
                  </a:lnTo>
                  <a:lnTo>
                    <a:pt x="4605" y="1253491"/>
                  </a:lnTo>
                  <a:lnTo>
                    <a:pt x="10282" y="1300610"/>
                  </a:lnTo>
                  <a:lnTo>
                    <a:pt x="18137" y="1347049"/>
                  </a:lnTo>
                  <a:lnTo>
                    <a:pt x="28116" y="1392755"/>
                  </a:lnTo>
                  <a:lnTo>
                    <a:pt x="40166" y="1437673"/>
                  </a:lnTo>
                  <a:lnTo>
                    <a:pt x="54234" y="1481751"/>
                  </a:lnTo>
                  <a:lnTo>
                    <a:pt x="70266" y="1524934"/>
                  </a:lnTo>
                  <a:lnTo>
                    <a:pt x="88208" y="1567171"/>
                  </a:lnTo>
                  <a:lnTo>
                    <a:pt x="108007" y="1608405"/>
                  </a:lnTo>
                  <a:lnTo>
                    <a:pt x="129610" y="1648586"/>
                  </a:lnTo>
                  <a:lnTo>
                    <a:pt x="152963" y="1687658"/>
                  </a:lnTo>
                  <a:lnTo>
                    <a:pt x="178013" y="1725569"/>
                  </a:lnTo>
                  <a:lnTo>
                    <a:pt x="204705" y="1762265"/>
                  </a:lnTo>
                  <a:lnTo>
                    <a:pt x="232987" y="1797692"/>
                  </a:lnTo>
                  <a:lnTo>
                    <a:pt x="262805" y="1831797"/>
                  </a:lnTo>
                  <a:lnTo>
                    <a:pt x="294106" y="1864526"/>
                  </a:lnTo>
                  <a:lnTo>
                    <a:pt x="326836" y="1895827"/>
                  </a:lnTo>
                  <a:lnTo>
                    <a:pt x="360941" y="1925645"/>
                  </a:lnTo>
                  <a:lnTo>
                    <a:pt x="396369" y="1953926"/>
                  </a:lnTo>
                  <a:lnTo>
                    <a:pt x="433065" y="1980619"/>
                  </a:lnTo>
                  <a:lnTo>
                    <a:pt x="470976" y="2005668"/>
                  </a:lnTo>
                  <a:lnTo>
                    <a:pt x="510049" y="2029021"/>
                  </a:lnTo>
                  <a:lnTo>
                    <a:pt x="550230" y="2050624"/>
                  </a:lnTo>
                  <a:lnTo>
                    <a:pt x="591465" y="2070423"/>
                  </a:lnTo>
                  <a:lnTo>
                    <a:pt x="633702" y="2088365"/>
                  </a:lnTo>
                  <a:lnTo>
                    <a:pt x="676886" y="2104397"/>
                  </a:lnTo>
                  <a:lnTo>
                    <a:pt x="720965" y="2118465"/>
                  </a:lnTo>
                  <a:lnTo>
                    <a:pt x="765884" y="2130515"/>
                  </a:lnTo>
                  <a:lnTo>
                    <a:pt x="811590" y="2140494"/>
                  </a:lnTo>
                  <a:lnTo>
                    <a:pt x="858030" y="2148349"/>
                  </a:lnTo>
                  <a:lnTo>
                    <a:pt x="905150" y="2154026"/>
                  </a:lnTo>
                  <a:lnTo>
                    <a:pt x="952897" y="2157471"/>
                  </a:lnTo>
                  <a:lnTo>
                    <a:pt x="1001217" y="2158631"/>
                  </a:lnTo>
                  <a:lnTo>
                    <a:pt x="1049536" y="2157471"/>
                  </a:lnTo>
                  <a:lnTo>
                    <a:pt x="1097281" y="2154026"/>
                  </a:lnTo>
                  <a:lnTo>
                    <a:pt x="1144400" y="2148349"/>
                  </a:lnTo>
                  <a:lnTo>
                    <a:pt x="1190839" y="2140494"/>
                  </a:lnTo>
                  <a:lnTo>
                    <a:pt x="1236545" y="2130515"/>
                  </a:lnTo>
                  <a:lnTo>
                    <a:pt x="1281463" y="2118465"/>
                  </a:lnTo>
                  <a:lnTo>
                    <a:pt x="1325541" y="2104397"/>
                  </a:lnTo>
                  <a:lnTo>
                    <a:pt x="1368724" y="2088365"/>
                  </a:lnTo>
                  <a:lnTo>
                    <a:pt x="1410961" y="2070423"/>
                  </a:lnTo>
                  <a:lnTo>
                    <a:pt x="1452195" y="2050624"/>
                  </a:lnTo>
                  <a:lnTo>
                    <a:pt x="1492376" y="2029021"/>
                  </a:lnTo>
                  <a:lnTo>
                    <a:pt x="1531448" y="2005668"/>
                  </a:lnTo>
                  <a:lnTo>
                    <a:pt x="1569359" y="1980619"/>
                  </a:lnTo>
                  <a:lnTo>
                    <a:pt x="1606055" y="1953926"/>
                  </a:lnTo>
                  <a:lnTo>
                    <a:pt x="1641482" y="1925645"/>
                  </a:lnTo>
                  <a:lnTo>
                    <a:pt x="1675587" y="1895827"/>
                  </a:lnTo>
                  <a:lnTo>
                    <a:pt x="1708316" y="1864526"/>
                  </a:lnTo>
                  <a:lnTo>
                    <a:pt x="1739617" y="1831797"/>
                  </a:lnTo>
                  <a:lnTo>
                    <a:pt x="1769435" y="1797692"/>
                  </a:lnTo>
                  <a:lnTo>
                    <a:pt x="1797716" y="1762265"/>
                  </a:lnTo>
                  <a:lnTo>
                    <a:pt x="1824409" y="1725569"/>
                  </a:lnTo>
                  <a:lnTo>
                    <a:pt x="1849458" y="1687658"/>
                  </a:lnTo>
                  <a:lnTo>
                    <a:pt x="1872811" y="1648586"/>
                  </a:lnTo>
                  <a:lnTo>
                    <a:pt x="1894414" y="1608405"/>
                  </a:lnTo>
                  <a:lnTo>
                    <a:pt x="1914213" y="1567171"/>
                  </a:lnTo>
                  <a:lnTo>
                    <a:pt x="1932155" y="1524934"/>
                  </a:lnTo>
                  <a:lnTo>
                    <a:pt x="1948187" y="1481751"/>
                  </a:lnTo>
                  <a:lnTo>
                    <a:pt x="1962255" y="1437673"/>
                  </a:lnTo>
                  <a:lnTo>
                    <a:pt x="1974305" y="1392755"/>
                  </a:lnTo>
                  <a:lnTo>
                    <a:pt x="1984284" y="1347049"/>
                  </a:lnTo>
                  <a:lnTo>
                    <a:pt x="1992139" y="1300610"/>
                  </a:lnTo>
                  <a:lnTo>
                    <a:pt x="1997816" y="1253491"/>
                  </a:lnTo>
                  <a:lnTo>
                    <a:pt x="2001261" y="1205746"/>
                  </a:lnTo>
                  <a:lnTo>
                    <a:pt x="2002421" y="1157427"/>
                  </a:lnTo>
                  <a:lnTo>
                    <a:pt x="2001261" y="1109095"/>
                  </a:lnTo>
                  <a:lnTo>
                    <a:pt x="1997816" y="1061349"/>
                  </a:lnTo>
                  <a:lnTo>
                    <a:pt x="1992139" y="1014230"/>
                  </a:lnTo>
                  <a:lnTo>
                    <a:pt x="1984284" y="967791"/>
                  </a:lnTo>
                  <a:lnTo>
                    <a:pt x="1974305" y="922086"/>
                  </a:lnTo>
                  <a:lnTo>
                    <a:pt x="1962255" y="877168"/>
                  </a:lnTo>
                  <a:lnTo>
                    <a:pt x="1948187" y="833090"/>
                  </a:lnTo>
                  <a:lnTo>
                    <a:pt x="1932155" y="789906"/>
                  </a:lnTo>
                  <a:lnTo>
                    <a:pt x="1914213" y="747670"/>
                  </a:lnTo>
                  <a:lnTo>
                    <a:pt x="1894414" y="706435"/>
                  </a:lnTo>
                  <a:lnTo>
                    <a:pt x="1872811" y="666255"/>
                  </a:lnTo>
                  <a:lnTo>
                    <a:pt x="1849458" y="627183"/>
                  </a:lnTo>
                  <a:lnTo>
                    <a:pt x="1824409" y="589272"/>
                  </a:lnTo>
                  <a:lnTo>
                    <a:pt x="1797716" y="552576"/>
                  </a:lnTo>
                  <a:lnTo>
                    <a:pt x="1769435" y="517149"/>
                  </a:lnTo>
                  <a:lnTo>
                    <a:pt x="1739617" y="483044"/>
                  </a:lnTo>
                  <a:lnTo>
                    <a:pt x="1708316" y="450315"/>
                  </a:lnTo>
                  <a:lnTo>
                    <a:pt x="1675587" y="419014"/>
                  </a:lnTo>
                  <a:lnTo>
                    <a:pt x="1641482" y="389196"/>
                  </a:lnTo>
                  <a:lnTo>
                    <a:pt x="1606055" y="360914"/>
                  </a:lnTo>
                  <a:lnTo>
                    <a:pt x="1569359" y="334222"/>
                  </a:lnTo>
                  <a:lnTo>
                    <a:pt x="1531448" y="309173"/>
                  </a:lnTo>
                  <a:lnTo>
                    <a:pt x="1492376" y="285820"/>
                  </a:lnTo>
                  <a:lnTo>
                    <a:pt x="1452195" y="264217"/>
                  </a:lnTo>
                  <a:lnTo>
                    <a:pt x="1410961" y="244418"/>
                  </a:lnTo>
                  <a:lnTo>
                    <a:pt x="1368724" y="226476"/>
                  </a:lnTo>
                  <a:lnTo>
                    <a:pt x="1325541" y="210444"/>
                  </a:lnTo>
                  <a:lnTo>
                    <a:pt x="1281463" y="196376"/>
                  </a:lnTo>
                  <a:lnTo>
                    <a:pt x="1236545" y="184326"/>
                  </a:lnTo>
                  <a:lnTo>
                    <a:pt x="1190839" y="174347"/>
                  </a:lnTo>
                  <a:lnTo>
                    <a:pt x="1144400" y="166492"/>
                  </a:lnTo>
                  <a:lnTo>
                    <a:pt x="860303" y="166492"/>
                  </a:lnTo>
                  <a:lnTo>
                    <a:pt x="907157" y="105082"/>
                  </a:lnTo>
                  <a:lnTo>
                    <a:pt x="940228" y="67317"/>
                  </a:lnTo>
                  <a:lnTo>
                    <a:pt x="975333" y="37489"/>
                  </a:lnTo>
                  <a:lnTo>
                    <a:pt x="1028204" y="0"/>
                  </a:lnTo>
                  <a:close/>
                </a:path>
                <a:path w="2002789" h="2159000">
                  <a:moveTo>
                    <a:pt x="1001217" y="156209"/>
                  </a:moveTo>
                  <a:lnTo>
                    <a:pt x="965528" y="156876"/>
                  </a:lnTo>
                  <a:lnTo>
                    <a:pt x="930154" y="158834"/>
                  </a:lnTo>
                  <a:lnTo>
                    <a:pt x="895103" y="162023"/>
                  </a:lnTo>
                  <a:lnTo>
                    <a:pt x="859513" y="166492"/>
                  </a:lnTo>
                  <a:lnTo>
                    <a:pt x="1144400" y="166492"/>
                  </a:lnTo>
                  <a:lnTo>
                    <a:pt x="1097281" y="160815"/>
                  </a:lnTo>
                  <a:lnTo>
                    <a:pt x="1049536" y="157370"/>
                  </a:lnTo>
                  <a:lnTo>
                    <a:pt x="1001217" y="1562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92595" y="4891811"/>
              <a:ext cx="2002421" cy="210502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468485" y="5002137"/>
              <a:ext cx="2002789" cy="2159000"/>
            </a:xfrm>
            <a:custGeom>
              <a:avLst/>
              <a:gdLst/>
              <a:ahLst/>
              <a:cxnLst/>
              <a:rect l="l" t="t" r="r" b="b"/>
              <a:pathLst>
                <a:path w="2002790" h="2159000">
                  <a:moveTo>
                    <a:pt x="1001204" y="156210"/>
                  </a:moveTo>
                  <a:lnTo>
                    <a:pt x="952885" y="157370"/>
                  </a:lnTo>
                  <a:lnTo>
                    <a:pt x="905139" y="160815"/>
                  </a:lnTo>
                  <a:lnTo>
                    <a:pt x="858020" y="166492"/>
                  </a:lnTo>
                  <a:lnTo>
                    <a:pt x="811581" y="174347"/>
                  </a:lnTo>
                  <a:lnTo>
                    <a:pt x="765876" y="184326"/>
                  </a:lnTo>
                  <a:lnTo>
                    <a:pt x="720957" y="196376"/>
                  </a:lnTo>
                  <a:lnTo>
                    <a:pt x="676880" y="210444"/>
                  </a:lnTo>
                  <a:lnTo>
                    <a:pt x="633696" y="226476"/>
                  </a:lnTo>
                  <a:lnTo>
                    <a:pt x="591460" y="244418"/>
                  </a:lnTo>
                  <a:lnTo>
                    <a:pt x="550225" y="264217"/>
                  </a:lnTo>
                  <a:lnTo>
                    <a:pt x="510045" y="285820"/>
                  </a:lnTo>
                  <a:lnTo>
                    <a:pt x="470972" y="309173"/>
                  </a:lnTo>
                  <a:lnTo>
                    <a:pt x="433062" y="334222"/>
                  </a:lnTo>
                  <a:lnTo>
                    <a:pt x="396366" y="360914"/>
                  </a:lnTo>
                  <a:lnTo>
                    <a:pt x="360939" y="389196"/>
                  </a:lnTo>
                  <a:lnTo>
                    <a:pt x="326834" y="419014"/>
                  </a:lnTo>
                  <a:lnTo>
                    <a:pt x="294104" y="450315"/>
                  </a:lnTo>
                  <a:lnTo>
                    <a:pt x="262804" y="483044"/>
                  </a:lnTo>
                  <a:lnTo>
                    <a:pt x="232986" y="517149"/>
                  </a:lnTo>
                  <a:lnTo>
                    <a:pt x="204704" y="552576"/>
                  </a:lnTo>
                  <a:lnTo>
                    <a:pt x="178012" y="589272"/>
                  </a:lnTo>
                  <a:lnTo>
                    <a:pt x="152962" y="627183"/>
                  </a:lnTo>
                  <a:lnTo>
                    <a:pt x="129610" y="666255"/>
                  </a:lnTo>
                  <a:lnTo>
                    <a:pt x="108007" y="706435"/>
                  </a:lnTo>
                  <a:lnTo>
                    <a:pt x="88208" y="747670"/>
                  </a:lnTo>
                  <a:lnTo>
                    <a:pt x="70265" y="789906"/>
                  </a:lnTo>
                  <a:lnTo>
                    <a:pt x="54234" y="833090"/>
                  </a:lnTo>
                  <a:lnTo>
                    <a:pt x="40166" y="877168"/>
                  </a:lnTo>
                  <a:lnTo>
                    <a:pt x="28116" y="922086"/>
                  </a:lnTo>
                  <a:lnTo>
                    <a:pt x="18136" y="967791"/>
                  </a:lnTo>
                  <a:lnTo>
                    <a:pt x="10282" y="1014230"/>
                  </a:lnTo>
                  <a:lnTo>
                    <a:pt x="4605" y="1061349"/>
                  </a:lnTo>
                  <a:lnTo>
                    <a:pt x="1160" y="1109095"/>
                  </a:lnTo>
                  <a:lnTo>
                    <a:pt x="0" y="1157427"/>
                  </a:lnTo>
                  <a:lnTo>
                    <a:pt x="1160" y="1205746"/>
                  </a:lnTo>
                  <a:lnTo>
                    <a:pt x="4605" y="1253491"/>
                  </a:lnTo>
                  <a:lnTo>
                    <a:pt x="10282" y="1300610"/>
                  </a:lnTo>
                  <a:lnTo>
                    <a:pt x="18136" y="1347049"/>
                  </a:lnTo>
                  <a:lnTo>
                    <a:pt x="28116" y="1392755"/>
                  </a:lnTo>
                  <a:lnTo>
                    <a:pt x="40166" y="1437673"/>
                  </a:lnTo>
                  <a:lnTo>
                    <a:pt x="54234" y="1481751"/>
                  </a:lnTo>
                  <a:lnTo>
                    <a:pt x="70265" y="1524934"/>
                  </a:lnTo>
                  <a:lnTo>
                    <a:pt x="88208" y="1567171"/>
                  </a:lnTo>
                  <a:lnTo>
                    <a:pt x="108007" y="1608405"/>
                  </a:lnTo>
                  <a:lnTo>
                    <a:pt x="129610" y="1648586"/>
                  </a:lnTo>
                  <a:lnTo>
                    <a:pt x="152962" y="1687658"/>
                  </a:lnTo>
                  <a:lnTo>
                    <a:pt x="178012" y="1725569"/>
                  </a:lnTo>
                  <a:lnTo>
                    <a:pt x="204704" y="1762265"/>
                  </a:lnTo>
                  <a:lnTo>
                    <a:pt x="232986" y="1797692"/>
                  </a:lnTo>
                  <a:lnTo>
                    <a:pt x="262804" y="1831797"/>
                  </a:lnTo>
                  <a:lnTo>
                    <a:pt x="294104" y="1864526"/>
                  </a:lnTo>
                  <a:lnTo>
                    <a:pt x="326834" y="1895827"/>
                  </a:lnTo>
                  <a:lnTo>
                    <a:pt x="360939" y="1925645"/>
                  </a:lnTo>
                  <a:lnTo>
                    <a:pt x="396366" y="1953926"/>
                  </a:lnTo>
                  <a:lnTo>
                    <a:pt x="433062" y="1980619"/>
                  </a:lnTo>
                  <a:lnTo>
                    <a:pt x="470972" y="2005668"/>
                  </a:lnTo>
                  <a:lnTo>
                    <a:pt x="510045" y="2029021"/>
                  </a:lnTo>
                  <a:lnTo>
                    <a:pt x="550225" y="2050624"/>
                  </a:lnTo>
                  <a:lnTo>
                    <a:pt x="591460" y="2070423"/>
                  </a:lnTo>
                  <a:lnTo>
                    <a:pt x="633696" y="2088365"/>
                  </a:lnTo>
                  <a:lnTo>
                    <a:pt x="676880" y="2104397"/>
                  </a:lnTo>
                  <a:lnTo>
                    <a:pt x="720957" y="2118465"/>
                  </a:lnTo>
                  <a:lnTo>
                    <a:pt x="765876" y="2130515"/>
                  </a:lnTo>
                  <a:lnTo>
                    <a:pt x="811581" y="2140494"/>
                  </a:lnTo>
                  <a:lnTo>
                    <a:pt x="858020" y="2148349"/>
                  </a:lnTo>
                  <a:lnTo>
                    <a:pt x="905139" y="2154026"/>
                  </a:lnTo>
                  <a:lnTo>
                    <a:pt x="952885" y="2157471"/>
                  </a:lnTo>
                  <a:lnTo>
                    <a:pt x="1001204" y="2158631"/>
                  </a:lnTo>
                  <a:lnTo>
                    <a:pt x="1049524" y="2157471"/>
                  </a:lnTo>
                  <a:lnTo>
                    <a:pt x="1097270" y="2154026"/>
                  </a:lnTo>
                  <a:lnTo>
                    <a:pt x="1144390" y="2148349"/>
                  </a:lnTo>
                  <a:lnTo>
                    <a:pt x="1190830" y="2140494"/>
                  </a:lnTo>
                  <a:lnTo>
                    <a:pt x="1236537" y="2130515"/>
                  </a:lnTo>
                  <a:lnTo>
                    <a:pt x="1281456" y="2118465"/>
                  </a:lnTo>
                  <a:lnTo>
                    <a:pt x="1325534" y="2104397"/>
                  </a:lnTo>
                  <a:lnTo>
                    <a:pt x="1368719" y="2088365"/>
                  </a:lnTo>
                  <a:lnTo>
                    <a:pt x="1410955" y="2070423"/>
                  </a:lnTo>
                  <a:lnTo>
                    <a:pt x="1452191" y="2050624"/>
                  </a:lnTo>
                  <a:lnTo>
                    <a:pt x="1492372" y="2029021"/>
                  </a:lnTo>
                  <a:lnTo>
                    <a:pt x="1531444" y="2005668"/>
                  </a:lnTo>
                  <a:lnTo>
                    <a:pt x="1569356" y="1980619"/>
                  </a:lnTo>
                  <a:lnTo>
                    <a:pt x="1606052" y="1953926"/>
                  </a:lnTo>
                  <a:lnTo>
                    <a:pt x="1641479" y="1925645"/>
                  </a:lnTo>
                  <a:lnTo>
                    <a:pt x="1675585" y="1895827"/>
                  </a:lnTo>
                  <a:lnTo>
                    <a:pt x="1708314" y="1864526"/>
                  </a:lnTo>
                  <a:lnTo>
                    <a:pt x="1739615" y="1831797"/>
                  </a:lnTo>
                  <a:lnTo>
                    <a:pt x="1769433" y="1797692"/>
                  </a:lnTo>
                  <a:lnTo>
                    <a:pt x="1797715" y="1762265"/>
                  </a:lnTo>
                  <a:lnTo>
                    <a:pt x="1824408" y="1725569"/>
                  </a:lnTo>
                  <a:lnTo>
                    <a:pt x="1849457" y="1687658"/>
                  </a:lnTo>
                  <a:lnTo>
                    <a:pt x="1872810" y="1648586"/>
                  </a:lnTo>
                  <a:lnTo>
                    <a:pt x="1894413" y="1608405"/>
                  </a:lnTo>
                  <a:lnTo>
                    <a:pt x="1914212" y="1567171"/>
                  </a:lnTo>
                  <a:lnTo>
                    <a:pt x="1932155" y="1524934"/>
                  </a:lnTo>
                  <a:lnTo>
                    <a:pt x="1948186" y="1481751"/>
                  </a:lnTo>
                  <a:lnTo>
                    <a:pt x="1962254" y="1437673"/>
                  </a:lnTo>
                  <a:lnTo>
                    <a:pt x="1974304" y="1392755"/>
                  </a:lnTo>
                  <a:lnTo>
                    <a:pt x="1984284" y="1347049"/>
                  </a:lnTo>
                  <a:lnTo>
                    <a:pt x="1992139" y="1300610"/>
                  </a:lnTo>
                  <a:lnTo>
                    <a:pt x="1997815" y="1253491"/>
                  </a:lnTo>
                  <a:lnTo>
                    <a:pt x="2001261" y="1205746"/>
                  </a:lnTo>
                  <a:lnTo>
                    <a:pt x="2002421" y="1157427"/>
                  </a:lnTo>
                  <a:lnTo>
                    <a:pt x="2000935" y="1102924"/>
                  </a:lnTo>
                  <a:lnTo>
                    <a:pt x="1996533" y="1049181"/>
                  </a:lnTo>
                  <a:lnTo>
                    <a:pt x="1989295" y="996260"/>
                  </a:lnTo>
                  <a:lnTo>
                    <a:pt x="1979302" y="944236"/>
                  </a:lnTo>
                  <a:lnTo>
                    <a:pt x="1966636" y="893182"/>
                  </a:lnTo>
                  <a:lnTo>
                    <a:pt x="1951378" y="843173"/>
                  </a:lnTo>
                  <a:lnTo>
                    <a:pt x="1933609" y="794284"/>
                  </a:lnTo>
                  <a:lnTo>
                    <a:pt x="1913411" y="746589"/>
                  </a:lnTo>
                  <a:lnTo>
                    <a:pt x="1890864" y="700163"/>
                  </a:lnTo>
                  <a:lnTo>
                    <a:pt x="1891150" y="700163"/>
                  </a:lnTo>
                  <a:lnTo>
                    <a:pt x="1871103" y="663841"/>
                  </a:lnTo>
                  <a:lnTo>
                    <a:pt x="1844425" y="619784"/>
                  </a:lnTo>
                  <a:lnTo>
                    <a:pt x="1815599" y="577231"/>
                  </a:lnTo>
                  <a:lnTo>
                    <a:pt x="1784695" y="536258"/>
                  </a:lnTo>
                  <a:lnTo>
                    <a:pt x="1751784" y="496941"/>
                  </a:lnTo>
                  <a:lnTo>
                    <a:pt x="1716938" y="459359"/>
                  </a:lnTo>
                  <a:lnTo>
                    <a:pt x="1666194" y="406565"/>
                  </a:lnTo>
                  <a:lnTo>
                    <a:pt x="1638093" y="379425"/>
                  </a:lnTo>
                  <a:lnTo>
                    <a:pt x="1608128" y="351952"/>
                  </a:lnTo>
                  <a:lnTo>
                    <a:pt x="1576266" y="324265"/>
                  </a:lnTo>
                  <a:lnTo>
                    <a:pt x="1542473" y="296487"/>
                  </a:lnTo>
                  <a:lnTo>
                    <a:pt x="1506717" y="268738"/>
                  </a:lnTo>
                  <a:lnTo>
                    <a:pt x="1468963" y="241139"/>
                  </a:lnTo>
                  <a:lnTo>
                    <a:pt x="1429178" y="213810"/>
                  </a:lnTo>
                  <a:lnTo>
                    <a:pt x="1387329" y="186874"/>
                  </a:lnTo>
                  <a:lnTo>
                    <a:pt x="1353430" y="166492"/>
                  </a:lnTo>
                  <a:lnTo>
                    <a:pt x="1142907" y="166492"/>
                  </a:lnTo>
                  <a:lnTo>
                    <a:pt x="1107317" y="162023"/>
                  </a:lnTo>
                  <a:lnTo>
                    <a:pt x="1072267" y="158834"/>
                  </a:lnTo>
                  <a:lnTo>
                    <a:pt x="1036892" y="156876"/>
                  </a:lnTo>
                  <a:lnTo>
                    <a:pt x="1001204" y="156210"/>
                  </a:lnTo>
                  <a:close/>
                </a:path>
                <a:path w="2002790" h="2159000">
                  <a:moveTo>
                    <a:pt x="974216" y="0"/>
                  </a:moveTo>
                  <a:lnTo>
                    <a:pt x="1027087" y="37489"/>
                  </a:lnTo>
                  <a:lnTo>
                    <a:pt x="1062192" y="67317"/>
                  </a:lnTo>
                  <a:lnTo>
                    <a:pt x="1095263" y="105082"/>
                  </a:lnTo>
                  <a:lnTo>
                    <a:pt x="1142118" y="166492"/>
                  </a:lnTo>
                  <a:lnTo>
                    <a:pt x="1353430" y="166492"/>
                  </a:lnTo>
                  <a:lnTo>
                    <a:pt x="1297304" y="134660"/>
                  </a:lnTo>
                  <a:lnTo>
                    <a:pt x="1249062" y="109624"/>
                  </a:lnTo>
                  <a:lnTo>
                    <a:pt x="1198622" y="85465"/>
                  </a:lnTo>
                  <a:lnTo>
                    <a:pt x="1145951" y="62301"/>
                  </a:lnTo>
                  <a:lnTo>
                    <a:pt x="1091015" y="40255"/>
                  </a:lnTo>
                  <a:lnTo>
                    <a:pt x="1033781" y="19448"/>
                  </a:lnTo>
                  <a:lnTo>
                    <a:pt x="9742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707817" y="2584631"/>
            <a:ext cx="1535689" cy="625952"/>
          </a:xfrm>
          <a:prstGeom prst="rect">
            <a:avLst/>
          </a:prstGeom>
        </p:spPr>
        <p:txBody>
          <a:bodyPr vert="horz" wrap="square" lIns="0" tIns="11377" rIns="0" bIns="0" rtlCol="0">
            <a:spAutoFit/>
          </a:bodyPr>
          <a:lstStyle/>
          <a:p>
            <a:pPr marL="11976" marR="4790" indent="-599" algn="ctr">
              <a:lnSpc>
                <a:spcPct val="101800"/>
              </a:lnSpc>
              <a:spcBef>
                <a:spcPts val="90"/>
              </a:spcBef>
            </a:pPr>
            <a:r>
              <a:rPr sz="1320" b="1" dirty="0">
                <a:solidFill>
                  <a:srgbClr val="7030A0"/>
                </a:solidFill>
                <a:latin typeface="Lato"/>
                <a:cs typeface="Lato"/>
              </a:rPr>
              <a:t>Pool</a:t>
            </a:r>
            <a:r>
              <a:rPr sz="1320" b="1" spc="9" dirty="0">
                <a:solidFill>
                  <a:srgbClr val="7030A0"/>
                </a:solidFill>
                <a:latin typeface="Lato"/>
                <a:cs typeface="Lato"/>
              </a:rPr>
              <a:t> </a:t>
            </a:r>
            <a:r>
              <a:rPr sz="1320" b="1" spc="-24" dirty="0">
                <a:solidFill>
                  <a:srgbClr val="7030A0"/>
                </a:solidFill>
                <a:latin typeface="Lato"/>
                <a:cs typeface="Lato"/>
              </a:rPr>
              <a:t>of </a:t>
            </a:r>
            <a:r>
              <a:rPr sz="1320" b="1" dirty="0">
                <a:solidFill>
                  <a:srgbClr val="7030A0"/>
                </a:solidFill>
                <a:latin typeface="Lato"/>
                <a:cs typeface="Lato"/>
              </a:rPr>
              <a:t>Bankable</a:t>
            </a:r>
            <a:r>
              <a:rPr sz="1320" b="1" spc="52" dirty="0">
                <a:solidFill>
                  <a:srgbClr val="7030A0"/>
                </a:solidFill>
                <a:latin typeface="Lato"/>
                <a:cs typeface="Lato"/>
              </a:rPr>
              <a:t> </a:t>
            </a:r>
            <a:r>
              <a:rPr sz="1320" b="1" spc="-47" dirty="0">
                <a:solidFill>
                  <a:srgbClr val="7030A0"/>
                </a:solidFill>
                <a:latin typeface="Lato"/>
                <a:cs typeface="Lato"/>
              </a:rPr>
              <a:t>&amp; </a:t>
            </a:r>
            <a:r>
              <a:rPr sz="1320" b="1" dirty="0">
                <a:solidFill>
                  <a:srgbClr val="7030A0"/>
                </a:solidFill>
                <a:latin typeface="Lato"/>
                <a:cs typeface="Lato"/>
              </a:rPr>
              <a:t>Risk</a:t>
            </a:r>
            <a:r>
              <a:rPr sz="1320" b="1" spc="24" dirty="0">
                <a:solidFill>
                  <a:srgbClr val="7030A0"/>
                </a:solidFill>
                <a:latin typeface="Lato"/>
                <a:cs typeface="Lato"/>
              </a:rPr>
              <a:t> </a:t>
            </a:r>
            <a:r>
              <a:rPr sz="1320" b="1" spc="-9" dirty="0">
                <a:solidFill>
                  <a:srgbClr val="7030A0"/>
                </a:solidFill>
                <a:latin typeface="Lato"/>
                <a:cs typeface="Lato"/>
              </a:rPr>
              <a:t>Managed Investments</a:t>
            </a:r>
            <a:endParaRPr sz="1320" b="1" dirty="0">
              <a:solidFill>
                <a:srgbClr val="7030A0"/>
              </a:solidFill>
              <a:latin typeface="Lato"/>
              <a:cs typeface="La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33402" y="2672256"/>
            <a:ext cx="1677839" cy="833123"/>
          </a:xfrm>
          <a:prstGeom prst="rect">
            <a:avLst/>
          </a:prstGeom>
        </p:spPr>
        <p:txBody>
          <a:bodyPr vert="horz" wrap="square" lIns="0" tIns="11377" rIns="0" bIns="0" rtlCol="0">
            <a:spAutoFit/>
          </a:bodyPr>
          <a:lstStyle/>
          <a:p>
            <a:pPr marL="276049" marR="4790" indent="-264672">
              <a:lnSpc>
                <a:spcPct val="101800"/>
              </a:lnSpc>
              <a:spcBef>
                <a:spcPts val="90"/>
              </a:spcBef>
            </a:pPr>
            <a:r>
              <a:rPr sz="1320" b="1" dirty="0">
                <a:solidFill>
                  <a:srgbClr val="7030A0"/>
                </a:solidFill>
                <a:latin typeface="Lato"/>
                <a:cs typeface="Lato"/>
              </a:rPr>
              <a:t>High</a:t>
            </a:r>
            <a:r>
              <a:rPr sz="1320" b="1" spc="47" dirty="0">
                <a:solidFill>
                  <a:srgbClr val="7030A0"/>
                </a:solidFill>
                <a:latin typeface="Lato"/>
                <a:cs typeface="Lato"/>
              </a:rPr>
              <a:t> </a:t>
            </a:r>
            <a:r>
              <a:rPr sz="1320" b="1" dirty="0">
                <a:solidFill>
                  <a:srgbClr val="7030A0"/>
                </a:solidFill>
                <a:latin typeface="Lato"/>
                <a:cs typeface="Lato"/>
              </a:rPr>
              <a:t>perfomance;</a:t>
            </a:r>
            <a:r>
              <a:rPr sz="1320" b="1" spc="52" dirty="0">
                <a:solidFill>
                  <a:srgbClr val="7030A0"/>
                </a:solidFill>
                <a:latin typeface="Lato"/>
                <a:cs typeface="Lato"/>
              </a:rPr>
              <a:t> </a:t>
            </a:r>
            <a:r>
              <a:rPr sz="1320" b="1" spc="-24" dirty="0">
                <a:solidFill>
                  <a:srgbClr val="7030A0"/>
                </a:solidFill>
                <a:latin typeface="Lato"/>
                <a:cs typeface="Lato"/>
              </a:rPr>
              <a:t>ROI </a:t>
            </a:r>
            <a:r>
              <a:rPr sz="1320" b="1" dirty="0">
                <a:solidFill>
                  <a:srgbClr val="7030A0"/>
                </a:solidFill>
                <a:latin typeface="Lato"/>
                <a:cs typeface="Lato"/>
              </a:rPr>
              <a:t>averaging</a:t>
            </a:r>
            <a:r>
              <a:rPr sz="1320" b="1" spc="-9" dirty="0">
                <a:solidFill>
                  <a:srgbClr val="7030A0"/>
                </a:solidFill>
                <a:latin typeface="Lato"/>
                <a:cs typeface="Lato"/>
              </a:rPr>
              <a:t> </a:t>
            </a:r>
            <a:r>
              <a:rPr sz="1320" b="1" spc="-19" dirty="0">
                <a:solidFill>
                  <a:srgbClr val="7030A0"/>
                </a:solidFill>
                <a:latin typeface="Lato"/>
                <a:cs typeface="Lato"/>
              </a:rPr>
              <a:t>7.5%</a:t>
            </a:r>
            <a:r>
              <a:rPr lang="de-CH" sz="1320" b="1" spc="-19" dirty="0">
                <a:solidFill>
                  <a:srgbClr val="7030A0"/>
                </a:solidFill>
                <a:latin typeface="Lato"/>
                <a:cs typeface="Lato"/>
              </a:rPr>
              <a:t> &amp; </a:t>
            </a:r>
            <a:r>
              <a:rPr lang="de-CH" sz="1320" b="1" spc="-19" dirty="0" err="1">
                <a:solidFill>
                  <a:srgbClr val="7030A0"/>
                </a:solidFill>
                <a:latin typeface="Lato"/>
                <a:cs typeface="Lato"/>
              </a:rPr>
              <a:t>guaranteed</a:t>
            </a:r>
            <a:r>
              <a:rPr lang="de-CH" sz="1320" b="1" spc="-19" dirty="0">
                <a:solidFill>
                  <a:srgbClr val="7030A0"/>
                </a:solidFill>
                <a:latin typeface="Lato"/>
                <a:cs typeface="Lato"/>
              </a:rPr>
              <a:t> </a:t>
            </a:r>
            <a:r>
              <a:rPr lang="de-CH" sz="1320" b="1" spc="-19" dirty="0" err="1">
                <a:solidFill>
                  <a:srgbClr val="7030A0"/>
                </a:solidFill>
                <a:latin typeface="Lato"/>
                <a:cs typeface="Lato"/>
              </a:rPr>
              <a:t>dividends</a:t>
            </a:r>
            <a:r>
              <a:rPr lang="de-CH" sz="1320" b="1" spc="-19" dirty="0">
                <a:solidFill>
                  <a:srgbClr val="7030A0"/>
                </a:solidFill>
                <a:latin typeface="Lato"/>
                <a:cs typeface="Lato"/>
              </a:rPr>
              <a:t> , </a:t>
            </a:r>
            <a:endParaRPr sz="1320" b="1" dirty="0">
              <a:solidFill>
                <a:srgbClr val="7030A0"/>
              </a:solidFill>
              <a:latin typeface="Lato"/>
              <a:cs typeface="La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99751" y="5779710"/>
            <a:ext cx="1569713" cy="418779"/>
          </a:xfrm>
          <a:prstGeom prst="rect">
            <a:avLst/>
          </a:prstGeom>
        </p:spPr>
        <p:txBody>
          <a:bodyPr vert="horz" wrap="square" lIns="0" tIns="11377" rIns="0" bIns="0" rtlCol="0">
            <a:spAutoFit/>
          </a:bodyPr>
          <a:lstStyle/>
          <a:p>
            <a:pPr marL="11377" marR="4790" algn="ctr">
              <a:lnSpc>
                <a:spcPct val="101800"/>
              </a:lnSpc>
              <a:spcBef>
                <a:spcPts val="90"/>
              </a:spcBef>
            </a:pPr>
            <a:r>
              <a:rPr sz="1320" b="1" dirty="0">
                <a:solidFill>
                  <a:srgbClr val="7030A0"/>
                </a:solidFill>
                <a:latin typeface="Lato"/>
                <a:cs typeface="Lato"/>
              </a:rPr>
              <a:t>Proof</a:t>
            </a:r>
            <a:r>
              <a:rPr sz="1320" b="1" spc="38" dirty="0">
                <a:solidFill>
                  <a:srgbClr val="7030A0"/>
                </a:solidFill>
                <a:latin typeface="Lato"/>
                <a:cs typeface="Lato"/>
              </a:rPr>
              <a:t> </a:t>
            </a:r>
            <a:r>
              <a:rPr sz="1320" b="1" dirty="0">
                <a:solidFill>
                  <a:srgbClr val="7030A0"/>
                </a:solidFill>
                <a:latin typeface="Lato"/>
                <a:cs typeface="Lato"/>
              </a:rPr>
              <a:t>of</a:t>
            </a:r>
            <a:r>
              <a:rPr sz="1320" b="1" spc="38" dirty="0">
                <a:solidFill>
                  <a:srgbClr val="7030A0"/>
                </a:solidFill>
                <a:latin typeface="Lato"/>
                <a:cs typeface="Lato"/>
              </a:rPr>
              <a:t> </a:t>
            </a:r>
            <a:r>
              <a:rPr sz="1320" b="1" spc="-9" dirty="0">
                <a:solidFill>
                  <a:srgbClr val="7030A0"/>
                </a:solidFill>
                <a:latin typeface="Lato"/>
                <a:cs typeface="Lato"/>
              </a:rPr>
              <a:t>concept </a:t>
            </a:r>
            <a:r>
              <a:rPr sz="1320" b="1" dirty="0">
                <a:solidFill>
                  <a:srgbClr val="7030A0"/>
                </a:solidFill>
                <a:latin typeface="Lato"/>
                <a:cs typeface="Lato"/>
              </a:rPr>
              <a:t>&amp;</a:t>
            </a:r>
            <a:r>
              <a:rPr sz="1320" b="1" spc="5" dirty="0">
                <a:solidFill>
                  <a:srgbClr val="7030A0"/>
                </a:solidFill>
                <a:latin typeface="Lato"/>
                <a:cs typeface="Lato"/>
              </a:rPr>
              <a:t> </a:t>
            </a:r>
            <a:r>
              <a:rPr sz="1320" b="1" spc="-9" dirty="0">
                <a:solidFill>
                  <a:srgbClr val="7030A0"/>
                </a:solidFill>
                <a:latin typeface="Lato"/>
                <a:cs typeface="Lato"/>
              </a:rPr>
              <a:t>segregated portfolios</a:t>
            </a:r>
            <a:endParaRPr sz="1320" b="1" dirty="0">
              <a:solidFill>
                <a:srgbClr val="7030A0"/>
              </a:solidFill>
              <a:latin typeface="Lato"/>
              <a:cs typeface="La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26186" y="5762471"/>
            <a:ext cx="1473049" cy="625952"/>
          </a:xfrm>
          <a:prstGeom prst="rect">
            <a:avLst/>
          </a:prstGeom>
        </p:spPr>
        <p:txBody>
          <a:bodyPr vert="horz" wrap="square" lIns="0" tIns="11377" rIns="0" bIns="0" rtlCol="0">
            <a:spAutoFit/>
          </a:bodyPr>
          <a:lstStyle/>
          <a:p>
            <a:pPr marL="11976" marR="4790" algn="l">
              <a:lnSpc>
                <a:spcPct val="101800"/>
              </a:lnSpc>
              <a:spcBef>
                <a:spcPts val="90"/>
              </a:spcBef>
            </a:pPr>
            <a:r>
              <a:rPr sz="1320" b="1" dirty="0">
                <a:solidFill>
                  <a:srgbClr val="7030A0"/>
                </a:solidFill>
                <a:latin typeface="Lato"/>
                <a:cs typeface="Lato"/>
              </a:rPr>
              <a:t>A</a:t>
            </a:r>
            <a:r>
              <a:rPr sz="1320" b="1" spc="19" dirty="0">
                <a:solidFill>
                  <a:srgbClr val="7030A0"/>
                </a:solidFill>
                <a:latin typeface="Lato"/>
                <a:cs typeface="Lato"/>
              </a:rPr>
              <a:t> </a:t>
            </a:r>
            <a:r>
              <a:rPr sz="1320" b="1" dirty="0">
                <a:solidFill>
                  <a:srgbClr val="7030A0"/>
                </a:solidFill>
                <a:latin typeface="Lato"/>
                <a:cs typeface="Lato"/>
              </a:rPr>
              <a:t>divers</a:t>
            </a:r>
            <a:r>
              <a:rPr lang="de-CH" sz="1320" b="1" dirty="0" err="1">
                <a:solidFill>
                  <a:srgbClr val="7030A0"/>
                </a:solidFill>
                <a:latin typeface="Lato"/>
                <a:cs typeface="Lato"/>
              </a:rPr>
              <a:t>ified</a:t>
            </a:r>
            <a:r>
              <a:rPr lang="de-CH" sz="1320" b="1" dirty="0">
                <a:solidFill>
                  <a:srgbClr val="7030A0"/>
                </a:solidFill>
                <a:latin typeface="Lato"/>
                <a:cs typeface="Lato"/>
              </a:rPr>
              <a:t> &amp; </a:t>
            </a:r>
            <a:r>
              <a:rPr sz="1320" b="1" spc="-9" dirty="0">
                <a:solidFill>
                  <a:srgbClr val="7030A0"/>
                </a:solidFill>
                <a:latin typeface="Lato"/>
                <a:cs typeface="Lato"/>
              </a:rPr>
              <a:t>spanning </a:t>
            </a:r>
            <a:r>
              <a:rPr sz="1320" b="1" dirty="0">
                <a:solidFill>
                  <a:srgbClr val="7030A0"/>
                </a:solidFill>
                <a:latin typeface="Lato"/>
                <a:cs typeface="Lato"/>
              </a:rPr>
              <a:t>multiple</a:t>
            </a:r>
            <a:r>
              <a:rPr sz="1320" b="1" spc="47" dirty="0">
                <a:solidFill>
                  <a:srgbClr val="7030A0"/>
                </a:solidFill>
                <a:latin typeface="Lato"/>
                <a:cs typeface="Lato"/>
              </a:rPr>
              <a:t> </a:t>
            </a:r>
            <a:r>
              <a:rPr sz="1320" b="1" spc="-9" dirty="0">
                <a:solidFill>
                  <a:srgbClr val="7030A0"/>
                </a:solidFill>
                <a:latin typeface="Lato"/>
                <a:cs typeface="Lato"/>
              </a:rPr>
              <a:t>sectors</a:t>
            </a:r>
            <a:endParaRPr sz="1320" b="1" dirty="0">
              <a:solidFill>
                <a:srgbClr val="7030A0"/>
              </a:solidFill>
              <a:latin typeface="Lato"/>
              <a:cs typeface="Lato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688997" y="733928"/>
            <a:ext cx="1959874" cy="2140113"/>
            <a:chOff x="4118466" y="307898"/>
            <a:chExt cx="2078355" cy="2269490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4352" y="471830"/>
              <a:ext cx="2002421" cy="210502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118466" y="307898"/>
              <a:ext cx="2002789" cy="2159000"/>
            </a:xfrm>
            <a:custGeom>
              <a:avLst/>
              <a:gdLst/>
              <a:ahLst/>
              <a:cxnLst/>
              <a:rect l="l" t="t" r="r" b="b"/>
              <a:pathLst>
                <a:path w="2002789" h="2159000">
                  <a:moveTo>
                    <a:pt x="1001216" y="0"/>
                  </a:moveTo>
                  <a:lnTo>
                    <a:pt x="952896" y="1160"/>
                  </a:lnTo>
                  <a:lnTo>
                    <a:pt x="905150" y="4605"/>
                  </a:lnTo>
                  <a:lnTo>
                    <a:pt x="858030" y="10282"/>
                  </a:lnTo>
                  <a:lnTo>
                    <a:pt x="811590" y="18137"/>
                  </a:lnTo>
                  <a:lnTo>
                    <a:pt x="765883" y="28116"/>
                  </a:lnTo>
                  <a:lnTo>
                    <a:pt x="720964" y="40166"/>
                  </a:lnTo>
                  <a:lnTo>
                    <a:pt x="676886" y="54234"/>
                  </a:lnTo>
                  <a:lnTo>
                    <a:pt x="633702" y="70266"/>
                  </a:lnTo>
                  <a:lnTo>
                    <a:pt x="591465" y="88208"/>
                  </a:lnTo>
                  <a:lnTo>
                    <a:pt x="550229" y="108007"/>
                  </a:lnTo>
                  <a:lnTo>
                    <a:pt x="510048" y="129610"/>
                  </a:lnTo>
                  <a:lnTo>
                    <a:pt x="470976" y="152963"/>
                  </a:lnTo>
                  <a:lnTo>
                    <a:pt x="433064" y="178012"/>
                  </a:lnTo>
                  <a:lnTo>
                    <a:pt x="396368" y="204704"/>
                  </a:lnTo>
                  <a:lnTo>
                    <a:pt x="360941" y="232986"/>
                  </a:lnTo>
                  <a:lnTo>
                    <a:pt x="326836" y="262804"/>
                  </a:lnTo>
                  <a:lnTo>
                    <a:pt x="294106" y="294105"/>
                  </a:lnTo>
                  <a:lnTo>
                    <a:pt x="262805" y="326834"/>
                  </a:lnTo>
                  <a:lnTo>
                    <a:pt x="232987" y="360939"/>
                  </a:lnTo>
                  <a:lnTo>
                    <a:pt x="204705" y="396366"/>
                  </a:lnTo>
                  <a:lnTo>
                    <a:pt x="178012" y="433062"/>
                  </a:lnTo>
                  <a:lnTo>
                    <a:pt x="152963" y="470973"/>
                  </a:lnTo>
                  <a:lnTo>
                    <a:pt x="129610" y="510045"/>
                  </a:lnTo>
                  <a:lnTo>
                    <a:pt x="108007" y="550225"/>
                  </a:lnTo>
                  <a:lnTo>
                    <a:pt x="88208" y="591460"/>
                  </a:lnTo>
                  <a:lnTo>
                    <a:pt x="70265" y="633696"/>
                  </a:lnTo>
                  <a:lnTo>
                    <a:pt x="54234" y="676880"/>
                  </a:lnTo>
                  <a:lnTo>
                    <a:pt x="40166" y="720958"/>
                  </a:lnTo>
                  <a:lnTo>
                    <a:pt x="28116" y="765876"/>
                  </a:lnTo>
                  <a:lnTo>
                    <a:pt x="18136" y="811581"/>
                  </a:lnTo>
                  <a:lnTo>
                    <a:pt x="10282" y="858020"/>
                  </a:lnTo>
                  <a:lnTo>
                    <a:pt x="4605" y="905139"/>
                  </a:lnTo>
                  <a:lnTo>
                    <a:pt x="1159" y="952885"/>
                  </a:lnTo>
                  <a:lnTo>
                    <a:pt x="0" y="1001217"/>
                  </a:lnTo>
                  <a:lnTo>
                    <a:pt x="1485" y="1055707"/>
                  </a:lnTo>
                  <a:lnTo>
                    <a:pt x="5887" y="1109449"/>
                  </a:lnTo>
                  <a:lnTo>
                    <a:pt x="13125" y="1162370"/>
                  </a:lnTo>
                  <a:lnTo>
                    <a:pt x="23118" y="1214395"/>
                  </a:lnTo>
                  <a:lnTo>
                    <a:pt x="35784" y="1265449"/>
                  </a:lnTo>
                  <a:lnTo>
                    <a:pt x="51042" y="1315458"/>
                  </a:lnTo>
                  <a:lnTo>
                    <a:pt x="68811" y="1364347"/>
                  </a:lnTo>
                  <a:lnTo>
                    <a:pt x="89009" y="1412042"/>
                  </a:lnTo>
                  <a:lnTo>
                    <a:pt x="111562" y="1458480"/>
                  </a:lnTo>
                  <a:lnTo>
                    <a:pt x="111277" y="1458480"/>
                  </a:lnTo>
                  <a:lnTo>
                    <a:pt x="131317" y="1494790"/>
                  </a:lnTo>
                  <a:lnTo>
                    <a:pt x="157995" y="1538846"/>
                  </a:lnTo>
                  <a:lnTo>
                    <a:pt x="186821" y="1581400"/>
                  </a:lnTo>
                  <a:lnTo>
                    <a:pt x="217725" y="1622373"/>
                  </a:lnTo>
                  <a:lnTo>
                    <a:pt x="250636" y="1661689"/>
                  </a:lnTo>
                  <a:lnTo>
                    <a:pt x="285482" y="1699272"/>
                  </a:lnTo>
                  <a:lnTo>
                    <a:pt x="336226" y="1752066"/>
                  </a:lnTo>
                  <a:lnTo>
                    <a:pt x="364327" y="1779206"/>
                  </a:lnTo>
                  <a:lnTo>
                    <a:pt x="394292" y="1806679"/>
                  </a:lnTo>
                  <a:lnTo>
                    <a:pt x="426154" y="1834365"/>
                  </a:lnTo>
                  <a:lnTo>
                    <a:pt x="459947" y="1862144"/>
                  </a:lnTo>
                  <a:lnTo>
                    <a:pt x="495703" y="1889893"/>
                  </a:lnTo>
                  <a:lnTo>
                    <a:pt x="533457" y="1917492"/>
                  </a:lnTo>
                  <a:lnTo>
                    <a:pt x="573242" y="1944820"/>
                  </a:lnTo>
                  <a:lnTo>
                    <a:pt x="615091" y="1971757"/>
                  </a:lnTo>
                  <a:lnTo>
                    <a:pt x="659038" y="1998181"/>
                  </a:lnTo>
                  <a:lnTo>
                    <a:pt x="705116" y="2023971"/>
                  </a:lnTo>
                  <a:lnTo>
                    <a:pt x="753358" y="2049006"/>
                  </a:lnTo>
                  <a:lnTo>
                    <a:pt x="803798" y="2073166"/>
                  </a:lnTo>
                  <a:lnTo>
                    <a:pt x="856469" y="2096329"/>
                  </a:lnTo>
                  <a:lnTo>
                    <a:pt x="911405" y="2118375"/>
                  </a:lnTo>
                  <a:lnTo>
                    <a:pt x="968639" y="2139183"/>
                  </a:lnTo>
                  <a:lnTo>
                    <a:pt x="1028204" y="2158631"/>
                  </a:lnTo>
                  <a:lnTo>
                    <a:pt x="975333" y="2121141"/>
                  </a:lnTo>
                  <a:lnTo>
                    <a:pt x="940228" y="2091313"/>
                  </a:lnTo>
                  <a:lnTo>
                    <a:pt x="907157" y="2053548"/>
                  </a:lnTo>
                  <a:lnTo>
                    <a:pt x="860386" y="1992249"/>
                  </a:lnTo>
                  <a:lnTo>
                    <a:pt x="1143752" y="1992249"/>
                  </a:lnTo>
                  <a:lnTo>
                    <a:pt x="1190839" y="1984284"/>
                  </a:lnTo>
                  <a:lnTo>
                    <a:pt x="1236544" y="1974305"/>
                  </a:lnTo>
                  <a:lnTo>
                    <a:pt x="1281463" y="1962255"/>
                  </a:lnTo>
                  <a:lnTo>
                    <a:pt x="1325541" y="1948187"/>
                  </a:lnTo>
                  <a:lnTo>
                    <a:pt x="1368724" y="1932155"/>
                  </a:lnTo>
                  <a:lnTo>
                    <a:pt x="1410960" y="1914213"/>
                  </a:lnTo>
                  <a:lnTo>
                    <a:pt x="1452195" y="1894414"/>
                  </a:lnTo>
                  <a:lnTo>
                    <a:pt x="1492375" y="1872811"/>
                  </a:lnTo>
                  <a:lnTo>
                    <a:pt x="1531448" y="1849458"/>
                  </a:lnTo>
                  <a:lnTo>
                    <a:pt x="1569359" y="1824409"/>
                  </a:lnTo>
                  <a:lnTo>
                    <a:pt x="1606054" y="1797716"/>
                  </a:lnTo>
                  <a:lnTo>
                    <a:pt x="1641481" y="1769435"/>
                  </a:lnTo>
                  <a:lnTo>
                    <a:pt x="1675586" y="1739617"/>
                  </a:lnTo>
                  <a:lnTo>
                    <a:pt x="1708316" y="1708316"/>
                  </a:lnTo>
                  <a:lnTo>
                    <a:pt x="1739616" y="1675587"/>
                  </a:lnTo>
                  <a:lnTo>
                    <a:pt x="1769434" y="1641482"/>
                  </a:lnTo>
                  <a:lnTo>
                    <a:pt x="1797716" y="1606055"/>
                  </a:lnTo>
                  <a:lnTo>
                    <a:pt x="1824408" y="1569359"/>
                  </a:lnTo>
                  <a:lnTo>
                    <a:pt x="1849458" y="1531448"/>
                  </a:lnTo>
                  <a:lnTo>
                    <a:pt x="1872811" y="1492376"/>
                  </a:lnTo>
                  <a:lnTo>
                    <a:pt x="1894413" y="1452195"/>
                  </a:lnTo>
                  <a:lnTo>
                    <a:pt x="1914213" y="1410961"/>
                  </a:lnTo>
                  <a:lnTo>
                    <a:pt x="1932155" y="1368724"/>
                  </a:lnTo>
                  <a:lnTo>
                    <a:pt x="1948187" y="1325541"/>
                  </a:lnTo>
                  <a:lnTo>
                    <a:pt x="1962254" y="1281463"/>
                  </a:lnTo>
                  <a:lnTo>
                    <a:pt x="1974304" y="1236545"/>
                  </a:lnTo>
                  <a:lnTo>
                    <a:pt x="1984284" y="1190839"/>
                  </a:lnTo>
                  <a:lnTo>
                    <a:pt x="1992138" y="1144400"/>
                  </a:lnTo>
                  <a:lnTo>
                    <a:pt x="1997815" y="1097281"/>
                  </a:lnTo>
                  <a:lnTo>
                    <a:pt x="2001261" y="1049536"/>
                  </a:lnTo>
                  <a:lnTo>
                    <a:pt x="2002421" y="1001217"/>
                  </a:lnTo>
                  <a:lnTo>
                    <a:pt x="2001261" y="952885"/>
                  </a:lnTo>
                  <a:lnTo>
                    <a:pt x="1997815" y="905139"/>
                  </a:lnTo>
                  <a:lnTo>
                    <a:pt x="1992138" y="858020"/>
                  </a:lnTo>
                  <a:lnTo>
                    <a:pt x="1984284" y="811581"/>
                  </a:lnTo>
                  <a:lnTo>
                    <a:pt x="1974304" y="765876"/>
                  </a:lnTo>
                  <a:lnTo>
                    <a:pt x="1962254" y="720958"/>
                  </a:lnTo>
                  <a:lnTo>
                    <a:pt x="1948187" y="676880"/>
                  </a:lnTo>
                  <a:lnTo>
                    <a:pt x="1932155" y="633696"/>
                  </a:lnTo>
                  <a:lnTo>
                    <a:pt x="1914213" y="591460"/>
                  </a:lnTo>
                  <a:lnTo>
                    <a:pt x="1894413" y="550225"/>
                  </a:lnTo>
                  <a:lnTo>
                    <a:pt x="1872811" y="510045"/>
                  </a:lnTo>
                  <a:lnTo>
                    <a:pt x="1849458" y="470973"/>
                  </a:lnTo>
                  <a:lnTo>
                    <a:pt x="1824408" y="433062"/>
                  </a:lnTo>
                  <a:lnTo>
                    <a:pt x="1797716" y="396366"/>
                  </a:lnTo>
                  <a:lnTo>
                    <a:pt x="1769434" y="360939"/>
                  </a:lnTo>
                  <a:lnTo>
                    <a:pt x="1739616" y="326834"/>
                  </a:lnTo>
                  <a:lnTo>
                    <a:pt x="1708316" y="294105"/>
                  </a:lnTo>
                  <a:lnTo>
                    <a:pt x="1675586" y="262804"/>
                  </a:lnTo>
                  <a:lnTo>
                    <a:pt x="1641481" y="232986"/>
                  </a:lnTo>
                  <a:lnTo>
                    <a:pt x="1606054" y="204704"/>
                  </a:lnTo>
                  <a:lnTo>
                    <a:pt x="1569359" y="178012"/>
                  </a:lnTo>
                  <a:lnTo>
                    <a:pt x="1531448" y="152963"/>
                  </a:lnTo>
                  <a:lnTo>
                    <a:pt x="1492375" y="129610"/>
                  </a:lnTo>
                  <a:lnTo>
                    <a:pt x="1452195" y="108007"/>
                  </a:lnTo>
                  <a:lnTo>
                    <a:pt x="1410960" y="88208"/>
                  </a:lnTo>
                  <a:lnTo>
                    <a:pt x="1368724" y="70266"/>
                  </a:lnTo>
                  <a:lnTo>
                    <a:pt x="1325541" y="54234"/>
                  </a:lnTo>
                  <a:lnTo>
                    <a:pt x="1281463" y="40166"/>
                  </a:lnTo>
                  <a:lnTo>
                    <a:pt x="1236544" y="28116"/>
                  </a:lnTo>
                  <a:lnTo>
                    <a:pt x="1190839" y="18137"/>
                  </a:lnTo>
                  <a:lnTo>
                    <a:pt x="1144400" y="10282"/>
                  </a:lnTo>
                  <a:lnTo>
                    <a:pt x="1097281" y="4605"/>
                  </a:lnTo>
                  <a:lnTo>
                    <a:pt x="1049535" y="1160"/>
                  </a:lnTo>
                  <a:lnTo>
                    <a:pt x="1001216" y="0"/>
                  </a:lnTo>
                  <a:close/>
                </a:path>
                <a:path w="2002789" h="2159000">
                  <a:moveTo>
                    <a:pt x="1143490" y="1992249"/>
                  </a:moveTo>
                  <a:lnTo>
                    <a:pt x="860386" y="1992249"/>
                  </a:lnTo>
                  <a:lnTo>
                    <a:pt x="895103" y="1996608"/>
                  </a:lnTo>
                  <a:lnTo>
                    <a:pt x="930154" y="1999797"/>
                  </a:lnTo>
                  <a:lnTo>
                    <a:pt x="965528" y="2001755"/>
                  </a:lnTo>
                  <a:lnTo>
                    <a:pt x="1001216" y="2002421"/>
                  </a:lnTo>
                  <a:lnTo>
                    <a:pt x="1049535" y="2001261"/>
                  </a:lnTo>
                  <a:lnTo>
                    <a:pt x="1097281" y="1997816"/>
                  </a:lnTo>
                  <a:lnTo>
                    <a:pt x="1143490" y="19922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799989" y="1190599"/>
            <a:ext cx="1888616" cy="418779"/>
          </a:xfrm>
          <a:prstGeom prst="rect">
            <a:avLst/>
          </a:prstGeom>
        </p:spPr>
        <p:txBody>
          <a:bodyPr vert="horz" wrap="square" lIns="0" tIns="11377" rIns="0" bIns="0" rtlCol="0">
            <a:spAutoFit/>
          </a:bodyPr>
          <a:lstStyle/>
          <a:p>
            <a:pPr marL="11976" marR="4790" indent="66467">
              <a:lnSpc>
                <a:spcPct val="101800"/>
              </a:lnSpc>
              <a:spcBef>
                <a:spcPts val="90"/>
              </a:spcBef>
            </a:pPr>
            <a:r>
              <a:rPr lang="de-CH" sz="1320" b="1" dirty="0" err="1">
                <a:solidFill>
                  <a:srgbClr val="7030A0"/>
                </a:solidFill>
                <a:latin typeface="Lato"/>
                <a:cs typeface="Lato"/>
              </a:rPr>
              <a:t>Pooled</a:t>
            </a:r>
            <a:r>
              <a:rPr lang="de-CH" sz="1320" b="1" dirty="0">
                <a:solidFill>
                  <a:srgbClr val="7030A0"/>
                </a:solidFill>
                <a:latin typeface="Lato"/>
                <a:cs typeface="Lato"/>
              </a:rPr>
              <a:t> </a:t>
            </a:r>
            <a:r>
              <a:rPr lang="de-CH" sz="1320" b="1" dirty="0" err="1">
                <a:solidFill>
                  <a:srgbClr val="7030A0"/>
                </a:solidFill>
                <a:latin typeface="Lato"/>
                <a:cs typeface="Lato"/>
              </a:rPr>
              <a:t>investments</a:t>
            </a:r>
            <a:r>
              <a:rPr lang="de-CH" sz="1320" b="1" dirty="0">
                <a:solidFill>
                  <a:srgbClr val="7030A0"/>
                </a:solidFill>
                <a:latin typeface="Lato"/>
                <a:cs typeface="Lato"/>
              </a:rPr>
              <a:t> </a:t>
            </a:r>
            <a:r>
              <a:rPr lang="de-CH" sz="1320" b="1" dirty="0" err="1">
                <a:solidFill>
                  <a:srgbClr val="7030A0"/>
                </a:solidFill>
                <a:latin typeface="Lato"/>
                <a:cs typeface="Lato"/>
              </a:rPr>
              <a:t>other</a:t>
            </a:r>
            <a:r>
              <a:rPr lang="de-CH" sz="1320" b="1" dirty="0">
                <a:solidFill>
                  <a:srgbClr val="7030A0"/>
                </a:solidFill>
                <a:latin typeface="Lato"/>
                <a:cs typeface="Lato"/>
              </a:rPr>
              <a:t> </a:t>
            </a:r>
            <a:r>
              <a:rPr lang="de-CH" sz="1320" b="1" dirty="0" err="1">
                <a:solidFill>
                  <a:srgbClr val="7030A0"/>
                </a:solidFill>
                <a:latin typeface="Lato"/>
                <a:cs typeface="Lato"/>
              </a:rPr>
              <a:t>investors</a:t>
            </a:r>
            <a:r>
              <a:rPr lang="de-CH" sz="1320" b="1" dirty="0">
                <a:solidFill>
                  <a:srgbClr val="7030A0"/>
                </a:solidFill>
                <a:latin typeface="Lato"/>
                <a:cs typeface="Lato"/>
              </a:rPr>
              <a:t>  </a:t>
            </a:r>
            <a:endParaRPr sz="1320" b="1" dirty="0">
              <a:solidFill>
                <a:srgbClr val="7030A0"/>
              </a:solidFill>
              <a:latin typeface="Lato"/>
              <a:cs typeface="Lato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6264" y="679000"/>
            <a:ext cx="8938327" cy="6278987"/>
            <a:chOff x="432328" y="391907"/>
            <a:chExt cx="9817735" cy="6998970"/>
          </a:xfrm>
        </p:grpSpPr>
        <p:sp>
          <p:nvSpPr>
            <p:cNvPr id="3" name="object 3"/>
            <p:cNvSpPr/>
            <p:nvPr/>
          </p:nvSpPr>
          <p:spPr>
            <a:xfrm>
              <a:off x="432328" y="854776"/>
              <a:ext cx="3597275" cy="1051560"/>
            </a:xfrm>
            <a:custGeom>
              <a:avLst/>
              <a:gdLst/>
              <a:ahLst/>
              <a:cxnLst/>
              <a:rect l="l" t="t" r="r" b="b"/>
              <a:pathLst>
                <a:path w="3597275" h="1051560">
                  <a:moveTo>
                    <a:pt x="3436239" y="0"/>
                  </a:moveTo>
                  <a:lnTo>
                    <a:pt x="160870" y="0"/>
                  </a:lnTo>
                  <a:lnTo>
                    <a:pt x="110163" y="8236"/>
                  </a:lnTo>
                  <a:lnTo>
                    <a:pt x="66020" y="31143"/>
                  </a:lnTo>
                  <a:lnTo>
                    <a:pt x="31144" y="66017"/>
                  </a:lnTo>
                  <a:lnTo>
                    <a:pt x="8236" y="110157"/>
                  </a:lnTo>
                  <a:lnTo>
                    <a:pt x="0" y="160858"/>
                  </a:lnTo>
                  <a:lnTo>
                    <a:pt x="0" y="890358"/>
                  </a:lnTo>
                  <a:lnTo>
                    <a:pt x="8236" y="941066"/>
                  </a:lnTo>
                  <a:lnTo>
                    <a:pt x="31144" y="985209"/>
                  </a:lnTo>
                  <a:lnTo>
                    <a:pt x="66020" y="1020085"/>
                  </a:lnTo>
                  <a:lnTo>
                    <a:pt x="110163" y="1042993"/>
                  </a:lnTo>
                  <a:lnTo>
                    <a:pt x="160870" y="1051229"/>
                  </a:lnTo>
                  <a:lnTo>
                    <a:pt x="3436239" y="1051229"/>
                  </a:lnTo>
                  <a:lnTo>
                    <a:pt x="3486946" y="1042993"/>
                  </a:lnTo>
                  <a:lnTo>
                    <a:pt x="3531089" y="1020085"/>
                  </a:lnTo>
                  <a:lnTo>
                    <a:pt x="3565965" y="985209"/>
                  </a:lnTo>
                  <a:lnTo>
                    <a:pt x="3588873" y="941066"/>
                  </a:lnTo>
                  <a:lnTo>
                    <a:pt x="3597109" y="890358"/>
                  </a:lnTo>
                  <a:lnTo>
                    <a:pt x="3597109" y="160858"/>
                  </a:lnTo>
                  <a:lnTo>
                    <a:pt x="3588873" y="110157"/>
                  </a:lnTo>
                  <a:lnTo>
                    <a:pt x="3565965" y="66017"/>
                  </a:lnTo>
                  <a:lnTo>
                    <a:pt x="3531089" y="31143"/>
                  </a:lnTo>
                  <a:lnTo>
                    <a:pt x="3486946" y="8236"/>
                  </a:lnTo>
                  <a:lnTo>
                    <a:pt x="3436239" y="0"/>
                  </a:lnTo>
                  <a:close/>
                </a:path>
              </a:pathLst>
            </a:custGeom>
            <a:solidFill>
              <a:srgbClr val="4F5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7337" y="391907"/>
              <a:ext cx="7642642" cy="699890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8668" y="520688"/>
              <a:ext cx="7192458" cy="654163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073391" y="3916635"/>
            <a:ext cx="570058" cy="126941"/>
          </a:xfrm>
          <a:prstGeom prst="rect">
            <a:avLst/>
          </a:prstGeom>
        </p:spPr>
        <p:txBody>
          <a:bodyPr vert="horz" wrap="square" lIns="0" tIns="10778" rIns="0" bIns="0" rtlCol="0">
            <a:spAutoFit/>
          </a:bodyPr>
          <a:lstStyle/>
          <a:p>
            <a:pPr marL="11976">
              <a:lnSpc>
                <a:spcPct val="100000"/>
              </a:lnSpc>
              <a:spcBef>
                <a:spcPts val="85"/>
              </a:spcBef>
            </a:pPr>
            <a:r>
              <a:rPr sz="754" b="1" spc="-9" dirty="0">
                <a:solidFill>
                  <a:srgbClr val="124F69"/>
                </a:solidFill>
                <a:latin typeface="Lato"/>
                <a:cs typeface="Lato"/>
              </a:rPr>
              <a:t>Murambinda</a:t>
            </a:r>
            <a:endParaRPr sz="754">
              <a:latin typeface="Lato"/>
              <a:cs typeface="La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90047" y="1068994"/>
            <a:ext cx="2694003" cy="826345"/>
          </a:xfrm>
          <a:prstGeom prst="rect">
            <a:avLst/>
          </a:prstGeom>
        </p:spPr>
        <p:txBody>
          <a:bodyPr vert="horz" wrap="square" lIns="0" tIns="74251" rIns="0" bIns="0" rtlCol="0">
            <a:spAutoFit/>
          </a:bodyPr>
          <a:lstStyle/>
          <a:p>
            <a:pPr marL="11976" marR="4790">
              <a:lnSpc>
                <a:spcPts val="2923"/>
              </a:lnSpc>
              <a:spcBef>
                <a:spcPts val="585"/>
              </a:spcBef>
            </a:pPr>
            <a:r>
              <a:rPr dirty="0"/>
              <a:t>PSPF </a:t>
            </a:r>
            <a:r>
              <a:rPr spc="-9" dirty="0"/>
              <a:t>Portfolio </a:t>
            </a:r>
            <a:r>
              <a:rPr spc="-19" dirty="0"/>
              <a:t>Investment</a:t>
            </a:r>
            <a:r>
              <a:rPr spc="-47" dirty="0"/>
              <a:t> </a:t>
            </a:r>
            <a:r>
              <a:rPr spc="-24" dirty="0"/>
              <a:t>Map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674890" y="3575745"/>
            <a:ext cx="335328" cy="2258675"/>
            <a:chOff x="715689" y="3563311"/>
            <a:chExt cx="355600" cy="2395220"/>
          </a:xfrm>
        </p:grpSpPr>
        <p:sp>
          <p:nvSpPr>
            <p:cNvPr id="9" name="object 9"/>
            <p:cNvSpPr/>
            <p:nvPr/>
          </p:nvSpPr>
          <p:spPr>
            <a:xfrm>
              <a:off x="715689" y="4240644"/>
              <a:ext cx="355600" cy="521334"/>
            </a:xfrm>
            <a:custGeom>
              <a:avLst/>
              <a:gdLst/>
              <a:ahLst/>
              <a:cxnLst/>
              <a:rect l="l" t="t" r="r" b="b"/>
              <a:pathLst>
                <a:path w="355600" h="521335">
                  <a:moveTo>
                    <a:pt x="177787" y="0"/>
                  </a:moveTo>
                  <a:lnTo>
                    <a:pt x="130530" y="6345"/>
                  </a:lnTo>
                  <a:lnTo>
                    <a:pt x="88062" y="24251"/>
                  </a:lnTo>
                  <a:lnTo>
                    <a:pt x="52079" y="52027"/>
                  </a:lnTo>
                  <a:lnTo>
                    <a:pt x="24277" y="87978"/>
                  </a:lnTo>
                  <a:lnTo>
                    <a:pt x="6351" y="130411"/>
                  </a:lnTo>
                  <a:lnTo>
                    <a:pt x="0" y="177634"/>
                  </a:lnTo>
                  <a:lnTo>
                    <a:pt x="260" y="183874"/>
                  </a:lnTo>
                  <a:lnTo>
                    <a:pt x="8979" y="226003"/>
                  </a:lnTo>
                  <a:lnTo>
                    <a:pt x="25058" y="266342"/>
                  </a:lnTo>
                  <a:lnTo>
                    <a:pt x="177876" y="520801"/>
                  </a:lnTo>
                  <a:lnTo>
                    <a:pt x="316738" y="291350"/>
                  </a:lnTo>
                  <a:lnTo>
                    <a:pt x="327219" y="272563"/>
                  </a:lnTo>
                  <a:lnTo>
                    <a:pt x="332902" y="260400"/>
                  </a:lnTo>
                  <a:lnTo>
                    <a:pt x="176809" y="260400"/>
                  </a:lnTo>
                  <a:lnTo>
                    <a:pt x="144594" y="253896"/>
                  </a:lnTo>
                  <a:lnTo>
                    <a:pt x="118286" y="236158"/>
                  </a:lnTo>
                  <a:lnTo>
                    <a:pt x="100548" y="209849"/>
                  </a:lnTo>
                  <a:lnTo>
                    <a:pt x="94043" y="177634"/>
                  </a:lnTo>
                  <a:lnTo>
                    <a:pt x="100548" y="145431"/>
                  </a:lnTo>
                  <a:lnTo>
                    <a:pt x="118286" y="119135"/>
                  </a:lnTo>
                  <a:lnTo>
                    <a:pt x="144594" y="101407"/>
                  </a:lnTo>
                  <a:lnTo>
                    <a:pt x="176809" y="94907"/>
                  </a:lnTo>
                  <a:lnTo>
                    <a:pt x="334224" y="94907"/>
                  </a:lnTo>
                  <a:lnTo>
                    <a:pt x="331297" y="87978"/>
                  </a:lnTo>
                  <a:lnTo>
                    <a:pt x="303495" y="52027"/>
                  </a:lnTo>
                  <a:lnTo>
                    <a:pt x="267511" y="24251"/>
                  </a:lnTo>
                  <a:lnTo>
                    <a:pt x="225043" y="6345"/>
                  </a:lnTo>
                  <a:lnTo>
                    <a:pt x="177787" y="0"/>
                  </a:lnTo>
                  <a:close/>
                </a:path>
                <a:path w="355600" h="521335">
                  <a:moveTo>
                    <a:pt x="334224" y="94907"/>
                  </a:moveTo>
                  <a:lnTo>
                    <a:pt x="176809" y="94907"/>
                  </a:lnTo>
                  <a:lnTo>
                    <a:pt x="209024" y="101407"/>
                  </a:lnTo>
                  <a:lnTo>
                    <a:pt x="235332" y="119135"/>
                  </a:lnTo>
                  <a:lnTo>
                    <a:pt x="253070" y="145431"/>
                  </a:lnTo>
                  <a:lnTo>
                    <a:pt x="259575" y="177634"/>
                  </a:lnTo>
                  <a:lnTo>
                    <a:pt x="253070" y="209849"/>
                  </a:lnTo>
                  <a:lnTo>
                    <a:pt x="235332" y="236158"/>
                  </a:lnTo>
                  <a:lnTo>
                    <a:pt x="209024" y="253896"/>
                  </a:lnTo>
                  <a:lnTo>
                    <a:pt x="176809" y="260400"/>
                  </a:lnTo>
                  <a:lnTo>
                    <a:pt x="332902" y="260400"/>
                  </a:lnTo>
                  <a:lnTo>
                    <a:pt x="350113" y="212407"/>
                  </a:lnTo>
                  <a:lnTo>
                    <a:pt x="355574" y="177634"/>
                  </a:lnTo>
                  <a:lnTo>
                    <a:pt x="349222" y="130411"/>
                  </a:lnTo>
                  <a:lnTo>
                    <a:pt x="334224" y="94907"/>
                  </a:lnTo>
                  <a:close/>
                </a:path>
              </a:pathLst>
            </a:custGeom>
            <a:solidFill>
              <a:srgbClr val="FFC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5689" y="3563311"/>
              <a:ext cx="355600" cy="521334"/>
            </a:xfrm>
            <a:custGeom>
              <a:avLst/>
              <a:gdLst/>
              <a:ahLst/>
              <a:cxnLst/>
              <a:rect l="l" t="t" r="r" b="b"/>
              <a:pathLst>
                <a:path w="355600" h="521335">
                  <a:moveTo>
                    <a:pt x="177787" y="0"/>
                  </a:moveTo>
                  <a:lnTo>
                    <a:pt x="130530" y="6345"/>
                  </a:lnTo>
                  <a:lnTo>
                    <a:pt x="88062" y="24251"/>
                  </a:lnTo>
                  <a:lnTo>
                    <a:pt x="52079" y="52027"/>
                  </a:lnTo>
                  <a:lnTo>
                    <a:pt x="24277" y="87978"/>
                  </a:lnTo>
                  <a:lnTo>
                    <a:pt x="6351" y="130411"/>
                  </a:lnTo>
                  <a:lnTo>
                    <a:pt x="0" y="177634"/>
                  </a:lnTo>
                  <a:lnTo>
                    <a:pt x="260" y="183874"/>
                  </a:lnTo>
                  <a:lnTo>
                    <a:pt x="8979" y="226003"/>
                  </a:lnTo>
                  <a:lnTo>
                    <a:pt x="25058" y="266342"/>
                  </a:lnTo>
                  <a:lnTo>
                    <a:pt x="177876" y="520801"/>
                  </a:lnTo>
                  <a:lnTo>
                    <a:pt x="316738" y="291350"/>
                  </a:lnTo>
                  <a:lnTo>
                    <a:pt x="327219" y="272563"/>
                  </a:lnTo>
                  <a:lnTo>
                    <a:pt x="332902" y="260400"/>
                  </a:lnTo>
                  <a:lnTo>
                    <a:pt x="176809" y="260400"/>
                  </a:lnTo>
                  <a:lnTo>
                    <a:pt x="144594" y="253896"/>
                  </a:lnTo>
                  <a:lnTo>
                    <a:pt x="118286" y="236158"/>
                  </a:lnTo>
                  <a:lnTo>
                    <a:pt x="100548" y="209849"/>
                  </a:lnTo>
                  <a:lnTo>
                    <a:pt x="94043" y="177634"/>
                  </a:lnTo>
                  <a:lnTo>
                    <a:pt x="100548" y="145431"/>
                  </a:lnTo>
                  <a:lnTo>
                    <a:pt x="118286" y="119135"/>
                  </a:lnTo>
                  <a:lnTo>
                    <a:pt x="144594" y="101407"/>
                  </a:lnTo>
                  <a:lnTo>
                    <a:pt x="176809" y="94907"/>
                  </a:lnTo>
                  <a:lnTo>
                    <a:pt x="334224" y="94907"/>
                  </a:lnTo>
                  <a:lnTo>
                    <a:pt x="331297" y="87978"/>
                  </a:lnTo>
                  <a:lnTo>
                    <a:pt x="303495" y="52027"/>
                  </a:lnTo>
                  <a:lnTo>
                    <a:pt x="267511" y="24251"/>
                  </a:lnTo>
                  <a:lnTo>
                    <a:pt x="225043" y="6345"/>
                  </a:lnTo>
                  <a:lnTo>
                    <a:pt x="177787" y="0"/>
                  </a:lnTo>
                  <a:close/>
                </a:path>
                <a:path w="355600" h="521335">
                  <a:moveTo>
                    <a:pt x="334224" y="94907"/>
                  </a:moveTo>
                  <a:lnTo>
                    <a:pt x="176809" y="94907"/>
                  </a:lnTo>
                  <a:lnTo>
                    <a:pt x="209024" y="101407"/>
                  </a:lnTo>
                  <a:lnTo>
                    <a:pt x="235332" y="119135"/>
                  </a:lnTo>
                  <a:lnTo>
                    <a:pt x="253070" y="145431"/>
                  </a:lnTo>
                  <a:lnTo>
                    <a:pt x="259575" y="177634"/>
                  </a:lnTo>
                  <a:lnTo>
                    <a:pt x="253070" y="209849"/>
                  </a:lnTo>
                  <a:lnTo>
                    <a:pt x="235332" y="236158"/>
                  </a:lnTo>
                  <a:lnTo>
                    <a:pt x="209024" y="253896"/>
                  </a:lnTo>
                  <a:lnTo>
                    <a:pt x="176809" y="260400"/>
                  </a:lnTo>
                  <a:lnTo>
                    <a:pt x="332902" y="260400"/>
                  </a:lnTo>
                  <a:lnTo>
                    <a:pt x="350113" y="212407"/>
                  </a:lnTo>
                  <a:lnTo>
                    <a:pt x="355574" y="177634"/>
                  </a:lnTo>
                  <a:lnTo>
                    <a:pt x="349222" y="130411"/>
                  </a:lnTo>
                  <a:lnTo>
                    <a:pt x="334224" y="94907"/>
                  </a:lnTo>
                  <a:close/>
                </a:path>
              </a:pathLst>
            </a:custGeom>
            <a:solidFill>
              <a:srgbClr val="009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5689" y="4844380"/>
              <a:ext cx="355600" cy="521334"/>
            </a:xfrm>
            <a:custGeom>
              <a:avLst/>
              <a:gdLst/>
              <a:ahLst/>
              <a:cxnLst/>
              <a:rect l="l" t="t" r="r" b="b"/>
              <a:pathLst>
                <a:path w="355600" h="521335">
                  <a:moveTo>
                    <a:pt x="177787" y="0"/>
                  </a:moveTo>
                  <a:lnTo>
                    <a:pt x="130530" y="6345"/>
                  </a:lnTo>
                  <a:lnTo>
                    <a:pt x="88062" y="24251"/>
                  </a:lnTo>
                  <a:lnTo>
                    <a:pt x="52079" y="52027"/>
                  </a:lnTo>
                  <a:lnTo>
                    <a:pt x="24277" y="87978"/>
                  </a:lnTo>
                  <a:lnTo>
                    <a:pt x="6351" y="130411"/>
                  </a:lnTo>
                  <a:lnTo>
                    <a:pt x="0" y="177634"/>
                  </a:lnTo>
                  <a:lnTo>
                    <a:pt x="260" y="183874"/>
                  </a:lnTo>
                  <a:lnTo>
                    <a:pt x="8979" y="226003"/>
                  </a:lnTo>
                  <a:lnTo>
                    <a:pt x="25058" y="266342"/>
                  </a:lnTo>
                  <a:lnTo>
                    <a:pt x="177876" y="520801"/>
                  </a:lnTo>
                  <a:lnTo>
                    <a:pt x="316738" y="291350"/>
                  </a:lnTo>
                  <a:lnTo>
                    <a:pt x="327219" y="272563"/>
                  </a:lnTo>
                  <a:lnTo>
                    <a:pt x="332902" y="260400"/>
                  </a:lnTo>
                  <a:lnTo>
                    <a:pt x="176809" y="260400"/>
                  </a:lnTo>
                  <a:lnTo>
                    <a:pt x="144594" y="253896"/>
                  </a:lnTo>
                  <a:lnTo>
                    <a:pt x="118286" y="236158"/>
                  </a:lnTo>
                  <a:lnTo>
                    <a:pt x="100548" y="209849"/>
                  </a:lnTo>
                  <a:lnTo>
                    <a:pt x="94043" y="177634"/>
                  </a:lnTo>
                  <a:lnTo>
                    <a:pt x="100548" y="145431"/>
                  </a:lnTo>
                  <a:lnTo>
                    <a:pt x="118286" y="119135"/>
                  </a:lnTo>
                  <a:lnTo>
                    <a:pt x="144594" y="101407"/>
                  </a:lnTo>
                  <a:lnTo>
                    <a:pt x="176809" y="94907"/>
                  </a:lnTo>
                  <a:lnTo>
                    <a:pt x="334224" y="94907"/>
                  </a:lnTo>
                  <a:lnTo>
                    <a:pt x="331297" y="87978"/>
                  </a:lnTo>
                  <a:lnTo>
                    <a:pt x="303495" y="52027"/>
                  </a:lnTo>
                  <a:lnTo>
                    <a:pt x="267511" y="24251"/>
                  </a:lnTo>
                  <a:lnTo>
                    <a:pt x="225043" y="6345"/>
                  </a:lnTo>
                  <a:lnTo>
                    <a:pt x="177787" y="0"/>
                  </a:lnTo>
                  <a:close/>
                </a:path>
                <a:path w="355600" h="521335">
                  <a:moveTo>
                    <a:pt x="334224" y="94907"/>
                  </a:moveTo>
                  <a:lnTo>
                    <a:pt x="176809" y="94907"/>
                  </a:lnTo>
                  <a:lnTo>
                    <a:pt x="209024" y="101407"/>
                  </a:lnTo>
                  <a:lnTo>
                    <a:pt x="235332" y="119135"/>
                  </a:lnTo>
                  <a:lnTo>
                    <a:pt x="253070" y="145431"/>
                  </a:lnTo>
                  <a:lnTo>
                    <a:pt x="259575" y="177634"/>
                  </a:lnTo>
                  <a:lnTo>
                    <a:pt x="253070" y="209849"/>
                  </a:lnTo>
                  <a:lnTo>
                    <a:pt x="235332" y="236158"/>
                  </a:lnTo>
                  <a:lnTo>
                    <a:pt x="209024" y="253896"/>
                  </a:lnTo>
                  <a:lnTo>
                    <a:pt x="176809" y="260400"/>
                  </a:lnTo>
                  <a:lnTo>
                    <a:pt x="332902" y="260400"/>
                  </a:lnTo>
                  <a:lnTo>
                    <a:pt x="350113" y="212407"/>
                  </a:lnTo>
                  <a:lnTo>
                    <a:pt x="355574" y="177634"/>
                  </a:lnTo>
                  <a:lnTo>
                    <a:pt x="349222" y="130411"/>
                  </a:lnTo>
                  <a:lnTo>
                    <a:pt x="334224" y="94907"/>
                  </a:lnTo>
                  <a:close/>
                </a:path>
              </a:pathLst>
            </a:custGeom>
            <a:solidFill>
              <a:srgbClr val="754D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5689" y="5437462"/>
              <a:ext cx="355600" cy="521334"/>
            </a:xfrm>
            <a:custGeom>
              <a:avLst/>
              <a:gdLst/>
              <a:ahLst/>
              <a:cxnLst/>
              <a:rect l="l" t="t" r="r" b="b"/>
              <a:pathLst>
                <a:path w="355600" h="521335">
                  <a:moveTo>
                    <a:pt x="177787" y="0"/>
                  </a:moveTo>
                  <a:lnTo>
                    <a:pt x="130530" y="6345"/>
                  </a:lnTo>
                  <a:lnTo>
                    <a:pt x="88062" y="24251"/>
                  </a:lnTo>
                  <a:lnTo>
                    <a:pt x="52079" y="52027"/>
                  </a:lnTo>
                  <a:lnTo>
                    <a:pt x="24277" y="87978"/>
                  </a:lnTo>
                  <a:lnTo>
                    <a:pt x="6351" y="130411"/>
                  </a:lnTo>
                  <a:lnTo>
                    <a:pt x="0" y="177634"/>
                  </a:lnTo>
                  <a:lnTo>
                    <a:pt x="260" y="183874"/>
                  </a:lnTo>
                  <a:lnTo>
                    <a:pt x="8979" y="226003"/>
                  </a:lnTo>
                  <a:lnTo>
                    <a:pt x="25058" y="266342"/>
                  </a:lnTo>
                  <a:lnTo>
                    <a:pt x="177876" y="520801"/>
                  </a:lnTo>
                  <a:lnTo>
                    <a:pt x="316738" y="291350"/>
                  </a:lnTo>
                  <a:lnTo>
                    <a:pt x="327219" y="272563"/>
                  </a:lnTo>
                  <a:lnTo>
                    <a:pt x="332902" y="260400"/>
                  </a:lnTo>
                  <a:lnTo>
                    <a:pt x="176809" y="260400"/>
                  </a:lnTo>
                  <a:lnTo>
                    <a:pt x="144594" y="253896"/>
                  </a:lnTo>
                  <a:lnTo>
                    <a:pt x="118286" y="236158"/>
                  </a:lnTo>
                  <a:lnTo>
                    <a:pt x="100548" y="209849"/>
                  </a:lnTo>
                  <a:lnTo>
                    <a:pt x="94043" y="177634"/>
                  </a:lnTo>
                  <a:lnTo>
                    <a:pt x="100548" y="145431"/>
                  </a:lnTo>
                  <a:lnTo>
                    <a:pt x="118286" y="119135"/>
                  </a:lnTo>
                  <a:lnTo>
                    <a:pt x="144594" y="101407"/>
                  </a:lnTo>
                  <a:lnTo>
                    <a:pt x="176809" y="94907"/>
                  </a:lnTo>
                  <a:lnTo>
                    <a:pt x="334224" y="94907"/>
                  </a:lnTo>
                  <a:lnTo>
                    <a:pt x="331297" y="87978"/>
                  </a:lnTo>
                  <a:lnTo>
                    <a:pt x="303495" y="52027"/>
                  </a:lnTo>
                  <a:lnTo>
                    <a:pt x="267511" y="24251"/>
                  </a:lnTo>
                  <a:lnTo>
                    <a:pt x="225043" y="6345"/>
                  </a:lnTo>
                  <a:lnTo>
                    <a:pt x="177787" y="0"/>
                  </a:lnTo>
                  <a:close/>
                </a:path>
                <a:path w="355600" h="521335">
                  <a:moveTo>
                    <a:pt x="334224" y="94907"/>
                  </a:moveTo>
                  <a:lnTo>
                    <a:pt x="176809" y="94907"/>
                  </a:lnTo>
                  <a:lnTo>
                    <a:pt x="209024" y="101407"/>
                  </a:lnTo>
                  <a:lnTo>
                    <a:pt x="235332" y="119135"/>
                  </a:lnTo>
                  <a:lnTo>
                    <a:pt x="253070" y="145431"/>
                  </a:lnTo>
                  <a:lnTo>
                    <a:pt x="259575" y="177634"/>
                  </a:lnTo>
                  <a:lnTo>
                    <a:pt x="253070" y="209849"/>
                  </a:lnTo>
                  <a:lnTo>
                    <a:pt x="235332" y="236158"/>
                  </a:lnTo>
                  <a:lnTo>
                    <a:pt x="209024" y="253896"/>
                  </a:lnTo>
                  <a:lnTo>
                    <a:pt x="176809" y="260400"/>
                  </a:lnTo>
                  <a:lnTo>
                    <a:pt x="332902" y="260400"/>
                  </a:lnTo>
                  <a:lnTo>
                    <a:pt x="350113" y="212407"/>
                  </a:lnTo>
                  <a:lnTo>
                    <a:pt x="355574" y="177634"/>
                  </a:lnTo>
                  <a:lnTo>
                    <a:pt x="349222" y="130411"/>
                  </a:lnTo>
                  <a:lnTo>
                    <a:pt x="334224" y="94907"/>
                  </a:lnTo>
                  <a:close/>
                </a:path>
              </a:pathLst>
            </a:custGeom>
            <a:solidFill>
              <a:srgbClr val="ED2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76264" y="3227176"/>
            <a:ext cx="1413169" cy="686824"/>
          </a:xfrm>
          <a:prstGeom prst="rect">
            <a:avLst/>
          </a:prstGeom>
        </p:spPr>
        <p:txBody>
          <a:bodyPr vert="horz" wrap="square" lIns="0" tIns="13772" rIns="0" bIns="0" rtlCol="0">
            <a:spAutoFit/>
          </a:bodyPr>
          <a:lstStyle/>
          <a:p>
            <a:pPr marL="11976">
              <a:lnSpc>
                <a:spcPct val="100000"/>
              </a:lnSpc>
              <a:spcBef>
                <a:spcPts val="108"/>
              </a:spcBef>
            </a:pPr>
            <a:r>
              <a:rPr sz="1226" b="1" dirty="0">
                <a:solidFill>
                  <a:srgbClr val="414142"/>
                </a:solidFill>
                <a:latin typeface="Lato Black"/>
                <a:cs typeface="Lato Black"/>
              </a:rPr>
              <a:t>Investment</a:t>
            </a:r>
            <a:r>
              <a:rPr sz="1226" b="1" spc="-47" dirty="0">
                <a:solidFill>
                  <a:srgbClr val="414142"/>
                </a:solidFill>
                <a:latin typeface="Lato Black"/>
                <a:cs typeface="Lato Black"/>
              </a:rPr>
              <a:t> </a:t>
            </a:r>
            <a:r>
              <a:rPr sz="1226" b="1" spc="-24" dirty="0">
                <a:solidFill>
                  <a:srgbClr val="414142"/>
                </a:solidFill>
                <a:latin typeface="Lato Black"/>
                <a:cs typeface="Lato Black"/>
              </a:rPr>
              <a:t>Key</a:t>
            </a:r>
            <a:endParaRPr sz="1226" dirty="0">
              <a:latin typeface="Lato Black"/>
              <a:cs typeface="Lato Black"/>
            </a:endParaRPr>
          </a:p>
          <a:p>
            <a:pPr>
              <a:lnSpc>
                <a:spcPct val="100000"/>
              </a:lnSpc>
              <a:spcBef>
                <a:spcPts val="783"/>
              </a:spcBef>
            </a:pPr>
            <a:endParaRPr sz="1226" dirty="0">
              <a:latin typeface="Lato Black"/>
              <a:cs typeface="Lato Black"/>
            </a:endParaRPr>
          </a:p>
          <a:p>
            <a:pPr marL="609583">
              <a:lnSpc>
                <a:spcPct val="100000"/>
              </a:lnSpc>
              <a:spcBef>
                <a:spcPts val="5"/>
              </a:spcBef>
            </a:pPr>
            <a:r>
              <a:rPr sz="1226" b="1" spc="-9" dirty="0">
                <a:solidFill>
                  <a:srgbClr val="414142"/>
                </a:solidFill>
                <a:latin typeface="Lato Black"/>
                <a:cs typeface="Lato Black"/>
              </a:rPr>
              <a:t>Completed</a:t>
            </a:r>
            <a:endParaRPr sz="1226" dirty="0">
              <a:latin typeface="Lato Black"/>
              <a:cs typeface="Lato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3958" y="4347497"/>
            <a:ext cx="1192212" cy="1292398"/>
          </a:xfrm>
          <a:prstGeom prst="rect">
            <a:avLst/>
          </a:prstGeom>
        </p:spPr>
        <p:txBody>
          <a:bodyPr vert="horz" wrap="square" lIns="0" tIns="13772" rIns="0" bIns="0" rtlCol="0">
            <a:spAutoFit/>
          </a:bodyPr>
          <a:lstStyle/>
          <a:p>
            <a:pPr marL="11976">
              <a:lnSpc>
                <a:spcPct val="100000"/>
              </a:lnSpc>
              <a:spcBef>
                <a:spcPts val="108"/>
              </a:spcBef>
            </a:pPr>
            <a:r>
              <a:rPr sz="1226" b="1" spc="-9" dirty="0">
                <a:solidFill>
                  <a:srgbClr val="414142"/>
                </a:solidFill>
                <a:latin typeface="Lato Black"/>
                <a:cs typeface="Lato Black"/>
              </a:rPr>
              <a:t>Ongoing</a:t>
            </a:r>
            <a:endParaRPr sz="1226" dirty="0">
              <a:latin typeface="Lato Black"/>
              <a:cs typeface="Lato Black"/>
            </a:endParaRPr>
          </a:p>
          <a:p>
            <a:pPr marL="11976" marR="4790">
              <a:lnSpc>
                <a:spcPts val="4545"/>
              </a:lnSpc>
              <a:spcBef>
                <a:spcPts val="349"/>
              </a:spcBef>
            </a:pPr>
            <a:r>
              <a:rPr sz="1226" b="1" spc="-9" dirty="0">
                <a:solidFill>
                  <a:srgbClr val="414142"/>
                </a:solidFill>
                <a:latin typeface="Lato Black"/>
                <a:cs typeface="Lato Black"/>
              </a:rPr>
              <a:t>Upcoming</a:t>
            </a:r>
            <a:r>
              <a:rPr sz="1226" b="1" spc="472" dirty="0">
                <a:solidFill>
                  <a:srgbClr val="414142"/>
                </a:solidFill>
                <a:latin typeface="Lato Black"/>
                <a:cs typeface="Lato Black"/>
              </a:rPr>
              <a:t> </a:t>
            </a:r>
            <a:r>
              <a:rPr sz="1226" b="1" dirty="0">
                <a:solidFill>
                  <a:srgbClr val="414142"/>
                </a:solidFill>
                <a:latin typeface="Lato Black"/>
                <a:cs typeface="Lato Black"/>
              </a:rPr>
              <a:t>Under </a:t>
            </a:r>
            <a:r>
              <a:rPr sz="1226" b="1" spc="-9" dirty="0">
                <a:solidFill>
                  <a:srgbClr val="414142"/>
                </a:solidFill>
                <a:latin typeface="Lato Black"/>
                <a:cs typeface="Lato Black"/>
              </a:rPr>
              <a:t>Appraisal</a:t>
            </a:r>
            <a:endParaRPr sz="1226" dirty="0">
              <a:latin typeface="Lato Black"/>
              <a:cs typeface="Lato Black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87964" y="6471483"/>
            <a:ext cx="1033530" cy="429340"/>
            <a:chOff x="623509" y="6634106"/>
            <a:chExt cx="1096010" cy="455295"/>
          </a:xfrm>
        </p:grpSpPr>
        <p:sp>
          <p:nvSpPr>
            <p:cNvPr id="16" name="object 16"/>
            <p:cNvSpPr/>
            <p:nvPr/>
          </p:nvSpPr>
          <p:spPr>
            <a:xfrm>
              <a:off x="692183" y="6850167"/>
              <a:ext cx="384810" cy="80010"/>
            </a:xfrm>
            <a:custGeom>
              <a:avLst/>
              <a:gdLst/>
              <a:ahLst/>
              <a:cxnLst/>
              <a:rect l="l" t="t" r="r" b="b"/>
              <a:pathLst>
                <a:path w="384809" h="80009">
                  <a:moveTo>
                    <a:pt x="384657" y="0"/>
                  </a:moveTo>
                  <a:lnTo>
                    <a:pt x="0" y="0"/>
                  </a:lnTo>
                  <a:lnTo>
                    <a:pt x="140373" y="79781"/>
                  </a:lnTo>
                  <a:lnTo>
                    <a:pt x="384657" y="79781"/>
                  </a:lnTo>
                  <a:lnTo>
                    <a:pt x="384657" y="0"/>
                  </a:lnTo>
                  <a:close/>
                </a:path>
              </a:pathLst>
            </a:custGeom>
            <a:solidFill>
              <a:srgbClr val="EF3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2183" y="7009523"/>
              <a:ext cx="384810" cy="80010"/>
            </a:xfrm>
            <a:custGeom>
              <a:avLst/>
              <a:gdLst/>
              <a:ahLst/>
              <a:cxnLst/>
              <a:rect l="l" t="t" r="r" b="b"/>
              <a:pathLst>
                <a:path w="384809" h="80009">
                  <a:moveTo>
                    <a:pt x="384657" y="0"/>
                  </a:moveTo>
                  <a:lnTo>
                    <a:pt x="140373" y="0"/>
                  </a:lnTo>
                  <a:lnTo>
                    <a:pt x="0" y="79781"/>
                  </a:lnTo>
                  <a:lnTo>
                    <a:pt x="384657" y="79781"/>
                  </a:lnTo>
                  <a:lnTo>
                    <a:pt x="384657" y="0"/>
                  </a:lnTo>
                  <a:close/>
                </a:path>
              </a:pathLst>
            </a:custGeom>
            <a:solidFill>
              <a:srgbClr val="2738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3793" y="6849977"/>
              <a:ext cx="453390" cy="239395"/>
            </a:xfrm>
            <a:custGeom>
              <a:avLst/>
              <a:gdLst/>
              <a:ahLst/>
              <a:cxnLst/>
              <a:rect l="l" t="t" r="r" b="b"/>
              <a:pathLst>
                <a:path w="453390" h="239395">
                  <a:moveTo>
                    <a:pt x="41021" y="0"/>
                  </a:moveTo>
                  <a:lnTo>
                    <a:pt x="0" y="0"/>
                  </a:lnTo>
                  <a:lnTo>
                    <a:pt x="0" y="239229"/>
                  </a:lnTo>
                  <a:lnTo>
                    <a:pt x="40728" y="239229"/>
                  </a:lnTo>
                  <a:lnTo>
                    <a:pt x="204101" y="143725"/>
                  </a:lnTo>
                  <a:lnTo>
                    <a:pt x="453110" y="143725"/>
                  </a:lnTo>
                  <a:lnTo>
                    <a:pt x="453123" y="95516"/>
                  </a:lnTo>
                  <a:lnTo>
                    <a:pt x="204101" y="95516"/>
                  </a:lnTo>
                  <a:lnTo>
                    <a:pt x="41021" y="0"/>
                  </a:lnTo>
                  <a:close/>
                </a:path>
              </a:pathLst>
            </a:custGeom>
            <a:solidFill>
              <a:srgbClr val="007E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3509" y="6878388"/>
              <a:ext cx="156904" cy="18220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202620" y="6634106"/>
              <a:ext cx="516890" cy="179705"/>
            </a:xfrm>
            <a:custGeom>
              <a:avLst/>
              <a:gdLst/>
              <a:ahLst/>
              <a:cxnLst/>
              <a:rect l="l" t="t" r="r" b="b"/>
              <a:pathLst>
                <a:path w="516889" h="179704">
                  <a:moveTo>
                    <a:pt x="427037" y="0"/>
                  </a:moveTo>
                  <a:lnTo>
                    <a:pt x="89623" y="0"/>
                  </a:lnTo>
                  <a:lnTo>
                    <a:pt x="54740" y="7042"/>
                  </a:lnTo>
                  <a:lnTo>
                    <a:pt x="26252" y="26247"/>
                  </a:lnTo>
                  <a:lnTo>
                    <a:pt x="7043" y="54735"/>
                  </a:lnTo>
                  <a:lnTo>
                    <a:pt x="0" y="89623"/>
                  </a:lnTo>
                  <a:lnTo>
                    <a:pt x="7043" y="124507"/>
                  </a:lnTo>
                  <a:lnTo>
                    <a:pt x="26252" y="152995"/>
                  </a:lnTo>
                  <a:lnTo>
                    <a:pt x="54740" y="172203"/>
                  </a:lnTo>
                  <a:lnTo>
                    <a:pt x="89623" y="179247"/>
                  </a:lnTo>
                  <a:lnTo>
                    <a:pt x="427037" y="179247"/>
                  </a:lnTo>
                  <a:lnTo>
                    <a:pt x="461925" y="172203"/>
                  </a:lnTo>
                  <a:lnTo>
                    <a:pt x="490413" y="152995"/>
                  </a:lnTo>
                  <a:lnTo>
                    <a:pt x="509619" y="124507"/>
                  </a:lnTo>
                  <a:lnTo>
                    <a:pt x="516661" y="89623"/>
                  </a:lnTo>
                  <a:lnTo>
                    <a:pt x="509619" y="54735"/>
                  </a:lnTo>
                  <a:lnTo>
                    <a:pt x="490413" y="26247"/>
                  </a:lnTo>
                  <a:lnTo>
                    <a:pt x="461925" y="7042"/>
                  </a:lnTo>
                  <a:lnTo>
                    <a:pt x="427037" y="0"/>
                  </a:lnTo>
                  <a:close/>
                </a:path>
              </a:pathLst>
            </a:custGeom>
            <a:solidFill>
              <a:srgbClr val="ED2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126118" y="6417984"/>
            <a:ext cx="2674842" cy="465867"/>
          </a:xfrm>
          <a:prstGeom prst="rect">
            <a:avLst/>
          </a:prstGeom>
        </p:spPr>
        <p:txBody>
          <a:bodyPr vert="horz" wrap="square" lIns="0" tIns="64670" rIns="0" bIns="0" rtlCol="0">
            <a:spAutoFit/>
          </a:bodyPr>
          <a:lstStyle/>
          <a:p>
            <a:pPr marL="86228">
              <a:lnSpc>
                <a:spcPct val="100000"/>
              </a:lnSpc>
              <a:spcBef>
                <a:spcPts val="509"/>
              </a:spcBef>
            </a:pPr>
            <a:r>
              <a:rPr sz="849" b="1" spc="-9" dirty="0">
                <a:solidFill>
                  <a:srgbClr val="FFFFFF"/>
                </a:solidFill>
                <a:latin typeface="Lato Black"/>
                <a:cs typeface="Lato Black"/>
              </a:rPr>
              <a:t>NOTE:</a:t>
            </a:r>
            <a:endParaRPr sz="849">
              <a:latin typeface="Lato Black"/>
              <a:cs typeface="Lato Black"/>
            </a:endParaRPr>
          </a:p>
          <a:p>
            <a:pPr marL="11976">
              <a:lnSpc>
                <a:spcPct val="100000"/>
              </a:lnSpc>
              <a:spcBef>
                <a:spcPts val="571"/>
              </a:spcBef>
            </a:pPr>
            <a:r>
              <a:rPr sz="1226" b="1" dirty="0">
                <a:solidFill>
                  <a:srgbClr val="414142"/>
                </a:solidFill>
                <a:latin typeface="Lato Black"/>
                <a:cs typeface="Lato Black"/>
              </a:rPr>
              <a:t>Offshore</a:t>
            </a:r>
            <a:r>
              <a:rPr sz="1226" b="1" spc="-5" dirty="0">
                <a:solidFill>
                  <a:srgbClr val="414142"/>
                </a:solidFill>
                <a:latin typeface="Lato Black"/>
                <a:cs typeface="Lato Black"/>
              </a:rPr>
              <a:t> </a:t>
            </a:r>
            <a:r>
              <a:rPr sz="1226" b="1" dirty="0">
                <a:solidFill>
                  <a:srgbClr val="414142"/>
                </a:solidFill>
                <a:latin typeface="Lato Black"/>
                <a:cs typeface="Lato Black"/>
              </a:rPr>
              <a:t>Investments in South </a:t>
            </a:r>
            <a:r>
              <a:rPr sz="1226" b="1" spc="-9" dirty="0">
                <a:solidFill>
                  <a:srgbClr val="414142"/>
                </a:solidFill>
                <a:latin typeface="Lato Black"/>
                <a:cs typeface="Lato Black"/>
              </a:rPr>
              <a:t>Africa</a:t>
            </a:r>
            <a:endParaRPr sz="1226">
              <a:latin typeface="Lato Black"/>
              <a:cs typeface="Lato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48659" y="6957986"/>
            <a:ext cx="298801" cy="227426"/>
          </a:xfrm>
          <a:prstGeom prst="rect">
            <a:avLst/>
          </a:prstGeom>
        </p:spPr>
        <p:txBody>
          <a:bodyPr vert="horz" wrap="square" lIns="0" tIns="9581" rIns="0" bIns="0" rtlCol="0">
            <a:spAutoFit/>
          </a:bodyPr>
          <a:lstStyle/>
          <a:p>
            <a:pPr marL="35928">
              <a:lnSpc>
                <a:spcPct val="100000"/>
              </a:lnSpc>
              <a:spcBef>
                <a:spcPts val="75"/>
              </a:spcBef>
            </a:pPr>
            <a:r>
              <a:rPr sz="1415" b="1" spc="-24" dirty="0">
                <a:solidFill>
                  <a:srgbClr val="FFFFFF"/>
                </a:solidFill>
                <a:latin typeface="Lato Black"/>
                <a:cs typeface="Lato Black"/>
              </a:rPr>
              <a:t>8.</a:t>
            </a:r>
            <a:endParaRPr sz="1415">
              <a:latin typeface="Lato Black"/>
              <a:cs typeface="Lato Black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4702" y="1736521"/>
            <a:ext cx="8693754" cy="4555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B45ABD-7FEF-0923-25C3-21178CCAA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4703" y="834912"/>
            <a:ext cx="8693753" cy="595615"/>
          </a:xfrm>
        </p:spPr>
        <p:txBody>
          <a:bodyPr/>
          <a:lstStyle/>
          <a:p>
            <a:r>
              <a:rPr lang="en-US" sz="3018" b="1" dirty="0">
                <a:solidFill>
                  <a:srgbClr val="C00000"/>
                </a:solidFill>
                <a:latin typeface="Al Nile" pitchFamily="2" charset="-78"/>
                <a:cs typeface="Al Nile" pitchFamily="2" charset="-78"/>
              </a:rPr>
              <a:t>Pension Funds investing together… pooled capital </a:t>
            </a:r>
            <a:r>
              <a:rPr lang="en-US" dirty="0"/>
              <a:t>g together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92AA73-3CC0-1C38-C8B1-70136029446A}"/>
              </a:ext>
            </a:extLst>
          </p:cNvPr>
          <p:cNvSpPr txBox="1"/>
          <p:nvPr/>
        </p:nvSpPr>
        <p:spPr>
          <a:xfrm>
            <a:off x="4179628" y="2922147"/>
            <a:ext cx="1724545" cy="172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50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75143-89FD-E04E-D146-F656C3496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00" y="444266"/>
            <a:ext cx="8940468" cy="406323"/>
          </a:xfrm>
        </p:spPr>
        <p:txBody>
          <a:bodyPr/>
          <a:lstStyle/>
          <a:p>
            <a:r>
              <a:rPr lang="en-US" sz="2640" b="1" dirty="0">
                <a:solidFill>
                  <a:srgbClr val="C00000"/>
                </a:solidFill>
                <a:latin typeface="Al Nile" pitchFamily="2" charset="-78"/>
                <a:cs typeface="Al Nile" pitchFamily="2" charset="-78"/>
              </a:rPr>
              <a:t>SPV investment entrance and exit… reliable bullish strategy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39E8E-B4C8-0EA3-7A24-C20112C223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1D8E82-EB41-B7AD-5AA8-E0E285D01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00" y="935866"/>
            <a:ext cx="8393738" cy="597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3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D6F386-412C-FB23-C113-B627471D2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6702"/>
            <a:ext cx="9485000" cy="598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81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5568"/>
            <a:ext cx="10083800" cy="7131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257893" y="1474094"/>
            <a:ext cx="7131714" cy="4614662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00540" y="1219922"/>
            <a:ext cx="6599496" cy="461188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998288" y="3740418"/>
            <a:ext cx="2601837" cy="4611883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1300" y="1650688"/>
            <a:ext cx="7131715" cy="426147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217649" y="1848634"/>
            <a:ext cx="4490654" cy="357159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CC339A-0D06-7BF1-A718-3F30288BF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98" y="825845"/>
            <a:ext cx="3498645" cy="3522698"/>
          </a:xfrm>
        </p:spPr>
        <p:txBody>
          <a:bodyPr vert="horz" lIns="86227" tIns="43114" rIns="86227" bIns="43114" rtlCol="0" anchor="b">
            <a:normAutofit/>
          </a:bodyPr>
          <a:lstStyle/>
          <a:p>
            <a:pPr algn="r" rtl="0">
              <a:lnSpc>
                <a:spcPct val="90000"/>
              </a:lnSpc>
              <a:spcBef>
                <a:spcPct val="0"/>
              </a:spcBef>
            </a:pPr>
            <a:r>
              <a:rPr lang="en-US" sz="3678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Key Pillars of State Service Pension Fund  Modeling</a:t>
            </a:r>
            <a:endParaRPr lang="en-US" sz="3678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18949-BE98-6C54-A941-6229498FE21E}"/>
              </a:ext>
            </a:extLst>
          </p:cNvPr>
          <p:cNvSpPr txBox="1"/>
          <p:nvPr/>
        </p:nvSpPr>
        <p:spPr>
          <a:xfrm>
            <a:off x="5378653" y="890970"/>
            <a:ext cx="4021649" cy="5767398"/>
          </a:xfrm>
          <a:prstGeom prst="rect">
            <a:avLst/>
          </a:prstGeom>
        </p:spPr>
        <p:txBody>
          <a:bodyPr vert="horz" lIns="86227" tIns="43114" rIns="86227" bIns="43114" rtlCol="0" anchor="ctr">
            <a:normAutofit/>
          </a:bodyPr>
          <a:lstStyle/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  <a:tabLst>
                <a:tab pos="215570" algn="l"/>
              </a:tabLst>
            </a:pPr>
            <a:endParaRPr lang="en-US" sz="1886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85032"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  <a:tabLst>
                <a:tab pos="215570" algn="l"/>
              </a:tabLst>
            </a:pPr>
            <a:r>
              <a:rPr lang="en-US" sz="1886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Governance</a:t>
            </a:r>
          </a:p>
          <a:p>
            <a:pPr marL="485032"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  <a:tabLst>
                <a:tab pos="215570" algn="l"/>
              </a:tabLst>
            </a:pPr>
            <a:r>
              <a:rPr lang="en-US" sz="1886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Funding and contribution design</a:t>
            </a:r>
          </a:p>
          <a:p>
            <a:pPr marL="485032"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  <a:tabLst>
                <a:tab pos="215570" algn="l"/>
              </a:tabLst>
            </a:pPr>
            <a:r>
              <a:rPr lang="en-US" sz="1886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Actuarial valuation</a:t>
            </a:r>
          </a:p>
          <a:p>
            <a:pPr marL="485032"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  <a:tabLst>
                <a:tab pos="215570" algn="l"/>
              </a:tabLst>
            </a:pPr>
            <a:r>
              <a:rPr lang="en-US" sz="1886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Fund oversight  </a:t>
            </a:r>
          </a:p>
          <a:p>
            <a:pPr marL="485032"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  <a:tabLst>
                <a:tab pos="215570" algn="l"/>
              </a:tabLst>
            </a:pPr>
            <a:r>
              <a:rPr lang="en-US" sz="1886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Investment strategy </a:t>
            </a:r>
          </a:p>
          <a:p>
            <a:pPr marL="485032"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  <a:tabLst>
                <a:tab pos="215570" algn="l"/>
              </a:tabLst>
            </a:pPr>
            <a:r>
              <a:rPr lang="en-US" sz="1886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Benefit design </a:t>
            </a:r>
          </a:p>
        </p:txBody>
      </p:sp>
    </p:spTree>
    <p:extLst>
      <p:ext uri="{BB962C8B-B14F-4D97-AF65-F5344CB8AC3E}">
        <p14:creationId xmlns:p14="http://schemas.microsoft.com/office/powerpoint/2010/main" val="2877421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5568"/>
            <a:ext cx="10083800" cy="71317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93662" y="3684574"/>
            <a:ext cx="2722626" cy="3328133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800" y="863718"/>
            <a:ext cx="9019387" cy="583170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B16E93-2A83-7A84-9664-ABB2A02E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734" y="1351045"/>
            <a:ext cx="2471518" cy="4659559"/>
          </a:xfrm>
        </p:spPr>
        <p:txBody>
          <a:bodyPr vert="horz" lIns="86227" tIns="43114" rIns="86227" bIns="43114" rtlCol="0" anchor="ctr">
            <a:normAutofit/>
          </a:bodyPr>
          <a:lstStyle/>
          <a:p>
            <a:pPr algn="r" rtl="0">
              <a:lnSpc>
                <a:spcPct val="90000"/>
              </a:lnSpc>
              <a:spcBef>
                <a:spcPct val="0"/>
              </a:spcBef>
            </a:pPr>
            <a:r>
              <a:rPr lang="en-US" sz="3395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Fund Governance</a:t>
            </a:r>
            <a:br>
              <a:rPr lang="en-US" sz="3395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395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49490" y="2142382"/>
            <a:ext cx="0" cy="3365668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5E63181-5C0F-0125-6BEB-885C48CCBA88}"/>
              </a:ext>
            </a:extLst>
          </p:cNvPr>
          <p:cNvSpPr txBox="1"/>
          <p:nvPr/>
        </p:nvSpPr>
        <p:spPr>
          <a:xfrm>
            <a:off x="4150531" y="1135537"/>
            <a:ext cx="5193943" cy="5288064"/>
          </a:xfrm>
          <a:prstGeom prst="rect">
            <a:avLst/>
          </a:prstGeom>
        </p:spPr>
        <p:txBody>
          <a:bodyPr vert="horz" lIns="86227" tIns="43114" rIns="86227" bIns="43114" rtlCol="0" anchor="ctr">
            <a:normAutofit fontScale="92500"/>
          </a:bodyPr>
          <a:lstStyle/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✓</a:t>
            </a:r>
            <a:r>
              <a:rPr lang="en-US" sz="754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4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elegation</a:t>
            </a: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Authority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Defines clear roles and limits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decision-making within the Fund.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Trustees </a:t>
            </a: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retain ultimate fiduciary responsibility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but </a:t>
            </a: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delegate operational tasks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management 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nhances efficiency while maintainin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 </a:t>
            </a: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 oversight and accountability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✓ Investment Policy Statement (IPS)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Guides </a:t>
            </a: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investment objectives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asset allocation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 management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 </a:t>
            </a: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performance benchmarks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Aligns the Fund’s investment activities with its </a:t>
            </a: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long-term liabilities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return expectations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Serves as a </a:t>
            </a: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critical governance tool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✓ Compliance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Ensures all Fund activities conform to </a:t>
            </a: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laws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regulations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internal policies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 </a:t>
            </a: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ethical standards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Covers regulatory reporting, anti-money laundering (AML), fiduciary duties, and investment rule adherence.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Protects the Fund’s </a:t>
            </a: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reputation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 standing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 </a:t>
            </a: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beneficiary interests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 Summary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Strong governance is the foundation of a sustainable pension fund — with </a:t>
            </a:r>
            <a:r>
              <a: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clear delegation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 </a:t>
            </a:r>
            <a:r>
              <a: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sound investment framework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 </a:t>
            </a:r>
            <a:r>
              <a: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rigorous compliance systems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ensuring accountability and long-term success.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D05FA9-9F48-8066-A17D-E572AA4FCC26}"/>
              </a:ext>
            </a:extLst>
          </p:cNvPr>
          <p:cNvSpPr txBox="1"/>
          <p:nvPr/>
        </p:nvSpPr>
        <p:spPr>
          <a:xfrm>
            <a:off x="2521594" y="3680825"/>
            <a:ext cx="5043188" cy="203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endParaRPr lang="en-US" sz="8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009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21" y="215568"/>
            <a:ext cx="10081279" cy="71317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5568"/>
            <a:ext cx="3446680" cy="7131714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A8ECB5-C46B-0664-F0AF-D90D7B062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68" y="1415181"/>
            <a:ext cx="2646998" cy="4639215"/>
          </a:xfrm>
        </p:spPr>
        <p:txBody>
          <a:bodyPr vert="horz" lIns="86227" tIns="43114" rIns="86227" bIns="43114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3489" i="0" u="none" strike="noStrike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Funding and Contribution Design</a:t>
            </a:r>
            <a:endParaRPr lang="en-US" sz="3489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244812" y="2769049"/>
            <a:ext cx="3377339" cy="4246409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050B1-7617-C380-E6AE-68A501278B3F}"/>
              </a:ext>
            </a:extLst>
          </p:cNvPr>
          <p:cNvSpPr txBox="1"/>
          <p:nvPr/>
        </p:nvSpPr>
        <p:spPr>
          <a:xfrm>
            <a:off x="3534581" y="830513"/>
            <a:ext cx="5981150" cy="5808549"/>
          </a:xfrm>
          <a:prstGeom prst="rect">
            <a:avLst/>
          </a:prstGeom>
        </p:spPr>
        <p:txBody>
          <a:bodyPr vert="horz" lIns="86227" tIns="43114" rIns="86227" bIns="43114" rtlCol="0" anchor="ctr">
            <a:normAutofit/>
          </a:bodyPr>
          <a:lstStyle/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603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 Objective</a:t>
            </a:r>
            <a:r>
              <a:rPr lang="en-US" sz="1603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603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 that contributions from (employees, employers) are </a:t>
            </a:r>
            <a:r>
              <a:rPr lang="en-US" sz="1603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sufficient and sustainable</a:t>
            </a:r>
            <a:r>
              <a:rPr lang="en-US" sz="1603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meet projected benefit payments.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603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Balance the Fund’s long-term solvency with affordability and fairness for all stakeholders.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endParaRPr lang="en-US" sz="1603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603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Considerations</a:t>
            </a:r>
            <a:r>
              <a:rPr lang="en-US" sz="1603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603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Demographic assumptions (e.g., life expectancy, retirement age)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603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 assumptions (e.g., investment returns, inflation rates)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603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Regulatory funding requirements and fiduciary standards</a:t>
            </a:r>
            <a:endParaRPr lang="en-US" sz="1603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endParaRPr lang="en-US" sz="1603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603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Defined Benefit (DB) Scheme</a:t>
            </a:r>
            <a:r>
              <a:rPr lang="en-US" sz="1603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603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Promises a </a:t>
            </a:r>
            <a:r>
              <a:rPr lang="en-US" sz="1603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pre-determined pension benefit</a:t>
            </a:r>
            <a:r>
              <a:rPr lang="en-US" sz="1603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at retirement, typically based on salary history and years of service.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603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Employer bears investment risk</a:t>
            </a:r>
            <a:r>
              <a:rPr lang="en-US" sz="1603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longevity risk.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603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Requires </a:t>
            </a:r>
            <a:r>
              <a:rPr lang="en-US" sz="1603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ongoing actuarial assessments</a:t>
            </a:r>
            <a:r>
              <a:rPr lang="en-US" sz="1603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ensure liabilities are matched by assets.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603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Treasury settles balance inn payments</a:t>
            </a:r>
            <a:endParaRPr lang="en-US" sz="1603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994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15568"/>
            <a:ext cx="10083798" cy="71317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97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5568"/>
            <a:ext cx="7048774" cy="2377236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013DA-4B99-749C-7530-0E4B000A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74" y="1"/>
            <a:ext cx="6318114" cy="800652"/>
          </a:xfrm>
        </p:spPr>
        <p:txBody>
          <a:bodyPr vert="horz" lIns="86227" tIns="43114" rIns="86227" bIns="43114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3678" b="1" i="0" u="none" strike="noStrike" kern="1200" dirty="0">
                <a:solidFill>
                  <a:schemeClr val="tx1"/>
                </a:solidFill>
                <a:effectLst/>
                <a:latin typeface="+mj-lt"/>
                <a:cs typeface="+mj-cs"/>
              </a:rPr>
              <a:t>Periodic Actuarial Valuation</a:t>
            </a:r>
            <a:endParaRPr lang="en-US" sz="3678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E776AA-AD32-EF3E-B3B2-F0489855E83D}"/>
              </a:ext>
            </a:extLst>
          </p:cNvPr>
          <p:cNvSpPr txBox="1"/>
          <p:nvPr/>
        </p:nvSpPr>
        <p:spPr>
          <a:xfrm>
            <a:off x="630074" y="1610947"/>
            <a:ext cx="4411826" cy="4340956"/>
          </a:xfrm>
          <a:prstGeom prst="rect">
            <a:avLst/>
          </a:prstGeom>
        </p:spPr>
        <p:txBody>
          <a:bodyPr vert="horz" lIns="86227" tIns="43114" rIns="86227" bIns="43114" rtlCol="0" anchor="ctr">
            <a:noAutofit/>
          </a:bodyPr>
          <a:lstStyle/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b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periodic actuarial valuation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 the financial health of the Fund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by comparing its assets to its projected liabilities.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Purpose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 if the Fund is </a:t>
            </a: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fully funded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underfunded, or overfunded.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Recommend adjustments to </a:t>
            </a: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contribution rates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 </a:t>
            </a: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 structures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if necessary.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Validate long-term sustainability assumptions (such as mortality, retirement patterns, salary growth).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Components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Asset valuation (current value of investments)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Liability projection (present value of future pension obligations)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Funding ratio (assets ÷ liabilities)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Deficit/surplus analysis and funding recovery plans (if needed)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Regulatory Expectation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Valuations are typically required </a:t>
            </a: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 3-5 years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(or more frequently if major changes occur)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Longevity risk, inflation, discount rates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Funding ratio and solvency assessments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endParaRPr lang="en-US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5" name="Picture 24" descr="Molecular structure and periodic table on a desk">
            <a:extLst>
              <a:ext uri="{FF2B5EF4-FFF2-40B4-BE49-F238E27FC236}">
                <a16:creationId xmlns:a16="http://schemas.microsoft.com/office/drawing/2014/main" id="{096EE316-92EC-A412-7820-84984133C6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621" r="43136" b="-1"/>
          <a:stretch/>
        </p:blipFill>
        <p:spPr>
          <a:xfrm>
            <a:off x="5041900" y="1016220"/>
            <a:ext cx="4582298" cy="493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11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42106-11EC-1C7E-594C-C1AAA94C1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00" y="444267"/>
            <a:ext cx="8510609" cy="435347"/>
          </a:xfrm>
          <a:solidFill>
            <a:srgbClr val="92D05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2. Fund Investment Oversight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6CE384-318D-F89A-C3A7-0012D914BF5B}"/>
              </a:ext>
            </a:extLst>
          </p:cNvPr>
          <p:cNvSpPr txBox="1"/>
          <p:nvPr/>
        </p:nvSpPr>
        <p:spPr>
          <a:xfrm>
            <a:off x="635262" y="1287541"/>
            <a:ext cx="8398560" cy="5956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263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Board &amp; Sub-Committees</a:t>
            </a:r>
            <a:r>
              <a:rPr lang="en-US" sz="2263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en-US" dirty="0"/>
              <a:t>      </a:t>
            </a:r>
          </a:p>
          <a:p>
            <a:r>
              <a:rPr lang="en-US" dirty="0"/>
              <a:t>      </a:t>
            </a:r>
          </a:p>
          <a:p>
            <a:r>
              <a:rPr lang="en-US" sz="2263" dirty="0">
                <a:solidFill>
                  <a:srgbClr val="7030A0"/>
                </a:solidFill>
              </a:rPr>
              <a:t> </a:t>
            </a:r>
            <a:r>
              <a:rPr lang="en-US" sz="2263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Fund Investment Advisor </a:t>
            </a:r>
            <a:endParaRPr lang="en-US" sz="2263" dirty="0">
              <a:solidFill>
                <a:srgbClr val="C00000"/>
              </a:solidFill>
            </a:endParaRPr>
          </a:p>
          <a:p>
            <a:r>
              <a:rPr lang="en-US" dirty="0"/>
              <a:t>  (Strategic advice)</a:t>
            </a:r>
          </a:p>
          <a:p>
            <a:r>
              <a:rPr lang="en-US" dirty="0"/>
              <a:t>      </a:t>
            </a:r>
          </a:p>
          <a:p>
            <a:r>
              <a:rPr lang="en-US" dirty="0"/>
              <a:t>      </a:t>
            </a:r>
          </a:p>
          <a:p>
            <a:r>
              <a:rPr lang="en-US" sz="2263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Fund Managers </a:t>
            </a:r>
          </a:p>
          <a:p>
            <a:r>
              <a:rPr lang="en-US" dirty="0"/>
              <a:t>  (Execute investments under IPS mandates)</a:t>
            </a:r>
          </a:p>
          <a:p>
            <a:r>
              <a:rPr lang="en-US" dirty="0"/>
              <a:t>      </a:t>
            </a:r>
            <a:endParaRPr lang="en-US" sz="1886" dirty="0">
              <a:solidFill>
                <a:srgbClr val="C00000"/>
              </a:solidFill>
            </a:endParaRPr>
          </a:p>
          <a:p>
            <a:r>
              <a:rPr lang="en-US" sz="1886" dirty="0">
                <a:solidFill>
                  <a:srgbClr val="C00000"/>
                </a:solidFill>
              </a:rPr>
              <a:t>               </a:t>
            </a:r>
            <a:r>
              <a:rPr lang="en-US" sz="1886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Custodial Institutions </a:t>
            </a:r>
          </a:p>
          <a:p>
            <a:r>
              <a:rPr lang="en-US" dirty="0"/>
              <a:t>           (Safeguard assets, settle transactions)</a:t>
            </a:r>
          </a:p>
          <a:p>
            <a:r>
              <a:rPr lang="en-US" dirty="0"/>
              <a:t>      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               </a:t>
            </a:r>
            <a:r>
              <a:rPr lang="en-US" sz="1886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Property Managers </a:t>
            </a:r>
            <a:endParaRPr lang="en-US" sz="1886" dirty="0">
              <a:solidFill>
                <a:srgbClr val="C00000"/>
              </a:solidFill>
            </a:endParaRPr>
          </a:p>
          <a:p>
            <a:r>
              <a:rPr lang="en-US" dirty="0"/>
              <a:t>           (Manage real estate assets)</a:t>
            </a:r>
          </a:p>
          <a:p>
            <a:r>
              <a:rPr lang="en-US" dirty="0"/>
              <a:t>      </a:t>
            </a:r>
          </a:p>
          <a:p>
            <a:r>
              <a:rPr lang="en-US" dirty="0"/>
              <a:t>      </a:t>
            </a:r>
          </a:p>
          <a:p>
            <a:endParaRPr lang="en-US" dirty="0"/>
          </a:p>
          <a:p>
            <a:r>
              <a:rPr lang="en-US" sz="2263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Actuarial Institution </a:t>
            </a:r>
          </a:p>
          <a:p>
            <a:r>
              <a:rPr lang="en-US" dirty="0"/>
              <a:t>  (Evaluate liabilities, recommend funding levels)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C72087C9-28BA-1224-AADD-2A1578E20186}"/>
              </a:ext>
            </a:extLst>
          </p:cNvPr>
          <p:cNvSpPr/>
          <p:nvPr/>
        </p:nvSpPr>
        <p:spPr>
          <a:xfrm>
            <a:off x="1149041" y="1670876"/>
            <a:ext cx="228502" cy="54041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8919D56A-1D72-78D8-B59B-1640724952D0}"/>
              </a:ext>
            </a:extLst>
          </p:cNvPr>
          <p:cNvSpPr/>
          <p:nvPr/>
        </p:nvSpPr>
        <p:spPr>
          <a:xfrm>
            <a:off x="1049978" y="4253278"/>
            <a:ext cx="457005" cy="1437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55ABC984-01E4-3B9D-81A0-74CCD5175E68}"/>
              </a:ext>
            </a:extLst>
          </p:cNvPr>
          <p:cNvSpPr/>
          <p:nvPr/>
        </p:nvSpPr>
        <p:spPr>
          <a:xfrm>
            <a:off x="1021215" y="5048245"/>
            <a:ext cx="457005" cy="1437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AAC9C1AF-1918-B05A-F564-9C6329F8C972}"/>
              </a:ext>
            </a:extLst>
          </p:cNvPr>
          <p:cNvSpPr/>
          <p:nvPr/>
        </p:nvSpPr>
        <p:spPr>
          <a:xfrm>
            <a:off x="1135466" y="2840515"/>
            <a:ext cx="228502" cy="54041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FE1E88DF-F914-C75C-B537-B739A06984A3}"/>
              </a:ext>
            </a:extLst>
          </p:cNvPr>
          <p:cNvSpPr/>
          <p:nvPr/>
        </p:nvSpPr>
        <p:spPr>
          <a:xfrm>
            <a:off x="1164230" y="5701787"/>
            <a:ext cx="228502" cy="54041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86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21" y="215568"/>
            <a:ext cx="10081279" cy="71317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493" y="1266964"/>
            <a:ext cx="3614238" cy="4544268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534348-E510-F5DA-6AB6-DC45F7E99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75" y="1372957"/>
            <a:ext cx="3256473" cy="4491840"/>
          </a:xfr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86227" tIns="43114" rIns="86227" bIns="43114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4149" b="1" i="0" u="none" strike="noStrike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3. </a:t>
            </a:r>
            <a:r>
              <a:rPr lang="en-US" sz="4149" i="0" u="none" strike="noStrike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Investment Strategy                                       </a:t>
            </a:r>
            <a:r>
              <a:rPr lang="en-US" sz="4149" b="0" i="0" u="none" strike="noStrike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🎯</a:t>
            </a:r>
            <a:br>
              <a:rPr lang="en-US" sz="4149" b="1" i="0" u="none" strike="noStrike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4149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8792" y="215568"/>
            <a:ext cx="955398" cy="614597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6500" y="215567"/>
            <a:ext cx="1436975" cy="997832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3269612"/>
            <a:ext cx="132119" cy="575067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B2EEB-ABD0-37F1-9FB3-EAEC71C41121}"/>
              </a:ext>
            </a:extLst>
          </p:cNvPr>
          <p:cNvSpPr txBox="1"/>
          <p:nvPr/>
        </p:nvSpPr>
        <p:spPr>
          <a:xfrm>
            <a:off x="5041900" y="1287953"/>
            <a:ext cx="4348637" cy="5084491"/>
          </a:xfrm>
          <a:prstGeom prst="rect">
            <a:avLst/>
          </a:prstGeom>
        </p:spPr>
        <p:txBody>
          <a:bodyPr vert="horz" lIns="86227" tIns="43114" rIns="86227" bIns="43114" rtlCol="0" anchor="t">
            <a:normAutofit/>
          </a:bodyPr>
          <a:lstStyle/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investment strategy must balance the </a:t>
            </a: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dual objectives of growth and capital preservation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meet both current and future pension obligations.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Strategic Asset Allocation (SAA)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should be established, reflecting the Fund’s:</a:t>
            </a:r>
          </a:p>
          <a:p>
            <a:pPr marL="700602" lvl="1"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 tolerance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pPr marL="700602" lvl="1"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Liability structure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</a:t>
            </a:r>
          </a:p>
          <a:p>
            <a:pPr marL="700602" lvl="1"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Long-term return objectives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Portfolio diversification 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across </a:t>
            </a: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asset classes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(equities, fixed income, real estate, private equity, infrastructure, alternatives) is essential to </a:t>
            </a: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mitigate risks and optimize returns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Periodic rebalancing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should be conducted to ensure adherence to the strategic allocation and avoid style drift.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Developmental investments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(e.g., student housing, healthcare, renewable energy) must be blended with traditional assets to support both </a:t>
            </a: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portfolio performance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 impact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Return based (matrices and permutations)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 impact and support NDS1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Asset Fungibility </a:t>
            </a:r>
            <a:endParaRPr lang="en-US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endParaRPr lang="en-US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284127"/>
            <a:ext cx="1280473" cy="1063155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827225" y="6161683"/>
            <a:ext cx="1465269" cy="1185599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11" y="6724119"/>
            <a:ext cx="1295163" cy="623163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18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5569"/>
            <a:ext cx="10083547" cy="71317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2" y="215568"/>
            <a:ext cx="10083548" cy="7131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4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E7287B-B367-98B2-F552-97E169A24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18" y="1547361"/>
            <a:ext cx="8133164" cy="1378468"/>
          </a:xfrm>
        </p:spPr>
        <p:txBody>
          <a:bodyPr vert="horz" lIns="86227" tIns="43114" rIns="86227" bIns="43114" rtlCol="0" anchor="b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sz="3301" i="0" u="none" strike="noStrike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4. Benefit Design</a:t>
            </a:r>
            <a:br>
              <a:rPr lang="en-US" sz="3301" b="1" i="0" u="none" strike="noStrike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30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56430" y="215568"/>
            <a:ext cx="3227370" cy="2478085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AD08C44-8FAB-FF14-3223-7AC91D5CF78F}"/>
              </a:ext>
            </a:extLst>
          </p:cNvPr>
          <p:cNvSpPr txBox="1"/>
          <p:nvPr/>
        </p:nvSpPr>
        <p:spPr>
          <a:xfrm>
            <a:off x="975317" y="2925829"/>
            <a:ext cx="8393233" cy="3097599"/>
          </a:xfrm>
          <a:prstGeom prst="rect">
            <a:avLst/>
          </a:prstGeom>
        </p:spPr>
        <p:txBody>
          <a:bodyPr vert="horz" lIns="86227" tIns="43114" rIns="86227" bIns="43114" rtlCol="0">
            <a:normAutofit/>
          </a:bodyPr>
          <a:lstStyle/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The benefit structure must be </a:t>
            </a:r>
            <a:r>
              <a:rPr lang="en-US" sz="1400" b="1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financially sustainable</a:t>
            </a:r>
            <a:r>
              <a:rPr lang="en-US" sz="1400" b="0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, aligning with the Fund’s long-term actuarial valuations.</a:t>
            </a:r>
          </a:p>
          <a:p>
            <a:pPr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320" b="0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Key features include:</a:t>
            </a:r>
            <a:endParaRPr lang="en-US" sz="1400" b="0" i="0" u="none" strike="noStrike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pPr marL="700602" lvl="1"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1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Defined Benefit (DB)</a:t>
            </a:r>
            <a:r>
              <a:rPr lang="en-US" sz="1400" b="0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 or </a:t>
            </a:r>
            <a:r>
              <a:rPr lang="en-US" sz="1400" b="1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Defined Contribution (DC)</a:t>
            </a:r>
            <a:r>
              <a:rPr lang="en-US" sz="1400" b="0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 structure clarity.</a:t>
            </a:r>
          </a:p>
          <a:p>
            <a:pPr marL="431140" lvl="1"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endParaRPr lang="en-US" sz="1400" b="0" i="0" u="none" strike="noStrike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pPr marL="700602" lvl="1"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Regular </a:t>
            </a:r>
            <a:r>
              <a:rPr lang="en-US" sz="1400" b="1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actua</a:t>
            </a:r>
            <a:r>
              <a:rPr lang="en-US" sz="1320" b="1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rial reviews</a:t>
            </a:r>
            <a:r>
              <a:rPr lang="en-US" sz="1320" b="0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 to assess contribution adequacy and </a:t>
            </a:r>
            <a:r>
              <a:rPr lang="en-US" sz="1400" b="0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benefit</a:t>
            </a:r>
            <a:r>
              <a:rPr lang="en-US" sz="1320" b="0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viability.</a:t>
            </a:r>
          </a:p>
          <a:p>
            <a:pPr marL="431140" lvl="1"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endParaRPr lang="en-US" sz="1400" b="0" i="0" u="none" strike="noStrike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pPr marL="700602" lvl="1"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Incorporation of </a:t>
            </a:r>
            <a:r>
              <a:rPr lang="en-US" sz="1400" b="1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indexation mechanisms</a:t>
            </a:r>
            <a:r>
              <a:rPr lang="en-US" sz="1400" b="0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 (inflation adjustment) where applicable, to protect retirees’ purchasing power without unduly burdening the Fund.</a:t>
            </a:r>
          </a:p>
          <a:p>
            <a:pPr marL="431140" lvl="1"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endParaRPr lang="en-US" sz="1400" b="0" i="0" u="none" strike="noStrike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pPr marL="700602" lvl="1" indent="-215570" algn="l" rtl="0">
              <a:lnSpc>
                <a:spcPct val="90000"/>
              </a:lnSpc>
              <a:spcAft>
                <a:spcPts val="566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Provision for </a:t>
            </a:r>
            <a:r>
              <a:rPr lang="en-US" sz="1400" b="1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commutation, survivor benefits, disability pay-outs</a:t>
            </a:r>
            <a:r>
              <a:rPr lang="en-US" sz="1400" b="0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, and </a:t>
            </a:r>
            <a:r>
              <a:rPr lang="en-US" sz="1400" b="1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early retirement options</a:t>
            </a:r>
            <a:r>
              <a:rPr lang="en-US" sz="1400" b="0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, all factored into actuarial modeling.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85132"/>
            <a:ext cx="2397672" cy="2262148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702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5238</TotalTime>
  <Words>904</Words>
  <Application>Microsoft Office PowerPoint</Application>
  <PresentationFormat>Custom</PresentationFormat>
  <Paragraphs>346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State Service Pension Funds Modeling and Investment; Key pillars &amp; attributes.  </vt:lpstr>
      <vt:lpstr>Why state service pension funds are necessary  </vt:lpstr>
      <vt:lpstr>Key Pillars of State Service Pension Fund  Modeling</vt:lpstr>
      <vt:lpstr>Fund Governance </vt:lpstr>
      <vt:lpstr>Funding and Contribution Design</vt:lpstr>
      <vt:lpstr>Periodic Actuarial Valuation</vt:lpstr>
      <vt:lpstr>2. Fund Investment Oversight  </vt:lpstr>
      <vt:lpstr>3. Investment Strategy                                       🎯 </vt:lpstr>
      <vt:lpstr>4. Benefit Design </vt:lpstr>
      <vt:lpstr>5.0 Risk Management</vt:lpstr>
      <vt:lpstr>Core Attributes of a Well-Modeled SSPF </vt:lpstr>
      <vt:lpstr>Critical Success Factors </vt:lpstr>
      <vt:lpstr>Africa State Pension Funds — Overview </vt:lpstr>
      <vt:lpstr>Africa State Pension Funds — Overview </vt:lpstr>
      <vt:lpstr>Top State Service Pension Funds in Europe </vt:lpstr>
      <vt:lpstr>Analysis of the GEPF portfolio</vt:lpstr>
      <vt:lpstr>Basic Values</vt:lpstr>
      <vt:lpstr>Public Service Pension Fund</vt:lpstr>
      <vt:lpstr>Fund Bespoke Portfolio </vt:lpstr>
      <vt:lpstr>PSPF wants pension funds to syndicate on bankable  options </vt:lpstr>
      <vt:lpstr>             PSPF Investment Priority Areas</vt:lpstr>
      <vt:lpstr>PowerPoint Presentation</vt:lpstr>
      <vt:lpstr>PSPF Portfolio Investment Map</vt:lpstr>
      <vt:lpstr>Pension Funds investing together… pooled capital g together </vt:lpstr>
      <vt:lpstr>SPV investment entrance and exit… reliable bullish strategy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PSC Properties Brochure 2025</dc:title>
  <dc:creator>FINANCIAL</dc:creator>
  <cp:lastModifiedBy>farai gaba</cp:lastModifiedBy>
  <cp:revision>42</cp:revision>
  <cp:lastPrinted>2025-05-07T09:10:18Z</cp:lastPrinted>
  <dcterms:created xsi:type="dcterms:W3CDTF">2025-04-17T04:20:27Z</dcterms:created>
  <dcterms:modified xsi:type="dcterms:W3CDTF">2025-05-14T15:37:02Z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2025-03-17T00:00:00Z</vt:filetime>
  </property>
  <property fmtid="{D5CDD505-2E9C-101B-9397-08002B2CF9AE}" pid="3" name="Creator">
    <vt:lpwstr>Adobe Illustrator 28.7 (Macintosh)</vt:lpwstr>
  </property>
  <property fmtid="{D5CDD505-2E9C-101B-9397-08002B2CF9AE}" pid="4" name="LastSaved">
    <vt:filetime>2025-04-17T00:00:00Z</vt:filetime>
  </property>
  <property fmtid="{D5CDD505-2E9C-101B-9397-08002B2CF9AE}" pid="5" name="Producer">
    <vt:lpwstr>Adobe PDF library 17.00</vt:lpwstr>
  </property>
</Properties>
</file>