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308" r:id="rId5"/>
    <p:sldMasterId id="2147485265" r:id="rId6"/>
    <p:sldMasterId id="2147485273" r:id="rId7"/>
    <p:sldMasterId id="2147485633" r:id="rId8"/>
    <p:sldMasterId id="2147483684" r:id="rId9"/>
    <p:sldMasterId id="2147485609" r:id="rId10"/>
    <p:sldMasterId id="2147485614" r:id="rId11"/>
    <p:sldMasterId id="2147483680" r:id="rId12"/>
    <p:sldMasterId id="2147483675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147481525" r:id="rId15"/>
    <p:sldId id="2147481518" r:id="rId16"/>
    <p:sldId id="2147481526" r:id="rId17"/>
    <p:sldId id="2147481519" r:id="rId18"/>
    <p:sldId id="2147481520" r:id="rId19"/>
    <p:sldId id="2147481527" r:id="rId20"/>
    <p:sldId id="2147481477" r:id="rId21"/>
    <p:sldId id="2141411651" r:id="rId22"/>
    <p:sldId id="2141411650" r:id="rId23"/>
    <p:sldId id="2141411652" r:id="rId24"/>
    <p:sldId id="2141411640" r:id="rId25"/>
    <p:sldId id="2141411654" r:id="rId26"/>
    <p:sldId id="642" r:id="rId27"/>
    <p:sldId id="407" r:id="rId28"/>
    <p:sldId id="2134804203" r:id="rId29"/>
    <p:sldId id="699" r:id="rId30"/>
    <p:sldId id="2141411655" r:id="rId31"/>
    <p:sldId id="505" r:id="rId32"/>
    <p:sldId id="2141411644" r:id="rId33"/>
    <p:sldId id="2147481521" r:id="rId34"/>
    <p:sldId id="2141411645" r:id="rId35"/>
    <p:sldId id="2147481522" r:id="rId36"/>
    <p:sldId id="2147481528" r:id="rId37"/>
    <p:sldId id="2147481523" r:id="rId38"/>
    <p:sldId id="2228" r:id="rId39"/>
    <p:sldId id="2229" r:id="rId40"/>
    <p:sldId id="2231" r:id="rId41"/>
    <p:sldId id="2147481524" r:id="rId42"/>
    <p:sldId id="2147481529" r:id="rId43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643A5-D3C8-4365-8B07-5DC5F996B5B9}" v="26" dt="2025-01-22T11:53:12.662"/>
    <p1510:client id="{F80EF389-563B-49AD-9C02-46DE35F10BA9}" v="115" dt="2025-01-22T08:35:33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0" autoAdjust="0"/>
    <p:restoredTop sz="90232" autoAdjust="0"/>
  </p:normalViewPr>
  <p:slideViewPr>
    <p:cSldViewPr snapToGrid="0">
      <p:cViewPr varScale="1">
        <p:scale>
          <a:sx n="67" d="100"/>
          <a:sy n="67" d="100"/>
        </p:scale>
        <p:origin x="127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-2136"/>
    </p:cViewPr>
  </p:sorterViewPr>
  <p:notesViewPr>
    <p:cSldViewPr snapToGrid="0">
      <p:cViewPr>
        <p:scale>
          <a:sx n="1" d="2"/>
          <a:sy n="1" d="2"/>
        </p:scale>
        <p:origin x="4530" y="9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37888\Downloads\Pension-Markets-in-Focus-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37888\Downloads\Pension-Markets-in-Focus-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12277228279669"/>
          <c:y val="1.5159636751580755E-2"/>
          <c:w val="0.77905470076336025"/>
          <c:h val="0.9416202544820587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'g1-1'!$C$89</c:f>
              <c:strCache>
                <c:ptCount val="1"/>
                <c:pt idx="0">
                  <c:v>Bills and bonds</c:v>
                </c:pt>
              </c:strCache>
            </c:strRef>
          </c:tx>
          <c:spPr>
            <a:solidFill>
              <a:srgbClr val="CCCCCC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'g1-1'!$A$90:$A$127</c:f>
              <c:strCache>
                <c:ptCount val="38"/>
                <c:pt idx="0">
                  <c:v>Czechia</c:v>
                </c:pt>
                <c:pt idx="1">
                  <c:v>Costa Rica</c:v>
                </c:pt>
                <c:pt idx="2">
                  <c:v>Mexico</c:v>
                </c:pt>
                <c:pt idx="3">
                  <c:v>Portugal</c:v>
                </c:pt>
                <c:pt idx="4">
                  <c:v>France</c:v>
                </c:pt>
                <c:pt idx="5">
                  <c:v>Türkiye</c:v>
                </c:pt>
                <c:pt idx="6">
                  <c:v>Israel</c:v>
                </c:pt>
                <c:pt idx="7">
                  <c:v>Hungary</c:v>
                </c:pt>
                <c:pt idx="8">
                  <c:v>Luxembourg</c:v>
                </c:pt>
                <c:pt idx="9">
                  <c:v>Chile</c:v>
                </c:pt>
                <c:pt idx="10">
                  <c:v>Latvia</c:v>
                </c:pt>
                <c:pt idx="11">
                  <c:v>Slovak Republic</c:v>
                </c:pt>
                <c:pt idx="12">
                  <c:v>Norway</c:v>
                </c:pt>
                <c:pt idx="13">
                  <c:v>Slovenia</c:v>
                </c:pt>
                <c:pt idx="14">
                  <c:v>Spain</c:v>
                </c:pt>
                <c:pt idx="15">
                  <c:v>Ireland</c:v>
                </c:pt>
                <c:pt idx="16">
                  <c:v>Germany</c:v>
                </c:pt>
                <c:pt idx="17">
                  <c:v>Belgium</c:v>
                </c:pt>
                <c:pt idx="18">
                  <c:v>Italy</c:v>
                </c:pt>
                <c:pt idx="19">
                  <c:v>Netherlands</c:v>
                </c:pt>
                <c:pt idx="20">
                  <c:v>United Kingdom</c:v>
                </c:pt>
                <c:pt idx="21">
                  <c:v>Colombia</c:v>
                </c:pt>
                <c:pt idx="22">
                  <c:v>Greece</c:v>
                </c:pt>
                <c:pt idx="23">
                  <c:v>Korea</c:v>
                </c:pt>
                <c:pt idx="24">
                  <c:v>Iceland</c:v>
                </c:pt>
                <c:pt idx="25">
                  <c:v>Estonia</c:v>
                </c:pt>
                <c:pt idx="26">
                  <c:v>Switzerland</c:v>
                </c:pt>
                <c:pt idx="27">
                  <c:v>Austria</c:v>
                </c:pt>
                <c:pt idx="28">
                  <c:v>Canada</c:v>
                </c:pt>
                <c:pt idx="29">
                  <c:v>Japan</c:v>
                </c:pt>
                <c:pt idx="30">
                  <c:v>Denmark</c:v>
                </c:pt>
                <c:pt idx="31">
                  <c:v>New Zealand</c:v>
                </c:pt>
                <c:pt idx="32">
                  <c:v>Finland</c:v>
                </c:pt>
                <c:pt idx="33">
                  <c:v>United States</c:v>
                </c:pt>
                <c:pt idx="34">
                  <c:v>Lithuania</c:v>
                </c:pt>
                <c:pt idx="35">
                  <c:v>Australia</c:v>
                </c:pt>
                <c:pt idx="36">
                  <c:v>Sweden</c:v>
                </c:pt>
                <c:pt idx="37">
                  <c:v>Poland</c:v>
                </c:pt>
              </c:strCache>
            </c:strRef>
          </c:cat>
          <c:val>
            <c:numRef>
              <c:f>'g1-1'!$C$90:$C$127</c:f>
              <c:numCache>
                <c:formatCode>0.0</c:formatCode>
                <c:ptCount val="38"/>
                <c:pt idx="0">
                  <c:v>81.78330985996547</c:v>
                </c:pt>
                <c:pt idx="1">
                  <c:v>72.701204278594602</c:v>
                </c:pt>
                <c:pt idx="2">
                  <c:v>72.561842917358334</c:v>
                </c:pt>
                <c:pt idx="3">
                  <c:v>71.802360381601673</c:v>
                </c:pt>
                <c:pt idx="4">
                  <c:v>63.770869912674549</c:v>
                </c:pt>
                <c:pt idx="5">
                  <c:v>62.103140453145542</c:v>
                </c:pt>
                <c:pt idx="6">
                  <c:v>56.744146325683182</c:v>
                </c:pt>
                <c:pt idx="7">
                  <c:v>55.582706906987667</c:v>
                </c:pt>
                <c:pt idx="8">
                  <c:v>54.370335071971326</c:v>
                </c:pt>
                <c:pt idx="9">
                  <c:v>54.293352054633004</c:v>
                </c:pt>
                <c:pt idx="10">
                  <c:v>51.980450112272578</c:v>
                </c:pt>
                <c:pt idx="11">
                  <c:v>51.808869294605806</c:v>
                </c:pt>
                <c:pt idx="12">
                  <c:v>51.104817719030365</c:v>
                </c:pt>
                <c:pt idx="13">
                  <c:v>50.76395728075429</c:v>
                </c:pt>
                <c:pt idx="14">
                  <c:v>49.063162396348119</c:v>
                </c:pt>
                <c:pt idx="15">
                  <c:v>45.1</c:v>
                </c:pt>
                <c:pt idx="16">
                  <c:v>43.455432040800247</c:v>
                </c:pt>
                <c:pt idx="17">
                  <c:v>43.162761226437162</c:v>
                </c:pt>
                <c:pt idx="18">
                  <c:v>42.690793810067618</c:v>
                </c:pt>
                <c:pt idx="19">
                  <c:v>42.627376065574126</c:v>
                </c:pt>
                <c:pt idx="20">
                  <c:v>40.37009012157651</c:v>
                </c:pt>
                <c:pt idx="21">
                  <c:v>39.364621778329735</c:v>
                </c:pt>
                <c:pt idx="22">
                  <c:v>39.314845024469818</c:v>
                </c:pt>
                <c:pt idx="23">
                  <c:v>36.232813588669849</c:v>
                </c:pt>
                <c:pt idx="24">
                  <c:v>35.817244713697313</c:v>
                </c:pt>
                <c:pt idx="25">
                  <c:v>34.096891019580895</c:v>
                </c:pt>
                <c:pt idx="26">
                  <c:v>27.80983088707503</c:v>
                </c:pt>
                <c:pt idx="27">
                  <c:v>27.219231203518163</c:v>
                </c:pt>
                <c:pt idx="28">
                  <c:v>26.933248229793623</c:v>
                </c:pt>
                <c:pt idx="29">
                  <c:v>25.980162708914257</c:v>
                </c:pt>
                <c:pt idx="30">
                  <c:v>25.966021940165383</c:v>
                </c:pt>
                <c:pt idx="31">
                  <c:v>24.008670344994847</c:v>
                </c:pt>
                <c:pt idx="32">
                  <c:v>19.516933375985836</c:v>
                </c:pt>
                <c:pt idx="33">
                  <c:v>18.970586706198937</c:v>
                </c:pt>
                <c:pt idx="34">
                  <c:v>18.946493984366377</c:v>
                </c:pt>
                <c:pt idx="35">
                  <c:v>13.17973100872336</c:v>
                </c:pt>
                <c:pt idx="36">
                  <c:v>12.254099494174369</c:v>
                </c:pt>
                <c:pt idx="37">
                  <c:v>6.0407268260938229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0-40BA-897F-74445CDD6566}"/>
            </c:ext>
          </c:extLst>
        </c:ser>
        <c:ser>
          <c:idx val="0"/>
          <c:order val="1"/>
          <c:tx>
            <c:strRef>
              <c:f>'g1-1'!$B$89</c:f>
              <c:strCache>
                <c:ptCount val="1"/>
                <c:pt idx="0">
                  <c:v>Equities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'g1-1'!$A$90:$A$127</c:f>
              <c:strCache>
                <c:ptCount val="38"/>
                <c:pt idx="0">
                  <c:v>Czechia</c:v>
                </c:pt>
                <c:pt idx="1">
                  <c:v>Costa Rica</c:v>
                </c:pt>
                <c:pt idx="2">
                  <c:v>Mexico</c:v>
                </c:pt>
                <c:pt idx="3">
                  <c:v>Portugal</c:v>
                </c:pt>
                <c:pt idx="4">
                  <c:v>France</c:v>
                </c:pt>
                <c:pt idx="5">
                  <c:v>Türkiye</c:v>
                </c:pt>
                <c:pt idx="6">
                  <c:v>Israel</c:v>
                </c:pt>
                <c:pt idx="7">
                  <c:v>Hungary</c:v>
                </c:pt>
                <c:pt idx="8">
                  <c:v>Luxembourg</c:v>
                </c:pt>
                <c:pt idx="9">
                  <c:v>Chile</c:v>
                </c:pt>
                <c:pt idx="10">
                  <c:v>Latvia</c:v>
                </c:pt>
                <c:pt idx="11">
                  <c:v>Slovak Republic</c:v>
                </c:pt>
                <c:pt idx="12">
                  <c:v>Norway</c:v>
                </c:pt>
                <c:pt idx="13">
                  <c:v>Slovenia</c:v>
                </c:pt>
                <c:pt idx="14">
                  <c:v>Spain</c:v>
                </c:pt>
                <c:pt idx="15">
                  <c:v>Ireland</c:v>
                </c:pt>
                <c:pt idx="16">
                  <c:v>Germany</c:v>
                </c:pt>
                <c:pt idx="17">
                  <c:v>Belgium</c:v>
                </c:pt>
                <c:pt idx="18">
                  <c:v>Italy</c:v>
                </c:pt>
                <c:pt idx="19">
                  <c:v>Netherlands</c:v>
                </c:pt>
                <c:pt idx="20">
                  <c:v>United Kingdom</c:v>
                </c:pt>
                <c:pt idx="21">
                  <c:v>Colombia</c:v>
                </c:pt>
                <c:pt idx="22">
                  <c:v>Greece</c:v>
                </c:pt>
                <c:pt idx="23">
                  <c:v>Korea</c:v>
                </c:pt>
                <c:pt idx="24">
                  <c:v>Iceland</c:v>
                </c:pt>
                <c:pt idx="25">
                  <c:v>Estonia</c:v>
                </c:pt>
                <c:pt idx="26">
                  <c:v>Switzerland</c:v>
                </c:pt>
                <c:pt idx="27">
                  <c:v>Austria</c:v>
                </c:pt>
                <c:pt idx="28">
                  <c:v>Canada</c:v>
                </c:pt>
                <c:pt idx="29">
                  <c:v>Japan</c:v>
                </c:pt>
                <c:pt idx="30">
                  <c:v>Denmark</c:v>
                </c:pt>
                <c:pt idx="31">
                  <c:v>New Zealand</c:v>
                </c:pt>
                <c:pt idx="32">
                  <c:v>Finland</c:v>
                </c:pt>
                <c:pt idx="33">
                  <c:v>United States</c:v>
                </c:pt>
                <c:pt idx="34">
                  <c:v>Lithuania</c:v>
                </c:pt>
                <c:pt idx="35">
                  <c:v>Australia</c:v>
                </c:pt>
                <c:pt idx="36">
                  <c:v>Sweden</c:v>
                </c:pt>
                <c:pt idx="37">
                  <c:v>Poland</c:v>
                </c:pt>
              </c:strCache>
            </c:strRef>
          </c:cat>
          <c:val>
            <c:numRef>
              <c:f>'g1-1'!$B$90:$B$127</c:f>
              <c:numCache>
                <c:formatCode>0.0</c:formatCode>
                <c:ptCount val="38"/>
                <c:pt idx="0">
                  <c:v>2.3893816542208794</c:v>
                </c:pt>
                <c:pt idx="1">
                  <c:v>15.238414865363428</c:v>
                </c:pt>
                <c:pt idx="2">
                  <c:v>23.59476486501007</c:v>
                </c:pt>
                <c:pt idx="3">
                  <c:v>15.760076986246514</c:v>
                </c:pt>
                <c:pt idx="4">
                  <c:v>18.311361263057769</c:v>
                </c:pt>
                <c:pt idx="5">
                  <c:v>17.925253964079666</c:v>
                </c:pt>
                <c:pt idx="6">
                  <c:v>24.138613082719495</c:v>
                </c:pt>
                <c:pt idx="7">
                  <c:v>30.688036078086348</c:v>
                </c:pt>
                <c:pt idx="8">
                  <c:v>28.217732035656756</c:v>
                </c:pt>
                <c:pt idx="9">
                  <c:v>43.938866617579869</c:v>
                </c:pt>
                <c:pt idx="10">
                  <c:v>41.481010662418093</c:v>
                </c:pt>
                <c:pt idx="11">
                  <c:v>3.9872925311203318</c:v>
                </c:pt>
                <c:pt idx="12">
                  <c:v>40.956336651488762</c:v>
                </c:pt>
                <c:pt idx="13">
                  <c:v>5.1398863554191978</c:v>
                </c:pt>
                <c:pt idx="14">
                  <c:v>30.071362980846708</c:v>
                </c:pt>
                <c:pt idx="15">
                  <c:v>24.5</c:v>
                </c:pt>
                <c:pt idx="16">
                  <c:v>7.6097988455126719</c:v>
                </c:pt>
                <c:pt idx="17">
                  <c:v>49.749528028238991</c:v>
                </c:pt>
                <c:pt idx="18">
                  <c:v>25.139943040513085</c:v>
                </c:pt>
                <c:pt idx="19">
                  <c:v>30.78002149935687</c:v>
                </c:pt>
                <c:pt idx="20">
                  <c:v>26.829797532456627</c:v>
                </c:pt>
                <c:pt idx="21">
                  <c:v>41.091425263604634</c:v>
                </c:pt>
                <c:pt idx="22">
                  <c:v>19.303969548667755</c:v>
                </c:pt>
                <c:pt idx="23">
                  <c:v>3.2142858411247737</c:v>
                </c:pt>
                <c:pt idx="24">
                  <c:v>41.905426471636794</c:v>
                </c:pt>
                <c:pt idx="25">
                  <c:v>59.116085801780848</c:v>
                </c:pt>
                <c:pt idx="26">
                  <c:v>31.735399452980161</c:v>
                </c:pt>
                <c:pt idx="27">
                  <c:v>32.982018439458372</c:v>
                </c:pt>
                <c:pt idx="28">
                  <c:v>40.646918777111367</c:v>
                </c:pt>
                <c:pt idx="29">
                  <c:v>10.054548353961938</c:v>
                </c:pt>
                <c:pt idx="30">
                  <c:v>25.797484484755579</c:v>
                </c:pt>
                <c:pt idx="31">
                  <c:v>45.566300854908143</c:v>
                </c:pt>
                <c:pt idx="32">
                  <c:v>45.583613166205829</c:v>
                </c:pt>
                <c:pt idx="33">
                  <c:v>36.723452460078761</c:v>
                </c:pt>
                <c:pt idx="34">
                  <c:v>74.612110941366467</c:v>
                </c:pt>
                <c:pt idx="35">
                  <c:v>47.26421731598289</c:v>
                </c:pt>
                <c:pt idx="36">
                  <c:v>14.559059869514069</c:v>
                </c:pt>
                <c:pt idx="37">
                  <c:v>91.036392459859485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0-40BA-897F-74445CDD6566}"/>
            </c:ext>
          </c:extLst>
        </c:ser>
        <c:ser>
          <c:idx val="2"/>
          <c:order val="2"/>
          <c:tx>
            <c:strRef>
              <c:f>'g1-1'!$D$89</c:f>
              <c:strCache>
                <c:ptCount val="1"/>
                <c:pt idx="0">
                  <c:v>Cash and deposits</c:v>
                </c:pt>
              </c:strCache>
            </c:strRef>
          </c:tx>
          <c:spPr>
            <a:solidFill>
              <a:srgbClr val="A7B9E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'g1-1'!$A$90:$A$127</c:f>
              <c:strCache>
                <c:ptCount val="38"/>
                <c:pt idx="0">
                  <c:v>Czechia</c:v>
                </c:pt>
                <c:pt idx="1">
                  <c:v>Costa Rica</c:v>
                </c:pt>
                <c:pt idx="2">
                  <c:v>Mexico</c:v>
                </c:pt>
                <c:pt idx="3">
                  <c:v>Portugal</c:v>
                </c:pt>
                <c:pt idx="4">
                  <c:v>France</c:v>
                </c:pt>
                <c:pt idx="5">
                  <c:v>Türkiye</c:v>
                </c:pt>
                <c:pt idx="6">
                  <c:v>Israel</c:v>
                </c:pt>
                <c:pt idx="7">
                  <c:v>Hungary</c:v>
                </c:pt>
                <c:pt idx="8">
                  <c:v>Luxembourg</c:v>
                </c:pt>
                <c:pt idx="9">
                  <c:v>Chile</c:v>
                </c:pt>
                <c:pt idx="10">
                  <c:v>Latvia</c:v>
                </c:pt>
                <c:pt idx="11">
                  <c:v>Slovak Republic</c:v>
                </c:pt>
                <c:pt idx="12">
                  <c:v>Norway</c:v>
                </c:pt>
                <c:pt idx="13">
                  <c:v>Slovenia</c:v>
                </c:pt>
                <c:pt idx="14">
                  <c:v>Spain</c:v>
                </c:pt>
                <c:pt idx="15">
                  <c:v>Ireland</c:v>
                </c:pt>
                <c:pt idx="16">
                  <c:v>Germany</c:v>
                </c:pt>
                <c:pt idx="17">
                  <c:v>Belgium</c:v>
                </c:pt>
                <c:pt idx="18">
                  <c:v>Italy</c:v>
                </c:pt>
                <c:pt idx="19">
                  <c:v>Netherlands</c:v>
                </c:pt>
                <c:pt idx="20">
                  <c:v>United Kingdom</c:v>
                </c:pt>
                <c:pt idx="21">
                  <c:v>Colombia</c:v>
                </c:pt>
                <c:pt idx="22">
                  <c:v>Greece</c:v>
                </c:pt>
                <c:pt idx="23">
                  <c:v>Korea</c:v>
                </c:pt>
                <c:pt idx="24">
                  <c:v>Iceland</c:v>
                </c:pt>
                <c:pt idx="25">
                  <c:v>Estonia</c:v>
                </c:pt>
                <c:pt idx="26">
                  <c:v>Switzerland</c:v>
                </c:pt>
                <c:pt idx="27">
                  <c:v>Austria</c:v>
                </c:pt>
                <c:pt idx="28">
                  <c:v>Canada</c:v>
                </c:pt>
                <c:pt idx="29">
                  <c:v>Japan</c:v>
                </c:pt>
                <c:pt idx="30">
                  <c:v>Denmark</c:v>
                </c:pt>
                <c:pt idx="31">
                  <c:v>New Zealand</c:v>
                </c:pt>
                <c:pt idx="32">
                  <c:v>Finland</c:v>
                </c:pt>
                <c:pt idx="33">
                  <c:v>United States</c:v>
                </c:pt>
                <c:pt idx="34">
                  <c:v>Lithuania</c:v>
                </c:pt>
                <c:pt idx="35">
                  <c:v>Australia</c:v>
                </c:pt>
                <c:pt idx="36">
                  <c:v>Sweden</c:v>
                </c:pt>
                <c:pt idx="37">
                  <c:v>Poland</c:v>
                </c:pt>
              </c:strCache>
            </c:strRef>
          </c:cat>
          <c:val>
            <c:numRef>
              <c:f>'g1-1'!$D$90:$D$127</c:f>
              <c:numCache>
                <c:formatCode>0.0</c:formatCode>
                <c:ptCount val="38"/>
                <c:pt idx="0">
                  <c:v>12.024252810177234</c:v>
                </c:pt>
                <c:pt idx="1">
                  <c:v>5.8904282258141825</c:v>
                </c:pt>
                <c:pt idx="2">
                  <c:v>1.2111626096218875</c:v>
                </c:pt>
                <c:pt idx="3">
                  <c:v>3.615705956788406</c:v>
                </c:pt>
                <c:pt idx="4">
                  <c:v>7.440059080902131</c:v>
                </c:pt>
                <c:pt idx="5">
                  <c:v>8.5957406567119339</c:v>
                </c:pt>
                <c:pt idx="6">
                  <c:v>7.0357725497823838</c:v>
                </c:pt>
                <c:pt idx="7">
                  <c:v>5.9854851006679279</c:v>
                </c:pt>
                <c:pt idx="8">
                  <c:v>4.1861982876055999</c:v>
                </c:pt>
                <c:pt idx="9">
                  <c:v>1.6616440716504302</c:v>
                </c:pt>
                <c:pt idx="10">
                  <c:v>3.0774377039111607</c:v>
                </c:pt>
                <c:pt idx="11">
                  <c:v>2.6646784232365146</c:v>
                </c:pt>
                <c:pt idx="12">
                  <c:v>1.7389243936972993</c:v>
                </c:pt>
                <c:pt idx="13">
                  <c:v>7.5679326484457867</c:v>
                </c:pt>
                <c:pt idx="14">
                  <c:v>7.7674547581742841</c:v>
                </c:pt>
                <c:pt idx="15">
                  <c:v>2.8</c:v>
                </c:pt>
                <c:pt idx="16">
                  <c:v>2.7184990839094691</c:v>
                </c:pt>
                <c:pt idx="17">
                  <c:v>2.4034364262082923</c:v>
                </c:pt>
                <c:pt idx="18">
                  <c:v>6.0575933581009194</c:v>
                </c:pt>
                <c:pt idx="19">
                  <c:v>2.0119433610661241</c:v>
                </c:pt>
                <c:pt idx="20">
                  <c:v>1.7851237179298634</c:v>
                </c:pt>
                <c:pt idx="21">
                  <c:v>1.7841849840644286</c:v>
                </c:pt>
                <c:pt idx="22">
                  <c:v>17.672648178357804</c:v>
                </c:pt>
                <c:pt idx="23">
                  <c:v>20.414125333687814</c:v>
                </c:pt>
                <c:pt idx="24">
                  <c:v>5.4472740383784597</c:v>
                </c:pt>
                <c:pt idx="25">
                  <c:v>4.7123300742698913</c:v>
                </c:pt>
                <c:pt idx="26">
                  <c:v>4.4715391870231693</c:v>
                </c:pt>
                <c:pt idx="27">
                  <c:v>1.9769660551224777</c:v>
                </c:pt>
                <c:pt idx="28">
                  <c:v>3.9738429699025355</c:v>
                </c:pt>
                <c:pt idx="29">
                  <c:v>7.5397330106959712</c:v>
                </c:pt>
                <c:pt idx="30">
                  <c:v>1.5439361650425689</c:v>
                </c:pt>
                <c:pt idx="31">
                  <c:v>4.8058267143636693</c:v>
                </c:pt>
                <c:pt idx="32">
                  <c:v>4.5707130426311178</c:v>
                </c:pt>
                <c:pt idx="33">
                  <c:v>1.990707829894661</c:v>
                </c:pt>
                <c:pt idx="34">
                  <c:v>3.3577482995612731</c:v>
                </c:pt>
                <c:pt idx="35">
                  <c:v>11.992499985380716</c:v>
                </c:pt>
                <c:pt idx="36">
                  <c:v>0.9084822465275042</c:v>
                </c:pt>
                <c:pt idx="37">
                  <c:v>1.596665340899827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0-40BA-897F-74445CDD6566}"/>
            </c:ext>
          </c:extLst>
        </c:ser>
        <c:ser>
          <c:idx val="3"/>
          <c:order val="3"/>
          <c:tx>
            <c:strRef>
              <c:f>'g1-1'!$E$89</c:f>
              <c:strCache>
                <c:ptCount val="1"/>
                <c:pt idx="0">
                  <c:v>Collective Investment Schemes (when look-through unavailable)</c:v>
                </c:pt>
              </c:strCache>
            </c:strRef>
          </c:tx>
          <c:spPr>
            <a:solidFill>
              <a:srgbClr val="92929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'g1-1'!$A$90:$A$127</c:f>
              <c:strCache>
                <c:ptCount val="38"/>
                <c:pt idx="0">
                  <c:v>Czechia</c:v>
                </c:pt>
                <c:pt idx="1">
                  <c:v>Costa Rica</c:v>
                </c:pt>
                <c:pt idx="2">
                  <c:v>Mexico</c:v>
                </c:pt>
                <c:pt idx="3">
                  <c:v>Portugal</c:v>
                </c:pt>
                <c:pt idx="4">
                  <c:v>France</c:v>
                </c:pt>
                <c:pt idx="5">
                  <c:v>Türkiye</c:v>
                </c:pt>
                <c:pt idx="6">
                  <c:v>Israel</c:v>
                </c:pt>
                <c:pt idx="7">
                  <c:v>Hungary</c:v>
                </c:pt>
                <c:pt idx="8">
                  <c:v>Luxembourg</c:v>
                </c:pt>
                <c:pt idx="9">
                  <c:v>Chile</c:v>
                </c:pt>
                <c:pt idx="10">
                  <c:v>Latvia</c:v>
                </c:pt>
                <c:pt idx="11">
                  <c:v>Slovak Republic</c:v>
                </c:pt>
                <c:pt idx="12">
                  <c:v>Norway</c:v>
                </c:pt>
                <c:pt idx="13">
                  <c:v>Slovenia</c:v>
                </c:pt>
                <c:pt idx="14">
                  <c:v>Spain</c:v>
                </c:pt>
                <c:pt idx="15">
                  <c:v>Ireland</c:v>
                </c:pt>
                <c:pt idx="16">
                  <c:v>Germany</c:v>
                </c:pt>
                <c:pt idx="17">
                  <c:v>Belgium</c:v>
                </c:pt>
                <c:pt idx="18">
                  <c:v>Italy</c:v>
                </c:pt>
                <c:pt idx="19">
                  <c:v>Netherlands</c:v>
                </c:pt>
                <c:pt idx="20">
                  <c:v>United Kingdom</c:v>
                </c:pt>
                <c:pt idx="21">
                  <c:v>Colombia</c:v>
                </c:pt>
                <c:pt idx="22">
                  <c:v>Greece</c:v>
                </c:pt>
                <c:pt idx="23">
                  <c:v>Korea</c:v>
                </c:pt>
                <c:pt idx="24">
                  <c:v>Iceland</c:v>
                </c:pt>
                <c:pt idx="25">
                  <c:v>Estonia</c:v>
                </c:pt>
                <c:pt idx="26">
                  <c:v>Switzerland</c:v>
                </c:pt>
                <c:pt idx="27">
                  <c:v>Austria</c:v>
                </c:pt>
                <c:pt idx="28">
                  <c:v>Canada</c:v>
                </c:pt>
                <c:pt idx="29">
                  <c:v>Japan</c:v>
                </c:pt>
                <c:pt idx="30">
                  <c:v>Denmark</c:v>
                </c:pt>
                <c:pt idx="31">
                  <c:v>New Zealand</c:v>
                </c:pt>
                <c:pt idx="32">
                  <c:v>Finland</c:v>
                </c:pt>
                <c:pt idx="33">
                  <c:v>United States</c:v>
                </c:pt>
                <c:pt idx="34">
                  <c:v>Lithuania</c:v>
                </c:pt>
                <c:pt idx="35">
                  <c:v>Australia</c:v>
                </c:pt>
                <c:pt idx="36">
                  <c:v>Sweden</c:v>
                </c:pt>
                <c:pt idx="37">
                  <c:v>Poland</c:v>
                </c:pt>
              </c:strCache>
            </c:strRef>
          </c:cat>
          <c:val>
            <c:numRef>
              <c:f>'g1-1'!$E$90:$E$127</c:f>
              <c:numCache>
                <c:formatCode>0.0</c:formatCode>
                <c:ptCount val="38"/>
                <c:pt idx="0">
                  <c:v>2.5368305889343929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39.101400414937757</c:v>
                </c:pt>
                <c:pt idx="12">
                  <c:v>0</c:v>
                </c:pt>
                <c:pt idx="13">
                  <c:v>35.06831447749493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23.65415986949429</c:v>
                </c:pt>
                <c:pt idx="23">
                  <c:v>9.8382640802092194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2.4668688443160431</c:v>
                </c:pt>
                <c:pt idx="31">
                  <c:v>21.204450372885468</c:v>
                </c:pt>
                <c:pt idx="32">
                  <c:v>0</c:v>
                </c:pt>
                <c:pt idx="33">
                  <c:v>31.678271218320639</c:v>
                </c:pt>
                <c:pt idx="34">
                  <c:v>0</c:v>
                </c:pt>
                <c:pt idx="35">
                  <c:v>0</c:v>
                </c:pt>
                <c:pt idx="36">
                  <c:v>68.941864407280875</c:v>
                </c:pt>
                <c:pt idx="37">
                  <c:v>1.1880803285614008E-4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20-40BA-897F-74445CDD6566}"/>
            </c:ext>
          </c:extLst>
        </c:ser>
        <c:ser>
          <c:idx val="4"/>
          <c:order val="4"/>
          <c:tx>
            <c:strRef>
              <c:f>'g1-1'!$F$89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EDF0F7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'g1-1'!$A$90:$A$127</c:f>
              <c:strCache>
                <c:ptCount val="38"/>
                <c:pt idx="0">
                  <c:v>Czechia</c:v>
                </c:pt>
                <c:pt idx="1">
                  <c:v>Costa Rica</c:v>
                </c:pt>
                <c:pt idx="2">
                  <c:v>Mexico</c:v>
                </c:pt>
                <c:pt idx="3">
                  <c:v>Portugal</c:v>
                </c:pt>
                <c:pt idx="4">
                  <c:v>France</c:v>
                </c:pt>
                <c:pt idx="5">
                  <c:v>Türkiye</c:v>
                </c:pt>
                <c:pt idx="6">
                  <c:v>Israel</c:v>
                </c:pt>
                <c:pt idx="7">
                  <c:v>Hungary</c:v>
                </c:pt>
                <c:pt idx="8">
                  <c:v>Luxembourg</c:v>
                </c:pt>
                <c:pt idx="9">
                  <c:v>Chile</c:v>
                </c:pt>
                <c:pt idx="10">
                  <c:v>Latvia</c:v>
                </c:pt>
                <c:pt idx="11">
                  <c:v>Slovak Republic</c:v>
                </c:pt>
                <c:pt idx="12">
                  <c:v>Norway</c:v>
                </c:pt>
                <c:pt idx="13">
                  <c:v>Slovenia</c:v>
                </c:pt>
                <c:pt idx="14">
                  <c:v>Spain</c:v>
                </c:pt>
                <c:pt idx="15">
                  <c:v>Ireland</c:v>
                </c:pt>
                <c:pt idx="16">
                  <c:v>Germany</c:v>
                </c:pt>
                <c:pt idx="17">
                  <c:v>Belgium</c:v>
                </c:pt>
                <c:pt idx="18">
                  <c:v>Italy</c:v>
                </c:pt>
                <c:pt idx="19">
                  <c:v>Netherlands</c:v>
                </c:pt>
                <c:pt idx="20">
                  <c:v>United Kingdom</c:v>
                </c:pt>
                <c:pt idx="21">
                  <c:v>Colombia</c:v>
                </c:pt>
                <c:pt idx="22">
                  <c:v>Greece</c:v>
                </c:pt>
                <c:pt idx="23">
                  <c:v>Korea</c:v>
                </c:pt>
                <c:pt idx="24">
                  <c:v>Iceland</c:v>
                </c:pt>
                <c:pt idx="25">
                  <c:v>Estonia</c:v>
                </c:pt>
                <c:pt idx="26">
                  <c:v>Switzerland</c:v>
                </c:pt>
                <c:pt idx="27">
                  <c:v>Austria</c:v>
                </c:pt>
                <c:pt idx="28">
                  <c:v>Canada</c:v>
                </c:pt>
                <c:pt idx="29">
                  <c:v>Japan</c:v>
                </c:pt>
                <c:pt idx="30">
                  <c:v>Denmark</c:v>
                </c:pt>
                <c:pt idx="31">
                  <c:v>New Zealand</c:v>
                </c:pt>
                <c:pt idx="32">
                  <c:v>Finland</c:v>
                </c:pt>
                <c:pt idx="33">
                  <c:v>United States</c:v>
                </c:pt>
                <c:pt idx="34">
                  <c:v>Lithuania</c:v>
                </c:pt>
                <c:pt idx="35">
                  <c:v>Australia</c:v>
                </c:pt>
                <c:pt idx="36">
                  <c:v>Sweden</c:v>
                </c:pt>
                <c:pt idx="37">
                  <c:v>Poland</c:v>
                </c:pt>
              </c:strCache>
            </c:strRef>
          </c:cat>
          <c:val>
            <c:numRef>
              <c:f>'g1-1'!$F$90:$F$127</c:f>
              <c:numCache>
                <c:formatCode>0.0</c:formatCode>
                <c:ptCount val="38"/>
                <c:pt idx="0">
                  <c:v>1.2662250867020219</c:v>
                </c:pt>
                <c:pt idx="1">
                  <c:v>6.1699526302277974</c:v>
                </c:pt>
                <c:pt idx="2">
                  <c:v>2.6322296080096947</c:v>
                </c:pt>
                <c:pt idx="3">
                  <c:v>8.8218566753634065</c:v>
                </c:pt>
                <c:pt idx="4">
                  <c:v>10.477709743365551</c:v>
                </c:pt>
                <c:pt idx="5">
                  <c:v>11.37586492606286</c:v>
                </c:pt>
                <c:pt idx="6">
                  <c:v>12.081468041814944</c:v>
                </c:pt>
                <c:pt idx="7">
                  <c:v>7.7437719142580619</c:v>
                </c:pt>
                <c:pt idx="8">
                  <c:v>13.225734604766316</c:v>
                </c:pt>
                <c:pt idx="9">
                  <c:v>0.1061372561367051</c:v>
                </c:pt>
                <c:pt idx="10">
                  <c:v>3.4611015213981773</c:v>
                </c:pt>
                <c:pt idx="11">
                  <c:v>2.4377593360995888</c:v>
                </c:pt>
                <c:pt idx="12">
                  <c:v>6.1999212357835773</c:v>
                </c:pt>
                <c:pt idx="13">
                  <c:v>1.4599092378857961</c:v>
                </c:pt>
                <c:pt idx="14">
                  <c:v>13.098019864630899</c:v>
                </c:pt>
                <c:pt idx="15">
                  <c:v>27.600000000000009</c:v>
                </c:pt>
                <c:pt idx="16">
                  <c:v>46.216270029777611</c:v>
                </c:pt>
                <c:pt idx="17">
                  <c:v>4.6842743191155591</c:v>
                </c:pt>
                <c:pt idx="18">
                  <c:v>26.111669791318377</c:v>
                </c:pt>
                <c:pt idx="19">
                  <c:v>24.580659074002881</c:v>
                </c:pt>
                <c:pt idx="20">
                  <c:v>31.014988628037003</c:v>
                </c:pt>
                <c:pt idx="21">
                  <c:v>17.759767974001207</c:v>
                </c:pt>
                <c:pt idx="22">
                  <c:v>5.4377379010333016E-2</c:v>
                </c:pt>
                <c:pt idx="23">
                  <c:v>30.300511156308346</c:v>
                </c:pt>
                <c:pt idx="24">
                  <c:v>16.830054776287426</c:v>
                </c:pt>
                <c:pt idx="25">
                  <c:v>2.0746931043683787</c:v>
                </c:pt>
                <c:pt idx="26">
                  <c:v>35.983230472921633</c:v>
                </c:pt>
                <c:pt idx="27">
                  <c:v>37.82178430190099</c:v>
                </c:pt>
                <c:pt idx="28">
                  <c:v>28.445990023192479</c:v>
                </c:pt>
                <c:pt idx="29">
                  <c:v>56.425555926427833</c:v>
                </c:pt>
                <c:pt idx="30">
                  <c:v>44.225688565720425</c:v>
                </c:pt>
                <c:pt idx="31">
                  <c:v>4.4147517128478739</c:v>
                </c:pt>
                <c:pt idx="32">
                  <c:v>30.328740415177222</c:v>
                </c:pt>
                <c:pt idx="33">
                  <c:v>10.636981785507004</c:v>
                </c:pt>
                <c:pt idx="34">
                  <c:v>3.0836467747058691</c:v>
                </c:pt>
                <c:pt idx="35">
                  <c:v>27.563551689913041</c:v>
                </c:pt>
                <c:pt idx="36">
                  <c:v>3.3364939825031854</c:v>
                </c:pt>
                <c:pt idx="37">
                  <c:v>1.326096565114014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20-40BA-897F-74445CDD6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3964800"/>
        <c:axId val="333966336"/>
      </c:barChart>
      <c:catAx>
        <c:axId val="333964800"/>
        <c:scaling>
          <c:orientation val="maxMin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33966336"/>
        <c:crosses val="autoZero"/>
        <c:auto val="1"/>
        <c:lblAlgn val="ctr"/>
        <c:lblOffset val="0"/>
        <c:tickLblSkip val="1"/>
        <c:noMultiLvlLbl val="0"/>
      </c:catAx>
      <c:valAx>
        <c:axId val="333966336"/>
        <c:scaling>
          <c:orientation val="minMax"/>
          <c:max val="100"/>
          <c:min val="0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33964800"/>
        <c:crosses val="max"/>
        <c:crossBetween val="between"/>
        <c:majorUnit val="20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plotVisOnly val="1"/>
    <c:dispBlanksAs val="gap"/>
    <c:showDLblsOverMax val="1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" lastClr="FFFFFF"/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516394811198057"/>
          <c:y val="1.3744825439299505E-2"/>
          <c:w val="0.70730592811091519"/>
          <c:h val="0.9475337629736585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'g1-1'!$J$89</c:f>
              <c:strCache>
                <c:ptCount val="1"/>
                <c:pt idx="0">
                  <c:v>Bills and bonds</c:v>
                </c:pt>
              </c:strCache>
            </c:strRef>
          </c:tx>
          <c:spPr>
            <a:solidFill>
              <a:srgbClr val="CCCCCC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'g1-1'!$H$90:$H$130</c:f>
              <c:strCache>
                <c:ptCount val="41"/>
                <c:pt idx="0">
                  <c:v>Dominican Republic</c:v>
                </c:pt>
                <c:pt idx="1">
                  <c:v>Maldives</c:v>
                </c:pt>
                <c:pt idx="2">
                  <c:v>Albania</c:v>
                </c:pt>
                <c:pt idx="3">
                  <c:v>Ghana</c:v>
                </c:pt>
                <c:pt idx="4">
                  <c:v>Kazakhstan</c:v>
                </c:pt>
                <c:pt idx="5">
                  <c:v>Egypt</c:v>
                </c:pt>
                <c:pt idx="6">
                  <c:v>India</c:v>
                </c:pt>
                <c:pt idx="7">
                  <c:v>Serbia</c:v>
                </c:pt>
                <c:pt idx="8">
                  <c:v>Nigeria</c:v>
                </c:pt>
                <c:pt idx="9">
                  <c:v>Uganda</c:v>
                </c:pt>
                <c:pt idx="10">
                  <c:v>Mozambique</c:v>
                </c:pt>
                <c:pt idx="11">
                  <c:v>Brazil</c:v>
                </c:pt>
                <c:pt idx="12">
                  <c:v>Romania</c:v>
                </c:pt>
                <c:pt idx="13">
                  <c:v>Croatia</c:v>
                </c:pt>
                <c:pt idx="14">
                  <c:v>Thailand</c:v>
                </c:pt>
                <c:pt idx="15">
                  <c:v>North Macedonia</c:v>
                </c:pt>
                <c:pt idx="16">
                  <c:v>Macau (China)</c:v>
                </c:pt>
                <c:pt idx="17">
                  <c:v>Uruguay</c:v>
                </c:pt>
                <c:pt idx="18">
                  <c:v>Bulgaria</c:v>
                </c:pt>
                <c:pt idx="19">
                  <c:v>Indonesia</c:v>
                </c:pt>
                <c:pt idx="20">
                  <c:v>Kenya</c:v>
                </c:pt>
                <c:pt idx="21">
                  <c:v>Jamaica</c:v>
                </c:pt>
                <c:pt idx="22">
                  <c:v>Armenia</c:v>
                </c:pt>
                <c:pt idx="23">
                  <c:v>Peru</c:v>
                </c:pt>
                <c:pt idx="24">
                  <c:v>Morocco</c:v>
                </c:pt>
                <c:pt idx="25">
                  <c:v>Angola</c:v>
                </c:pt>
                <c:pt idx="26">
                  <c:v>Mauritius</c:v>
                </c:pt>
                <c:pt idx="27">
                  <c:v>Liechtenstein</c:v>
                </c:pt>
                <c:pt idx="28">
                  <c:v>Malawi</c:v>
                </c:pt>
                <c:pt idx="29">
                  <c:v>Zambia</c:v>
                </c:pt>
                <c:pt idx="30">
                  <c:v>Namibia</c:v>
                </c:pt>
                <c:pt idx="31">
                  <c:v>Suriname</c:v>
                </c:pt>
                <c:pt idx="32">
                  <c:v>Pakistan</c:v>
                </c:pt>
                <c:pt idx="33">
                  <c:v>Hong Kong (China)</c:v>
                </c:pt>
                <c:pt idx="34">
                  <c:v>Kosovo*</c:v>
                </c:pt>
                <c:pt idx="35">
                  <c:v>Botswana</c:v>
                </c:pt>
                <c:pt idx="36">
                  <c:v>Guyana</c:v>
                </c:pt>
                <c:pt idx="37">
                  <c:v>Malta</c:v>
                </c:pt>
                <c:pt idx="38">
                  <c:v>Zimbabwe</c:v>
                </c:pt>
                <c:pt idx="39">
                  <c:v>Georgia</c:v>
                </c:pt>
                <c:pt idx="40">
                  <c:v>Singapore</c:v>
                </c:pt>
              </c:strCache>
            </c:strRef>
          </c:cat>
          <c:val>
            <c:numRef>
              <c:f>'g1-1'!$J$90:$J$130</c:f>
              <c:numCache>
                <c:formatCode>0.0</c:formatCode>
                <c:ptCount val="41"/>
                <c:pt idx="0">
                  <c:v>93.129296614884197</c:v>
                </c:pt>
                <c:pt idx="1">
                  <c:v>92.159600907467848</c:v>
                </c:pt>
                <c:pt idx="2">
                  <c:v>91.491591613792636</c:v>
                </c:pt>
                <c:pt idx="3">
                  <c:v>88.879993398786539</c:v>
                </c:pt>
                <c:pt idx="4">
                  <c:v>85.287825601735022</c:v>
                </c:pt>
                <c:pt idx="5">
                  <c:v>79.016390547175803</c:v>
                </c:pt>
                <c:pt idx="6">
                  <c:v>78.841996777999285</c:v>
                </c:pt>
                <c:pt idx="7">
                  <c:v>77.05279218797682</c:v>
                </c:pt>
                <c:pt idx="8">
                  <c:v>76.977530551107733</c:v>
                </c:pt>
                <c:pt idx="9">
                  <c:v>76.617390804628229</c:v>
                </c:pt>
                <c:pt idx="10">
                  <c:v>75.06732321627301</c:v>
                </c:pt>
                <c:pt idx="11">
                  <c:v>73.881917798992362</c:v>
                </c:pt>
                <c:pt idx="12">
                  <c:v>69.015875748184001</c:v>
                </c:pt>
                <c:pt idx="13">
                  <c:v>65.505390664232124</c:v>
                </c:pt>
                <c:pt idx="14">
                  <c:v>64.347440730348623</c:v>
                </c:pt>
                <c:pt idx="15">
                  <c:v>60.407719239786424</c:v>
                </c:pt>
                <c:pt idx="16">
                  <c:v>59.348119566902916</c:v>
                </c:pt>
                <c:pt idx="17">
                  <c:v>58.95</c:v>
                </c:pt>
                <c:pt idx="18">
                  <c:v>54.914726413130936</c:v>
                </c:pt>
                <c:pt idx="19">
                  <c:v>49.834902075441555</c:v>
                </c:pt>
                <c:pt idx="20">
                  <c:v>46.128163546576879</c:v>
                </c:pt>
                <c:pt idx="21">
                  <c:v>45.974769692080386</c:v>
                </c:pt>
                <c:pt idx="22">
                  <c:v>40.503843213636465</c:v>
                </c:pt>
                <c:pt idx="23">
                  <c:v>40.11687539077208</c:v>
                </c:pt>
                <c:pt idx="24">
                  <c:v>39.933541652803811</c:v>
                </c:pt>
                <c:pt idx="25">
                  <c:v>38.505631550505321</c:v>
                </c:pt>
                <c:pt idx="26">
                  <c:v>34.056102366470213</c:v>
                </c:pt>
                <c:pt idx="27">
                  <c:v>33.446299199300881</c:v>
                </c:pt>
                <c:pt idx="28">
                  <c:v>33.219573988004072</c:v>
                </c:pt>
                <c:pt idx="29">
                  <c:v>31.402324709411324</c:v>
                </c:pt>
                <c:pt idx="30">
                  <c:v>29.438330150590712</c:v>
                </c:pt>
                <c:pt idx="31">
                  <c:v>25.91941391941392</c:v>
                </c:pt>
                <c:pt idx="32">
                  <c:v>23.109708591774623</c:v>
                </c:pt>
                <c:pt idx="33">
                  <c:v>21.143987224844068</c:v>
                </c:pt>
                <c:pt idx="34">
                  <c:v>20.876056349948588</c:v>
                </c:pt>
                <c:pt idx="35">
                  <c:v>13.74609097046732</c:v>
                </c:pt>
                <c:pt idx="36">
                  <c:v>11.524084270036264</c:v>
                </c:pt>
                <c:pt idx="37">
                  <c:v>4.1107386528267611</c:v>
                </c:pt>
                <c:pt idx="38">
                  <c:v>1.4034854884173591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C-4B44-82C4-2ACF71423298}"/>
            </c:ext>
          </c:extLst>
        </c:ser>
        <c:ser>
          <c:idx val="0"/>
          <c:order val="1"/>
          <c:tx>
            <c:strRef>
              <c:f>'g1-1'!$I$89</c:f>
              <c:strCache>
                <c:ptCount val="1"/>
                <c:pt idx="0">
                  <c:v>Equities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'g1-1'!$H$90:$H$130</c:f>
              <c:strCache>
                <c:ptCount val="41"/>
                <c:pt idx="0">
                  <c:v>Dominican Republic</c:v>
                </c:pt>
                <c:pt idx="1">
                  <c:v>Maldives</c:v>
                </c:pt>
                <c:pt idx="2">
                  <c:v>Albania</c:v>
                </c:pt>
                <c:pt idx="3">
                  <c:v>Ghana</c:v>
                </c:pt>
                <c:pt idx="4">
                  <c:v>Kazakhstan</c:v>
                </c:pt>
                <c:pt idx="5">
                  <c:v>Egypt</c:v>
                </c:pt>
                <c:pt idx="6">
                  <c:v>India</c:v>
                </c:pt>
                <c:pt idx="7">
                  <c:v>Serbia</c:v>
                </c:pt>
                <c:pt idx="8">
                  <c:v>Nigeria</c:v>
                </c:pt>
                <c:pt idx="9">
                  <c:v>Uganda</c:v>
                </c:pt>
                <c:pt idx="10">
                  <c:v>Mozambique</c:v>
                </c:pt>
                <c:pt idx="11">
                  <c:v>Brazil</c:v>
                </c:pt>
                <c:pt idx="12">
                  <c:v>Romania</c:v>
                </c:pt>
                <c:pt idx="13">
                  <c:v>Croatia</c:v>
                </c:pt>
                <c:pt idx="14">
                  <c:v>Thailand</c:v>
                </c:pt>
                <c:pt idx="15">
                  <c:v>North Macedonia</c:v>
                </c:pt>
                <c:pt idx="16">
                  <c:v>Macau (China)</c:v>
                </c:pt>
                <c:pt idx="17">
                  <c:v>Uruguay</c:v>
                </c:pt>
                <c:pt idx="18">
                  <c:v>Bulgaria</c:v>
                </c:pt>
                <c:pt idx="19">
                  <c:v>Indonesia</c:v>
                </c:pt>
                <c:pt idx="20">
                  <c:v>Kenya</c:v>
                </c:pt>
                <c:pt idx="21">
                  <c:v>Jamaica</c:v>
                </c:pt>
                <c:pt idx="22">
                  <c:v>Armenia</c:v>
                </c:pt>
                <c:pt idx="23">
                  <c:v>Peru</c:v>
                </c:pt>
                <c:pt idx="24">
                  <c:v>Morocco</c:v>
                </c:pt>
                <c:pt idx="25">
                  <c:v>Angola</c:v>
                </c:pt>
                <c:pt idx="26">
                  <c:v>Mauritius</c:v>
                </c:pt>
                <c:pt idx="27">
                  <c:v>Liechtenstein</c:v>
                </c:pt>
                <c:pt idx="28">
                  <c:v>Malawi</c:v>
                </c:pt>
                <c:pt idx="29">
                  <c:v>Zambia</c:v>
                </c:pt>
                <c:pt idx="30">
                  <c:v>Namibia</c:v>
                </c:pt>
                <c:pt idx="31">
                  <c:v>Suriname</c:v>
                </c:pt>
                <c:pt idx="32">
                  <c:v>Pakistan</c:v>
                </c:pt>
                <c:pt idx="33">
                  <c:v>Hong Kong (China)</c:v>
                </c:pt>
                <c:pt idx="34">
                  <c:v>Kosovo*</c:v>
                </c:pt>
                <c:pt idx="35">
                  <c:v>Botswana</c:v>
                </c:pt>
                <c:pt idx="36">
                  <c:v>Guyana</c:v>
                </c:pt>
                <c:pt idx="37">
                  <c:v>Malta</c:v>
                </c:pt>
                <c:pt idx="38">
                  <c:v>Zimbabwe</c:v>
                </c:pt>
                <c:pt idx="39">
                  <c:v>Georgia</c:v>
                </c:pt>
                <c:pt idx="40">
                  <c:v>Singapore</c:v>
                </c:pt>
              </c:strCache>
            </c:strRef>
          </c:cat>
          <c:val>
            <c:numRef>
              <c:f>'g1-1'!$I$90:$I$130</c:f>
              <c:numCache>
                <c:formatCode>0.0</c:formatCode>
                <c:ptCount val="41"/>
                <c:pt idx="0">
                  <c:v>4.4570272842599055</c:v>
                </c:pt>
                <c:pt idx="1">
                  <c:v>3.1777582814969803</c:v>
                </c:pt>
                <c:pt idx="2">
                  <c:v>0</c:v>
                </c:pt>
                <c:pt idx="3">
                  <c:v>1.5648203965559602</c:v>
                </c:pt>
                <c:pt idx="4">
                  <c:v>6.4719519005190991</c:v>
                </c:pt>
                <c:pt idx="5">
                  <c:v>2.8957222084849343</c:v>
                </c:pt>
                <c:pt idx="6">
                  <c:v>16.519311922650473</c:v>
                </c:pt>
                <c:pt idx="7">
                  <c:v>13.582951886888415</c:v>
                </c:pt>
                <c:pt idx="8">
                  <c:v>8.0279765155231413</c:v>
                </c:pt>
                <c:pt idx="9">
                  <c:v>14.830652642784468</c:v>
                </c:pt>
                <c:pt idx="10">
                  <c:v>3.1743483190735278</c:v>
                </c:pt>
                <c:pt idx="11">
                  <c:v>16.529547600041969</c:v>
                </c:pt>
                <c:pt idx="12">
                  <c:v>28.902001817898093</c:v>
                </c:pt>
                <c:pt idx="13">
                  <c:v>29.426500507303405</c:v>
                </c:pt>
                <c:pt idx="14">
                  <c:v>24.824159491063202</c:v>
                </c:pt>
                <c:pt idx="15">
                  <c:v>31.955109981966398</c:v>
                </c:pt>
                <c:pt idx="16">
                  <c:v>25.992463470229392</c:v>
                </c:pt>
                <c:pt idx="17">
                  <c:v>0.12</c:v>
                </c:pt>
                <c:pt idx="18">
                  <c:v>16.836500452969954</c:v>
                </c:pt>
                <c:pt idx="19">
                  <c:v>9.6845981032153965</c:v>
                </c:pt>
                <c:pt idx="20">
                  <c:v>16.677973074197251</c:v>
                </c:pt>
                <c:pt idx="21">
                  <c:v>35.374064538378342</c:v>
                </c:pt>
                <c:pt idx="22">
                  <c:v>0</c:v>
                </c:pt>
                <c:pt idx="23">
                  <c:v>38.620784495234652</c:v>
                </c:pt>
                <c:pt idx="24">
                  <c:v>50.577206827411018</c:v>
                </c:pt>
                <c:pt idx="25">
                  <c:v>0.74937475465162107</c:v>
                </c:pt>
                <c:pt idx="26">
                  <c:v>53.829524530767202</c:v>
                </c:pt>
                <c:pt idx="27">
                  <c:v>31.824751688595736</c:v>
                </c:pt>
                <c:pt idx="28">
                  <c:v>53.970884287855064</c:v>
                </c:pt>
                <c:pt idx="29">
                  <c:v>17.969294016819326</c:v>
                </c:pt>
                <c:pt idx="30">
                  <c:v>51.491278930598483</c:v>
                </c:pt>
                <c:pt idx="31">
                  <c:v>4.3516483516483513</c:v>
                </c:pt>
                <c:pt idx="32">
                  <c:v>37.541885630940456</c:v>
                </c:pt>
                <c:pt idx="33">
                  <c:v>63.266606146469222</c:v>
                </c:pt>
                <c:pt idx="34">
                  <c:v>0</c:v>
                </c:pt>
                <c:pt idx="35">
                  <c:v>67.21611671352639</c:v>
                </c:pt>
                <c:pt idx="36">
                  <c:v>50.420939777188579</c:v>
                </c:pt>
                <c:pt idx="37">
                  <c:v>28.941097910060794</c:v>
                </c:pt>
                <c:pt idx="38">
                  <c:v>53.052986353497303</c:v>
                </c:pt>
                <c:pt idx="39">
                  <c:v>0</c:v>
                </c:pt>
                <c:pt idx="40">
                  <c:v>0.11479279292174778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C-4B44-82C4-2ACF71423298}"/>
            </c:ext>
          </c:extLst>
        </c:ser>
        <c:ser>
          <c:idx val="2"/>
          <c:order val="2"/>
          <c:tx>
            <c:strRef>
              <c:f>'g1-1'!$K$89</c:f>
              <c:strCache>
                <c:ptCount val="1"/>
                <c:pt idx="0">
                  <c:v>Cash and deposits</c:v>
                </c:pt>
              </c:strCache>
            </c:strRef>
          </c:tx>
          <c:spPr>
            <a:solidFill>
              <a:srgbClr val="A7B9E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'g1-1'!$H$90:$H$130</c:f>
              <c:strCache>
                <c:ptCount val="41"/>
                <c:pt idx="0">
                  <c:v>Dominican Republic</c:v>
                </c:pt>
                <c:pt idx="1">
                  <c:v>Maldives</c:v>
                </c:pt>
                <c:pt idx="2">
                  <c:v>Albania</c:v>
                </c:pt>
                <c:pt idx="3">
                  <c:v>Ghana</c:v>
                </c:pt>
                <c:pt idx="4">
                  <c:v>Kazakhstan</c:v>
                </c:pt>
                <c:pt idx="5">
                  <c:v>Egypt</c:v>
                </c:pt>
                <c:pt idx="6">
                  <c:v>India</c:v>
                </c:pt>
                <c:pt idx="7">
                  <c:v>Serbia</c:v>
                </c:pt>
                <c:pt idx="8">
                  <c:v>Nigeria</c:v>
                </c:pt>
                <c:pt idx="9">
                  <c:v>Uganda</c:v>
                </c:pt>
                <c:pt idx="10">
                  <c:v>Mozambique</c:v>
                </c:pt>
                <c:pt idx="11">
                  <c:v>Brazil</c:v>
                </c:pt>
                <c:pt idx="12">
                  <c:v>Romania</c:v>
                </c:pt>
                <c:pt idx="13">
                  <c:v>Croatia</c:v>
                </c:pt>
                <c:pt idx="14">
                  <c:v>Thailand</c:v>
                </c:pt>
                <c:pt idx="15">
                  <c:v>North Macedonia</c:v>
                </c:pt>
                <c:pt idx="16">
                  <c:v>Macau (China)</c:v>
                </c:pt>
                <c:pt idx="17">
                  <c:v>Uruguay</c:v>
                </c:pt>
                <c:pt idx="18">
                  <c:v>Bulgaria</c:v>
                </c:pt>
                <c:pt idx="19">
                  <c:v>Indonesia</c:v>
                </c:pt>
                <c:pt idx="20">
                  <c:v>Kenya</c:v>
                </c:pt>
                <c:pt idx="21">
                  <c:v>Jamaica</c:v>
                </c:pt>
                <c:pt idx="22">
                  <c:v>Armenia</c:v>
                </c:pt>
                <c:pt idx="23">
                  <c:v>Peru</c:v>
                </c:pt>
                <c:pt idx="24">
                  <c:v>Morocco</c:v>
                </c:pt>
                <c:pt idx="25">
                  <c:v>Angola</c:v>
                </c:pt>
                <c:pt idx="26">
                  <c:v>Mauritius</c:v>
                </c:pt>
                <c:pt idx="27">
                  <c:v>Liechtenstein</c:v>
                </c:pt>
                <c:pt idx="28">
                  <c:v>Malawi</c:v>
                </c:pt>
                <c:pt idx="29">
                  <c:v>Zambia</c:v>
                </c:pt>
                <c:pt idx="30">
                  <c:v>Namibia</c:v>
                </c:pt>
                <c:pt idx="31">
                  <c:v>Suriname</c:v>
                </c:pt>
                <c:pt idx="32">
                  <c:v>Pakistan</c:v>
                </c:pt>
                <c:pt idx="33">
                  <c:v>Hong Kong (China)</c:v>
                </c:pt>
                <c:pt idx="34">
                  <c:v>Kosovo*</c:v>
                </c:pt>
                <c:pt idx="35">
                  <c:v>Botswana</c:v>
                </c:pt>
                <c:pt idx="36">
                  <c:v>Guyana</c:v>
                </c:pt>
                <c:pt idx="37">
                  <c:v>Malta</c:v>
                </c:pt>
                <c:pt idx="38">
                  <c:v>Zimbabwe</c:v>
                </c:pt>
                <c:pt idx="39">
                  <c:v>Georgia</c:v>
                </c:pt>
                <c:pt idx="40">
                  <c:v>Singapore</c:v>
                </c:pt>
              </c:strCache>
            </c:strRef>
          </c:cat>
          <c:val>
            <c:numRef>
              <c:f>'g1-1'!$K$90:$K$130</c:f>
              <c:numCache>
                <c:formatCode>0.0</c:formatCode>
                <c:ptCount val="41"/>
                <c:pt idx="0">
                  <c:v>2.4618905601133429E-3</c:v>
                </c:pt>
                <c:pt idx="1">
                  <c:v>3.7331237249394449</c:v>
                </c:pt>
                <c:pt idx="2">
                  <c:v>6.5625421289068449</c:v>
                </c:pt>
                <c:pt idx="3">
                  <c:v>6.3975531590976589</c:v>
                </c:pt>
                <c:pt idx="4">
                  <c:v>8.1602713560807238</c:v>
                </c:pt>
                <c:pt idx="5">
                  <c:v>15.415592214490092</c:v>
                </c:pt>
                <c:pt idx="6">
                  <c:v>8.6759754173672942E-3</c:v>
                </c:pt>
                <c:pt idx="7">
                  <c:v>9.3642559251347777</c:v>
                </c:pt>
                <c:pt idx="8">
                  <c:v>0.4603876851500483</c:v>
                </c:pt>
                <c:pt idx="9">
                  <c:v>1.5575167885973922</c:v>
                </c:pt>
                <c:pt idx="10">
                  <c:v>8.5003234749130243</c:v>
                </c:pt>
                <c:pt idx="11">
                  <c:v>0.17564256469438624</c:v>
                </c:pt>
                <c:pt idx="12">
                  <c:v>1.9520617617110474</c:v>
                </c:pt>
                <c:pt idx="13">
                  <c:v>3.661225668611094</c:v>
                </c:pt>
                <c:pt idx="14">
                  <c:v>8.939584799854444</c:v>
                </c:pt>
                <c:pt idx="15">
                  <c:v>7.3951713566283361</c:v>
                </c:pt>
                <c:pt idx="16">
                  <c:v>13.44139476476723</c:v>
                </c:pt>
                <c:pt idx="17">
                  <c:v>6.7800000000000011</c:v>
                </c:pt>
                <c:pt idx="18">
                  <c:v>9.0335303789589503</c:v>
                </c:pt>
                <c:pt idx="19">
                  <c:v>27.213870997382831</c:v>
                </c:pt>
                <c:pt idx="20">
                  <c:v>2.4163140179625282</c:v>
                </c:pt>
                <c:pt idx="21">
                  <c:v>2.3261799649882744</c:v>
                </c:pt>
                <c:pt idx="22">
                  <c:v>29.317137502079738</c:v>
                </c:pt>
                <c:pt idx="23">
                  <c:v>4.169517994997066</c:v>
                </c:pt>
                <c:pt idx="24">
                  <c:v>1.56783925579012</c:v>
                </c:pt>
                <c:pt idx="25">
                  <c:v>54.830130203547156</c:v>
                </c:pt>
                <c:pt idx="26">
                  <c:v>9.9186913317281444</c:v>
                </c:pt>
                <c:pt idx="27">
                  <c:v>5.7306961220147459</c:v>
                </c:pt>
                <c:pt idx="28">
                  <c:v>9.0772761092646288</c:v>
                </c:pt>
                <c:pt idx="29">
                  <c:v>19.484171621404467</c:v>
                </c:pt>
                <c:pt idx="30">
                  <c:v>9.1136372098961136</c:v>
                </c:pt>
                <c:pt idx="31">
                  <c:v>20.586080586080588</c:v>
                </c:pt>
                <c:pt idx="32">
                  <c:v>36.931070564945969</c:v>
                </c:pt>
                <c:pt idx="33">
                  <c:v>12.314554367539024</c:v>
                </c:pt>
                <c:pt idx="34">
                  <c:v>2.3218751719147392</c:v>
                </c:pt>
                <c:pt idx="35">
                  <c:v>6.3243917375426255</c:v>
                </c:pt>
                <c:pt idx="36">
                  <c:v>17.152049925238938</c:v>
                </c:pt>
                <c:pt idx="37">
                  <c:v>8.0051848545743152</c:v>
                </c:pt>
                <c:pt idx="38">
                  <c:v>1.0351588265263427</c:v>
                </c:pt>
                <c:pt idx="39">
                  <c:v>100</c:v>
                </c:pt>
                <c:pt idx="40">
                  <c:v>3.0149390719547324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C-4B44-82C4-2ACF71423298}"/>
            </c:ext>
          </c:extLst>
        </c:ser>
        <c:ser>
          <c:idx val="3"/>
          <c:order val="3"/>
          <c:tx>
            <c:strRef>
              <c:f>'g1-1'!$L$89</c:f>
              <c:strCache>
                <c:ptCount val="1"/>
                <c:pt idx="0">
                  <c:v>Collective Investment Schemes (when look-through unavailable)</c:v>
                </c:pt>
              </c:strCache>
            </c:strRef>
          </c:tx>
          <c:spPr>
            <a:solidFill>
              <a:srgbClr val="92929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'g1-1'!$H$90:$H$130</c:f>
              <c:strCache>
                <c:ptCount val="41"/>
                <c:pt idx="0">
                  <c:v>Dominican Republic</c:v>
                </c:pt>
                <c:pt idx="1">
                  <c:v>Maldives</c:v>
                </c:pt>
                <c:pt idx="2">
                  <c:v>Albania</c:v>
                </c:pt>
                <c:pt idx="3">
                  <c:v>Ghana</c:v>
                </c:pt>
                <c:pt idx="4">
                  <c:v>Kazakhstan</c:v>
                </c:pt>
                <c:pt idx="5">
                  <c:v>Egypt</c:v>
                </c:pt>
                <c:pt idx="6">
                  <c:v>India</c:v>
                </c:pt>
                <c:pt idx="7">
                  <c:v>Serbia</c:v>
                </c:pt>
                <c:pt idx="8">
                  <c:v>Nigeria</c:v>
                </c:pt>
                <c:pt idx="9">
                  <c:v>Uganda</c:v>
                </c:pt>
                <c:pt idx="10">
                  <c:v>Mozambique</c:v>
                </c:pt>
                <c:pt idx="11">
                  <c:v>Brazil</c:v>
                </c:pt>
                <c:pt idx="12">
                  <c:v>Romania</c:v>
                </c:pt>
                <c:pt idx="13">
                  <c:v>Croatia</c:v>
                </c:pt>
                <c:pt idx="14">
                  <c:v>Thailand</c:v>
                </c:pt>
                <c:pt idx="15">
                  <c:v>North Macedonia</c:v>
                </c:pt>
                <c:pt idx="16">
                  <c:v>Macau (China)</c:v>
                </c:pt>
                <c:pt idx="17">
                  <c:v>Uruguay</c:v>
                </c:pt>
                <c:pt idx="18">
                  <c:v>Bulgaria</c:v>
                </c:pt>
                <c:pt idx="19">
                  <c:v>Indonesia</c:v>
                </c:pt>
                <c:pt idx="20">
                  <c:v>Kenya</c:v>
                </c:pt>
                <c:pt idx="21">
                  <c:v>Jamaica</c:v>
                </c:pt>
                <c:pt idx="22">
                  <c:v>Armenia</c:v>
                </c:pt>
                <c:pt idx="23">
                  <c:v>Peru</c:v>
                </c:pt>
                <c:pt idx="24">
                  <c:v>Morocco</c:v>
                </c:pt>
                <c:pt idx="25">
                  <c:v>Angola</c:v>
                </c:pt>
                <c:pt idx="26">
                  <c:v>Mauritius</c:v>
                </c:pt>
                <c:pt idx="27">
                  <c:v>Liechtenstein</c:v>
                </c:pt>
                <c:pt idx="28">
                  <c:v>Malawi</c:v>
                </c:pt>
                <c:pt idx="29">
                  <c:v>Zambia</c:v>
                </c:pt>
                <c:pt idx="30">
                  <c:v>Namibia</c:v>
                </c:pt>
                <c:pt idx="31">
                  <c:v>Suriname</c:v>
                </c:pt>
                <c:pt idx="32">
                  <c:v>Pakistan</c:v>
                </c:pt>
                <c:pt idx="33">
                  <c:v>Hong Kong (China)</c:v>
                </c:pt>
                <c:pt idx="34">
                  <c:v>Kosovo*</c:v>
                </c:pt>
                <c:pt idx="35">
                  <c:v>Botswana</c:v>
                </c:pt>
                <c:pt idx="36">
                  <c:v>Guyana</c:v>
                </c:pt>
                <c:pt idx="37">
                  <c:v>Malta</c:v>
                </c:pt>
                <c:pt idx="38">
                  <c:v>Zimbabwe</c:v>
                </c:pt>
                <c:pt idx="39">
                  <c:v>Georgia</c:v>
                </c:pt>
                <c:pt idx="40">
                  <c:v>Singapore</c:v>
                </c:pt>
              </c:strCache>
            </c:strRef>
          </c:cat>
          <c:val>
            <c:numRef>
              <c:f>'g1-1'!$L$90:$L$130</c:f>
              <c:numCache>
                <c:formatCode>0.0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3.1576330455611665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17.026297743754441</c:v>
                </c:pt>
                <c:pt idx="19">
                  <c:v>5.0580637107486464</c:v>
                </c:pt>
                <c:pt idx="20">
                  <c:v>0</c:v>
                </c:pt>
                <c:pt idx="21">
                  <c:v>0</c:v>
                </c:pt>
                <c:pt idx="22">
                  <c:v>29.570369105730101</c:v>
                </c:pt>
                <c:pt idx="23">
                  <c:v>0</c:v>
                </c:pt>
                <c:pt idx="24">
                  <c:v>0</c:v>
                </c:pt>
                <c:pt idx="25">
                  <c:v>0.52206626165833314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13.903061224489797</c:v>
                </c:pt>
                <c:pt idx="30">
                  <c:v>0</c:v>
                </c:pt>
                <c:pt idx="31">
                  <c:v>4.5860805860805858</c:v>
                </c:pt>
                <c:pt idx="32">
                  <c:v>0</c:v>
                </c:pt>
                <c:pt idx="33">
                  <c:v>0</c:v>
                </c:pt>
                <c:pt idx="34">
                  <c:v>76.8002911442222</c:v>
                </c:pt>
                <c:pt idx="35">
                  <c:v>0</c:v>
                </c:pt>
                <c:pt idx="36">
                  <c:v>0</c:v>
                </c:pt>
                <c:pt idx="37">
                  <c:v>52.862227736632079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9C-4B44-82C4-2ACF71423298}"/>
            </c:ext>
          </c:extLst>
        </c:ser>
        <c:ser>
          <c:idx val="4"/>
          <c:order val="4"/>
          <c:tx>
            <c:strRef>
              <c:f>'g1-1'!$M$89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EDF0F7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'g1-1'!$H$90:$H$130</c:f>
              <c:strCache>
                <c:ptCount val="41"/>
                <c:pt idx="0">
                  <c:v>Dominican Republic</c:v>
                </c:pt>
                <c:pt idx="1">
                  <c:v>Maldives</c:v>
                </c:pt>
                <c:pt idx="2">
                  <c:v>Albania</c:v>
                </c:pt>
                <c:pt idx="3">
                  <c:v>Ghana</c:v>
                </c:pt>
                <c:pt idx="4">
                  <c:v>Kazakhstan</c:v>
                </c:pt>
                <c:pt idx="5">
                  <c:v>Egypt</c:v>
                </c:pt>
                <c:pt idx="6">
                  <c:v>India</c:v>
                </c:pt>
                <c:pt idx="7">
                  <c:v>Serbia</c:v>
                </c:pt>
                <c:pt idx="8">
                  <c:v>Nigeria</c:v>
                </c:pt>
                <c:pt idx="9">
                  <c:v>Uganda</c:v>
                </c:pt>
                <c:pt idx="10">
                  <c:v>Mozambique</c:v>
                </c:pt>
                <c:pt idx="11">
                  <c:v>Brazil</c:v>
                </c:pt>
                <c:pt idx="12">
                  <c:v>Romania</c:v>
                </c:pt>
                <c:pt idx="13">
                  <c:v>Croatia</c:v>
                </c:pt>
                <c:pt idx="14">
                  <c:v>Thailand</c:v>
                </c:pt>
                <c:pt idx="15">
                  <c:v>North Macedonia</c:v>
                </c:pt>
                <c:pt idx="16">
                  <c:v>Macau (China)</c:v>
                </c:pt>
                <c:pt idx="17">
                  <c:v>Uruguay</c:v>
                </c:pt>
                <c:pt idx="18">
                  <c:v>Bulgaria</c:v>
                </c:pt>
                <c:pt idx="19">
                  <c:v>Indonesia</c:v>
                </c:pt>
                <c:pt idx="20">
                  <c:v>Kenya</c:v>
                </c:pt>
                <c:pt idx="21">
                  <c:v>Jamaica</c:v>
                </c:pt>
                <c:pt idx="22">
                  <c:v>Armenia</c:v>
                </c:pt>
                <c:pt idx="23">
                  <c:v>Peru</c:v>
                </c:pt>
                <c:pt idx="24">
                  <c:v>Morocco</c:v>
                </c:pt>
                <c:pt idx="25">
                  <c:v>Angola</c:v>
                </c:pt>
                <c:pt idx="26">
                  <c:v>Mauritius</c:v>
                </c:pt>
                <c:pt idx="27">
                  <c:v>Liechtenstein</c:v>
                </c:pt>
                <c:pt idx="28">
                  <c:v>Malawi</c:v>
                </c:pt>
                <c:pt idx="29">
                  <c:v>Zambia</c:v>
                </c:pt>
                <c:pt idx="30">
                  <c:v>Namibia</c:v>
                </c:pt>
                <c:pt idx="31">
                  <c:v>Suriname</c:v>
                </c:pt>
                <c:pt idx="32">
                  <c:v>Pakistan</c:v>
                </c:pt>
                <c:pt idx="33">
                  <c:v>Hong Kong (China)</c:v>
                </c:pt>
                <c:pt idx="34">
                  <c:v>Kosovo*</c:v>
                </c:pt>
                <c:pt idx="35">
                  <c:v>Botswana</c:v>
                </c:pt>
                <c:pt idx="36">
                  <c:v>Guyana</c:v>
                </c:pt>
                <c:pt idx="37">
                  <c:v>Malta</c:v>
                </c:pt>
                <c:pt idx="38">
                  <c:v>Zimbabwe</c:v>
                </c:pt>
                <c:pt idx="39">
                  <c:v>Georgia</c:v>
                </c:pt>
                <c:pt idx="40">
                  <c:v>Singapore</c:v>
                </c:pt>
              </c:strCache>
            </c:strRef>
          </c:cat>
          <c:val>
            <c:numRef>
              <c:f>'g1-1'!$M$90:$M$130</c:f>
              <c:numCache>
                <c:formatCode>0.0</c:formatCode>
                <c:ptCount val="41"/>
                <c:pt idx="0">
                  <c:v>2.4112142102957819</c:v>
                </c:pt>
                <c:pt idx="1">
                  <c:v>0.92951708609572847</c:v>
                </c:pt>
                <c:pt idx="2">
                  <c:v>1.9458662573005228</c:v>
                </c:pt>
                <c:pt idx="3">
                  <c:v>-1.3216094885137863E-12</c:v>
                </c:pt>
                <c:pt idx="4">
                  <c:v>7.9951141665148384E-2</c:v>
                </c:pt>
                <c:pt idx="5">
                  <c:v>2.6722950298491668</c:v>
                </c:pt>
                <c:pt idx="6">
                  <c:v>4.6300153239328807</c:v>
                </c:pt>
                <c:pt idx="7">
                  <c:v>0</c:v>
                </c:pt>
                <c:pt idx="8">
                  <c:v>14.534105248219078</c:v>
                </c:pt>
                <c:pt idx="9">
                  <c:v>6.9944397639899023</c:v>
                </c:pt>
                <c:pt idx="10">
                  <c:v>13.258004989740442</c:v>
                </c:pt>
                <c:pt idx="11">
                  <c:v>9.4128920362712876</c:v>
                </c:pt>
                <c:pt idx="12">
                  <c:v>0.13006067220685225</c:v>
                </c:pt>
                <c:pt idx="13">
                  <c:v>1.4068831598533791</c:v>
                </c:pt>
                <c:pt idx="14">
                  <c:v>1.8888149787337341</c:v>
                </c:pt>
                <c:pt idx="15">
                  <c:v>0.2419994216188428</c:v>
                </c:pt>
                <c:pt idx="16">
                  <c:v>1.2180221981004706</c:v>
                </c:pt>
                <c:pt idx="17">
                  <c:v>34.150000000000006</c:v>
                </c:pt>
                <c:pt idx="18">
                  <c:v>2.1889450111857229</c:v>
                </c:pt>
                <c:pt idx="19">
                  <c:v>8.2085651132115771</c:v>
                </c:pt>
                <c:pt idx="20">
                  <c:v>34.77754936126334</c:v>
                </c:pt>
                <c:pt idx="21">
                  <c:v>16.324985804553009</c:v>
                </c:pt>
                <c:pt idx="22">
                  <c:v>0.60865017855368819</c:v>
                </c:pt>
                <c:pt idx="23">
                  <c:v>17.09282211899621</c:v>
                </c:pt>
                <c:pt idx="24">
                  <c:v>7.9214122639950517</c:v>
                </c:pt>
                <c:pt idx="25">
                  <c:v>5.3927972296375657</c:v>
                </c:pt>
                <c:pt idx="26">
                  <c:v>2.1956817710344438</c:v>
                </c:pt>
                <c:pt idx="27">
                  <c:v>28.998252990088631</c:v>
                </c:pt>
                <c:pt idx="28">
                  <c:v>3.7322656148762405</c:v>
                </c:pt>
                <c:pt idx="29">
                  <c:v>17.241148427875089</c:v>
                </c:pt>
                <c:pt idx="30">
                  <c:v>9.9567537089146896</c:v>
                </c:pt>
                <c:pt idx="31">
                  <c:v>44.556776556776555</c:v>
                </c:pt>
                <c:pt idx="32">
                  <c:v>2.4173352123389549</c:v>
                </c:pt>
                <c:pt idx="33">
                  <c:v>3.2748522611476858</c:v>
                </c:pt>
                <c:pt idx="34">
                  <c:v>1.7773339144753209E-3</c:v>
                </c:pt>
                <c:pt idx="35">
                  <c:v>12.713400578463663</c:v>
                </c:pt>
                <c:pt idx="36">
                  <c:v>20.902926027536225</c:v>
                </c:pt>
                <c:pt idx="37">
                  <c:v>6.0807508459060386</c:v>
                </c:pt>
                <c:pt idx="38">
                  <c:v>44.508369331558995</c:v>
                </c:pt>
                <c:pt idx="39">
                  <c:v>0</c:v>
                </c:pt>
                <c:pt idx="40">
                  <c:v>96.870268135123524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9C-4B44-82C4-2ACF71423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390400"/>
        <c:axId val="334391936"/>
      </c:barChart>
      <c:catAx>
        <c:axId val="334390400"/>
        <c:scaling>
          <c:orientation val="maxMin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34391936"/>
        <c:crosses val="autoZero"/>
        <c:auto val="1"/>
        <c:lblAlgn val="ctr"/>
        <c:lblOffset val="0"/>
        <c:tickLblSkip val="1"/>
        <c:noMultiLvlLbl val="0"/>
      </c:catAx>
      <c:valAx>
        <c:axId val="334391936"/>
        <c:scaling>
          <c:orientation val="minMax"/>
          <c:max val="100"/>
          <c:min val="0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34390400"/>
        <c:crosses val="max"/>
        <c:crossBetween val="between"/>
        <c:majorUnit val="20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plotVisOnly val="1"/>
    <c:dispBlanksAs val="gap"/>
    <c:showDLblsOverMax val="1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" lastClr="FFFFFF"/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42825896762904"/>
          <c:y val="0.10096153846153845"/>
          <c:w val="0.86601618547681536"/>
          <c:h val="0.540568216232586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43-4476-BD69-F4735A5BB3B8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43-4476-BD69-F4735A5BB3B8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43-4476-BD69-F4735A5BB3B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Sheet1!$C$5:$L$5</c:f>
              <c:strCache>
                <c:ptCount val="10"/>
                <c:pt idx="0">
                  <c:v>India         EPF</c:v>
                </c:pt>
                <c:pt idx="1">
                  <c:v>Indonesia JHT</c:v>
                </c:pt>
                <c:pt idx="2">
                  <c:v>Malaysia EPF</c:v>
                </c:pt>
                <c:pt idx="4">
                  <c:v>Korea       NPS</c:v>
                </c:pt>
                <c:pt idx="5">
                  <c:v>Japan    GPIF</c:v>
                </c:pt>
                <c:pt idx="6">
                  <c:v>Chile     AFPs</c:v>
                </c:pt>
                <c:pt idx="7">
                  <c:v>CalPERS</c:v>
                </c:pt>
                <c:pt idx="8">
                  <c:v>Norway GPFG</c:v>
                </c:pt>
                <c:pt idx="9">
                  <c:v>Ontario Teachers</c:v>
                </c:pt>
              </c:strCache>
            </c:strRef>
          </c:cat>
          <c:val>
            <c:numRef>
              <c:f>Sheet1!$C$6:$L$6</c:f>
              <c:numCache>
                <c:formatCode>0.00%</c:formatCode>
                <c:ptCount val="10"/>
                <c:pt idx="0">
                  <c:v>8.0000000000000002E-3</c:v>
                </c:pt>
                <c:pt idx="1">
                  <c:v>0.05</c:v>
                </c:pt>
                <c:pt idx="2">
                  <c:v>3.6999999999999998E-2</c:v>
                </c:pt>
                <c:pt idx="4">
                  <c:v>3.5000000000000003E-2</c:v>
                </c:pt>
                <c:pt idx="5">
                  <c:v>4.2000000000000003E-2</c:v>
                </c:pt>
                <c:pt idx="6">
                  <c:v>5.5E-2</c:v>
                </c:pt>
                <c:pt idx="7">
                  <c:v>5.7000000000000002E-2</c:v>
                </c:pt>
                <c:pt idx="8">
                  <c:v>6.2E-2</c:v>
                </c:pt>
                <c:pt idx="9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43-4476-BD69-F4735A5BB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7386920"/>
        <c:axId val="405803792"/>
      </c:barChart>
      <c:catAx>
        <c:axId val="41738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03792"/>
        <c:crosses val="autoZero"/>
        <c:auto val="1"/>
        <c:lblAlgn val="ctr"/>
        <c:lblOffset val="100"/>
        <c:noMultiLvlLbl val="0"/>
      </c:catAx>
      <c:valAx>
        <c:axId val="4058037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38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FFCB8-B5D0-48C6-9784-A4E8C9A3C85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0884580-FD83-4347-B272-3CBA0F85BC5B}">
      <dgm:prSet phldrT="[Text]" custT="1"/>
      <dgm:spPr/>
      <dgm:t>
        <a:bodyPr/>
        <a:lstStyle/>
        <a:p>
          <a:r>
            <a:rPr lang="en-US" sz="1200" dirty="0">
              <a:highlight>
                <a:srgbClr val="00FF00"/>
              </a:highlight>
            </a:rPr>
            <a:t>Bank deposit</a:t>
          </a:r>
        </a:p>
      </dgm:t>
    </dgm:pt>
    <dgm:pt modelId="{25E18A45-13CD-42E2-B88D-75A8CE031412}" type="parTrans" cxnId="{841A33B6-49EF-4D84-900F-93440A298415}">
      <dgm:prSet/>
      <dgm:spPr/>
      <dgm:t>
        <a:bodyPr/>
        <a:lstStyle/>
        <a:p>
          <a:endParaRPr lang="en-US"/>
        </a:p>
      </dgm:t>
    </dgm:pt>
    <dgm:pt modelId="{A8CA52B8-1389-4750-A38E-60D724173D13}" type="sibTrans" cxnId="{841A33B6-49EF-4D84-900F-93440A298415}">
      <dgm:prSet/>
      <dgm:spPr/>
      <dgm:t>
        <a:bodyPr/>
        <a:lstStyle/>
        <a:p>
          <a:endParaRPr lang="en-US"/>
        </a:p>
      </dgm:t>
    </dgm:pt>
    <dgm:pt modelId="{5D81259F-96AC-4BE6-8081-A2D29381E886}">
      <dgm:prSet phldrT="[Text]" custT="1"/>
      <dgm:spPr/>
      <dgm:t>
        <a:bodyPr/>
        <a:lstStyle/>
        <a:p>
          <a:r>
            <a:rPr lang="en-US" sz="1200" dirty="0" err="1">
              <a:highlight>
                <a:srgbClr val="00FF00"/>
              </a:highlight>
            </a:rPr>
            <a:t>Gov</a:t>
          </a:r>
          <a:r>
            <a:rPr lang="en-US" sz="1200" dirty="0">
              <a:highlight>
                <a:srgbClr val="00FF00"/>
              </a:highlight>
            </a:rPr>
            <a:t> bonds </a:t>
          </a:r>
        </a:p>
      </dgm:t>
    </dgm:pt>
    <dgm:pt modelId="{D3DFF729-BB28-4008-8DFF-7D897ADCC568}" type="parTrans" cxnId="{431063E3-5325-4424-9C7B-4DE3D0DF742F}">
      <dgm:prSet/>
      <dgm:spPr/>
      <dgm:t>
        <a:bodyPr/>
        <a:lstStyle/>
        <a:p>
          <a:endParaRPr lang="en-US"/>
        </a:p>
      </dgm:t>
    </dgm:pt>
    <dgm:pt modelId="{7A011D04-1F99-4EC2-8A6A-1AFB17489FED}" type="sibTrans" cxnId="{431063E3-5325-4424-9C7B-4DE3D0DF742F}">
      <dgm:prSet/>
      <dgm:spPr/>
      <dgm:t>
        <a:bodyPr/>
        <a:lstStyle/>
        <a:p>
          <a:endParaRPr lang="en-US"/>
        </a:p>
      </dgm:t>
    </dgm:pt>
    <dgm:pt modelId="{6F337AB5-9D56-4FE7-9504-707B6DC3C1D4}">
      <dgm:prSet phldrT="[Text]" custT="1"/>
      <dgm:spPr/>
      <dgm:t>
        <a:bodyPr/>
        <a:lstStyle/>
        <a:p>
          <a:r>
            <a:rPr lang="en-US" sz="1200" dirty="0">
              <a:highlight>
                <a:srgbClr val="FFFF00"/>
              </a:highlight>
            </a:rPr>
            <a:t>Private debt </a:t>
          </a:r>
        </a:p>
      </dgm:t>
    </dgm:pt>
    <dgm:pt modelId="{676E11C4-2B08-47AD-9672-9B8F1C43E804}" type="parTrans" cxnId="{5F5F3262-E698-4426-866F-CFA31226B7DC}">
      <dgm:prSet/>
      <dgm:spPr/>
      <dgm:t>
        <a:bodyPr/>
        <a:lstStyle/>
        <a:p>
          <a:endParaRPr lang="en-US"/>
        </a:p>
      </dgm:t>
    </dgm:pt>
    <dgm:pt modelId="{3F2ABF5E-914A-4734-BDD4-FC96C68F3D8E}" type="sibTrans" cxnId="{5F5F3262-E698-4426-866F-CFA31226B7DC}">
      <dgm:prSet/>
      <dgm:spPr/>
      <dgm:t>
        <a:bodyPr/>
        <a:lstStyle/>
        <a:p>
          <a:endParaRPr lang="en-US"/>
        </a:p>
      </dgm:t>
    </dgm:pt>
    <dgm:pt modelId="{21F6DEBB-E5D1-4610-8059-7C1104AA16F9}">
      <dgm:prSet custT="1"/>
      <dgm:spPr/>
      <dgm:t>
        <a:bodyPr/>
        <a:lstStyle/>
        <a:p>
          <a:r>
            <a:rPr lang="en-US" sz="1200" dirty="0">
              <a:highlight>
                <a:srgbClr val="FFFF00"/>
              </a:highlight>
            </a:rPr>
            <a:t>Listed equity </a:t>
          </a:r>
        </a:p>
      </dgm:t>
    </dgm:pt>
    <dgm:pt modelId="{1669903F-188E-45C3-AB58-E6E32EDC9FB2}" type="parTrans" cxnId="{779E696F-0403-499E-AC52-4EAC5E129632}">
      <dgm:prSet/>
      <dgm:spPr/>
      <dgm:t>
        <a:bodyPr/>
        <a:lstStyle/>
        <a:p>
          <a:endParaRPr lang="en-US"/>
        </a:p>
      </dgm:t>
    </dgm:pt>
    <dgm:pt modelId="{72F291AE-27CF-443A-9D83-4B7E0BB5BF40}" type="sibTrans" cxnId="{779E696F-0403-499E-AC52-4EAC5E129632}">
      <dgm:prSet/>
      <dgm:spPr/>
      <dgm:t>
        <a:bodyPr/>
        <a:lstStyle/>
        <a:p>
          <a:endParaRPr lang="en-US"/>
        </a:p>
      </dgm:t>
    </dgm:pt>
    <dgm:pt modelId="{181CB3E3-DAEE-4C3D-BE0B-5DDF5C2C9039}">
      <dgm:prSet custT="1"/>
      <dgm:spPr/>
      <dgm:t>
        <a:bodyPr/>
        <a:lstStyle/>
        <a:p>
          <a:r>
            <a:rPr lang="en-US" sz="1200" dirty="0">
              <a:highlight>
                <a:srgbClr val="00FF00"/>
              </a:highlight>
            </a:rPr>
            <a:t>SOE bonds (guarantee) </a:t>
          </a:r>
        </a:p>
      </dgm:t>
    </dgm:pt>
    <dgm:pt modelId="{696476DA-19E9-4AB3-9268-F589DA404304}" type="parTrans" cxnId="{C3BFD83E-228D-4F2B-94C5-2742B580FBB9}">
      <dgm:prSet/>
      <dgm:spPr/>
      <dgm:t>
        <a:bodyPr/>
        <a:lstStyle/>
        <a:p>
          <a:endParaRPr lang="en-US"/>
        </a:p>
      </dgm:t>
    </dgm:pt>
    <dgm:pt modelId="{60CC5529-5922-4D07-A575-9B7E6271B280}" type="sibTrans" cxnId="{C3BFD83E-228D-4F2B-94C5-2742B580FBB9}">
      <dgm:prSet/>
      <dgm:spPr/>
      <dgm:t>
        <a:bodyPr/>
        <a:lstStyle/>
        <a:p>
          <a:endParaRPr lang="en-US"/>
        </a:p>
      </dgm:t>
    </dgm:pt>
    <dgm:pt modelId="{9CFA4EF4-B949-4B08-9D36-A4C48F93F494}">
      <dgm:prSet custT="1"/>
      <dgm:spPr/>
      <dgm:t>
        <a:bodyPr/>
        <a:lstStyle/>
        <a:p>
          <a:r>
            <a:rPr lang="en-US" sz="1200" dirty="0">
              <a:highlight>
                <a:srgbClr val="FFFF00"/>
              </a:highlight>
            </a:rPr>
            <a:t>Corporate bonds </a:t>
          </a:r>
        </a:p>
      </dgm:t>
    </dgm:pt>
    <dgm:pt modelId="{0AD6F5CB-68FE-4677-BB91-D79BDF10B361}" type="parTrans" cxnId="{E6F21998-CFEF-43C5-BAD9-F8F529BDE43E}">
      <dgm:prSet/>
      <dgm:spPr/>
      <dgm:t>
        <a:bodyPr/>
        <a:lstStyle/>
        <a:p>
          <a:endParaRPr lang="en-US"/>
        </a:p>
      </dgm:t>
    </dgm:pt>
    <dgm:pt modelId="{15868EE0-1307-4301-801C-F7D33868BA4C}" type="sibTrans" cxnId="{E6F21998-CFEF-43C5-BAD9-F8F529BDE43E}">
      <dgm:prSet/>
      <dgm:spPr/>
      <dgm:t>
        <a:bodyPr/>
        <a:lstStyle/>
        <a:p>
          <a:endParaRPr lang="en-US"/>
        </a:p>
      </dgm:t>
    </dgm:pt>
    <dgm:pt modelId="{43166C76-5C47-4647-A8D5-B3C06D4BA45D}">
      <dgm:prSet custT="1"/>
      <dgm:spPr/>
      <dgm:t>
        <a:bodyPr/>
        <a:lstStyle/>
        <a:p>
          <a:r>
            <a:rPr lang="en-US" sz="1200" dirty="0">
              <a:highlight>
                <a:srgbClr val="FF0000"/>
              </a:highlight>
            </a:rPr>
            <a:t>Unlisted equity / PE </a:t>
          </a:r>
        </a:p>
      </dgm:t>
    </dgm:pt>
    <dgm:pt modelId="{ABEE1D7C-C011-4107-893C-1035477C4E29}" type="parTrans" cxnId="{77142CD5-B501-4485-9627-CF38D4ECE1AE}">
      <dgm:prSet/>
      <dgm:spPr/>
      <dgm:t>
        <a:bodyPr/>
        <a:lstStyle/>
        <a:p>
          <a:endParaRPr lang="en-US"/>
        </a:p>
      </dgm:t>
    </dgm:pt>
    <dgm:pt modelId="{66435403-ACD8-48B5-B184-EC53D0AB6FAB}" type="sibTrans" cxnId="{77142CD5-B501-4485-9627-CF38D4ECE1AE}">
      <dgm:prSet/>
      <dgm:spPr/>
      <dgm:t>
        <a:bodyPr/>
        <a:lstStyle/>
        <a:p>
          <a:endParaRPr lang="en-US"/>
        </a:p>
      </dgm:t>
    </dgm:pt>
    <dgm:pt modelId="{6F8099D8-DC90-42D1-8F56-BA417E362286}" type="pres">
      <dgm:prSet presAssocID="{DD1FFCB8-B5D0-48C6-9784-A4E8C9A3C858}" presName="Name0" presStyleCnt="0">
        <dgm:presLayoutVars>
          <dgm:dir/>
          <dgm:resizeHandles val="exact"/>
        </dgm:presLayoutVars>
      </dgm:prSet>
      <dgm:spPr/>
    </dgm:pt>
    <dgm:pt modelId="{B2D7E7CB-16D9-44D1-B5B9-391E6B93E209}" type="pres">
      <dgm:prSet presAssocID="{DD1FFCB8-B5D0-48C6-9784-A4E8C9A3C858}" presName="arrow" presStyleLbl="bgShp" presStyleIdx="0" presStyleCnt="1" custLinFactNeighborY="8152"/>
      <dgm:spPr/>
    </dgm:pt>
    <dgm:pt modelId="{243C9822-4F3F-4B20-9AB5-CF5DADDF1305}" type="pres">
      <dgm:prSet presAssocID="{DD1FFCB8-B5D0-48C6-9784-A4E8C9A3C858}" presName="points" presStyleCnt="0"/>
      <dgm:spPr/>
    </dgm:pt>
    <dgm:pt modelId="{06D4B814-4700-42E5-84B9-EEB9AC056C0D}" type="pres">
      <dgm:prSet presAssocID="{50884580-FD83-4347-B272-3CBA0F85BC5B}" presName="compositeA" presStyleCnt="0"/>
      <dgm:spPr/>
    </dgm:pt>
    <dgm:pt modelId="{B6104DD8-EBDF-48C0-9797-7084EAA5B012}" type="pres">
      <dgm:prSet presAssocID="{50884580-FD83-4347-B272-3CBA0F85BC5B}" presName="textA" presStyleLbl="revTx" presStyleIdx="0" presStyleCnt="7" custScaleX="390349">
        <dgm:presLayoutVars>
          <dgm:bulletEnabled val="1"/>
        </dgm:presLayoutVars>
      </dgm:prSet>
      <dgm:spPr/>
    </dgm:pt>
    <dgm:pt modelId="{BA9F9F55-9D4C-47B0-A525-50C6E7D4C31C}" type="pres">
      <dgm:prSet presAssocID="{50884580-FD83-4347-B272-3CBA0F85BC5B}" presName="circleA" presStyleLbl="node1" presStyleIdx="0" presStyleCnt="7"/>
      <dgm:spPr/>
    </dgm:pt>
    <dgm:pt modelId="{B2A8C896-8E7A-4671-8F7C-605EA0E39353}" type="pres">
      <dgm:prSet presAssocID="{50884580-FD83-4347-B272-3CBA0F85BC5B}" presName="spaceA" presStyleCnt="0"/>
      <dgm:spPr/>
    </dgm:pt>
    <dgm:pt modelId="{3DC536A8-5EF8-45B1-B5B7-7F8BB65B084D}" type="pres">
      <dgm:prSet presAssocID="{A8CA52B8-1389-4750-A38E-60D724173D13}" presName="space" presStyleCnt="0"/>
      <dgm:spPr/>
    </dgm:pt>
    <dgm:pt modelId="{114C972E-B65E-43E7-B947-280DBE9F6ADA}" type="pres">
      <dgm:prSet presAssocID="{5D81259F-96AC-4BE6-8081-A2D29381E886}" presName="compositeB" presStyleCnt="0"/>
      <dgm:spPr/>
    </dgm:pt>
    <dgm:pt modelId="{B9BAA449-9881-46CB-BEFA-47905B5E6FFE}" type="pres">
      <dgm:prSet presAssocID="{5D81259F-96AC-4BE6-8081-A2D29381E886}" presName="textB" presStyleLbl="revTx" presStyleIdx="1" presStyleCnt="7" custScaleX="402766">
        <dgm:presLayoutVars>
          <dgm:bulletEnabled val="1"/>
        </dgm:presLayoutVars>
      </dgm:prSet>
      <dgm:spPr/>
    </dgm:pt>
    <dgm:pt modelId="{D4BC01ED-C94F-4CA0-9F66-C4440C353761}" type="pres">
      <dgm:prSet presAssocID="{5D81259F-96AC-4BE6-8081-A2D29381E886}" presName="circleB" presStyleLbl="node1" presStyleIdx="1" presStyleCnt="7"/>
      <dgm:spPr/>
    </dgm:pt>
    <dgm:pt modelId="{2F39CD7B-114A-451E-8BFD-F4488F6DF91B}" type="pres">
      <dgm:prSet presAssocID="{5D81259F-96AC-4BE6-8081-A2D29381E886}" presName="spaceB" presStyleCnt="0"/>
      <dgm:spPr/>
    </dgm:pt>
    <dgm:pt modelId="{8673A5BC-0D80-49D0-B50A-E94459439295}" type="pres">
      <dgm:prSet presAssocID="{7A011D04-1F99-4EC2-8A6A-1AFB17489FED}" presName="space" presStyleCnt="0"/>
      <dgm:spPr/>
    </dgm:pt>
    <dgm:pt modelId="{FC16BEE5-1BB1-4861-8E7F-C2861594D04A}" type="pres">
      <dgm:prSet presAssocID="{181CB3E3-DAEE-4C3D-BE0B-5DDF5C2C9039}" presName="compositeA" presStyleCnt="0"/>
      <dgm:spPr/>
    </dgm:pt>
    <dgm:pt modelId="{0889AF1C-8B4D-44EF-9F6C-48EEE10CC5A8}" type="pres">
      <dgm:prSet presAssocID="{181CB3E3-DAEE-4C3D-BE0B-5DDF5C2C9039}" presName="textA" presStyleLbl="revTx" presStyleIdx="2" presStyleCnt="7" custScaleX="427767">
        <dgm:presLayoutVars>
          <dgm:bulletEnabled val="1"/>
        </dgm:presLayoutVars>
      </dgm:prSet>
      <dgm:spPr/>
    </dgm:pt>
    <dgm:pt modelId="{977FA406-5854-4697-96BE-0CAE4DAB35A8}" type="pres">
      <dgm:prSet presAssocID="{181CB3E3-DAEE-4C3D-BE0B-5DDF5C2C9039}" presName="circleA" presStyleLbl="node1" presStyleIdx="2" presStyleCnt="7"/>
      <dgm:spPr/>
    </dgm:pt>
    <dgm:pt modelId="{80135BBC-D788-440D-84F0-7E0CA9A12665}" type="pres">
      <dgm:prSet presAssocID="{181CB3E3-DAEE-4C3D-BE0B-5DDF5C2C9039}" presName="spaceA" presStyleCnt="0"/>
      <dgm:spPr/>
    </dgm:pt>
    <dgm:pt modelId="{EA917162-C8D1-4DB8-9C19-F213E500C675}" type="pres">
      <dgm:prSet presAssocID="{60CC5529-5922-4D07-A575-9B7E6271B280}" presName="space" presStyleCnt="0"/>
      <dgm:spPr/>
    </dgm:pt>
    <dgm:pt modelId="{A676CACA-94ED-4385-982F-9B14BA3CA9F7}" type="pres">
      <dgm:prSet presAssocID="{9CFA4EF4-B949-4B08-9D36-A4C48F93F494}" presName="compositeB" presStyleCnt="0"/>
      <dgm:spPr/>
    </dgm:pt>
    <dgm:pt modelId="{9142C736-EE33-4B70-8FD2-E7FF9F141BB0}" type="pres">
      <dgm:prSet presAssocID="{9CFA4EF4-B949-4B08-9D36-A4C48F93F494}" presName="textB" presStyleLbl="revTx" presStyleIdx="3" presStyleCnt="7" custScaleX="369620">
        <dgm:presLayoutVars>
          <dgm:bulletEnabled val="1"/>
        </dgm:presLayoutVars>
      </dgm:prSet>
      <dgm:spPr/>
    </dgm:pt>
    <dgm:pt modelId="{EF2335AE-3F18-48AB-9669-8D3C9E44C4BD}" type="pres">
      <dgm:prSet presAssocID="{9CFA4EF4-B949-4B08-9D36-A4C48F93F494}" presName="circleB" presStyleLbl="node1" presStyleIdx="3" presStyleCnt="7"/>
      <dgm:spPr/>
    </dgm:pt>
    <dgm:pt modelId="{009418EC-FBCC-4EEB-BEA9-44CDF5C13652}" type="pres">
      <dgm:prSet presAssocID="{9CFA4EF4-B949-4B08-9D36-A4C48F93F494}" presName="spaceB" presStyleCnt="0"/>
      <dgm:spPr/>
    </dgm:pt>
    <dgm:pt modelId="{57768F75-91E5-4CC5-9821-441C905A32A3}" type="pres">
      <dgm:prSet presAssocID="{15868EE0-1307-4301-801C-F7D33868BA4C}" presName="space" presStyleCnt="0"/>
      <dgm:spPr/>
    </dgm:pt>
    <dgm:pt modelId="{E7EEB7D9-872C-4CC4-963A-C5472C4FDB79}" type="pres">
      <dgm:prSet presAssocID="{6F337AB5-9D56-4FE7-9504-707B6DC3C1D4}" presName="compositeA" presStyleCnt="0"/>
      <dgm:spPr/>
    </dgm:pt>
    <dgm:pt modelId="{EEE9BF79-E3FE-46B1-9A20-81E94E86D358}" type="pres">
      <dgm:prSet presAssocID="{6F337AB5-9D56-4FE7-9504-707B6DC3C1D4}" presName="textA" presStyleLbl="revTx" presStyleIdx="4" presStyleCnt="7" custScaleX="370931">
        <dgm:presLayoutVars>
          <dgm:bulletEnabled val="1"/>
        </dgm:presLayoutVars>
      </dgm:prSet>
      <dgm:spPr/>
    </dgm:pt>
    <dgm:pt modelId="{47B2CC6A-B1AF-4EA8-94E9-BE9EFF8474F1}" type="pres">
      <dgm:prSet presAssocID="{6F337AB5-9D56-4FE7-9504-707B6DC3C1D4}" presName="circleA" presStyleLbl="node1" presStyleIdx="4" presStyleCnt="7"/>
      <dgm:spPr/>
    </dgm:pt>
    <dgm:pt modelId="{B0B093DB-0556-4451-AE2F-742B16B56C27}" type="pres">
      <dgm:prSet presAssocID="{6F337AB5-9D56-4FE7-9504-707B6DC3C1D4}" presName="spaceA" presStyleCnt="0"/>
      <dgm:spPr/>
    </dgm:pt>
    <dgm:pt modelId="{13BEB3D8-A4AA-4A81-8BF6-FAEFCCA21253}" type="pres">
      <dgm:prSet presAssocID="{3F2ABF5E-914A-4734-BDD4-FC96C68F3D8E}" presName="space" presStyleCnt="0"/>
      <dgm:spPr/>
    </dgm:pt>
    <dgm:pt modelId="{5E7A8287-BF4F-4626-A091-38C58F39CCE3}" type="pres">
      <dgm:prSet presAssocID="{21F6DEBB-E5D1-4610-8059-7C1104AA16F9}" presName="compositeB" presStyleCnt="0"/>
      <dgm:spPr/>
    </dgm:pt>
    <dgm:pt modelId="{9A2AF54E-56FB-4F54-9D82-433FBAF01C67}" type="pres">
      <dgm:prSet presAssocID="{21F6DEBB-E5D1-4610-8059-7C1104AA16F9}" presName="textB" presStyleLbl="revTx" presStyleIdx="5" presStyleCnt="7" custScaleX="263595">
        <dgm:presLayoutVars>
          <dgm:bulletEnabled val="1"/>
        </dgm:presLayoutVars>
      </dgm:prSet>
      <dgm:spPr/>
    </dgm:pt>
    <dgm:pt modelId="{95F5F9D7-ADA3-4131-B8C8-D35D68FE60D3}" type="pres">
      <dgm:prSet presAssocID="{21F6DEBB-E5D1-4610-8059-7C1104AA16F9}" presName="circleB" presStyleLbl="node1" presStyleIdx="5" presStyleCnt="7"/>
      <dgm:spPr/>
    </dgm:pt>
    <dgm:pt modelId="{472B0719-6DC3-4A32-A911-5A88C8314B42}" type="pres">
      <dgm:prSet presAssocID="{21F6DEBB-E5D1-4610-8059-7C1104AA16F9}" presName="spaceB" presStyleCnt="0"/>
      <dgm:spPr/>
    </dgm:pt>
    <dgm:pt modelId="{57AE5E40-015E-4234-B8F6-B4AA966E03A4}" type="pres">
      <dgm:prSet presAssocID="{72F291AE-27CF-443A-9D83-4B7E0BB5BF40}" presName="space" presStyleCnt="0"/>
      <dgm:spPr/>
    </dgm:pt>
    <dgm:pt modelId="{7733FAC6-2679-4274-B159-7B55C6898549}" type="pres">
      <dgm:prSet presAssocID="{43166C76-5C47-4647-A8D5-B3C06D4BA45D}" presName="compositeA" presStyleCnt="0"/>
      <dgm:spPr/>
    </dgm:pt>
    <dgm:pt modelId="{DE2495B8-0D49-403F-A4AD-0B9F1BFE6185}" type="pres">
      <dgm:prSet presAssocID="{43166C76-5C47-4647-A8D5-B3C06D4BA45D}" presName="textA" presStyleLbl="revTx" presStyleIdx="6" presStyleCnt="7" custScaleX="434123">
        <dgm:presLayoutVars>
          <dgm:bulletEnabled val="1"/>
        </dgm:presLayoutVars>
      </dgm:prSet>
      <dgm:spPr/>
    </dgm:pt>
    <dgm:pt modelId="{F239B57A-D958-4420-99EB-81F19E186FDC}" type="pres">
      <dgm:prSet presAssocID="{43166C76-5C47-4647-A8D5-B3C06D4BA45D}" presName="circleA" presStyleLbl="node1" presStyleIdx="6" presStyleCnt="7"/>
      <dgm:spPr/>
    </dgm:pt>
    <dgm:pt modelId="{4B56D02B-B157-4724-BC6F-BA569EBD8B3B}" type="pres">
      <dgm:prSet presAssocID="{43166C76-5C47-4647-A8D5-B3C06D4BA45D}" presName="spaceA" presStyleCnt="0"/>
      <dgm:spPr/>
    </dgm:pt>
  </dgm:ptLst>
  <dgm:cxnLst>
    <dgm:cxn modelId="{7998EE07-0EBD-4589-A05B-197ACC30F278}" type="presOf" srcId="{6F337AB5-9D56-4FE7-9504-707B6DC3C1D4}" destId="{EEE9BF79-E3FE-46B1-9A20-81E94E86D358}" srcOrd="0" destOrd="0" presId="urn:microsoft.com/office/officeart/2005/8/layout/hProcess11"/>
    <dgm:cxn modelId="{F5AF9423-FC57-44D5-B24B-76F2BEAFC31A}" type="presOf" srcId="{5D81259F-96AC-4BE6-8081-A2D29381E886}" destId="{B9BAA449-9881-46CB-BEFA-47905B5E6FFE}" srcOrd="0" destOrd="0" presId="urn:microsoft.com/office/officeart/2005/8/layout/hProcess11"/>
    <dgm:cxn modelId="{08083D35-CDA1-4672-9CDE-AC210326DC1D}" type="presOf" srcId="{43166C76-5C47-4647-A8D5-B3C06D4BA45D}" destId="{DE2495B8-0D49-403F-A4AD-0B9F1BFE6185}" srcOrd="0" destOrd="0" presId="urn:microsoft.com/office/officeart/2005/8/layout/hProcess11"/>
    <dgm:cxn modelId="{C3BFD83E-228D-4F2B-94C5-2742B580FBB9}" srcId="{DD1FFCB8-B5D0-48C6-9784-A4E8C9A3C858}" destId="{181CB3E3-DAEE-4C3D-BE0B-5DDF5C2C9039}" srcOrd="2" destOrd="0" parTransId="{696476DA-19E9-4AB3-9268-F589DA404304}" sibTransId="{60CC5529-5922-4D07-A575-9B7E6271B280}"/>
    <dgm:cxn modelId="{5F5F3262-E698-4426-866F-CFA31226B7DC}" srcId="{DD1FFCB8-B5D0-48C6-9784-A4E8C9A3C858}" destId="{6F337AB5-9D56-4FE7-9504-707B6DC3C1D4}" srcOrd="4" destOrd="0" parTransId="{676E11C4-2B08-47AD-9672-9B8F1C43E804}" sibTransId="{3F2ABF5E-914A-4734-BDD4-FC96C68F3D8E}"/>
    <dgm:cxn modelId="{779E696F-0403-499E-AC52-4EAC5E129632}" srcId="{DD1FFCB8-B5D0-48C6-9784-A4E8C9A3C858}" destId="{21F6DEBB-E5D1-4610-8059-7C1104AA16F9}" srcOrd="5" destOrd="0" parTransId="{1669903F-188E-45C3-AB58-E6E32EDC9FB2}" sibTransId="{72F291AE-27CF-443A-9D83-4B7E0BB5BF40}"/>
    <dgm:cxn modelId="{E25DE479-628B-4CDE-9316-D2B1E2945811}" type="presOf" srcId="{9CFA4EF4-B949-4B08-9D36-A4C48F93F494}" destId="{9142C736-EE33-4B70-8FD2-E7FF9F141BB0}" srcOrd="0" destOrd="0" presId="urn:microsoft.com/office/officeart/2005/8/layout/hProcess11"/>
    <dgm:cxn modelId="{E6F21998-CFEF-43C5-BAD9-F8F529BDE43E}" srcId="{DD1FFCB8-B5D0-48C6-9784-A4E8C9A3C858}" destId="{9CFA4EF4-B949-4B08-9D36-A4C48F93F494}" srcOrd="3" destOrd="0" parTransId="{0AD6F5CB-68FE-4677-BB91-D79BDF10B361}" sibTransId="{15868EE0-1307-4301-801C-F7D33868BA4C}"/>
    <dgm:cxn modelId="{0F535CA3-81B1-40D0-A7D9-15F131A4F6E1}" type="presOf" srcId="{181CB3E3-DAEE-4C3D-BE0B-5DDF5C2C9039}" destId="{0889AF1C-8B4D-44EF-9F6C-48EEE10CC5A8}" srcOrd="0" destOrd="0" presId="urn:microsoft.com/office/officeart/2005/8/layout/hProcess11"/>
    <dgm:cxn modelId="{2836F2AE-A387-4F8C-BA1D-64E2F95A5C60}" type="presOf" srcId="{21F6DEBB-E5D1-4610-8059-7C1104AA16F9}" destId="{9A2AF54E-56FB-4F54-9D82-433FBAF01C67}" srcOrd="0" destOrd="0" presId="urn:microsoft.com/office/officeart/2005/8/layout/hProcess11"/>
    <dgm:cxn modelId="{841A33B6-49EF-4D84-900F-93440A298415}" srcId="{DD1FFCB8-B5D0-48C6-9784-A4E8C9A3C858}" destId="{50884580-FD83-4347-B272-3CBA0F85BC5B}" srcOrd="0" destOrd="0" parTransId="{25E18A45-13CD-42E2-B88D-75A8CE031412}" sibTransId="{A8CA52B8-1389-4750-A38E-60D724173D13}"/>
    <dgm:cxn modelId="{4106E8C4-3167-4E10-91B0-FCD2CAF91556}" type="presOf" srcId="{50884580-FD83-4347-B272-3CBA0F85BC5B}" destId="{B6104DD8-EBDF-48C0-9797-7084EAA5B012}" srcOrd="0" destOrd="0" presId="urn:microsoft.com/office/officeart/2005/8/layout/hProcess11"/>
    <dgm:cxn modelId="{19EAE4D0-BBAA-4052-87F9-677E671A20E3}" type="presOf" srcId="{DD1FFCB8-B5D0-48C6-9784-A4E8C9A3C858}" destId="{6F8099D8-DC90-42D1-8F56-BA417E362286}" srcOrd="0" destOrd="0" presId="urn:microsoft.com/office/officeart/2005/8/layout/hProcess11"/>
    <dgm:cxn modelId="{77142CD5-B501-4485-9627-CF38D4ECE1AE}" srcId="{DD1FFCB8-B5D0-48C6-9784-A4E8C9A3C858}" destId="{43166C76-5C47-4647-A8D5-B3C06D4BA45D}" srcOrd="6" destOrd="0" parTransId="{ABEE1D7C-C011-4107-893C-1035477C4E29}" sibTransId="{66435403-ACD8-48B5-B184-EC53D0AB6FAB}"/>
    <dgm:cxn modelId="{431063E3-5325-4424-9C7B-4DE3D0DF742F}" srcId="{DD1FFCB8-B5D0-48C6-9784-A4E8C9A3C858}" destId="{5D81259F-96AC-4BE6-8081-A2D29381E886}" srcOrd="1" destOrd="0" parTransId="{D3DFF729-BB28-4008-8DFF-7D897ADCC568}" sibTransId="{7A011D04-1F99-4EC2-8A6A-1AFB17489FED}"/>
    <dgm:cxn modelId="{9A270146-AD34-4631-AE6F-4C882A4E4DBD}" type="presParOf" srcId="{6F8099D8-DC90-42D1-8F56-BA417E362286}" destId="{B2D7E7CB-16D9-44D1-B5B9-391E6B93E209}" srcOrd="0" destOrd="0" presId="urn:microsoft.com/office/officeart/2005/8/layout/hProcess11"/>
    <dgm:cxn modelId="{1695A666-1600-463B-A8DC-F55411131D43}" type="presParOf" srcId="{6F8099D8-DC90-42D1-8F56-BA417E362286}" destId="{243C9822-4F3F-4B20-9AB5-CF5DADDF1305}" srcOrd="1" destOrd="0" presId="urn:microsoft.com/office/officeart/2005/8/layout/hProcess11"/>
    <dgm:cxn modelId="{AC0E77FC-729E-4E13-8DB8-14A803896F99}" type="presParOf" srcId="{243C9822-4F3F-4B20-9AB5-CF5DADDF1305}" destId="{06D4B814-4700-42E5-84B9-EEB9AC056C0D}" srcOrd="0" destOrd="0" presId="urn:microsoft.com/office/officeart/2005/8/layout/hProcess11"/>
    <dgm:cxn modelId="{34F8E7C0-F260-4170-8791-626B4463FDF6}" type="presParOf" srcId="{06D4B814-4700-42E5-84B9-EEB9AC056C0D}" destId="{B6104DD8-EBDF-48C0-9797-7084EAA5B012}" srcOrd="0" destOrd="0" presId="urn:microsoft.com/office/officeart/2005/8/layout/hProcess11"/>
    <dgm:cxn modelId="{D97E7DA6-C928-4144-A45D-5D555060B0AD}" type="presParOf" srcId="{06D4B814-4700-42E5-84B9-EEB9AC056C0D}" destId="{BA9F9F55-9D4C-47B0-A525-50C6E7D4C31C}" srcOrd="1" destOrd="0" presId="urn:microsoft.com/office/officeart/2005/8/layout/hProcess11"/>
    <dgm:cxn modelId="{F1CB8F6F-3B5A-4FCE-A55A-938EACE04AD1}" type="presParOf" srcId="{06D4B814-4700-42E5-84B9-EEB9AC056C0D}" destId="{B2A8C896-8E7A-4671-8F7C-605EA0E39353}" srcOrd="2" destOrd="0" presId="urn:microsoft.com/office/officeart/2005/8/layout/hProcess11"/>
    <dgm:cxn modelId="{4C76F41F-A565-4827-9A16-FBD003FA3481}" type="presParOf" srcId="{243C9822-4F3F-4B20-9AB5-CF5DADDF1305}" destId="{3DC536A8-5EF8-45B1-B5B7-7F8BB65B084D}" srcOrd="1" destOrd="0" presId="urn:microsoft.com/office/officeart/2005/8/layout/hProcess11"/>
    <dgm:cxn modelId="{EB70099D-52E8-4FBB-A0D5-26C51ED227F6}" type="presParOf" srcId="{243C9822-4F3F-4B20-9AB5-CF5DADDF1305}" destId="{114C972E-B65E-43E7-B947-280DBE9F6ADA}" srcOrd="2" destOrd="0" presId="urn:microsoft.com/office/officeart/2005/8/layout/hProcess11"/>
    <dgm:cxn modelId="{FB811B9D-9F4D-4397-83B6-C5968C00F005}" type="presParOf" srcId="{114C972E-B65E-43E7-B947-280DBE9F6ADA}" destId="{B9BAA449-9881-46CB-BEFA-47905B5E6FFE}" srcOrd="0" destOrd="0" presId="urn:microsoft.com/office/officeart/2005/8/layout/hProcess11"/>
    <dgm:cxn modelId="{7510C1EE-480E-41AA-B865-7CD3139CA21D}" type="presParOf" srcId="{114C972E-B65E-43E7-B947-280DBE9F6ADA}" destId="{D4BC01ED-C94F-4CA0-9F66-C4440C353761}" srcOrd="1" destOrd="0" presId="urn:microsoft.com/office/officeart/2005/8/layout/hProcess11"/>
    <dgm:cxn modelId="{6849DEF4-11E0-4DBE-B192-AACFB1C9D4BC}" type="presParOf" srcId="{114C972E-B65E-43E7-B947-280DBE9F6ADA}" destId="{2F39CD7B-114A-451E-8BFD-F4488F6DF91B}" srcOrd="2" destOrd="0" presId="urn:microsoft.com/office/officeart/2005/8/layout/hProcess11"/>
    <dgm:cxn modelId="{05E1F4E7-55AE-4FA0-9BB1-98DCD8F09A3A}" type="presParOf" srcId="{243C9822-4F3F-4B20-9AB5-CF5DADDF1305}" destId="{8673A5BC-0D80-49D0-B50A-E94459439295}" srcOrd="3" destOrd="0" presId="urn:microsoft.com/office/officeart/2005/8/layout/hProcess11"/>
    <dgm:cxn modelId="{5CE048D0-A383-492C-A1E9-B3BE5AAFDB27}" type="presParOf" srcId="{243C9822-4F3F-4B20-9AB5-CF5DADDF1305}" destId="{FC16BEE5-1BB1-4861-8E7F-C2861594D04A}" srcOrd="4" destOrd="0" presId="urn:microsoft.com/office/officeart/2005/8/layout/hProcess11"/>
    <dgm:cxn modelId="{81A73C9B-12CA-4C72-A109-7CE741D1259D}" type="presParOf" srcId="{FC16BEE5-1BB1-4861-8E7F-C2861594D04A}" destId="{0889AF1C-8B4D-44EF-9F6C-48EEE10CC5A8}" srcOrd="0" destOrd="0" presId="urn:microsoft.com/office/officeart/2005/8/layout/hProcess11"/>
    <dgm:cxn modelId="{46821559-C1E8-4020-94A9-504488E818C9}" type="presParOf" srcId="{FC16BEE5-1BB1-4861-8E7F-C2861594D04A}" destId="{977FA406-5854-4697-96BE-0CAE4DAB35A8}" srcOrd="1" destOrd="0" presId="urn:microsoft.com/office/officeart/2005/8/layout/hProcess11"/>
    <dgm:cxn modelId="{AC194E7C-0AB1-469A-BED3-EF5088AEFB1F}" type="presParOf" srcId="{FC16BEE5-1BB1-4861-8E7F-C2861594D04A}" destId="{80135BBC-D788-440D-84F0-7E0CA9A12665}" srcOrd="2" destOrd="0" presId="urn:microsoft.com/office/officeart/2005/8/layout/hProcess11"/>
    <dgm:cxn modelId="{CBA5258C-05DE-482A-8D98-5CB375ECF3F9}" type="presParOf" srcId="{243C9822-4F3F-4B20-9AB5-CF5DADDF1305}" destId="{EA917162-C8D1-4DB8-9C19-F213E500C675}" srcOrd="5" destOrd="0" presId="urn:microsoft.com/office/officeart/2005/8/layout/hProcess11"/>
    <dgm:cxn modelId="{688C2250-3AE7-4AE7-972B-DC8CCCA4BBAE}" type="presParOf" srcId="{243C9822-4F3F-4B20-9AB5-CF5DADDF1305}" destId="{A676CACA-94ED-4385-982F-9B14BA3CA9F7}" srcOrd="6" destOrd="0" presId="urn:microsoft.com/office/officeart/2005/8/layout/hProcess11"/>
    <dgm:cxn modelId="{4774BEE9-54B2-42EE-801D-C0F327EFBDB9}" type="presParOf" srcId="{A676CACA-94ED-4385-982F-9B14BA3CA9F7}" destId="{9142C736-EE33-4B70-8FD2-E7FF9F141BB0}" srcOrd="0" destOrd="0" presId="urn:microsoft.com/office/officeart/2005/8/layout/hProcess11"/>
    <dgm:cxn modelId="{B71B698D-A17A-40E5-B13D-644555CAC090}" type="presParOf" srcId="{A676CACA-94ED-4385-982F-9B14BA3CA9F7}" destId="{EF2335AE-3F18-48AB-9669-8D3C9E44C4BD}" srcOrd="1" destOrd="0" presId="urn:microsoft.com/office/officeart/2005/8/layout/hProcess11"/>
    <dgm:cxn modelId="{130AE2A0-2832-4C1A-8A38-18C1327CA352}" type="presParOf" srcId="{A676CACA-94ED-4385-982F-9B14BA3CA9F7}" destId="{009418EC-FBCC-4EEB-BEA9-44CDF5C13652}" srcOrd="2" destOrd="0" presId="urn:microsoft.com/office/officeart/2005/8/layout/hProcess11"/>
    <dgm:cxn modelId="{496D4ADC-00CB-4AE8-94D3-C979145F0518}" type="presParOf" srcId="{243C9822-4F3F-4B20-9AB5-CF5DADDF1305}" destId="{57768F75-91E5-4CC5-9821-441C905A32A3}" srcOrd="7" destOrd="0" presId="urn:microsoft.com/office/officeart/2005/8/layout/hProcess11"/>
    <dgm:cxn modelId="{695B7AAD-9C31-449C-A21F-5E2A48D5E7D5}" type="presParOf" srcId="{243C9822-4F3F-4B20-9AB5-CF5DADDF1305}" destId="{E7EEB7D9-872C-4CC4-963A-C5472C4FDB79}" srcOrd="8" destOrd="0" presId="urn:microsoft.com/office/officeart/2005/8/layout/hProcess11"/>
    <dgm:cxn modelId="{CEAF2502-ADD1-4792-8DFB-083A4603A333}" type="presParOf" srcId="{E7EEB7D9-872C-4CC4-963A-C5472C4FDB79}" destId="{EEE9BF79-E3FE-46B1-9A20-81E94E86D358}" srcOrd="0" destOrd="0" presId="urn:microsoft.com/office/officeart/2005/8/layout/hProcess11"/>
    <dgm:cxn modelId="{02D5618C-4E58-4657-AEEC-8587B89DA0AF}" type="presParOf" srcId="{E7EEB7D9-872C-4CC4-963A-C5472C4FDB79}" destId="{47B2CC6A-B1AF-4EA8-94E9-BE9EFF8474F1}" srcOrd="1" destOrd="0" presId="urn:microsoft.com/office/officeart/2005/8/layout/hProcess11"/>
    <dgm:cxn modelId="{B72D2639-3656-4536-AE49-AF6114A7D168}" type="presParOf" srcId="{E7EEB7D9-872C-4CC4-963A-C5472C4FDB79}" destId="{B0B093DB-0556-4451-AE2F-742B16B56C27}" srcOrd="2" destOrd="0" presId="urn:microsoft.com/office/officeart/2005/8/layout/hProcess11"/>
    <dgm:cxn modelId="{ADFDAF33-9423-4A4D-926F-9A9B8E8C5717}" type="presParOf" srcId="{243C9822-4F3F-4B20-9AB5-CF5DADDF1305}" destId="{13BEB3D8-A4AA-4A81-8BF6-FAEFCCA21253}" srcOrd="9" destOrd="0" presId="urn:microsoft.com/office/officeart/2005/8/layout/hProcess11"/>
    <dgm:cxn modelId="{7EEF7DB1-DACD-4DFB-A8D5-41C02E2591BF}" type="presParOf" srcId="{243C9822-4F3F-4B20-9AB5-CF5DADDF1305}" destId="{5E7A8287-BF4F-4626-A091-38C58F39CCE3}" srcOrd="10" destOrd="0" presId="urn:microsoft.com/office/officeart/2005/8/layout/hProcess11"/>
    <dgm:cxn modelId="{31312EA1-091E-4E0B-8072-454FC4F087FD}" type="presParOf" srcId="{5E7A8287-BF4F-4626-A091-38C58F39CCE3}" destId="{9A2AF54E-56FB-4F54-9D82-433FBAF01C67}" srcOrd="0" destOrd="0" presId="urn:microsoft.com/office/officeart/2005/8/layout/hProcess11"/>
    <dgm:cxn modelId="{12622ADC-2A5F-434B-BE89-E163BC372839}" type="presParOf" srcId="{5E7A8287-BF4F-4626-A091-38C58F39CCE3}" destId="{95F5F9D7-ADA3-4131-B8C8-D35D68FE60D3}" srcOrd="1" destOrd="0" presId="urn:microsoft.com/office/officeart/2005/8/layout/hProcess11"/>
    <dgm:cxn modelId="{C38731C8-C42D-411E-B4A7-88C3487DC4DA}" type="presParOf" srcId="{5E7A8287-BF4F-4626-A091-38C58F39CCE3}" destId="{472B0719-6DC3-4A32-A911-5A88C8314B42}" srcOrd="2" destOrd="0" presId="urn:microsoft.com/office/officeart/2005/8/layout/hProcess11"/>
    <dgm:cxn modelId="{43F5BDA1-9E57-4A3B-B492-9A537C1FCB69}" type="presParOf" srcId="{243C9822-4F3F-4B20-9AB5-CF5DADDF1305}" destId="{57AE5E40-015E-4234-B8F6-B4AA966E03A4}" srcOrd="11" destOrd="0" presId="urn:microsoft.com/office/officeart/2005/8/layout/hProcess11"/>
    <dgm:cxn modelId="{7B9544C2-5664-47EF-93AA-9AA682FFFB73}" type="presParOf" srcId="{243C9822-4F3F-4B20-9AB5-CF5DADDF1305}" destId="{7733FAC6-2679-4274-B159-7B55C6898549}" srcOrd="12" destOrd="0" presId="urn:microsoft.com/office/officeart/2005/8/layout/hProcess11"/>
    <dgm:cxn modelId="{DD64E41A-58C3-4903-8B39-B4D84936A6AB}" type="presParOf" srcId="{7733FAC6-2679-4274-B159-7B55C6898549}" destId="{DE2495B8-0D49-403F-A4AD-0B9F1BFE6185}" srcOrd="0" destOrd="0" presId="urn:microsoft.com/office/officeart/2005/8/layout/hProcess11"/>
    <dgm:cxn modelId="{BD8719B9-DD5E-446D-9A36-D662FB2056C4}" type="presParOf" srcId="{7733FAC6-2679-4274-B159-7B55C6898549}" destId="{F239B57A-D958-4420-99EB-81F19E186FDC}" srcOrd="1" destOrd="0" presId="urn:microsoft.com/office/officeart/2005/8/layout/hProcess11"/>
    <dgm:cxn modelId="{FFD31028-C9A1-454E-B319-708D5D80DE64}" type="presParOf" srcId="{7733FAC6-2679-4274-B159-7B55C6898549}" destId="{4B56D02B-B157-4724-BC6F-BA569EBD8B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2226D-180F-4A40-9BB4-BAD3C4A3303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9C9D2-0CE7-4211-8DAF-2F7EF121C801}">
      <dgm:prSet phldrT="[Text]"/>
      <dgm:spPr/>
      <dgm:t>
        <a:bodyPr/>
        <a:lstStyle/>
        <a:p>
          <a:r>
            <a:rPr lang="en-US" dirty="0">
              <a:highlight>
                <a:srgbClr val="00FF00"/>
              </a:highlight>
            </a:rPr>
            <a:t>Social bond (</a:t>
          </a:r>
          <a:r>
            <a:rPr lang="en-US" dirty="0" err="1">
              <a:highlight>
                <a:srgbClr val="00FF00"/>
              </a:highlight>
            </a:rPr>
            <a:t>gov</a:t>
          </a:r>
          <a:r>
            <a:rPr lang="en-US" dirty="0">
              <a:highlight>
                <a:srgbClr val="00FF00"/>
              </a:highlight>
            </a:rPr>
            <a:t>)</a:t>
          </a:r>
        </a:p>
      </dgm:t>
    </dgm:pt>
    <dgm:pt modelId="{871A10DB-5121-481C-BA8A-05CA5069CD8C}" type="parTrans" cxnId="{EA56CEE5-0BE5-4624-8053-4846E685FE19}">
      <dgm:prSet/>
      <dgm:spPr/>
      <dgm:t>
        <a:bodyPr/>
        <a:lstStyle/>
        <a:p>
          <a:endParaRPr lang="en-US"/>
        </a:p>
      </dgm:t>
    </dgm:pt>
    <dgm:pt modelId="{44C3C38F-82E4-4D3A-8B63-9B2933E2A277}" type="sibTrans" cxnId="{EA56CEE5-0BE5-4624-8053-4846E685FE19}">
      <dgm:prSet/>
      <dgm:spPr/>
      <dgm:t>
        <a:bodyPr/>
        <a:lstStyle/>
        <a:p>
          <a:endParaRPr lang="en-US"/>
        </a:p>
      </dgm:t>
    </dgm:pt>
    <dgm:pt modelId="{D19B93A3-257D-4D2A-9D74-4882B494E758}">
      <dgm:prSet phldrT="[Text]"/>
      <dgm:spPr/>
      <dgm:t>
        <a:bodyPr/>
        <a:lstStyle/>
        <a:p>
          <a:r>
            <a:rPr lang="en-US" dirty="0">
              <a:highlight>
                <a:srgbClr val="00FF00"/>
              </a:highlight>
            </a:rPr>
            <a:t>SOE bond (house </a:t>
          </a:r>
          <a:r>
            <a:rPr lang="en-US" dirty="0" err="1">
              <a:highlight>
                <a:srgbClr val="00FF00"/>
              </a:highlight>
            </a:rPr>
            <a:t>corp</a:t>
          </a:r>
          <a:r>
            <a:rPr lang="en-US" dirty="0">
              <a:highlight>
                <a:srgbClr val="00FF00"/>
              </a:highlight>
            </a:rPr>
            <a:t>)</a:t>
          </a:r>
        </a:p>
      </dgm:t>
    </dgm:pt>
    <dgm:pt modelId="{9FBFC821-C305-438D-84EE-F1972E0753B3}" type="parTrans" cxnId="{0CECF618-D684-4B2A-950D-C3537A6B02DC}">
      <dgm:prSet/>
      <dgm:spPr/>
      <dgm:t>
        <a:bodyPr/>
        <a:lstStyle/>
        <a:p>
          <a:endParaRPr lang="en-US"/>
        </a:p>
      </dgm:t>
    </dgm:pt>
    <dgm:pt modelId="{39EB35AD-C0F7-4FE2-A212-C21FA67AAC6B}" type="sibTrans" cxnId="{0CECF618-D684-4B2A-950D-C3537A6B02DC}">
      <dgm:prSet/>
      <dgm:spPr/>
      <dgm:t>
        <a:bodyPr/>
        <a:lstStyle/>
        <a:p>
          <a:endParaRPr lang="en-US"/>
        </a:p>
      </dgm:t>
    </dgm:pt>
    <dgm:pt modelId="{1DAEB385-3128-46D7-9446-27AD84AC1AA3}">
      <dgm:prSet phldrT="[Text]"/>
      <dgm:spPr/>
      <dgm:t>
        <a:bodyPr/>
        <a:lstStyle/>
        <a:p>
          <a:r>
            <a:rPr lang="en-US" dirty="0">
              <a:highlight>
                <a:srgbClr val="00FF00"/>
              </a:highlight>
            </a:rPr>
            <a:t>MFI bond  (guarantee)</a:t>
          </a:r>
        </a:p>
      </dgm:t>
    </dgm:pt>
    <dgm:pt modelId="{7E9EF287-746B-4760-827F-E4B1835D0F24}" type="parTrans" cxnId="{052460B3-8193-4507-8320-B4B39B801EF5}">
      <dgm:prSet/>
      <dgm:spPr/>
      <dgm:t>
        <a:bodyPr/>
        <a:lstStyle/>
        <a:p>
          <a:endParaRPr lang="en-US"/>
        </a:p>
      </dgm:t>
    </dgm:pt>
    <dgm:pt modelId="{0D8AC053-005D-407B-8A06-9EF7E102ECAD}" type="sibTrans" cxnId="{052460B3-8193-4507-8320-B4B39B801EF5}">
      <dgm:prSet/>
      <dgm:spPr/>
      <dgm:t>
        <a:bodyPr/>
        <a:lstStyle/>
        <a:p>
          <a:endParaRPr lang="en-US"/>
        </a:p>
      </dgm:t>
    </dgm:pt>
    <dgm:pt modelId="{94BCC752-763C-40D1-91B4-5BE35542FE65}">
      <dgm:prSet/>
      <dgm:spPr/>
      <dgm:t>
        <a:bodyPr/>
        <a:lstStyle/>
        <a:p>
          <a:r>
            <a:rPr lang="en-US" dirty="0">
              <a:highlight>
                <a:srgbClr val="FF0000"/>
              </a:highlight>
            </a:rPr>
            <a:t>Direct investments</a:t>
          </a:r>
        </a:p>
      </dgm:t>
    </dgm:pt>
    <dgm:pt modelId="{D0B8C0C3-0C52-4AB2-B5C4-BDBAB3349B6F}" type="parTrans" cxnId="{EF6FA5CA-8A89-4956-9B8E-D5A326999274}">
      <dgm:prSet/>
      <dgm:spPr/>
      <dgm:t>
        <a:bodyPr/>
        <a:lstStyle/>
        <a:p>
          <a:endParaRPr lang="en-US"/>
        </a:p>
      </dgm:t>
    </dgm:pt>
    <dgm:pt modelId="{0FBC78FF-F60A-4623-BEE2-79EA0B8DA3BC}" type="sibTrans" cxnId="{EF6FA5CA-8A89-4956-9B8E-D5A326999274}">
      <dgm:prSet/>
      <dgm:spPr/>
      <dgm:t>
        <a:bodyPr/>
        <a:lstStyle/>
        <a:p>
          <a:endParaRPr lang="en-US"/>
        </a:p>
      </dgm:t>
    </dgm:pt>
    <dgm:pt modelId="{0C12EC7F-C2B9-4847-AD2A-467B568391FC}">
      <dgm:prSet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Housing fund</a:t>
          </a:r>
        </a:p>
      </dgm:t>
    </dgm:pt>
    <dgm:pt modelId="{1BF55783-F631-4145-95C5-8DC4FF95A40F}" type="parTrans" cxnId="{83F3C115-FAFD-432B-A41E-BE28A5280890}">
      <dgm:prSet/>
      <dgm:spPr/>
      <dgm:t>
        <a:bodyPr/>
        <a:lstStyle/>
        <a:p>
          <a:endParaRPr lang="en-US"/>
        </a:p>
      </dgm:t>
    </dgm:pt>
    <dgm:pt modelId="{5BD54E3B-4472-4013-AE24-FB964DA6733F}" type="sibTrans" cxnId="{83F3C115-FAFD-432B-A41E-BE28A5280890}">
      <dgm:prSet/>
      <dgm:spPr/>
      <dgm:t>
        <a:bodyPr/>
        <a:lstStyle/>
        <a:p>
          <a:endParaRPr lang="en-US"/>
        </a:p>
      </dgm:t>
    </dgm:pt>
    <dgm:pt modelId="{E790CCCD-202A-4B77-81B6-82682DF8C19D}">
      <dgm:prSet/>
      <dgm:spPr/>
      <dgm:t>
        <a:bodyPr/>
        <a:lstStyle/>
        <a:p>
          <a:r>
            <a:rPr lang="en-US" dirty="0">
              <a:highlight>
                <a:srgbClr val="FF0000"/>
              </a:highlight>
            </a:rPr>
            <a:t>MBS</a:t>
          </a:r>
        </a:p>
      </dgm:t>
    </dgm:pt>
    <dgm:pt modelId="{A063AFF9-7CEE-49FE-8D5D-7106964E5964}" type="parTrans" cxnId="{E471DF7D-E9A7-4C27-9DD0-AE0A9C8ABFD4}">
      <dgm:prSet/>
      <dgm:spPr/>
      <dgm:t>
        <a:bodyPr/>
        <a:lstStyle/>
        <a:p>
          <a:endParaRPr lang="en-US"/>
        </a:p>
      </dgm:t>
    </dgm:pt>
    <dgm:pt modelId="{B25CA301-C642-4858-9829-BF4266D37B2C}" type="sibTrans" cxnId="{E471DF7D-E9A7-4C27-9DD0-AE0A9C8ABFD4}">
      <dgm:prSet/>
      <dgm:spPr/>
      <dgm:t>
        <a:bodyPr/>
        <a:lstStyle/>
        <a:p>
          <a:endParaRPr lang="en-US"/>
        </a:p>
      </dgm:t>
    </dgm:pt>
    <dgm:pt modelId="{46C22944-3270-4856-8D97-C791ADA4B23F}" type="pres">
      <dgm:prSet presAssocID="{CC72226D-180F-4A40-9BB4-BAD3C4A33033}" presName="Name0" presStyleCnt="0">
        <dgm:presLayoutVars>
          <dgm:dir/>
          <dgm:resizeHandles val="exact"/>
        </dgm:presLayoutVars>
      </dgm:prSet>
      <dgm:spPr/>
    </dgm:pt>
    <dgm:pt modelId="{085AD298-72CF-462E-9750-30E56F19A733}" type="pres">
      <dgm:prSet presAssocID="{CC72226D-180F-4A40-9BB4-BAD3C4A33033}" presName="arrow" presStyleLbl="bgShp" presStyleIdx="0" presStyleCnt="1"/>
      <dgm:spPr/>
    </dgm:pt>
    <dgm:pt modelId="{42C4B845-6AE7-42EF-8E17-922BC11A75D9}" type="pres">
      <dgm:prSet presAssocID="{CC72226D-180F-4A40-9BB4-BAD3C4A33033}" presName="points" presStyleCnt="0"/>
      <dgm:spPr/>
    </dgm:pt>
    <dgm:pt modelId="{798F227C-40DF-4D8D-B174-D6FF68A8CDEA}" type="pres">
      <dgm:prSet presAssocID="{1639C9D2-0CE7-4211-8DAF-2F7EF121C801}" presName="compositeA" presStyleCnt="0"/>
      <dgm:spPr/>
    </dgm:pt>
    <dgm:pt modelId="{0D3D0244-5A19-44C1-9BD1-8373DF1E590C}" type="pres">
      <dgm:prSet presAssocID="{1639C9D2-0CE7-4211-8DAF-2F7EF121C801}" presName="textA" presStyleLbl="revTx" presStyleIdx="0" presStyleCnt="6">
        <dgm:presLayoutVars>
          <dgm:bulletEnabled val="1"/>
        </dgm:presLayoutVars>
      </dgm:prSet>
      <dgm:spPr/>
    </dgm:pt>
    <dgm:pt modelId="{785ACED2-87F4-4D8F-82BD-D93E9E88E276}" type="pres">
      <dgm:prSet presAssocID="{1639C9D2-0CE7-4211-8DAF-2F7EF121C801}" presName="circleA" presStyleLbl="node1" presStyleIdx="0" presStyleCnt="6"/>
      <dgm:spPr/>
    </dgm:pt>
    <dgm:pt modelId="{C1C78F04-700A-4489-935A-2D21D40240D2}" type="pres">
      <dgm:prSet presAssocID="{1639C9D2-0CE7-4211-8DAF-2F7EF121C801}" presName="spaceA" presStyleCnt="0"/>
      <dgm:spPr/>
    </dgm:pt>
    <dgm:pt modelId="{1BE94D23-3FFE-400B-AD9F-A27E85178EEF}" type="pres">
      <dgm:prSet presAssocID="{44C3C38F-82E4-4D3A-8B63-9B2933E2A277}" presName="space" presStyleCnt="0"/>
      <dgm:spPr/>
    </dgm:pt>
    <dgm:pt modelId="{9A5BD4AD-39D3-4345-87BC-87E2F8671ED8}" type="pres">
      <dgm:prSet presAssocID="{D19B93A3-257D-4D2A-9D74-4882B494E758}" presName="compositeB" presStyleCnt="0"/>
      <dgm:spPr/>
    </dgm:pt>
    <dgm:pt modelId="{67FB4F12-5092-4CA7-94BA-AA37840DEB8D}" type="pres">
      <dgm:prSet presAssocID="{D19B93A3-257D-4D2A-9D74-4882B494E758}" presName="textB" presStyleLbl="revTx" presStyleIdx="1" presStyleCnt="6">
        <dgm:presLayoutVars>
          <dgm:bulletEnabled val="1"/>
        </dgm:presLayoutVars>
      </dgm:prSet>
      <dgm:spPr/>
    </dgm:pt>
    <dgm:pt modelId="{FB19299B-C88A-4812-8AE5-AAE19841F1C0}" type="pres">
      <dgm:prSet presAssocID="{D19B93A3-257D-4D2A-9D74-4882B494E758}" presName="circleB" presStyleLbl="node1" presStyleIdx="1" presStyleCnt="6"/>
      <dgm:spPr/>
    </dgm:pt>
    <dgm:pt modelId="{B701E1BC-FD15-4BA9-A990-BA978C48CAA3}" type="pres">
      <dgm:prSet presAssocID="{D19B93A3-257D-4D2A-9D74-4882B494E758}" presName="spaceB" presStyleCnt="0"/>
      <dgm:spPr/>
    </dgm:pt>
    <dgm:pt modelId="{230D341E-68AD-4865-81C0-BB88F9FCADBF}" type="pres">
      <dgm:prSet presAssocID="{39EB35AD-C0F7-4FE2-A212-C21FA67AAC6B}" presName="space" presStyleCnt="0"/>
      <dgm:spPr/>
    </dgm:pt>
    <dgm:pt modelId="{32D2ED86-5B66-49EC-9C7C-9DAA7FD358E6}" type="pres">
      <dgm:prSet presAssocID="{1DAEB385-3128-46D7-9446-27AD84AC1AA3}" presName="compositeA" presStyleCnt="0"/>
      <dgm:spPr/>
    </dgm:pt>
    <dgm:pt modelId="{73BCCDD1-4C6D-40CB-B1BC-2FFD94C87237}" type="pres">
      <dgm:prSet presAssocID="{1DAEB385-3128-46D7-9446-27AD84AC1AA3}" presName="textA" presStyleLbl="revTx" presStyleIdx="2" presStyleCnt="6">
        <dgm:presLayoutVars>
          <dgm:bulletEnabled val="1"/>
        </dgm:presLayoutVars>
      </dgm:prSet>
      <dgm:spPr/>
    </dgm:pt>
    <dgm:pt modelId="{15FB6262-8E4C-4750-8A10-858DF2CBE6F0}" type="pres">
      <dgm:prSet presAssocID="{1DAEB385-3128-46D7-9446-27AD84AC1AA3}" presName="circleA" presStyleLbl="node1" presStyleIdx="2" presStyleCnt="6"/>
      <dgm:spPr/>
    </dgm:pt>
    <dgm:pt modelId="{E6EE4990-92F4-4468-A793-8744E32CD6FC}" type="pres">
      <dgm:prSet presAssocID="{1DAEB385-3128-46D7-9446-27AD84AC1AA3}" presName="spaceA" presStyleCnt="0"/>
      <dgm:spPr/>
    </dgm:pt>
    <dgm:pt modelId="{D1D62B3C-BA24-46A8-85E5-654CD81D646D}" type="pres">
      <dgm:prSet presAssocID="{0D8AC053-005D-407B-8A06-9EF7E102ECAD}" presName="space" presStyleCnt="0"/>
      <dgm:spPr/>
    </dgm:pt>
    <dgm:pt modelId="{F726D055-5257-4348-98F4-3B318C8BAAF6}" type="pres">
      <dgm:prSet presAssocID="{0C12EC7F-C2B9-4847-AD2A-467B568391FC}" presName="compositeB" presStyleCnt="0"/>
      <dgm:spPr/>
    </dgm:pt>
    <dgm:pt modelId="{60090EDC-5F9B-47E8-B039-E4AE8ED29D52}" type="pres">
      <dgm:prSet presAssocID="{0C12EC7F-C2B9-4847-AD2A-467B568391FC}" presName="textB" presStyleLbl="revTx" presStyleIdx="3" presStyleCnt="6">
        <dgm:presLayoutVars>
          <dgm:bulletEnabled val="1"/>
        </dgm:presLayoutVars>
      </dgm:prSet>
      <dgm:spPr/>
    </dgm:pt>
    <dgm:pt modelId="{B348CCF5-3A7C-444B-A87B-FDD035632AC3}" type="pres">
      <dgm:prSet presAssocID="{0C12EC7F-C2B9-4847-AD2A-467B568391FC}" presName="circleB" presStyleLbl="node1" presStyleIdx="3" presStyleCnt="6"/>
      <dgm:spPr/>
    </dgm:pt>
    <dgm:pt modelId="{9CA30EFD-3E50-4037-B0DC-90CEC8003A17}" type="pres">
      <dgm:prSet presAssocID="{0C12EC7F-C2B9-4847-AD2A-467B568391FC}" presName="spaceB" presStyleCnt="0"/>
      <dgm:spPr/>
    </dgm:pt>
    <dgm:pt modelId="{78BA6774-BE3D-4C16-9093-05611C639EB9}" type="pres">
      <dgm:prSet presAssocID="{5BD54E3B-4472-4013-AE24-FB964DA6733F}" presName="space" presStyleCnt="0"/>
      <dgm:spPr/>
    </dgm:pt>
    <dgm:pt modelId="{E2FDF5F5-5C5E-4133-BD59-C9D29CC50A05}" type="pres">
      <dgm:prSet presAssocID="{94BCC752-763C-40D1-91B4-5BE35542FE65}" presName="compositeA" presStyleCnt="0"/>
      <dgm:spPr/>
    </dgm:pt>
    <dgm:pt modelId="{D75E76BF-9C18-4CCA-9A5B-11EB5C82A39A}" type="pres">
      <dgm:prSet presAssocID="{94BCC752-763C-40D1-91B4-5BE35542FE65}" presName="textA" presStyleLbl="revTx" presStyleIdx="4" presStyleCnt="6">
        <dgm:presLayoutVars>
          <dgm:bulletEnabled val="1"/>
        </dgm:presLayoutVars>
      </dgm:prSet>
      <dgm:spPr/>
    </dgm:pt>
    <dgm:pt modelId="{F9238CD3-7F1B-4B12-99C3-4DCBC8CC1A18}" type="pres">
      <dgm:prSet presAssocID="{94BCC752-763C-40D1-91B4-5BE35542FE65}" presName="circleA" presStyleLbl="node1" presStyleIdx="4" presStyleCnt="6"/>
      <dgm:spPr/>
    </dgm:pt>
    <dgm:pt modelId="{B0CB2A79-6803-4D8E-A37D-6D1567FEF266}" type="pres">
      <dgm:prSet presAssocID="{94BCC752-763C-40D1-91B4-5BE35542FE65}" presName="spaceA" presStyleCnt="0"/>
      <dgm:spPr/>
    </dgm:pt>
    <dgm:pt modelId="{9B0C9D74-6424-4948-9681-CF9273386ABB}" type="pres">
      <dgm:prSet presAssocID="{0FBC78FF-F60A-4623-BEE2-79EA0B8DA3BC}" presName="space" presStyleCnt="0"/>
      <dgm:spPr/>
    </dgm:pt>
    <dgm:pt modelId="{A8D10A3D-01FF-4BAE-9CAB-D60C413DB7B1}" type="pres">
      <dgm:prSet presAssocID="{E790CCCD-202A-4B77-81B6-82682DF8C19D}" presName="compositeB" presStyleCnt="0"/>
      <dgm:spPr/>
    </dgm:pt>
    <dgm:pt modelId="{ADEA8FBE-E557-4966-8488-B281C5907B2F}" type="pres">
      <dgm:prSet presAssocID="{E790CCCD-202A-4B77-81B6-82682DF8C19D}" presName="textB" presStyleLbl="revTx" presStyleIdx="5" presStyleCnt="6" custScaleX="85052" custScaleY="87042">
        <dgm:presLayoutVars>
          <dgm:bulletEnabled val="1"/>
        </dgm:presLayoutVars>
      </dgm:prSet>
      <dgm:spPr/>
    </dgm:pt>
    <dgm:pt modelId="{37CA1652-55CA-4066-8897-C03FE84E58AB}" type="pres">
      <dgm:prSet presAssocID="{E790CCCD-202A-4B77-81B6-82682DF8C19D}" presName="circleB" presStyleLbl="node1" presStyleIdx="5" presStyleCnt="6"/>
      <dgm:spPr/>
    </dgm:pt>
    <dgm:pt modelId="{9285BACB-FD69-410D-A238-0BFEFC05FE49}" type="pres">
      <dgm:prSet presAssocID="{E790CCCD-202A-4B77-81B6-82682DF8C19D}" presName="spaceB" presStyleCnt="0"/>
      <dgm:spPr/>
    </dgm:pt>
  </dgm:ptLst>
  <dgm:cxnLst>
    <dgm:cxn modelId="{0C7E2A0B-3B23-4959-AF5F-B7AF1ED56600}" type="presOf" srcId="{94BCC752-763C-40D1-91B4-5BE35542FE65}" destId="{D75E76BF-9C18-4CCA-9A5B-11EB5C82A39A}" srcOrd="0" destOrd="0" presId="urn:microsoft.com/office/officeart/2005/8/layout/hProcess11"/>
    <dgm:cxn modelId="{83F3C115-FAFD-432B-A41E-BE28A5280890}" srcId="{CC72226D-180F-4A40-9BB4-BAD3C4A33033}" destId="{0C12EC7F-C2B9-4847-AD2A-467B568391FC}" srcOrd="3" destOrd="0" parTransId="{1BF55783-F631-4145-95C5-8DC4FF95A40F}" sibTransId="{5BD54E3B-4472-4013-AE24-FB964DA6733F}"/>
    <dgm:cxn modelId="{0CECF618-D684-4B2A-950D-C3537A6B02DC}" srcId="{CC72226D-180F-4A40-9BB4-BAD3C4A33033}" destId="{D19B93A3-257D-4D2A-9D74-4882B494E758}" srcOrd="1" destOrd="0" parTransId="{9FBFC821-C305-438D-84EE-F1972E0753B3}" sibTransId="{39EB35AD-C0F7-4FE2-A212-C21FA67AAC6B}"/>
    <dgm:cxn modelId="{40536762-F685-4DAF-89E5-3D7968385DAD}" type="presOf" srcId="{E790CCCD-202A-4B77-81B6-82682DF8C19D}" destId="{ADEA8FBE-E557-4966-8488-B281C5907B2F}" srcOrd="0" destOrd="0" presId="urn:microsoft.com/office/officeart/2005/8/layout/hProcess11"/>
    <dgm:cxn modelId="{E471DF7D-E9A7-4C27-9DD0-AE0A9C8ABFD4}" srcId="{CC72226D-180F-4A40-9BB4-BAD3C4A33033}" destId="{E790CCCD-202A-4B77-81B6-82682DF8C19D}" srcOrd="5" destOrd="0" parTransId="{A063AFF9-7CEE-49FE-8D5D-7106964E5964}" sibTransId="{B25CA301-C642-4858-9829-BF4266D37B2C}"/>
    <dgm:cxn modelId="{5962747E-10A2-41DD-A51F-124E4B59511F}" type="presOf" srcId="{0C12EC7F-C2B9-4847-AD2A-467B568391FC}" destId="{60090EDC-5F9B-47E8-B039-E4AE8ED29D52}" srcOrd="0" destOrd="0" presId="urn:microsoft.com/office/officeart/2005/8/layout/hProcess11"/>
    <dgm:cxn modelId="{A72B8FAB-3376-422F-8603-377E1B3F342A}" type="presOf" srcId="{1DAEB385-3128-46D7-9446-27AD84AC1AA3}" destId="{73BCCDD1-4C6D-40CB-B1BC-2FFD94C87237}" srcOrd="0" destOrd="0" presId="urn:microsoft.com/office/officeart/2005/8/layout/hProcess11"/>
    <dgm:cxn modelId="{16ACF3B1-EACE-472D-BBF1-EBC0F69F022A}" type="presOf" srcId="{1639C9D2-0CE7-4211-8DAF-2F7EF121C801}" destId="{0D3D0244-5A19-44C1-9BD1-8373DF1E590C}" srcOrd="0" destOrd="0" presId="urn:microsoft.com/office/officeart/2005/8/layout/hProcess11"/>
    <dgm:cxn modelId="{052460B3-8193-4507-8320-B4B39B801EF5}" srcId="{CC72226D-180F-4A40-9BB4-BAD3C4A33033}" destId="{1DAEB385-3128-46D7-9446-27AD84AC1AA3}" srcOrd="2" destOrd="0" parTransId="{7E9EF287-746B-4760-827F-E4B1835D0F24}" sibTransId="{0D8AC053-005D-407B-8A06-9EF7E102ECAD}"/>
    <dgm:cxn modelId="{47451FC0-5F9F-45E3-884E-9A52DEE97E80}" type="presOf" srcId="{D19B93A3-257D-4D2A-9D74-4882B494E758}" destId="{67FB4F12-5092-4CA7-94BA-AA37840DEB8D}" srcOrd="0" destOrd="0" presId="urn:microsoft.com/office/officeart/2005/8/layout/hProcess11"/>
    <dgm:cxn modelId="{EF6FA5CA-8A89-4956-9B8E-D5A326999274}" srcId="{CC72226D-180F-4A40-9BB4-BAD3C4A33033}" destId="{94BCC752-763C-40D1-91B4-5BE35542FE65}" srcOrd="4" destOrd="0" parTransId="{D0B8C0C3-0C52-4AB2-B5C4-BDBAB3349B6F}" sibTransId="{0FBC78FF-F60A-4623-BEE2-79EA0B8DA3BC}"/>
    <dgm:cxn modelId="{EA56CEE5-0BE5-4624-8053-4846E685FE19}" srcId="{CC72226D-180F-4A40-9BB4-BAD3C4A33033}" destId="{1639C9D2-0CE7-4211-8DAF-2F7EF121C801}" srcOrd="0" destOrd="0" parTransId="{871A10DB-5121-481C-BA8A-05CA5069CD8C}" sibTransId="{44C3C38F-82E4-4D3A-8B63-9B2933E2A277}"/>
    <dgm:cxn modelId="{48A061E9-9C4A-4939-8E9B-438BB05DE0A3}" type="presOf" srcId="{CC72226D-180F-4A40-9BB4-BAD3C4A33033}" destId="{46C22944-3270-4856-8D97-C791ADA4B23F}" srcOrd="0" destOrd="0" presId="urn:microsoft.com/office/officeart/2005/8/layout/hProcess11"/>
    <dgm:cxn modelId="{751822F8-9744-478A-BB26-F0598627F6AF}" type="presParOf" srcId="{46C22944-3270-4856-8D97-C791ADA4B23F}" destId="{085AD298-72CF-462E-9750-30E56F19A733}" srcOrd="0" destOrd="0" presId="urn:microsoft.com/office/officeart/2005/8/layout/hProcess11"/>
    <dgm:cxn modelId="{0CB6419C-B69B-4888-90D4-2B8EF0C8626A}" type="presParOf" srcId="{46C22944-3270-4856-8D97-C791ADA4B23F}" destId="{42C4B845-6AE7-42EF-8E17-922BC11A75D9}" srcOrd="1" destOrd="0" presId="urn:microsoft.com/office/officeart/2005/8/layout/hProcess11"/>
    <dgm:cxn modelId="{8009198D-809C-4EEF-9BF0-1AB9F564B99B}" type="presParOf" srcId="{42C4B845-6AE7-42EF-8E17-922BC11A75D9}" destId="{798F227C-40DF-4D8D-B174-D6FF68A8CDEA}" srcOrd="0" destOrd="0" presId="urn:microsoft.com/office/officeart/2005/8/layout/hProcess11"/>
    <dgm:cxn modelId="{1FD4193E-5F5A-482B-871E-EC3FCB9CEB98}" type="presParOf" srcId="{798F227C-40DF-4D8D-B174-D6FF68A8CDEA}" destId="{0D3D0244-5A19-44C1-9BD1-8373DF1E590C}" srcOrd="0" destOrd="0" presId="urn:microsoft.com/office/officeart/2005/8/layout/hProcess11"/>
    <dgm:cxn modelId="{4AAD86A2-056B-4EE0-BC4E-886E9BA04CFE}" type="presParOf" srcId="{798F227C-40DF-4D8D-B174-D6FF68A8CDEA}" destId="{785ACED2-87F4-4D8F-82BD-D93E9E88E276}" srcOrd="1" destOrd="0" presId="urn:microsoft.com/office/officeart/2005/8/layout/hProcess11"/>
    <dgm:cxn modelId="{B2AAF838-CDD0-430C-A3B0-65698557259A}" type="presParOf" srcId="{798F227C-40DF-4D8D-B174-D6FF68A8CDEA}" destId="{C1C78F04-700A-4489-935A-2D21D40240D2}" srcOrd="2" destOrd="0" presId="urn:microsoft.com/office/officeart/2005/8/layout/hProcess11"/>
    <dgm:cxn modelId="{FEE39D04-7971-4681-BAB7-D4840FBD0C62}" type="presParOf" srcId="{42C4B845-6AE7-42EF-8E17-922BC11A75D9}" destId="{1BE94D23-3FFE-400B-AD9F-A27E85178EEF}" srcOrd="1" destOrd="0" presId="urn:microsoft.com/office/officeart/2005/8/layout/hProcess11"/>
    <dgm:cxn modelId="{70C71C23-C1BE-48E2-9E31-09988F1EC665}" type="presParOf" srcId="{42C4B845-6AE7-42EF-8E17-922BC11A75D9}" destId="{9A5BD4AD-39D3-4345-87BC-87E2F8671ED8}" srcOrd="2" destOrd="0" presId="urn:microsoft.com/office/officeart/2005/8/layout/hProcess11"/>
    <dgm:cxn modelId="{7805B06B-E37C-46D2-88F8-D0519512CEA3}" type="presParOf" srcId="{9A5BD4AD-39D3-4345-87BC-87E2F8671ED8}" destId="{67FB4F12-5092-4CA7-94BA-AA37840DEB8D}" srcOrd="0" destOrd="0" presId="urn:microsoft.com/office/officeart/2005/8/layout/hProcess11"/>
    <dgm:cxn modelId="{B888650A-A05F-4CF7-BB15-E806D9BC2C7A}" type="presParOf" srcId="{9A5BD4AD-39D3-4345-87BC-87E2F8671ED8}" destId="{FB19299B-C88A-4812-8AE5-AAE19841F1C0}" srcOrd="1" destOrd="0" presId="urn:microsoft.com/office/officeart/2005/8/layout/hProcess11"/>
    <dgm:cxn modelId="{90CA4772-40A5-464F-A7E2-25578358A37D}" type="presParOf" srcId="{9A5BD4AD-39D3-4345-87BC-87E2F8671ED8}" destId="{B701E1BC-FD15-4BA9-A990-BA978C48CAA3}" srcOrd="2" destOrd="0" presId="urn:microsoft.com/office/officeart/2005/8/layout/hProcess11"/>
    <dgm:cxn modelId="{3E3B2B08-8D26-4D46-A9B1-F6DC60510162}" type="presParOf" srcId="{42C4B845-6AE7-42EF-8E17-922BC11A75D9}" destId="{230D341E-68AD-4865-81C0-BB88F9FCADBF}" srcOrd="3" destOrd="0" presId="urn:microsoft.com/office/officeart/2005/8/layout/hProcess11"/>
    <dgm:cxn modelId="{FB253B10-C8EF-49B0-B630-1988B0EA7062}" type="presParOf" srcId="{42C4B845-6AE7-42EF-8E17-922BC11A75D9}" destId="{32D2ED86-5B66-49EC-9C7C-9DAA7FD358E6}" srcOrd="4" destOrd="0" presId="urn:microsoft.com/office/officeart/2005/8/layout/hProcess11"/>
    <dgm:cxn modelId="{080BDD8A-E54D-40E1-BFCF-220BFCB17409}" type="presParOf" srcId="{32D2ED86-5B66-49EC-9C7C-9DAA7FD358E6}" destId="{73BCCDD1-4C6D-40CB-B1BC-2FFD94C87237}" srcOrd="0" destOrd="0" presId="urn:microsoft.com/office/officeart/2005/8/layout/hProcess11"/>
    <dgm:cxn modelId="{11DC8ED0-C272-4542-AF7B-1798C8AF652B}" type="presParOf" srcId="{32D2ED86-5B66-49EC-9C7C-9DAA7FD358E6}" destId="{15FB6262-8E4C-4750-8A10-858DF2CBE6F0}" srcOrd="1" destOrd="0" presId="urn:microsoft.com/office/officeart/2005/8/layout/hProcess11"/>
    <dgm:cxn modelId="{3931431E-47E7-44CA-B9B4-19E8AAD7F7CD}" type="presParOf" srcId="{32D2ED86-5B66-49EC-9C7C-9DAA7FD358E6}" destId="{E6EE4990-92F4-4468-A793-8744E32CD6FC}" srcOrd="2" destOrd="0" presId="urn:microsoft.com/office/officeart/2005/8/layout/hProcess11"/>
    <dgm:cxn modelId="{63EDFD9D-5B15-4F63-9311-05F17666642C}" type="presParOf" srcId="{42C4B845-6AE7-42EF-8E17-922BC11A75D9}" destId="{D1D62B3C-BA24-46A8-85E5-654CD81D646D}" srcOrd="5" destOrd="0" presId="urn:microsoft.com/office/officeart/2005/8/layout/hProcess11"/>
    <dgm:cxn modelId="{614BA1CE-EBBC-4A0E-9D00-915F618C0B01}" type="presParOf" srcId="{42C4B845-6AE7-42EF-8E17-922BC11A75D9}" destId="{F726D055-5257-4348-98F4-3B318C8BAAF6}" srcOrd="6" destOrd="0" presId="urn:microsoft.com/office/officeart/2005/8/layout/hProcess11"/>
    <dgm:cxn modelId="{1B730937-9854-46AA-907F-34C8E639B2F3}" type="presParOf" srcId="{F726D055-5257-4348-98F4-3B318C8BAAF6}" destId="{60090EDC-5F9B-47E8-B039-E4AE8ED29D52}" srcOrd="0" destOrd="0" presId="urn:microsoft.com/office/officeart/2005/8/layout/hProcess11"/>
    <dgm:cxn modelId="{69E9E6B4-B2F8-46B2-B420-F450F9DB2E62}" type="presParOf" srcId="{F726D055-5257-4348-98F4-3B318C8BAAF6}" destId="{B348CCF5-3A7C-444B-A87B-FDD035632AC3}" srcOrd="1" destOrd="0" presId="urn:microsoft.com/office/officeart/2005/8/layout/hProcess11"/>
    <dgm:cxn modelId="{D91A50C0-1950-43D0-B771-A2C35FD369A6}" type="presParOf" srcId="{F726D055-5257-4348-98F4-3B318C8BAAF6}" destId="{9CA30EFD-3E50-4037-B0DC-90CEC8003A17}" srcOrd="2" destOrd="0" presId="urn:microsoft.com/office/officeart/2005/8/layout/hProcess11"/>
    <dgm:cxn modelId="{8C9A47BE-AEF4-4D1E-BFD3-581C5D03C079}" type="presParOf" srcId="{42C4B845-6AE7-42EF-8E17-922BC11A75D9}" destId="{78BA6774-BE3D-4C16-9093-05611C639EB9}" srcOrd="7" destOrd="0" presId="urn:microsoft.com/office/officeart/2005/8/layout/hProcess11"/>
    <dgm:cxn modelId="{381E62F0-9890-4DD6-975F-73876B3AEE5B}" type="presParOf" srcId="{42C4B845-6AE7-42EF-8E17-922BC11A75D9}" destId="{E2FDF5F5-5C5E-4133-BD59-C9D29CC50A05}" srcOrd="8" destOrd="0" presId="urn:microsoft.com/office/officeart/2005/8/layout/hProcess11"/>
    <dgm:cxn modelId="{003F080A-E2AA-461E-881B-44B94C53A144}" type="presParOf" srcId="{E2FDF5F5-5C5E-4133-BD59-C9D29CC50A05}" destId="{D75E76BF-9C18-4CCA-9A5B-11EB5C82A39A}" srcOrd="0" destOrd="0" presId="urn:microsoft.com/office/officeart/2005/8/layout/hProcess11"/>
    <dgm:cxn modelId="{5C8A4EB0-E4A5-4CB7-A206-C00CFD3B0C51}" type="presParOf" srcId="{E2FDF5F5-5C5E-4133-BD59-C9D29CC50A05}" destId="{F9238CD3-7F1B-4B12-99C3-4DCBC8CC1A18}" srcOrd="1" destOrd="0" presId="urn:microsoft.com/office/officeart/2005/8/layout/hProcess11"/>
    <dgm:cxn modelId="{8948C5A0-2BCC-45BE-A153-4D98EE884527}" type="presParOf" srcId="{E2FDF5F5-5C5E-4133-BD59-C9D29CC50A05}" destId="{B0CB2A79-6803-4D8E-A37D-6D1567FEF266}" srcOrd="2" destOrd="0" presId="urn:microsoft.com/office/officeart/2005/8/layout/hProcess11"/>
    <dgm:cxn modelId="{8DD4B5BD-510D-4E40-A7B8-4859D5ADC273}" type="presParOf" srcId="{42C4B845-6AE7-42EF-8E17-922BC11A75D9}" destId="{9B0C9D74-6424-4948-9681-CF9273386ABB}" srcOrd="9" destOrd="0" presId="urn:microsoft.com/office/officeart/2005/8/layout/hProcess11"/>
    <dgm:cxn modelId="{CC3314C8-9D3F-415D-BF41-393D18367396}" type="presParOf" srcId="{42C4B845-6AE7-42EF-8E17-922BC11A75D9}" destId="{A8D10A3D-01FF-4BAE-9CAB-D60C413DB7B1}" srcOrd="10" destOrd="0" presId="urn:microsoft.com/office/officeart/2005/8/layout/hProcess11"/>
    <dgm:cxn modelId="{BE941177-EC18-4E89-A168-0051D3BCABD2}" type="presParOf" srcId="{A8D10A3D-01FF-4BAE-9CAB-D60C413DB7B1}" destId="{ADEA8FBE-E557-4966-8488-B281C5907B2F}" srcOrd="0" destOrd="0" presId="urn:microsoft.com/office/officeart/2005/8/layout/hProcess11"/>
    <dgm:cxn modelId="{DA854A04-948F-4D42-87A3-FD29FE1AC7C5}" type="presParOf" srcId="{A8D10A3D-01FF-4BAE-9CAB-D60C413DB7B1}" destId="{37CA1652-55CA-4066-8897-C03FE84E58AB}" srcOrd="1" destOrd="0" presId="urn:microsoft.com/office/officeart/2005/8/layout/hProcess11"/>
    <dgm:cxn modelId="{42C23EBD-8346-4DE6-845F-4454B36A0DDD}" type="presParOf" srcId="{A8D10A3D-01FF-4BAE-9CAB-D60C413DB7B1}" destId="{9285BACB-FD69-410D-A238-0BFEFC05FE4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6D607-2D28-4BCC-91DA-B99E6C79FBF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D6DE7-C5C3-4CF5-A1DE-E965858DEFB5}">
      <dgm:prSet phldrT="[Text]"/>
      <dgm:spPr/>
      <dgm:t>
        <a:bodyPr/>
        <a:lstStyle/>
        <a:p>
          <a:r>
            <a:rPr lang="en-US" dirty="0">
              <a:highlight>
                <a:srgbClr val="00FF00"/>
              </a:highlight>
            </a:rPr>
            <a:t>Infra bond (</a:t>
          </a:r>
          <a:r>
            <a:rPr lang="en-US" dirty="0" err="1">
              <a:highlight>
                <a:srgbClr val="00FF00"/>
              </a:highlight>
            </a:rPr>
            <a:t>gov</a:t>
          </a:r>
          <a:r>
            <a:rPr lang="en-US" dirty="0">
              <a:highlight>
                <a:srgbClr val="00FF00"/>
              </a:highlight>
            </a:rPr>
            <a:t>)</a:t>
          </a:r>
        </a:p>
      </dgm:t>
    </dgm:pt>
    <dgm:pt modelId="{1C679EC1-45C1-470C-A1D1-3C34C67AE67D}" type="parTrans" cxnId="{863E3864-EFB6-4E6F-965C-689863CC894B}">
      <dgm:prSet/>
      <dgm:spPr/>
      <dgm:t>
        <a:bodyPr/>
        <a:lstStyle/>
        <a:p>
          <a:endParaRPr lang="en-US"/>
        </a:p>
      </dgm:t>
    </dgm:pt>
    <dgm:pt modelId="{3E759D98-DD20-4AD0-ACDD-6B73247C607F}" type="sibTrans" cxnId="{863E3864-EFB6-4E6F-965C-689863CC894B}">
      <dgm:prSet/>
      <dgm:spPr/>
      <dgm:t>
        <a:bodyPr/>
        <a:lstStyle/>
        <a:p>
          <a:endParaRPr lang="en-US"/>
        </a:p>
      </dgm:t>
    </dgm:pt>
    <dgm:pt modelId="{11C6E3B8-B682-444C-86E0-6D202B39761C}">
      <dgm:prSet phldrT="[Text]"/>
      <dgm:spPr/>
      <dgm:t>
        <a:bodyPr/>
        <a:lstStyle/>
        <a:p>
          <a:r>
            <a:rPr lang="en-US" dirty="0">
              <a:highlight>
                <a:srgbClr val="00FF00"/>
              </a:highlight>
            </a:rPr>
            <a:t>Utility/ SOE bond</a:t>
          </a:r>
        </a:p>
      </dgm:t>
    </dgm:pt>
    <dgm:pt modelId="{97AB53AD-F47E-43D4-8253-2C7E6FDC8AC3}" type="parTrans" cxnId="{5FC5ED90-8AD8-4A8B-B73D-9EF7A19E766E}">
      <dgm:prSet/>
      <dgm:spPr/>
      <dgm:t>
        <a:bodyPr/>
        <a:lstStyle/>
        <a:p>
          <a:endParaRPr lang="en-US"/>
        </a:p>
      </dgm:t>
    </dgm:pt>
    <dgm:pt modelId="{1A1D3F31-E046-4D9B-8D19-5FEE1295A860}" type="sibTrans" cxnId="{5FC5ED90-8AD8-4A8B-B73D-9EF7A19E766E}">
      <dgm:prSet/>
      <dgm:spPr/>
      <dgm:t>
        <a:bodyPr/>
        <a:lstStyle/>
        <a:p>
          <a:endParaRPr lang="en-US"/>
        </a:p>
      </dgm:t>
    </dgm:pt>
    <dgm:pt modelId="{0488042B-E859-4CD5-A86F-D6ED02700EA8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Covered bonds</a:t>
          </a:r>
        </a:p>
      </dgm:t>
    </dgm:pt>
    <dgm:pt modelId="{8C1B0097-D1C7-4362-BDF4-7C42C9DDDD5E}" type="parTrans" cxnId="{509F2BAA-22BF-410B-880A-4A793C4A0050}">
      <dgm:prSet/>
      <dgm:spPr/>
      <dgm:t>
        <a:bodyPr/>
        <a:lstStyle/>
        <a:p>
          <a:endParaRPr lang="en-US"/>
        </a:p>
      </dgm:t>
    </dgm:pt>
    <dgm:pt modelId="{955D9CD9-124B-4A7C-B35F-9231DCD53536}" type="sibTrans" cxnId="{509F2BAA-22BF-410B-880A-4A793C4A0050}">
      <dgm:prSet/>
      <dgm:spPr/>
      <dgm:t>
        <a:bodyPr/>
        <a:lstStyle/>
        <a:p>
          <a:endParaRPr lang="en-US"/>
        </a:p>
      </dgm:t>
    </dgm:pt>
    <dgm:pt modelId="{7DE9060C-B3D0-4B00-8BD9-427BE7B24E62}">
      <dgm:prSet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Project bonds</a:t>
          </a:r>
        </a:p>
      </dgm:t>
    </dgm:pt>
    <dgm:pt modelId="{E74D4E21-EB7E-4ADB-9AE7-5B644080884F}" type="parTrans" cxnId="{FCB007B0-2DE5-42B3-AC89-F4911112A2DE}">
      <dgm:prSet/>
      <dgm:spPr/>
      <dgm:t>
        <a:bodyPr/>
        <a:lstStyle/>
        <a:p>
          <a:endParaRPr lang="en-US"/>
        </a:p>
      </dgm:t>
    </dgm:pt>
    <dgm:pt modelId="{3AF8D433-0B4B-4473-BFA9-F5E992F80D2D}" type="sibTrans" cxnId="{FCB007B0-2DE5-42B3-AC89-F4911112A2DE}">
      <dgm:prSet/>
      <dgm:spPr/>
      <dgm:t>
        <a:bodyPr/>
        <a:lstStyle/>
        <a:p>
          <a:endParaRPr lang="en-US"/>
        </a:p>
      </dgm:t>
    </dgm:pt>
    <dgm:pt modelId="{C52FCCCF-4AB7-4B98-A0CF-6CD63EA3C839}">
      <dgm:prSet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Infrastructure funds </a:t>
          </a:r>
        </a:p>
      </dgm:t>
    </dgm:pt>
    <dgm:pt modelId="{CC73C1DD-2862-4268-AD02-562618251156}" type="parTrans" cxnId="{0FC885B3-6BE7-4EB0-947A-4505E84DCB9C}">
      <dgm:prSet/>
      <dgm:spPr/>
      <dgm:t>
        <a:bodyPr/>
        <a:lstStyle/>
        <a:p>
          <a:endParaRPr lang="en-US"/>
        </a:p>
      </dgm:t>
    </dgm:pt>
    <dgm:pt modelId="{49A682F1-D5DC-4D6F-91FB-3A9DACE643E2}" type="sibTrans" cxnId="{0FC885B3-6BE7-4EB0-947A-4505E84DCB9C}">
      <dgm:prSet/>
      <dgm:spPr/>
      <dgm:t>
        <a:bodyPr/>
        <a:lstStyle/>
        <a:p>
          <a:endParaRPr lang="en-US"/>
        </a:p>
      </dgm:t>
    </dgm:pt>
    <dgm:pt modelId="{3CC31F57-BF46-4CC0-96A9-6A715D01DE9E}">
      <dgm:prSet/>
      <dgm:spPr/>
      <dgm:t>
        <a:bodyPr/>
        <a:lstStyle/>
        <a:p>
          <a:r>
            <a:rPr lang="en-US" dirty="0">
              <a:highlight>
                <a:srgbClr val="FF0000"/>
              </a:highlight>
            </a:rPr>
            <a:t>Securitization</a:t>
          </a:r>
        </a:p>
      </dgm:t>
    </dgm:pt>
    <dgm:pt modelId="{4DB9076B-001D-4124-8A2A-48D2C1C3EBEA}" type="parTrans" cxnId="{3EC8CB24-9964-4D06-83EB-A3911D66E8CA}">
      <dgm:prSet/>
      <dgm:spPr/>
    </dgm:pt>
    <dgm:pt modelId="{F4113803-DFDA-48B3-BD47-5FE77B781073}" type="sibTrans" cxnId="{3EC8CB24-9964-4D06-83EB-A3911D66E8CA}">
      <dgm:prSet/>
      <dgm:spPr/>
    </dgm:pt>
    <dgm:pt modelId="{665455BE-E9C5-48ED-BA24-10672A92C9CF}" type="pres">
      <dgm:prSet presAssocID="{13C6D607-2D28-4BCC-91DA-B99E6C79FBF5}" presName="Name0" presStyleCnt="0">
        <dgm:presLayoutVars>
          <dgm:dir/>
          <dgm:resizeHandles val="exact"/>
        </dgm:presLayoutVars>
      </dgm:prSet>
      <dgm:spPr/>
    </dgm:pt>
    <dgm:pt modelId="{510A0274-93CC-41DE-8FDB-E1CA5E7620AD}" type="pres">
      <dgm:prSet presAssocID="{13C6D607-2D28-4BCC-91DA-B99E6C79FBF5}" presName="arrow" presStyleLbl="bgShp" presStyleIdx="0" presStyleCnt="1"/>
      <dgm:spPr/>
    </dgm:pt>
    <dgm:pt modelId="{870CEC71-EA3B-445D-BC91-F3EF10E410CD}" type="pres">
      <dgm:prSet presAssocID="{13C6D607-2D28-4BCC-91DA-B99E6C79FBF5}" presName="points" presStyleCnt="0"/>
      <dgm:spPr/>
    </dgm:pt>
    <dgm:pt modelId="{1886F270-29F2-4B4B-B537-9C1FC8965B90}" type="pres">
      <dgm:prSet presAssocID="{5FFD6DE7-C5C3-4CF5-A1DE-E965858DEFB5}" presName="compositeA" presStyleCnt="0"/>
      <dgm:spPr/>
    </dgm:pt>
    <dgm:pt modelId="{3B454E7F-3F80-4C65-9ECF-70EF7ABEF6CF}" type="pres">
      <dgm:prSet presAssocID="{5FFD6DE7-C5C3-4CF5-A1DE-E965858DEFB5}" presName="textA" presStyleLbl="revTx" presStyleIdx="0" presStyleCnt="6">
        <dgm:presLayoutVars>
          <dgm:bulletEnabled val="1"/>
        </dgm:presLayoutVars>
      </dgm:prSet>
      <dgm:spPr/>
    </dgm:pt>
    <dgm:pt modelId="{456655F5-4022-4F24-869F-CBBBAD968E47}" type="pres">
      <dgm:prSet presAssocID="{5FFD6DE7-C5C3-4CF5-A1DE-E965858DEFB5}" presName="circleA" presStyleLbl="node1" presStyleIdx="0" presStyleCnt="6"/>
      <dgm:spPr/>
    </dgm:pt>
    <dgm:pt modelId="{34880E90-2CCB-4F73-8B06-DDC4933099A2}" type="pres">
      <dgm:prSet presAssocID="{5FFD6DE7-C5C3-4CF5-A1DE-E965858DEFB5}" presName="spaceA" presStyleCnt="0"/>
      <dgm:spPr/>
    </dgm:pt>
    <dgm:pt modelId="{551500FA-BBF9-4440-A0AD-8A2F9B803EF4}" type="pres">
      <dgm:prSet presAssocID="{3E759D98-DD20-4AD0-ACDD-6B73247C607F}" presName="space" presStyleCnt="0"/>
      <dgm:spPr/>
    </dgm:pt>
    <dgm:pt modelId="{8F9CE8EF-C547-48FB-B916-93F8D0A29E3F}" type="pres">
      <dgm:prSet presAssocID="{11C6E3B8-B682-444C-86E0-6D202B39761C}" presName="compositeB" presStyleCnt="0"/>
      <dgm:spPr/>
    </dgm:pt>
    <dgm:pt modelId="{17F97F4D-5A1E-4119-8B02-4E41F88B008C}" type="pres">
      <dgm:prSet presAssocID="{11C6E3B8-B682-444C-86E0-6D202B39761C}" presName="textB" presStyleLbl="revTx" presStyleIdx="1" presStyleCnt="6">
        <dgm:presLayoutVars>
          <dgm:bulletEnabled val="1"/>
        </dgm:presLayoutVars>
      </dgm:prSet>
      <dgm:spPr/>
    </dgm:pt>
    <dgm:pt modelId="{CB8330AC-485F-4A63-B07F-DDF61AAC3D1B}" type="pres">
      <dgm:prSet presAssocID="{11C6E3B8-B682-444C-86E0-6D202B39761C}" presName="circleB" presStyleLbl="node1" presStyleIdx="1" presStyleCnt="6"/>
      <dgm:spPr/>
    </dgm:pt>
    <dgm:pt modelId="{D560269A-4BB5-4A8E-81DE-228F23E45723}" type="pres">
      <dgm:prSet presAssocID="{11C6E3B8-B682-444C-86E0-6D202B39761C}" presName="spaceB" presStyleCnt="0"/>
      <dgm:spPr/>
    </dgm:pt>
    <dgm:pt modelId="{27645141-1E75-46D9-931A-BD66E3E1CCCF}" type="pres">
      <dgm:prSet presAssocID="{1A1D3F31-E046-4D9B-8D19-5FEE1295A860}" presName="space" presStyleCnt="0"/>
      <dgm:spPr/>
    </dgm:pt>
    <dgm:pt modelId="{B9F63A06-38C9-4A1B-8050-3D993794D029}" type="pres">
      <dgm:prSet presAssocID="{0488042B-E859-4CD5-A86F-D6ED02700EA8}" presName="compositeA" presStyleCnt="0"/>
      <dgm:spPr/>
    </dgm:pt>
    <dgm:pt modelId="{30522102-D25F-4A10-B9A8-5783A60FA418}" type="pres">
      <dgm:prSet presAssocID="{0488042B-E859-4CD5-A86F-D6ED02700EA8}" presName="textA" presStyleLbl="revTx" presStyleIdx="2" presStyleCnt="6">
        <dgm:presLayoutVars>
          <dgm:bulletEnabled val="1"/>
        </dgm:presLayoutVars>
      </dgm:prSet>
      <dgm:spPr/>
    </dgm:pt>
    <dgm:pt modelId="{2467FAB9-3B17-4A80-AD28-1D33DBD81DBA}" type="pres">
      <dgm:prSet presAssocID="{0488042B-E859-4CD5-A86F-D6ED02700EA8}" presName="circleA" presStyleLbl="node1" presStyleIdx="2" presStyleCnt="6"/>
      <dgm:spPr/>
    </dgm:pt>
    <dgm:pt modelId="{F8D5D703-D084-4B87-A0AB-3A443D49E662}" type="pres">
      <dgm:prSet presAssocID="{0488042B-E859-4CD5-A86F-D6ED02700EA8}" presName="spaceA" presStyleCnt="0"/>
      <dgm:spPr/>
    </dgm:pt>
    <dgm:pt modelId="{E7A853AE-4CB9-44CF-BB70-C2E260BE5127}" type="pres">
      <dgm:prSet presAssocID="{955D9CD9-124B-4A7C-B35F-9231DCD53536}" presName="space" presStyleCnt="0"/>
      <dgm:spPr/>
    </dgm:pt>
    <dgm:pt modelId="{A69AC9EA-BD47-42F9-8981-6AE7E041231E}" type="pres">
      <dgm:prSet presAssocID="{C52FCCCF-4AB7-4B98-A0CF-6CD63EA3C839}" presName="compositeB" presStyleCnt="0"/>
      <dgm:spPr/>
    </dgm:pt>
    <dgm:pt modelId="{EB4C459A-B52C-44C1-8A82-01D028FC7CC5}" type="pres">
      <dgm:prSet presAssocID="{C52FCCCF-4AB7-4B98-A0CF-6CD63EA3C839}" presName="textB" presStyleLbl="revTx" presStyleIdx="3" presStyleCnt="6">
        <dgm:presLayoutVars>
          <dgm:bulletEnabled val="1"/>
        </dgm:presLayoutVars>
      </dgm:prSet>
      <dgm:spPr/>
    </dgm:pt>
    <dgm:pt modelId="{D7E5D9BF-919E-4297-A37C-3F5033A89554}" type="pres">
      <dgm:prSet presAssocID="{C52FCCCF-4AB7-4B98-A0CF-6CD63EA3C839}" presName="circleB" presStyleLbl="node1" presStyleIdx="3" presStyleCnt="6"/>
      <dgm:spPr/>
    </dgm:pt>
    <dgm:pt modelId="{10EF8406-432F-4AE7-842E-8D0A6C9EE005}" type="pres">
      <dgm:prSet presAssocID="{C52FCCCF-4AB7-4B98-A0CF-6CD63EA3C839}" presName="spaceB" presStyleCnt="0"/>
      <dgm:spPr/>
    </dgm:pt>
    <dgm:pt modelId="{D55F08D6-B2F1-4863-AF3C-B7D27348E80D}" type="pres">
      <dgm:prSet presAssocID="{49A682F1-D5DC-4D6F-91FB-3A9DACE643E2}" presName="space" presStyleCnt="0"/>
      <dgm:spPr/>
    </dgm:pt>
    <dgm:pt modelId="{BCE672E8-EBE3-4FA7-BC38-016EBC83E4DF}" type="pres">
      <dgm:prSet presAssocID="{7DE9060C-B3D0-4B00-8BD9-427BE7B24E62}" presName="compositeA" presStyleCnt="0"/>
      <dgm:spPr/>
    </dgm:pt>
    <dgm:pt modelId="{6920E834-2BB5-4AEB-9A2B-C2A892605747}" type="pres">
      <dgm:prSet presAssocID="{7DE9060C-B3D0-4B00-8BD9-427BE7B24E62}" presName="textA" presStyleLbl="revTx" presStyleIdx="4" presStyleCnt="6">
        <dgm:presLayoutVars>
          <dgm:bulletEnabled val="1"/>
        </dgm:presLayoutVars>
      </dgm:prSet>
      <dgm:spPr/>
    </dgm:pt>
    <dgm:pt modelId="{8FE5AC6C-B719-4BA5-AC95-522824BEB17B}" type="pres">
      <dgm:prSet presAssocID="{7DE9060C-B3D0-4B00-8BD9-427BE7B24E62}" presName="circleA" presStyleLbl="node1" presStyleIdx="4" presStyleCnt="6"/>
      <dgm:spPr/>
    </dgm:pt>
    <dgm:pt modelId="{613BB682-1908-478E-AC6E-4F451881207C}" type="pres">
      <dgm:prSet presAssocID="{7DE9060C-B3D0-4B00-8BD9-427BE7B24E62}" presName="spaceA" presStyleCnt="0"/>
      <dgm:spPr/>
    </dgm:pt>
    <dgm:pt modelId="{8E8303EF-FEC5-47D3-B226-09A22111445B}" type="pres">
      <dgm:prSet presAssocID="{3AF8D433-0B4B-4473-BFA9-F5E992F80D2D}" presName="space" presStyleCnt="0"/>
      <dgm:spPr/>
    </dgm:pt>
    <dgm:pt modelId="{BDF18D59-0C92-487C-B180-B2FA322C480D}" type="pres">
      <dgm:prSet presAssocID="{3CC31F57-BF46-4CC0-96A9-6A715D01DE9E}" presName="compositeB" presStyleCnt="0"/>
      <dgm:spPr/>
    </dgm:pt>
    <dgm:pt modelId="{1C401861-7DAE-40A9-808E-CF6269A93137}" type="pres">
      <dgm:prSet presAssocID="{3CC31F57-BF46-4CC0-96A9-6A715D01DE9E}" presName="textB" presStyleLbl="revTx" presStyleIdx="5" presStyleCnt="6">
        <dgm:presLayoutVars>
          <dgm:bulletEnabled val="1"/>
        </dgm:presLayoutVars>
      </dgm:prSet>
      <dgm:spPr/>
    </dgm:pt>
    <dgm:pt modelId="{F079C730-CE7C-4687-A2C3-8EF653FF7BE6}" type="pres">
      <dgm:prSet presAssocID="{3CC31F57-BF46-4CC0-96A9-6A715D01DE9E}" presName="circleB" presStyleLbl="node1" presStyleIdx="5" presStyleCnt="6"/>
      <dgm:spPr/>
    </dgm:pt>
    <dgm:pt modelId="{01D92900-962C-490F-BAE1-B2694E6C9607}" type="pres">
      <dgm:prSet presAssocID="{3CC31F57-BF46-4CC0-96A9-6A715D01DE9E}" presName="spaceB" presStyleCnt="0"/>
      <dgm:spPr/>
    </dgm:pt>
  </dgm:ptLst>
  <dgm:cxnLst>
    <dgm:cxn modelId="{3EC8CB24-9964-4D06-83EB-A3911D66E8CA}" srcId="{13C6D607-2D28-4BCC-91DA-B99E6C79FBF5}" destId="{3CC31F57-BF46-4CC0-96A9-6A715D01DE9E}" srcOrd="5" destOrd="0" parTransId="{4DB9076B-001D-4124-8A2A-48D2C1C3EBEA}" sibTransId="{F4113803-DFDA-48B3-BD47-5FE77B781073}"/>
    <dgm:cxn modelId="{DB9D2441-5F3F-4270-AE82-5C29C71F8051}" type="presOf" srcId="{C52FCCCF-4AB7-4B98-A0CF-6CD63EA3C839}" destId="{EB4C459A-B52C-44C1-8A82-01D028FC7CC5}" srcOrd="0" destOrd="0" presId="urn:microsoft.com/office/officeart/2005/8/layout/hProcess11"/>
    <dgm:cxn modelId="{863E3864-EFB6-4E6F-965C-689863CC894B}" srcId="{13C6D607-2D28-4BCC-91DA-B99E6C79FBF5}" destId="{5FFD6DE7-C5C3-4CF5-A1DE-E965858DEFB5}" srcOrd="0" destOrd="0" parTransId="{1C679EC1-45C1-470C-A1D1-3C34C67AE67D}" sibTransId="{3E759D98-DD20-4AD0-ACDD-6B73247C607F}"/>
    <dgm:cxn modelId="{4BB16367-476B-454C-B619-2263AE6B692F}" type="presOf" srcId="{11C6E3B8-B682-444C-86E0-6D202B39761C}" destId="{17F97F4D-5A1E-4119-8B02-4E41F88B008C}" srcOrd="0" destOrd="0" presId="urn:microsoft.com/office/officeart/2005/8/layout/hProcess11"/>
    <dgm:cxn modelId="{37FC8648-CF54-43D1-97E2-5B6537754282}" type="presOf" srcId="{5FFD6DE7-C5C3-4CF5-A1DE-E965858DEFB5}" destId="{3B454E7F-3F80-4C65-9ECF-70EF7ABEF6CF}" srcOrd="0" destOrd="0" presId="urn:microsoft.com/office/officeart/2005/8/layout/hProcess11"/>
    <dgm:cxn modelId="{CCF78E4C-B040-4EEC-A674-3EAB46C683CC}" type="presOf" srcId="{7DE9060C-B3D0-4B00-8BD9-427BE7B24E62}" destId="{6920E834-2BB5-4AEB-9A2B-C2A892605747}" srcOrd="0" destOrd="0" presId="urn:microsoft.com/office/officeart/2005/8/layout/hProcess11"/>
    <dgm:cxn modelId="{7D47947B-1341-42F5-BA26-E21E6673ED4B}" type="presOf" srcId="{13C6D607-2D28-4BCC-91DA-B99E6C79FBF5}" destId="{665455BE-E9C5-48ED-BA24-10672A92C9CF}" srcOrd="0" destOrd="0" presId="urn:microsoft.com/office/officeart/2005/8/layout/hProcess11"/>
    <dgm:cxn modelId="{5FC5ED90-8AD8-4A8B-B73D-9EF7A19E766E}" srcId="{13C6D607-2D28-4BCC-91DA-B99E6C79FBF5}" destId="{11C6E3B8-B682-444C-86E0-6D202B39761C}" srcOrd="1" destOrd="0" parTransId="{97AB53AD-F47E-43D4-8253-2C7E6FDC8AC3}" sibTransId="{1A1D3F31-E046-4D9B-8D19-5FEE1295A860}"/>
    <dgm:cxn modelId="{509F2BAA-22BF-410B-880A-4A793C4A0050}" srcId="{13C6D607-2D28-4BCC-91DA-B99E6C79FBF5}" destId="{0488042B-E859-4CD5-A86F-D6ED02700EA8}" srcOrd="2" destOrd="0" parTransId="{8C1B0097-D1C7-4362-BDF4-7C42C9DDDD5E}" sibTransId="{955D9CD9-124B-4A7C-B35F-9231DCD53536}"/>
    <dgm:cxn modelId="{FCB007B0-2DE5-42B3-AC89-F4911112A2DE}" srcId="{13C6D607-2D28-4BCC-91DA-B99E6C79FBF5}" destId="{7DE9060C-B3D0-4B00-8BD9-427BE7B24E62}" srcOrd="4" destOrd="0" parTransId="{E74D4E21-EB7E-4ADB-9AE7-5B644080884F}" sibTransId="{3AF8D433-0B4B-4473-BFA9-F5E992F80D2D}"/>
    <dgm:cxn modelId="{0E5C4EB3-08A0-43E2-8530-03257D9656FA}" type="presOf" srcId="{3CC31F57-BF46-4CC0-96A9-6A715D01DE9E}" destId="{1C401861-7DAE-40A9-808E-CF6269A93137}" srcOrd="0" destOrd="0" presId="urn:microsoft.com/office/officeart/2005/8/layout/hProcess11"/>
    <dgm:cxn modelId="{0FC885B3-6BE7-4EB0-947A-4505E84DCB9C}" srcId="{13C6D607-2D28-4BCC-91DA-B99E6C79FBF5}" destId="{C52FCCCF-4AB7-4B98-A0CF-6CD63EA3C839}" srcOrd="3" destOrd="0" parTransId="{CC73C1DD-2862-4268-AD02-562618251156}" sibTransId="{49A682F1-D5DC-4D6F-91FB-3A9DACE643E2}"/>
    <dgm:cxn modelId="{681C9FFE-ECD7-4F4F-B7AD-BE3B473A6662}" type="presOf" srcId="{0488042B-E859-4CD5-A86F-D6ED02700EA8}" destId="{30522102-D25F-4A10-B9A8-5783A60FA418}" srcOrd="0" destOrd="0" presId="urn:microsoft.com/office/officeart/2005/8/layout/hProcess11"/>
    <dgm:cxn modelId="{ADAEC772-76A0-4E49-A0A8-B5C23827B1C6}" type="presParOf" srcId="{665455BE-E9C5-48ED-BA24-10672A92C9CF}" destId="{510A0274-93CC-41DE-8FDB-E1CA5E7620AD}" srcOrd="0" destOrd="0" presId="urn:microsoft.com/office/officeart/2005/8/layout/hProcess11"/>
    <dgm:cxn modelId="{5A7BDA28-B8AF-4EFB-8239-E2363874A7C1}" type="presParOf" srcId="{665455BE-E9C5-48ED-BA24-10672A92C9CF}" destId="{870CEC71-EA3B-445D-BC91-F3EF10E410CD}" srcOrd="1" destOrd="0" presId="urn:microsoft.com/office/officeart/2005/8/layout/hProcess11"/>
    <dgm:cxn modelId="{B56FA1E1-F25D-4A00-B9F0-8F8B994E233A}" type="presParOf" srcId="{870CEC71-EA3B-445D-BC91-F3EF10E410CD}" destId="{1886F270-29F2-4B4B-B537-9C1FC8965B90}" srcOrd="0" destOrd="0" presId="urn:microsoft.com/office/officeart/2005/8/layout/hProcess11"/>
    <dgm:cxn modelId="{73A87B4A-036F-413B-94EB-31C09FA7BBA5}" type="presParOf" srcId="{1886F270-29F2-4B4B-B537-9C1FC8965B90}" destId="{3B454E7F-3F80-4C65-9ECF-70EF7ABEF6CF}" srcOrd="0" destOrd="0" presId="urn:microsoft.com/office/officeart/2005/8/layout/hProcess11"/>
    <dgm:cxn modelId="{67C6D013-4DB1-4320-ADEB-F6191DC77F37}" type="presParOf" srcId="{1886F270-29F2-4B4B-B537-9C1FC8965B90}" destId="{456655F5-4022-4F24-869F-CBBBAD968E47}" srcOrd="1" destOrd="0" presId="urn:microsoft.com/office/officeart/2005/8/layout/hProcess11"/>
    <dgm:cxn modelId="{48C4BE2B-BDF8-4711-B5A0-74BF78710787}" type="presParOf" srcId="{1886F270-29F2-4B4B-B537-9C1FC8965B90}" destId="{34880E90-2CCB-4F73-8B06-DDC4933099A2}" srcOrd="2" destOrd="0" presId="urn:microsoft.com/office/officeart/2005/8/layout/hProcess11"/>
    <dgm:cxn modelId="{EF9B0273-BE09-4886-83E7-9425059B9A0E}" type="presParOf" srcId="{870CEC71-EA3B-445D-BC91-F3EF10E410CD}" destId="{551500FA-BBF9-4440-A0AD-8A2F9B803EF4}" srcOrd="1" destOrd="0" presId="urn:microsoft.com/office/officeart/2005/8/layout/hProcess11"/>
    <dgm:cxn modelId="{BE764988-CDFE-47F8-BC80-9760CEB77FE2}" type="presParOf" srcId="{870CEC71-EA3B-445D-BC91-F3EF10E410CD}" destId="{8F9CE8EF-C547-48FB-B916-93F8D0A29E3F}" srcOrd="2" destOrd="0" presId="urn:microsoft.com/office/officeart/2005/8/layout/hProcess11"/>
    <dgm:cxn modelId="{4407F38A-6698-4296-B169-D26BAD5DDCA5}" type="presParOf" srcId="{8F9CE8EF-C547-48FB-B916-93F8D0A29E3F}" destId="{17F97F4D-5A1E-4119-8B02-4E41F88B008C}" srcOrd="0" destOrd="0" presId="urn:microsoft.com/office/officeart/2005/8/layout/hProcess11"/>
    <dgm:cxn modelId="{E54A6F1B-70F5-481F-A755-16480FACF7DB}" type="presParOf" srcId="{8F9CE8EF-C547-48FB-B916-93F8D0A29E3F}" destId="{CB8330AC-485F-4A63-B07F-DDF61AAC3D1B}" srcOrd="1" destOrd="0" presId="urn:microsoft.com/office/officeart/2005/8/layout/hProcess11"/>
    <dgm:cxn modelId="{6D465B4A-02A7-4713-895E-DBADFBDD0973}" type="presParOf" srcId="{8F9CE8EF-C547-48FB-B916-93F8D0A29E3F}" destId="{D560269A-4BB5-4A8E-81DE-228F23E45723}" srcOrd="2" destOrd="0" presId="urn:microsoft.com/office/officeart/2005/8/layout/hProcess11"/>
    <dgm:cxn modelId="{B0C8C371-5773-46B4-99D0-8C42B496231C}" type="presParOf" srcId="{870CEC71-EA3B-445D-BC91-F3EF10E410CD}" destId="{27645141-1E75-46D9-931A-BD66E3E1CCCF}" srcOrd="3" destOrd="0" presId="urn:microsoft.com/office/officeart/2005/8/layout/hProcess11"/>
    <dgm:cxn modelId="{689E05F9-B668-4231-96A9-554C31CA8601}" type="presParOf" srcId="{870CEC71-EA3B-445D-BC91-F3EF10E410CD}" destId="{B9F63A06-38C9-4A1B-8050-3D993794D029}" srcOrd="4" destOrd="0" presId="urn:microsoft.com/office/officeart/2005/8/layout/hProcess11"/>
    <dgm:cxn modelId="{D83AD0CE-5E1D-46BE-85C7-DBE0D781AAC2}" type="presParOf" srcId="{B9F63A06-38C9-4A1B-8050-3D993794D029}" destId="{30522102-D25F-4A10-B9A8-5783A60FA418}" srcOrd="0" destOrd="0" presId="urn:microsoft.com/office/officeart/2005/8/layout/hProcess11"/>
    <dgm:cxn modelId="{4548798C-7928-4475-9E07-537457E1ECA1}" type="presParOf" srcId="{B9F63A06-38C9-4A1B-8050-3D993794D029}" destId="{2467FAB9-3B17-4A80-AD28-1D33DBD81DBA}" srcOrd="1" destOrd="0" presId="urn:microsoft.com/office/officeart/2005/8/layout/hProcess11"/>
    <dgm:cxn modelId="{D45835CA-AAFA-4589-A5BC-E7CC42558DA4}" type="presParOf" srcId="{B9F63A06-38C9-4A1B-8050-3D993794D029}" destId="{F8D5D703-D084-4B87-A0AB-3A443D49E662}" srcOrd="2" destOrd="0" presId="urn:microsoft.com/office/officeart/2005/8/layout/hProcess11"/>
    <dgm:cxn modelId="{8303697A-063B-40B3-AFB7-31C6B14EB12D}" type="presParOf" srcId="{870CEC71-EA3B-445D-BC91-F3EF10E410CD}" destId="{E7A853AE-4CB9-44CF-BB70-C2E260BE5127}" srcOrd="5" destOrd="0" presId="urn:microsoft.com/office/officeart/2005/8/layout/hProcess11"/>
    <dgm:cxn modelId="{84ABF357-CCA8-49FB-B71B-850C864BABB3}" type="presParOf" srcId="{870CEC71-EA3B-445D-BC91-F3EF10E410CD}" destId="{A69AC9EA-BD47-42F9-8981-6AE7E041231E}" srcOrd="6" destOrd="0" presId="urn:microsoft.com/office/officeart/2005/8/layout/hProcess11"/>
    <dgm:cxn modelId="{46E97DDB-72BB-431B-A3D4-2ECBC794E225}" type="presParOf" srcId="{A69AC9EA-BD47-42F9-8981-6AE7E041231E}" destId="{EB4C459A-B52C-44C1-8A82-01D028FC7CC5}" srcOrd="0" destOrd="0" presId="urn:microsoft.com/office/officeart/2005/8/layout/hProcess11"/>
    <dgm:cxn modelId="{F0F10505-5DAA-48C2-A1E2-A8E7D476B76C}" type="presParOf" srcId="{A69AC9EA-BD47-42F9-8981-6AE7E041231E}" destId="{D7E5D9BF-919E-4297-A37C-3F5033A89554}" srcOrd="1" destOrd="0" presId="urn:microsoft.com/office/officeart/2005/8/layout/hProcess11"/>
    <dgm:cxn modelId="{3993AF6F-36E6-405E-9B18-48B2DB84FD00}" type="presParOf" srcId="{A69AC9EA-BD47-42F9-8981-6AE7E041231E}" destId="{10EF8406-432F-4AE7-842E-8D0A6C9EE005}" srcOrd="2" destOrd="0" presId="urn:microsoft.com/office/officeart/2005/8/layout/hProcess11"/>
    <dgm:cxn modelId="{05967F32-DDA9-4E4D-A329-F6B99A7A3391}" type="presParOf" srcId="{870CEC71-EA3B-445D-BC91-F3EF10E410CD}" destId="{D55F08D6-B2F1-4863-AF3C-B7D27348E80D}" srcOrd="7" destOrd="0" presId="urn:microsoft.com/office/officeart/2005/8/layout/hProcess11"/>
    <dgm:cxn modelId="{08ED6350-AD50-4D08-A258-F56371142673}" type="presParOf" srcId="{870CEC71-EA3B-445D-BC91-F3EF10E410CD}" destId="{BCE672E8-EBE3-4FA7-BC38-016EBC83E4DF}" srcOrd="8" destOrd="0" presId="urn:microsoft.com/office/officeart/2005/8/layout/hProcess11"/>
    <dgm:cxn modelId="{97A16245-8C67-4F79-84D1-2B52C2121BC2}" type="presParOf" srcId="{BCE672E8-EBE3-4FA7-BC38-016EBC83E4DF}" destId="{6920E834-2BB5-4AEB-9A2B-C2A892605747}" srcOrd="0" destOrd="0" presId="urn:microsoft.com/office/officeart/2005/8/layout/hProcess11"/>
    <dgm:cxn modelId="{7B113FEA-03E2-432B-B8F6-49A7CFF1E7D6}" type="presParOf" srcId="{BCE672E8-EBE3-4FA7-BC38-016EBC83E4DF}" destId="{8FE5AC6C-B719-4BA5-AC95-522824BEB17B}" srcOrd="1" destOrd="0" presId="urn:microsoft.com/office/officeart/2005/8/layout/hProcess11"/>
    <dgm:cxn modelId="{83231DEE-DD6F-4BDC-A6F9-CFC33DBA28FE}" type="presParOf" srcId="{BCE672E8-EBE3-4FA7-BC38-016EBC83E4DF}" destId="{613BB682-1908-478E-AC6E-4F451881207C}" srcOrd="2" destOrd="0" presId="urn:microsoft.com/office/officeart/2005/8/layout/hProcess11"/>
    <dgm:cxn modelId="{48FCF4FF-6084-4C45-8A47-F4EE77DCBC4F}" type="presParOf" srcId="{870CEC71-EA3B-445D-BC91-F3EF10E410CD}" destId="{8E8303EF-FEC5-47D3-B226-09A22111445B}" srcOrd="9" destOrd="0" presId="urn:microsoft.com/office/officeart/2005/8/layout/hProcess11"/>
    <dgm:cxn modelId="{68913921-7705-4A43-9348-05E45C8E2861}" type="presParOf" srcId="{870CEC71-EA3B-445D-BC91-F3EF10E410CD}" destId="{BDF18D59-0C92-487C-B180-B2FA322C480D}" srcOrd="10" destOrd="0" presId="urn:microsoft.com/office/officeart/2005/8/layout/hProcess11"/>
    <dgm:cxn modelId="{F5FE81E3-1F45-4DDE-9D23-E29004F3D6DB}" type="presParOf" srcId="{BDF18D59-0C92-487C-B180-B2FA322C480D}" destId="{1C401861-7DAE-40A9-808E-CF6269A93137}" srcOrd="0" destOrd="0" presId="urn:microsoft.com/office/officeart/2005/8/layout/hProcess11"/>
    <dgm:cxn modelId="{CCB89BC7-5C12-47D8-BCC2-E14A9EE4986C}" type="presParOf" srcId="{BDF18D59-0C92-487C-B180-B2FA322C480D}" destId="{F079C730-CE7C-4687-A2C3-8EF653FF7BE6}" srcOrd="1" destOrd="0" presId="urn:microsoft.com/office/officeart/2005/8/layout/hProcess11"/>
    <dgm:cxn modelId="{1D7E9F6B-51D7-43AB-9728-D8A4249D1349}" type="presParOf" srcId="{BDF18D59-0C92-487C-B180-B2FA322C480D}" destId="{01D92900-962C-490F-BAE1-B2694E6C96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DEA669-AD9F-4CDC-960E-F39BEBB0CDAE}" type="doc">
      <dgm:prSet loTypeId="urn:diagrams.loki3.com/TabbedArc+Icon" loCatId="relationship" qsTypeId="urn:microsoft.com/office/officeart/2005/8/quickstyle/simple1" qsCatId="simple" csTypeId="urn:microsoft.com/office/officeart/2005/8/colors/colorful1" csCatId="colorful" phldr="1"/>
      <dgm:spPr/>
    </dgm:pt>
    <dgm:pt modelId="{62E88AA1-096C-4FE4-AB49-79FFD4F6D951}">
      <dgm:prSet phldrT="[Text]"/>
      <dgm:spPr/>
      <dgm:t>
        <a:bodyPr/>
        <a:lstStyle/>
        <a:p>
          <a:r>
            <a:rPr lang="en-US" dirty="0"/>
            <a:t>Listed / on-market instruments </a:t>
          </a:r>
        </a:p>
      </dgm:t>
    </dgm:pt>
    <dgm:pt modelId="{EECF7C8B-99AB-4139-827B-422D12544F04}" type="parTrans" cxnId="{4F1CA392-F7BD-4DF7-A3CE-CB533C992D42}">
      <dgm:prSet/>
      <dgm:spPr/>
      <dgm:t>
        <a:bodyPr/>
        <a:lstStyle/>
        <a:p>
          <a:endParaRPr lang="en-US"/>
        </a:p>
      </dgm:t>
    </dgm:pt>
    <dgm:pt modelId="{852C0E0F-E71E-44F8-BA82-B86EF081498B}" type="sibTrans" cxnId="{4F1CA392-F7BD-4DF7-A3CE-CB533C992D42}">
      <dgm:prSet/>
      <dgm:spPr/>
      <dgm:t>
        <a:bodyPr/>
        <a:lstStyle/>
        <a:p>
          <a:endParaRPr lang="en-US"/>
        </a:p>
      </dgm:t>
    </dgm:pt>
    <dgm:pt modelId="{EA600AD1-6687-4101-A9B5-997F53556F3C}">
      <dgm:prSet phldrT="[Text]"/>
      <dgm:spPr/>
      <dgm:t>
        <a:bodyPr/>
        <a:lstStyle/>
        <a:p>
          <a:r>
            <a:rPr lang="en-US" dirty="0"/>
            <a:t>Hybrid approaches </a:t>
          </a:r>
        </a:p>
      </dgm:t>
    </dgm:pt>
    <dgm:pt modelId="{42C3A14C-0A7A-4C03-8299-1E4D5A5F25CF}" type="parTrans" cxnId="{007AFA07-CCFF-4A45-A0BF-2AE3E72C4ED9}">
      <dgm:prSet/>
      <dgm:spPr/>
      <dgm:t>
        <a:bodyPr/>
        <a:lstStyle/>
        <a:p>
          <a:endParaRPr lang="en-US"/>
        </a:p>
      </dgm:t>
    </dgm:pt>
    <dgm:pt modelId="{2F447777-0DEE-4F24-88DE-5062F952C21A}" type="sibTrans" cxnId="{007AFA07-CCFF-4A45-A0BF-2AE3E72C4ED9}">
      <dgm:prSet/>
      <dgm:spPr/>
      <dgm:t>
        <a:bodyPr/>
        <a:lstStyle/>
        <a:p>
          <a:endParaRPr lang="en-US"/>
        </a:p>
      </dgm:t>
    </dgm:pt>
    <dgm:pt modelId="{E5A43C78-F553-43EF-A9CA-5E24073ED11C}">
      <dgm:prSet phldrT="[Text]"/>
      <dgm:spPr/>
      <dgm:t>
        <a:bodyPr/>
        <a:lstStyle/>
        <a:p>
          <a:r>
            <a:rPr lang="en-US" dirty="0"/>
            <a:t>Unregulated/ private markets  </a:t>
          </a:r>
        </a:p>
      </dgm:t>
    </dgm:pt>
    <dgm:pt modelId="{9EC84777-5BF1-4274-8BC1-C7A9B8917BCC}" type="parTrans" cxnId="{72EC1519-3A22-4183-8255-6609332309AE}">
      <dgm:prSet/>
      <dgm:spPr/>
      <dgm:t>
        <a:bodyPr/>
        <a:lstStyle/>
        <a:p>
          <a:endParaRPr lang="en-US"/>
        </a:p>
      </dgm:t>
    </dgm:pt>
    <dgm:pt modelId="{E1271729-FE44-43E5-A067-D734BBFCB9B4}" type="sibTrans" cxnId="{72EC1519-3A22-4183-8255-6609332309AE}">
      <dgm:prSet/>
      <dgm:spPr/>
      <dgm:t>
        <a:bodyPr/>
        <a:lstStyle/>
        <a:p>
          <a:endParaRPr lang="en-US"/>
        </a:p>
      </dgm:t>
    </dgm:pt>
    <dgm:pt modelId="{7CAACF88-2518-4171-A344-3B3D581CEC28}" type="pres">
      <dgm:prSet presAssocID="{BADEA669-AD9F-4CDC-960E-F39BEBB0CDAE}" presName="Name0" presStyleCnt="0">
        <dgm:presLayoutVars>
          <dgm:dir/>
          <dgm:resizeHandles val="exact"/>
        </dgm:presLayoutVars>
      </dgm:prSet>
      <dgm:spPr/>
    </dgm:pt>
    <dgm:pt modelId="{F550E5A5-F1B8-4A5B-A8D8-B67DC8CCAC87}" type="pres">
      <dgm:prSet presAssocID="{62E88AA1-096C-4FE4-AB49-79FFD4F6D951}" presName="twoplus" presStyleLbl="node1" presStyleIdx="0" presStyleCnt="3">
        <dgm:presLayoutVars>
          <dgm:bulletEnabled val="1"/>
        </dgm:presLayoutVars>
      </dgm:prSet>
      <dgm:spPr/>
    </dgm:pt>
    <dgm:pt modelId="{0C70373C-B5F7-4DE3-AD62-5D7C503182F2}" type="pres">
      <dgm:prSet presAssocID="{EA600AD1-6687-4101-A9B5-997F53556F3C}" presName="twoplus" presStyleLbl="node1" presStyleIdx="1" presStyleCnt="3">
        <dgm:presLayoutVars>
          <dgm:bulletEnabled val="1"/>
        </dgm:presLayoutVars>
      </dgm:prSet>
      <dgm:spPr/>
    </dgm:pt>
    <dgm:pt modelId="{F9437024-CDBC-4CB3-AD1D-CAF4F4407649}" type="pres">
      <dgm:prSet presAssocID="{E5A43C78-F553-43EF-A9CA-5E24073ED11C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007AFA07-CCFF-4A45-A0BF-2AE3E72C4ED9}" srcId="{BADEA669-AD9F-4CDC-960E-F39BEBB0CDAE}" destId="{EA600AD1-6687-4101-A9B5-997F53556F3C}" srcOrd="1" destOrd="0" parTransId="{42C3A14C-0A7A-4C03-8299-1E4D5A5F25CF}" sibTransId="{2F447777-0DEE-4F24-88DE-5062F952C21A}"/>
    <dgm:cxn modelId="{72EC1519-3A22-4183-8255-6609332309AE}" srcId="{BADEA669-AD9F-4CDC-960E-F39BEBB0CDAE}" destId="{E5A43C78-F553-43EF-A9CA-5E24073ED11C}" srcOrd="2" destOrd="0" parTransId="{9EC84777-5BF1-4274-8BC1-C7A9B8917BCC}" sibTransId="{E1271729-FE44-43E5-A067-D734BBFCB9B4}"/>
    <dgm:cxn modelId="{AC01A061-D5CB-480E-BBA1-8823DDF53ADC}" type="presOf" srcId="{E5A43C78-F553-43EF-A9CA-5E24073ED11C}" destId="{F9437024-CDBC-4CB3-AD1D-CAF4F4407649}" srcOrd="0" destOrd="0" presId="urn:diagrams.loki3.com/TabbedArc+Icon"/>
    <dgm:cxn modelId="{4F1CA392-F7BD-4DF7-A3CE-CB533C992D42}" srcId="{BADEA669-AD9F-4CDC-960E-F39BEBB0CDAE}" destId="{62E88AA1-096C-4FE4-AB49-79FFD4F6D951}" srcOrd="0" destOrd="0" parTransId="{EECF7C8B-99AB-4139-827B-422D12544F04}" sibTransId="{852C0E0F-E71E-44F8-BA82-B86EF081498B}"/>
    <dgm:cxn modelId="{D78F4C9F-54E2-4E52-8A80-7E21B356F55A}" type="presOf" srcId="{BADEA669-AD9F-4CDC-960E-F39BEBB0CDAE}" destId="{7CAACF88-2518-4171-A344-3B3D581CEC28}" srcOrd="0" destOrd="0" presId="urn:diagrams.loki3.com/TabbedArc+Icon"/>
    <dgm:cxn modelId="{C6A741D1-1038-4BC4-96E3-D54C9F70A21E}" type="presOf" srcId="{EA600AD1-6687-4101-A9B5-997F53556F3C}" destId="{0C70373C-B5F7-4DE3-AD62-5D7C503182F2}" srcOrd="0" destOrd="0" presId="urn:diagrams.loki3.com/TabbedArc+Icon"/>
    <dgm:cxn modelId="{9C01A6FB-8A61-46EC-B37B-139BFDD0E3CA}" type="presOf" srcId="{62E88AA1-096C-4FE4-AB49-79FFD4F6D951}" destId="{F550E5A5-F1B8-4A5B-A8D8-B67DC8CCAC87}" srcOrd="0" destOrd="0" presId="urn:diagrams.loki3.com/TabbedArc+Icon"/>
    <dgm:cxn modelId="{3ACD3469-8D7A-4B35-B10C-5AF77B56DA2B}" type="presParOf" srcId="{7CAACF88-2518-4171-A344-3B3D581CEC28}" destId="{F550E5A5-F1B8-4A5B-A8D8-B67DC8CCAC87}" srcOrd="0" destOrd="0" presId="urn:diagrams.loki3.com/TabbedArc+Icon"/>
    <dgm:cxn modelId="{240E40FA-5403-4D01-8F24-E5E6AA0BD71A}" type="presParOf" srcId="{7CAACF88-2518-4171-A344-3B3D581CEC28}" destId="{0C70373C-B5F7-4DE3-AD62-5D7C503182F2}" srcOrd="1" destOrd="0" presId="urn:diagrams.loki3.com/TabbedArc+Icon"/>
    <dgm:cxn modelId="{8966A7BD-3179-49D8-8917-F944A2201D43}" type="presParOf" srcId="{7CAACF88-2518-4171-A344-3B3D581CEC28}" destId="{F9437024-CDBC-4CB3-AD1D-CAF4F4407649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F019E-A949-4F09-84C8-746200B76DD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D82D9E-AC61-49E0-BEE7-EA4E11E9C90E}">
      <dgm:prSet phldrT="[Text]"/>
      <dgm:spPr/>
      <dgm:t>
        <a:bodyPr/>
        <a:lstStyle/>
        <a:p>
          <a:r>
            <a:rPr lang="en-US" dirty="0"/>
            <a:t>Potential bond issuers </a:t>
          </a:r>
        </a:p>
      </dgm:t>
    </dgm:pt>
    <dgm:pt modelId="{826DE1D2-D8DA-43E0-945E-FD6D9773AC37}" type="parTrans" cxnId="{0166FE30-4CAA-46AF-A613-6B4DA62942CD}">
      <dgm:prSet/>
      <dgm:spPr/>
      <dgm:t>
        <a:bodyPr/>
        <a:lstStyle/>
        <a:p>
          <a:endParaRPr lang="en-US"/>
        </a:p>
      </dgm:t>
    </dgm:pt>
    <dgm:pt modelId="{7D78F176-957F-4048-9609-EEA466C27F8C}" type="sibTrans" cxnId="{0166FE30-4CAA-46AF-A613-6B4DA62942CD}">
      <dgm:prSet/>
      <dgm:spPr/>
      <dgm:t>
        <a:bodyPr/>
        <a:lstStyle/>
        <a:p>
          <a:endParaRPr lang="en-US"/>
        </a:p>
      </dgm:t>
    </dgm:pt>
    <dgm:pt modelId="{293B76E4-CDDF-4336-BA28-719D923F9202}">
      <dgm:prSet phldrT="[Text]"/>
      <dgm:spPr/>
      <dgm:t>
        <a:bodyPr/>
        <a:lstStyle/>
        <a:p>
          <a:r>
            <a:rPr lang="en-US" dirty="0"/>
            <a:t>Direct lending </a:t>
          </a:r>
        </a:p>
      </dgm:t>
    </dgm:pt>
    <dgm:pt modelId="{0F11829A-C2F4-467D-A4E5-1EE49829D8B2}" type="parTrans" cxnId="{F138D406-6026-464E-997B-D798E7CC70A1}">
      <dgm:prSet/>
      <dgm:spPr/>
      <dgm:t>
        <a:bodyPr/>
        <a:lstStyle/>
        <a:p>
          <a:endParaRPr lang="en-US"/>
        </a:p>
      </dgm:t>
    </dgm:pt>
    <dgm:pt modelId="{33CC72B9-C6A8-407F-8DF8-D481437AFAA3}" type="sibTrans" cxnId="{F138D406-6026-464E-997B-D798E7CC70A1}">
      <dgm:prSet/>
      <dgm:spPr/>
      <dgm:t>
        <a:bodyPr/>
        <a:lstStyle/>
        <a:p>
          <a:endParaRPr lang="en-US"/>
        </a:p>
      </dgm:t>
    </dgm:pt>
    <dgm:pt modelId="{2C4D1668-00DC-440F-96E2-E02575239DFE}">
      <dgm:prSet phldrT="[Text]"/>
      <dgm:spPr/>
      <dgm:t>
        <a:bodyPr/>
        <a:lstStyle/>
        <a:p>
          <a:r>
            <a:rPr lang="en-US" dirty="0"/>
            <a:t>Fund Structures </a:t>
          </a:r>
        </a:p>
      </dgm:t>
    </dgm:pt>
    <dgm:pt modelId="{4192DEF8-6ED7-4B35-8003-059457FDBEA8}" type="parTrans" cxnId="{D4CE219E-8FEA-4E97-89FC-C9329A7E985C}">
      <dgm:prSet/>
      <dgm:spPr/>
      <dgm:t>
        <a:bodyPr/>
        <a:lstStyle/>
        <a:p>
          <a:endParaRPr lang="en-US"/>
        </a:p>
      </dgm:t>
    </dgm:pt>
    <dgm:pt modelId="{FF93274F-7582-4A77-BCCC-529A21D4F5D2}" type="sibTrans" cxnId="{D4CE219E-8FEA-4E97-89FC-C9329A7E985C}">
      <dgm:prSet/>
      <dgm:spPr/>
      <dgm:t>
        <a:bodyPr/>
        <a:lstStyle/>
        <a:p>
          <a:endParaRPr lang="en-US"/>
        </a:p>
      </dgm:t>
    </dgm:pt>
    <dgm:pt modelId="{AB8D9DA8-10F5-4BE1-89CF-F4E70CC112EF}">
      <dgm:prSet phldrT="[Text]"/>
      <dgm:spPr/>
      <dgm:t>
        <a:bodyPr/>
        <a:lstStyle/>
        <a:p>
          <a:r>
            <a:rPr lang="en-US" dirty="0"/>
            <a:t>SME financing</a:t>
          </a:r>
        </a:p>
      </dgm:t>
    </dgm:pt>
    <dgm:pt modelId="{02DD2B53-8881-43A9-A367-C49FA5AC1256}" type="parTrans" cxnId="{D7B5DBFC-E1F4-467D-A225-63B6B38A13AF}">
      <dgm:prSet/>
      <dgm:spPr/>
      <dgm:t>
        <a:bodyPr/>
        <a:lstStyle/>
        <a:p>
          <a:endParaRPr lang="en-US"/>
        </a:p>
      </dgm:t>
    </dgm:pt>
    <dgm:pt modelId="{1A8AC82B-D633-4E5E-AE8A-E45F6E563D92}" type="sibTrans" cxnId="{D7B5DBFC-E1F4-467D-A225-63B6B38A13AF}">
      <dgm:prSet/>
      <dgm:spPr/>
      <dgm:t>
        <a:bodyPr/>
        <a:lstStyle/>
        <a:p>
          <a:endParaRPr lang="en-US"/>
        </a:p>
      </dgm:t>
    </dgm:pt>
    <dgm:pt modelId="{00ACCB1D-D71B-4819-89A6-F43D8F8E8766}" type="pres">
      <dgm:prSet presAssocID="{A11F019E-A949-4F09-84C8-746200B76DD5}" presName="cycle" presStyleCnt="0">
        <dgm:presLayoutVars>
          <dgm:dir/>
          <dgm:resizeHandles val="exact"/>
        </dgm:presLayoutVars>
      </dgm:prSet>
      <dgm:spPr/>
    </dgm:pt>
    <dgm:pt modelId="{7A0223E6-D931-4459-A032-8191C91E6BF1}" type="pres">
      <dgm:prSet presAssocID="{27D82D9E-AC61-49E0-BEE7-EA4E11E9C90E}" presName="node" presStyleLbl="node1" presStyleIdx="0" presStyleCnt="4">
        <dgm:presLayoutVars>
          <dgm:bulletEnabled val="1"/>
        </dgm:presLayoutVars>
      </dgm:prSet>
      <dgm:spPr/>
    </dgm:pt>
    <dgm:pt modelId="{F7032C73-B6CD-48FD-81B2-232FF4241302}" type="pres">
      <dgm:prSet presAssocID="{7D78F176-957F-4048-9609-EEA466C27F8C}" presName="sibTrans" presStyleLbl="sibTrans2D1" presStyleIdx="0" presStyleCnt="4"/>
      <dgm:spPr/>
    </dgm:pt>
    <dgm:pt modelId="{3863B95F-82B4-42A0-BA41-61E0B8A11BA1}" type="pres">
      <dgm:prSet presAssocID="{7D78F176-957F-4048-9609-EEA466C27F8C}" presName="connectorText" presStyleLbl="sibTrans2D1" presStyleIdx="0" presStyleCnt="4"/>
      <dgm:spPr/>
    </dgm:pt>
    <dgm:pt modelId="{D10163CC-E246-4B98-B0EE-494EB1E7AAE2}" type="pres">
      <dgm:prSet presAssocID="{293B76E4-CDDF-4336-BA28-719D923F9202}" presName="node" presStyleLbl="node1" presStyleIdx="1" presStyleCnt="4">
        <dgm:presLayoutVars>
          <dgm:bulletEnabled val="1"/>
        </dgm:presLayoutVars>
      </dgm:prSet>
      <dgm:spPr/>
    </dgm:pt>
    <dgm:pt modelId="{CEC203B2-230D-463C-966E-B5EFAC5A3E21}" type="pres">
      <dgm:prSet presAssocID="{33CC72B9-C6A8-407F-8DF8-D481437AFAA3}" presName="sibTrans" presStyleLbl="sibTrans2D1" presStyleIdx="1" presStyleCnt="4"/>
      <dgm:spPr/>
    </dgm:pt>
    <dgm:pt modelId="{6F9660BA-3E91-471D-B502-6521CC6E728C}" type="pres">
      <dgm:prSet presAssocID="{33CC72B9-C6A8-407F-8DF8-D481437AFAA3}" presName="connectorText" presStyleLbl="sibTrans2D1" presStyleIdx="1" presStyleCnt="4"/>
      <dgm:spPr/>
    </dgm:pt>
    <dgm:pt modelId="{AEE464EE-0A17-47A3-B907-24E53CC1F2ED}" type="pres">
      <dgm:prSet presAssocID="{2C4D1668-00DC-440F-96E2-E02575239DFE}" presName="node" presStyleLbl="node1" presStyleIdx="2" presStyleCnt="4">
        <dgm:presLayoutVars>
          <dgm:bulletEnabled val="1"/>
        </dgm:presLayoutVars>
      </dgm:prSet>
      <dgm:spPr/>
    </dgm:pt>
    <dgm:pt modelId="{E1356DE3-BC26-440A-88ED-09C1B87D9482}" type="pres">
      <dgm:prSet presAssocID="{FF93274F-7582-4A77-BCCC-529A21D4F5D2}" presName="sibTrans" presStyleLbl="sibTrans2D1" presStyleIdx="2" presStyleCnt="4"/>
      <dgm:spPr/>
    </dgm:pt>
    <dgm:pt modelId="{DACED4F8-5473-455D-AA39-342E55A1A09A}" type="pres">
      <dgm:prSet presAssocID="{FF93274F-7582-4A77-BCCC-529A21D4F5D2}" presName="connectorText" presStyleLbl="sibTrans2D1" presStyleIdx="2" presStyleCnt="4"/>
      <dgm:spPr/>
    </dgm:pt>
    <dgm:pt modelId="{564AD948-3F2F-4E63-9572-908CB9674964}" type="pres">
      <dgm:prSet presAssocID="{AB8D9DA8-10F5-4BE1-89CF-F4E70CC112EF}" presName="node" presStyleLbl="node1" presStyleIdx="3" presStyleCnt="4">
        <dgm:presLayoutVars>
          <dgm:bulletEnabled val="1"/>
        </dgm:presLayoutVars>
      </dgm:prSet>
      <dgm:spPr/>
    </dgm:pt>
    <dgm:pt modelId="{9D98EBAF-473A-4D21-AE6B-4B93F7C9C52D}" type="pres">
      <dgm:prSet presAssocID="{1A8AC82B-D633-4E5E-AE8A-E45F6E563D92}" presName="sibTrans" presStyleLbl="sibTrans2D1" presStyleIdx="3" presStyleCnt="4"/>
      <dgm:spPr/>
    </dgm:pt>
    <dgm:pt modelId="{DDDECA49-8E83-4ABD-B30F-67E4E8919E62}" type="pres">
      <dgm:prSet presAssocID="{1A8AC82B-D633-4E5E-AE8A-E45F6E563D92}" presName="connectorText" presStyleLbl="sibTrans2D1" presStyleIdx="3" presStyleCnt="4"/>
      <dgm:spPr/>
    </dgm:pt>
  </dgm:ptLst>
  <dgm:cxnLst>
    <dgm:cxn modelId="{E557BA05-C369-4C85-A9C3-32153255E7AB}" type="presOf" srcId="{AB8D9DA8-10F5-4BE1-89CF-F4E70CC112EF}" destId="{564AD948-3F2F-4E63-9572-908CB9674964}" srcOrd="0" destOrd="0" presId="urn:microsoft.com/office/officeart/2005/8/layout/cycle2"/>
    <dgm:cxn modelId="{F138D406-6026-464E-997B-D798E7CC70A1}" srcId="{A11F019E-A949-4F09-84C8-746200B76DD5}" destId="{293B76E4-CDDF-4336-BA28-719D923F9202}" srcOrd="1" destOrd="0" parTransId="{0F11829A-C2F4-467D-A4E5-1EE49829D8B2}" sibTransId="{33CC72B9-C6A8-407F-8DF8-D481437AFAA3}"/>
    <dgm:cxn modelId="{1B18C710-AD4A-4269-A182-24A935D399E8}" type="presOf" srcId="{33CC72B9-C6A8-407F-8DF8-D481437AFAA3}" destId="{6F9660BA-3E91-471D-B502-6521CC6E728C}" srcOrd="1" destOrd="0" presId="urn:microsoft.com/office/officeart/2005/8/layout/cycle2"/>
    <dgm:cxn modelId="{EAD26B1C-5F68-4FF2-A19A-B48F98C51370}" type="presOf" srcId="{7D78F176-957F-4048-9609-EEA466C27F8C}" destId="{F7032C73-B6CD-48FD-81B2-232FF4241302}" srcOrd="0" destOrd="0" presId="urn:microsoft.com/office/officeart/2005/8/layout/cycle2"/>
    <dgm:cxn modelId="{AAC8332A-5068-41E2-9A17-2BAFC464A42F}" type="presOf" srcId="{A11F019E-A949-4F09-84C8-746200B76DD5}" destId="{00ACCB1D-D71B-4819-89A6-F43D8F8E8766}" srcOrd="0" destOrd="0" presId="urn:microsoft.com/office/officeart/2005/8/layout/cycle2"/>
    <dgm:cxn modelId="{0166FE30-4CAA-46AF-A613-6B4DA62942CD}" srcId="{A11F019E-A949-4F09-84C8-746200B76DD5}" destId="{27D82D9E-AC61-49E0-BEE7-EA4E11E9C90E}" srcOrd="0" destOrd="0" parTransId="{826DE1D2-D8DA-43E0-945E-FD6D9773AC37}" sibTransId="{7D78F176-957F-4048-9609-EEA466C27F8C}"/>
    <dgm:cxn modelId="{5BAD3A38-76EF-4924-A006-C7B81E31AC90}" type="presOf" srcId="{1A8AC82B-D633-4E5E-AE8A-E45F6E563D92}" destId="{DDDECA49-8E83-4ABD-B30F-67E4E8919E62}" srcOrd="1" destOrd="0" presId="urn:microsoft.com/office/officeart/2005/8/layout/cycle2"/>
    <dgm:cxn modelId="{44724B5E-B15E-4486-9301-DC1AAF6FC9AC}" type="presOf" srcId="{7D78F176-957F-4048-9609-EEA466C27F8C}" destId="{3863B95F-82B4-42A0-BA41-61E0B8A11BA1}" srcOrd="1" destOrd="0" presId="urn:microsoft.com/office/officeart/2005/8/layout/cycle2"/>
    <dgm:cxn modelId="{156F0B6B-1776-47F2-AB25-4CAE6499375D}" type="presOf" srcId="{33CC72B9-C6A8-407F-8DF8-D481437AFAA3}" destId="{CEC203B2-230D-463C-966E-B5EFAC5A3E21}" srcOrd="0" destOrd="0" presId="urn:microsoft.com/office/officeart/2005/8/layout/cycle2"/>
    <dgm:cxn modelId="{EDB20158-2F52-4FC1-8188-03EC4BE96CD5}" type="presOf" srcId="{2C4D1668-00DC-440F-96E2-E02575239DFE}" destId="{AEE464EE-0A17-47A3-B907-24E53CC1F2ED}" srcOrd="0" destOrd="0" presId="urn:microsoft.com/office/officeart/2005/8/layout/cycle2"/>
    <dgm:cxn modelId="{D4CE219E-8FEA-4E97-89FC-C9329A7E985C}" srcId="{A11F019E-A949-4F09-84C8-746200B76DD5}" destId="{2C4D1668-00DC-440F-96E2-E02575239DFE}" srcOrd="2" destOrd="0" parTransId="{4192DEF8-6ED7-4B35-8003-059457FDBEA8}" sibTransId="{FF93274F-7582-4A77-BCCC-529A21D4F5D2}"/>
    <dgm:cxn modelId="{C6E05CA1-CFD9-463C-8CCF-5B7D74B0708B}" type="presOf" srcId="{1A8AC82B-D633-4E5E-AE8A-E45F6E563D92}" destId="{9D98EBAF-473A-4D21-AE6B-4B93F7C9C52D}" srcOrd="0" destOrd="0" presId="urn:microsoft.com/office/officeart/2005/8/layout/cycle2"/>
    <dgm:cxn modelId="{FC91CDA6-A0C3-48D3-97AD-C598784B0B6E}" type="presOf" srcId="{FF93274F-7582-4A77-BCCC-529A21D4F5D2}" destId="{DACED4F8-5473-455D-AA39-342E55A1A09A}" srcOrd="1" destOrd="0" presId="urn:microsoft.com/office/officeart/2005/8/layout/cycle2"/>
    <dgm:cxn modelId="{6348F7B3-2544-43B3-B8D8-509AC0A7C96D}" type="presOf" srcId="{FF93274F-7582-4A77-BCCC-529A21D4F5D2}" destId="{E1356DE3-BC26-440A-88ED-09C1B87D9482}" srcOrd="0" destOrd="0" presId="urn:microsoft.com/office/officeart/2005/8/layout/cycle2"/>
    <dgm:cxn modelId="{B42F94F4-6B23-435E-A5AC-25D444E613A5}" type="presOf" srcId="{27D82D9E-AC61-49E0-BEE7-EA4E11E9C90E}" destId="{7A0223E6-D931-4459-A032-8191C91E6BF1}" srcOrd="0" destOrd="0" presId="urn:microsoft.com/office/officeart/2005/8/layout/cycle2"/>
    <dgm:cxn modelId="{D7B5DBFC-E1F4-467D-A225-63B6B38A13AF}" srcId="{A11F019E-A949-4F09-84C8-746200B76DD5}" destId="{AB8D9DA8-10F5-4BE1-89CF-F4E70CC112EF}" srcOrd="3" destOrd="0" parTransId="{02DD2B53-8881-43A9-A367-C49FA5AC1256}" sibTransId="{1A8AC82B-D633-4E5E-AE8A-E45F6E563D92}"/>
    <dgm:cxn modelId="{240194FD-A3FB-4CD1-8731-FFEDC477595A}" type="presOf" srcId="{293B76E4-CDDF-4336-BA28-719D923F9202}" destId="{D10163CC-E246-4B98-B0EE-494EB1E7AAE2}" srcOrd="0" destOrd="0" presId="urn:microsoft.com/office/officeart/2005/8/layout/cycle2"/>
    <dgm:cxn modelId="{6BAE0AAF-87F6-405A-B665-1FAD52E3FDE4}" type="presParOf" srcId="{00ACCB1D-D71B-4819-89A6-F43D8F8E8766}" destId="{7A0223E6-D931-4459-A032-8191C91E6BF1}" srcOrd="0" destOrd="0" presId="urn:microsoft.com/office/officeart/2005/8/layout/cycle2"/>
    <dgm:cxn modelId="{7AF3E881-0789-4CD7-AEA8-1AC9FE688064}" type="presParOf" srcId="{00ACCB1D-D71B-4819-89A6-F43D8F8E8766}" destId="{F7032C73-B6CD-48FD-81B2-232FF4241302}" srcOrd="1" destOrd="0" presId="urn:microsoft.com/office/officeart/2005/8/layout/cycle2"/>
    <dgm:cxn modelId="{41EE3E3F-99E4-42EC-9A0B-79298C28613B}" type="presParOf" srcId="{F7032C73-B6CD-48FD-81B2-232FF4241302}" destId="{3863B95F-82B4-42A0-BA41-61E0B8A11BA1}" srcOrd="0" destOrd="0" presId="urn:microsoft.com/office/officeart/2005/8/layout/cycle2"/>
    <dgm:cxn modelId="{EC2A3C4E-BCEF-4D46-86C8-4DC267E9A596}" type="presParOf" srcId="{00ACCB1D-D71B-4819-89A6-F43D8F8E8766}" destId="{D10163CC-E246-4B98-B0EE-494EB1E7AAE2}" srcOrd="2" destOrd="0" presId="urn:microsoft.com/office/officeart/2005/8/layout/cycle2"/>
    <dgm:cxn modelId="{66210E59-3F79-4F1C-90C3-ED96ABBD681A}" type="presParOf" srcId="{00ACCB1D-D71B-4819-89A6-F43D8F8E8766}" destId="{CEC203B2-230D-463C-966E-B5EFAC5A3E21}" srcOrd="3" destOrd="0" presId="urn:microsoft.com/office/officeart/2005/8/layout/cycle2"/>
    <dgm:cxn modelId="{B19CF6F7-782D-4CF9-B63C-81E4F1FADAA7}" type="presParOf" srcId="{CEC203B2-230D-463C-966E-B5EFAC5A3E21}" destId="{6F9660BA-3E91-471D-B502-6521CC6E728C}" srcOrd="0" destOrd="0" presId="urn:microsoft.com/office/officeart/2005/8/layout/cycle2"/>
    <dgm:cxn modelId="{800B46CE-7C10-43E2-8534-FDA37FEDA255}" type="presParOf" srcId="{00ACCB1D-D71B-4819-89A6-F43D8F8E8766}" destId="{AEE464EE-0A17-47A3-B907-24E53CC1F2ED}" srcOrd="4" destOrd="0" presId="urn:microsoft.com/office/officeart/2005/8/layout/cycle2"/>
    <dgm:cxn modelId="{F524E072-C5FD-4D0F-B7C9-FA4B38989A8A}" type="presParOf" srcId="{00ACCB1D-D71B-4819-89A6-F43D8F8E8766}" destId="{E1356DE3-BC26-440A-88ED-09C1B87D9482}" srcOrd="5" destOrd="0" presId="urn:microsoft.com/office/officeart/2005/8/layout/cycle2"/>
    <dgm:cxn modelId="{7F3E00EB-F074-4ABC-B764-C063EB186F75}" type="presParOf" srcId="{E1356DE3-BC26-440A-88ED-09C1B87D9482}" destId="{DACED4F8-5473-455D-AA39-342E55A1A09A}" srcOrd="0" destOrd="0" presId="urn:microsoft.com/office/officeart/2005/8/layout/cycle2"/>
    <dgm:cxn modelId="{419E21F0-0375-408A-A1F4-15624B9D55B7}" type="presParOf" srcId="{00ACCB1D-D71B-4819-89A6-F43D8F8E8766}" destId="{564AD948-3F2F-4E63-9572-908CB9674964}" srcOrd="6" destOrd="0" presId="urn:microsoft.com/office/officeart/2005/8/layout/cycle2"/>
    <dgm:cxn modelId="{4B323A2D-86C1-4F50-8F05-567D0BAC2B9D}" type="presParOf" srcId="{00ACCB1D-D71B-4819-89A6-F43D8F8E8766}" destId="{9D98EBAF-473A-4D21-AE6B-4B93F7C9C52D}" srcOrd="7" destOrd="0" presId="urn:microsoft.com/office/officeart/2005/8/layout/cycle2"/>
    <dgm:cxn modelId="{88B513FC-6E98-4B82-9661-19092FA4B2F9}" type="presParOf" srcId="{9D98EBAF-473A-4D21-AE6B-4B93F7C9C52D}" destId="{DDDECA49-8E83-4ABD-B30F-67E4E8919E6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7E7CB-16D9-44D1-B5B9-391E6B93E209}">
      <dsp:nvSpPr>
        <dsp:cNvPr id="0" name=""/>
        <dsp:cNvSpPr/>
      </dsp:nvSpPr>
      <dsp:spPr>
        <a:xfrm>
          <a:off x="0" y="521229"/>
          <a:ext cx="9144000" cy="62683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04DD8-EBDF-48C0-9797-7084EAA5B012}">
      <dsp:nvSpPr>
        <dsp:cNvPr id="0" name=""/>
        <dsp:cNvSpPr/>
      </dsp:nvSpPr>
      <dsp:spPr>
        <a:xfrm>
          <a:off x="1775" y="0"/>
          <a:ext cx="1194068" cy="62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ighlight>
                <a:srgbClr val="00FF00"/>
              </a:highlight>
            </a:rPr>
            <a:t>Bank deposit</a:t>
          </a:r>
        </a:p>
      </dsp:txBody>
      <dsp:txXfrm>
        <a:off x="1775" y="0"/>
        <a:ext cx="1194068" cy="626839"/>
      </dsp:txXfrm>
    </dsp:sp>
    <dsp:sp modelId="{BA9F9F55-9D4C-47B0-A525-50C6E7D4C31C}">
      <dsp:nvSpPr>
        <dsp:cNvPr id="0" name=""/>
        <dsp:cNvSpPr/>
      </dsp:nvSpPr>
      <dsp:spPr>
        <a:xfrm>
          <a:off x="520454" y="705194"/>
          <a:ext cx="156709" cy="15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AA449-9881-46CB-BEFA-47905B5E6FFE}">
      <dsp:nvSpPr>
        <dsp:cNvPr id="0" name=""/>
        <dsp:cNvSpPr/>
      </dsp:nvSpPr>
      <dsp:spPr>
        <a:xfrm>
          <a:off x="1211138" y="940258"/>
          <a:ext cx="1232051" cy="62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highlight>
                <a:srgbClr val="00FF00"/>
              </a:highlight>
            </a:rPr>
            <a:t>Gov</a:t>
          </a:r>
          <a:r>
            <a:rPr lang="en-US" sz="1200" kern="1200" dirty="0">
              <a:highlight>
                <a:srgbClr val="00FF00"/>
              </a:highlight>
            </a:rPr>
            <a:t> bonds </a:t>
          </a:r>
        </a:p>
      </dsp:txBody>
      <dsp:txXfrm>
        <a:off x="1211138" y="940258"/>
        <a:ext cx="1232051" cy="626839"/>
      </dsp:txXfrm>
    </dsp:sp>
    <dsp:sp modelId="{D4BC01ED-C94F-4CA0-9F66-C4440C353761}">
      <dsp:nvSpPr>
        <dsp:cNvPr id="0" name=""/>
        <dsp:cNvSpPr/>
      </dsp:nvSpPr>
      <dsp:spPr>
        <a:xfrm>
          <a:off x="1748809" y="705194"/>
          <a:ext cx="156709" cy="15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9AF1C-8B4D-44EF-9F6C-48EEE10CC5A8}">
      <dsp:nvSpPr>
        <dsp:cNvPr id="0" name=""/>
        <dsp:cNvSpPr/>
      </dsp:nvSpPr>
      <dsp:spPr>
        <a:xfrm>
          <a:off x="2458485" y="0"/>
          <a:ext cx="1308529" cy="62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ighlight>
                <a:srgbClr val="00FF00"/>
              </a:highlight>
            </a:rPr>
            <a:t>SOE bonds (guarantee) </a:t>
          </a:r>
        </a:p>
      </dsp:txBody>
      <dsp:txXfrm>
        <a:off x="2458485" y="0"/>
        <a:ext cx="1308529" cy="626839"/>
      </dsp:txXfrm>
    </dsp:sp>
    <dsp:sp modelId="{977FA406-5854-4697-96BE-0CAE4DAB35A8}">
      <dsp:nvSpPr>
        <dsp:cNvPr id="0" name=""/>
        <dsp:cNvSpPr/>
      </dsp:nvSpPr>
      <dsp:spPr>
        <a:xfrm>
          <a:off x="3034394" y="705194"/>
          <a:ext cx="156709" cy="15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2C736-EE33-4B70-8FD2-E7FF9F141BB0}">
      <dsp:nvSpPr>
        <dsp:cNvPr id="0" name=""/>
        <dsp:cNvSpPr/>
      </dsp:nvSpPr>
      <dsp:spPr>
        <a:xfrm>
          <a:off x="3782309" y="940258"/>
          <a:ext cx="1130658" cy="62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ighlight>
                <a:srgbClr val="FFFF00"/>
              </a:highlight>
            </a:rPr>
            <a:t>Corporate bonds </a:t>
          </a:r>
        </a:p>
      </dsp:txBody>
      <dsp:txXfrm>
        <a:off x="3782309" y="940258"/>
        <a:ext cx="1130658" cy="626839"/>
      </dsp:txXfrm>
    </dsp:sp>
    <dsp:sp modelId="{EF2335AE-3F18-48AB-9669-8D3C9E44C4BD}">
      <dsp:nvSpPr>
        <dsp:cNvPr id="0" name=""/>
        <dsp:cNvSpPr/>
      </dsp:nvSpPr>
      <dsp:spPr>
        <a:xfrm>
          <a:off x="4269283" y="705194"/>
          <a:ext cx="156709" cy="15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9BF79-E3FE-46B1-9A20-81E94E86D358}">
      <dsp:nvSpPr>
        <dsp:cNvPr id="0" name=""/>
        <dsp:cNvSpPr/>
      </dsp:nvSpPr>
      <dsp:spPr>
        <a:xfrm>
          <a:off x="4928262" y="0"/>
          <a:ext cx="1134669" cy="62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ighlight>
                <a:srgbClr val="FFFF00"/>
              </a:highlight>
            </a:rPr>
            <a:t>Private debt </a:t>
          </a:r>
        </a:p>
      </dsp:txBody>
      <dsp:txXfrm>
        <a:off x="4928262" y="0"/>
        <a:ext cx="1134669" cy="626839"/>
      </dsp:txXfrm>
    </dsp:sp>
    <dsp:sp modelId="{47B2CC6A-B1AF-4EA8-94E9-BE9EFF8474F1}">
      <dsp:nvSpPr>
        <dsp:cNvPr id="0" name=""/>
        <dsp:cNvSpPr/>
      </dsp:nvSpPr>
      <dsp:spPr>
        <a:xfrm>
          <a:off x="5417242" y="705194"/>
          <a:ext cx="156709" cy="15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AF54E-56FB-4F54-9D82-433FBAF01C67}">
      <dsp:nvSpPr>
        <dsp:cNvPr id="0" name=""/>
        <dsp:cNvSpPr/>
      </dsp:nvSpPr>
      <dsp:spPr>
        <a:xfrm>
          <a:off x="6078226" y="940258"/>
          <a:ext cx="806330" cy="62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ighlight>
                <a:srgbClr val="FFFF00"/>
              </a:highlight>
            </a:rPr>
            <a:t>Listed equity </a:t>
          </a:r>
        </a:p>
      </dsp:txBody>
      <dsp:txXfrm>
        <a:off x="6078226" y="940258"/>
        <a:ext cx="806330" cy="626839"/>
      </dsp:txXfrm>
    </dsp:sp>
    <dsp:sp modelId="{95F5F9D7-ADA3-4131-B8C8-D35D68FE60D3}">
      <dsp:nvSpPr>
        <dsp:cNvPr id="0" name=""/>
        <dsp:cNvSpPr/>
      </dsp:nvSpPr>
      <dsp:spPr>
        <a:xfrm>
          <a:off x="6403037" y="705194"/>
          <a:ext cx="156709" cy="15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495B8-0D49-403F-A4AD-0B9F1BFE6185}">
      <dsp:nvSpPr>
        <dsp:cNvPr id="0" name=""/>
        <dsp:cNvSpPr/>
      </dsp:nvSpPr>
      <dsp:spPr>
        <a:xfrm>
          <a:off x="6899852" y="0"/>
          <a:ext cx="1327971" cy="62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ighlight>
                <a:srgbClr val="FF0000"/>
              </a:highlight>
            </a:rPr>
            <a:t>Unlisted equity / PE </a:t>
          </a:r>
        </a:p>
      </dsp:txBody>
      <dsp:txXfrm>
        <a:off x="6899852" y="0"/>
        <a:ext cx="1327971" cy="626839"/>
      </dsp:txXfrm>
    </dsp:sp>
    <dsp:sp modelId="{F239B57A-D958-4420-99EB-81F19E186FDC}">
      <dsp:nvSpPr>
        <dsp:cNvPr id="0" name=""/>
        <dsp:cNvSpPr/>
      </dsp:nvSpPr>
      <dsp:spPr>
        <a:xfrm>
          <a:off x="7485483" y="705194"/>
          <a:ext cx="156709" cy="15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AD298-72CF-462E-9750-30E56F19A733}">
      <dsp:nvSpPr>
        <dsp:cNvPr id="0" name=""/>
        <dsp:cNvSpPr/>
      </dsp:nvSpPr>
      <dsp:spPr>
        <a:xfrm>
          <a:off x="0" y="489004"/>
          <a:ext cx="9037983" cy="65200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0244-5A19-44C1-9BD1-8373DF1E590C}">
      <dsp:nvSpPr>
        <dsp:cNvPr id="0" name=""/>
        <dsp:cNvSpPr/>
      </dsp:nvSpPr>
      <dsp:spPr>
        <a:xfrm>
          <a:off x="2234" y="0"/>
          <a:ext cx="1300754" cy="65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00FF00"/>
              </a:highlight>
            </a:rPr>
            <a:t>Social bond (</a:t>
          </a:r>
          <a:r>
            <a:rPr lang="en-US" sz="1500" kern="1200" dirty="0" err="1">
              <a:highlight>
                <a:srgbClr val="00FF00"/>
              </a:highlight>
            </a:rPr>
            <a:t>gov</a:t>
          </a:r>
          <a:r>
            <a:rPr lang="en-US" sz="1500" kern="1200" dirty="0">
              <a:highlight>
                <a:srgbClr val="00FF00"/>
              </a:highlight>
            </a:rPr>
            <a:t>)</a:t>
          </a:r>
        </a:p>
      </dsp:txBody>
      <dsp:txXfrm>
        <a:off x="2234" y="0"/>
        <a:ext cx="1300754" cy="652006"/>
      </dsp:txXfrm>
    </dsp:sp>
    <dsp:sp modelId="{785ACED2-87F4-4D8F-82BD-D93E9E88E276}">
      <dsp:nvSpPr>
        <dsp:cNvPr id="0" name=""/>
        <dsp:cNvSpPr/>
      </dsp:nvSpPr>
      <dsp:spPr>
        <a:xfrm>
          <a:off x="571110" y="733507"/>
          <a:ext cx="163001" cy="16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B4F12-5092-4CA7-94BA-AA37840DEB8D}">
      <dsp:nvSpPr>
        <dsp:cNvPr id="0" name=""/>
        <dsp:cNvSpPr/>
      </dsp:nvSpPr>
      <dsp:spPr>
        <a:xfrm>
          <a:off x="1368026" y="978009"/>
          <a:ext cx="1300754" cy="65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00FF00"/>
              </a:highlight>
            </a:rPr>
            <a:t>SOE bond (house </a:t>
          </a:r>
          <a:r>
            <a:rPr lang="en-US" sz="1500" kern="1200" dirty="0" err="1">
              <a:highlight>
                <a:srgbClr val="00FF00"/>
              </a:highlight>
            </a:rPr>
            <a:t>corp</a:t>
          </a:r>
          <a:r>
            <a:rPr lang="en-US" sz="1500" kern="1200" dirty="0">
              <a:highlight>
                <a:srgbClr val="00FF00"/>
              </a:highlight>
            </a:rPr>
            <a:t>)</a:t>
          </a:r>
        </a:p>
      </dsp:txBody>
      <dsp:txXfrm>
        <a:off x="1368026" y="978009"/>
        <a:ext cx="1300754" cy="652006"/>
      </dsp:txXfrm>
    </dsp:sp>
    <dsp:sp modelId="{FB19299B-C88A-4812-8AE5-AAE19841F1C0}">
      <dsp:nvSpPr>
        <dsp:cNvPr id="0" name=""/>
        <dsp:cNvSpPr/>
      </dsp:nvSpPr>
      <dsp:spPr>
        <a:xfrm>
          <a:off x="1936903" y="733507"/>
          <a:ext cx="163001" cy="16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CCDD1-4C6D-40CB-B1BC-2FFD94C87237}">
      <dsp:nvSpPr>
        <dsp:cNvPr id="0" name=""/>
        <dsp:cNvSpPr/>
      </dsp:nvSpPr>
      <dsp:spPr>
        <a:xfrm>
          <a:off x="2733818" y="0"/>
          <a:ext cx="1300754" cy="65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00FF00"/>
              </a:highlight>
            </a:rPr>
            <a:t>MFI bond  (guarantee)</a:t>
          </a:r>
        </a:p>
      </dsp:txBody>
      <dsp:txXfrm>
        <a:off x="2733818" y="0"/>
        <a:ext cx="1300754" cy="652006"/>
      </dsp:txXfrm>
    </dsp:sp>
    <dsp:sp modelId="{15FB6262-8E4C-4750-8A10-858DF2CBE6F0}">
      <dsp:nvSpPr>
        <dsp:cNvPr id="0" name=""/>
        <dsp:cNvSpPr/>
      </dsp:nvSpPr>
      <dsp:spPr>
        <a:xfrm>
          <a:off x="3302695" y="733507"/>
          <a:ext cx="163001" cy="16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90EDC-5F9B-47E8-B039-E4AE8ED29D52}">
      <dsp:nvSpPr>
        <dsp:cNvPr id="0" name=""/>
        <dsp:cNvSpPr/>
      </dsp:nvSpPr>
      <dsp:spPr>
        <a:xfrm>
          <a:off x="4099611" y="978009"/>
          <a:ext cx="1300754" cy="65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FFFF00"/>
              </a:highlight>
            </a:rPr>
            <a:t>Housing fund</a:t>
          </a:r>
        </a:p>
      </dsp:txBody>
      <dsp:txXfrm>
        <a:off x="4099611" y="978009"/>
        <a:ext cx="1300754" cy="652006"/>
      </dsp:txXfrm>
    </dsp:sp>
    <dsp:sp modelId="{B348CCF5-3A7C-444B-A87B-FDD035632AC3}">
      <dsp:nvSpPr>
        <dsp:cNvPr id="0" name=""/>
        <dsp:cNvSpPr/>
      </dsp:nvSpPr>
      <dsp:spPr>
        <a:xfrm>
          <a:off x="4668487" y="733507"/>
          <a:ext cx="163001" cy="16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E76BF-9C18-4CCA-9A5B-11EB5C82A39A}">
      <dsp:nvSpPr>
        <dsp:cNvPr id="0" name=""/>
        <dsp:cNvSpPr/>
      </dsp:nvSpPr>
      <dsp:spPr>
        <a:xfrm>
          <a:off x="5465403" y="0"/>
          <a:ext cx="1300754" cy="65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FF0000"/>
              </a:highlight>
            </a:rPr>
            <a:t>Direct investments</a:t>
          </a:r>
        </a:p>
      </dsp:txBody>
      <dsp:txXfrm>
        <a:off x="5465403" y="0"/>
        <a:ext cx="1300754" cy="652006"/>
      </dsp:txXfrm>
    </dsp:sp>
    <dsp:sp modelId="{F9238CD3-7F1B-4B12-99C3-4DCBC8CC1A18}">
      <dsp:nvSpPr>
        <dsp:cNvPr id="0" name=""/>
        <dsp:cNvSpPr/>
      </dsp:nvSpPr>
      <dsp:spPr>
        <a:xfrm>
          <a:off x="6034280" y="733507"/>
          <a:ext cx="163001" cy="16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A8FBE-E557-4966-8488-B281C5907B2F}">
      <dsp:nvSpPr>
        <dsp:cNvPr id="0" name=""/>
        <dsp:cNvSpPr/>
      </dsp:nvSpPr>
      <dsp:spPr>
        <a:xfrm>
          <a:off x="6928414" y="1041374"/>
          <a:ext cx="1106317" cy="56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FF0000"/>
              </a:highlight>
            </a:rPr>
            <a:t>MBS</a:t>
          </a:r>
        </a:p>
      </dsp:txBody>
      <dsp:txXfrm>
        <a:off x="6928414" y="1041374"/>
        <a:ext cx="1106317" cy="567519"/>
      </dsp:txXfrm>
    </dsp:sp>
    <dsp:sp modelId="{37CA1652-55CA-4066-8897-C03FE84E58AB}">
      <dsp:nvSpPr>
        <dsp:cNvPr id="0" name=""/>
        <dsp:cNvSpPr/>
      </dsp:nvSpPr>
      <dsp:spPr>
        <a:xfrm>
          <a:off x="7400072" y="754628"/>
          <a:ext cx="163001" cy="16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A0274-93CC-41DE-8FDB-E1CA5E7620AD}">
      <dsp:nvSpPr>
        <dsp:cNvPr id="0" name=""/>
        <dsp:cNvSpPr/>
      </dsp:nvSpPr>
      <dsp:spPr>
        <a:xfrm>
          <a:off x="0" y="490992"/>
          <a:ext cx="8892210" cy="65465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54E7F-3F80-4C65-9ECF-70EF7ABEF6CF}">
      <dsp:nvSpPr>
        <dsp:cNvPr id="0" name=""/>
        <dsp:cNvSpPr/>
      </dsp:nvSpPr>
      <dsp:spPr>
        <a:xfrm>
          <a:off x="2198" y="0"/>
          <a:ext cx="1279774" cy="65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00FF00"/>
              </a:highlight>
            </a:rPr>
            <a:t>Infra bond (</a:t>
          </a:r>
          <a:r>
            <a:rPr lang="en-US" sz="1400" kern="1200" dirty="0" err="1">
              <a:highlight>
                <a:srgbClr val="00FF00"/>
              </a:highlight>
            </a:rPr>
            <a:t>gov</a:t>
          </a:r>
          <a:r>
            <a:rPr lang="en-US" sz="1400" kern="1200" dirty="0">
              <a:highlight>
                <a:srgbClr val="00FF00"/>
              </a:highlight>
            </a:rPr>
            <a:t>)</a:t>
          </a:r>
        </a:p>
      </dsp:txBody>
      <dsp:txXfrm>
        <a:off x="2198" y="0"/>
        <a:ext cx="1279774" cy="654657"/>
      </dsp:txXfrm>
    </dsp:sp>
    <dsp:sp modelId="{456655F5-4022-4F24-869F-CBBBAD968E47}">
      <dsp:nvSpPr>
        <dsp:cNvPr id="0" name=""/>
        <dsp:cNvSpPr/>
      </dsp:nvSpPr>
      <dsp:spPr>
        <a:xfrm>
          <a:off x="560253" y="736489"/>
          <a:ext cx="163664" cy="16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97F4D-5A1E-4119-8B02-4E41F88B008C}">
      <dsp:nvSpPr>
        <dsp:cNvPr id="0" name=""/>
        <dsp:cNvSpPr/>
      </dsp:nvSpPr>
      <dsp:spPr>
        <a:xfrm>
          <a:off x="1345961" y="981985"/>
          <a:ext cx="1279774" cy="65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00FF00"/>
              </a:highlight>
            </a:rPr>
            <a:t>Utility/ SOE bond</a:t>
          </a:r>
        </a:p>
      </dsp:txBody>
      <dsp:txXfrm>
        <a:off x="1345961" y="981985"/>
        <a:ext cx="1279774" cy="654657"/>
      </dsp:txXfrm>
    </dsp:sp>
    <dsp:sp modelId="{CB8330AC-485F-4A63-B07F-DDF61AAC3D1B}">
      <dsp:nvSpPr>
        <dsp:cNvPr id="0" name=""/>
        <dsp:cNvSpPr/>
      </dsp:nvSpPr>
      <dsp:spPr>
        <a:xfrm>
          <a:off x="1904016" y="736489"/>
          <a:ext cx="163664" cy="16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22102-D25F-4A10-B9A8-5783A60FA418}">
      <dsp:nvSpPr>
        <dsp:cNvPr id="0" name=""/>
        <dsp:cNvSpPr/>
      </dsp:nvSpPr>
      <dsp:spPr>
        <a:xfrm>
          <a:off x="2689725" y="0"/>
          <a:ext cx="1279774" cy="65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Covered bonds</a:t>
          </a:r>
        </a:p>
      </dsp:txBody>
      <dsp:txXfrm>
        <a:off x="2689725" y="0"/>
        <a:ext cx="1279774" cy="654657"/>
      </dsp:txXfrm>
    </dsp:sp>
    <dsp:sp modelId="{2467FAB9-3B17-4A80-AD28-1D33DBD81DBA}">
      <dsp:nvSpPr>
        <dsp:cNvPr id="0" name=""/>
        <dsp:cNvSpPr/>
      </dsp:nvSpPr>
      <dsp:spPr>
        <a:xfrm>
          <a:off x="3247780" y="736489"/>
          <a:ext cx="163664" cy="16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C459A-B52C-44C1-8A82-01D028FC7CC5}">
      <dsp:nvSpPr>
        <dsp:cNvPr id="0" name=""/>
        <dsp:cNvSpPr/>
      </dsp:nvSpPr>
      <dsp:spPr>
        <a:xfrm>
          <a:off x="4033488" y="981985"/>
          <a:ext cx="1279774" cy="65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Infrastructure funds </a:t>
          </a:r>
        </a:p>
      </dsp:txBody>
      <dsp:txXfrm>
        <a:off x="4033488" y="981985"/>
        <a:ext cx="1279774" cy="654657"/>
      </dsp:txXfrm>
    </dsp:sp>
    <dsp:sp modelId="{D7E5D9BF-919E-4297-A37C-3F5033A89554}">
      <dsp:nvSpPr>
        <dsp:cNvPr id="0" name=""/>
        <dsp:cNvSpPr/>
      </dsp:nvSpPr>
      <dsp:spPr>
        <a:xfrm>
          <a:off x="4591544" y="736489"/>
          <a:ext cx="163664" cy="16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0E834-2BB5-4AEB-9A2B-C2A892605747}">
      <dsp:nvSpPr>
        <dsp:cNvPr id="0" name=""/>
        <dsp:cNvSpPr/>
      </dsp:nvSpPr>
      <dsp:spPr>
        <a:xfrm>
          <a:off x="5377252" y="0"/>
          <a:ext cx="1279774" cy="65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Project bonds</a:t>
          </a:r>
        </a:p>
      </dsp:txBody>
      <dsp:txXfrm>
        <a:off x="5377252" y="0"/>
        <a:ext cx="1279774" cy="654657"/>
      </dsp:txXfrm>
    </dsp:sp>
    <dsp:sp modelId="{8FE5AC6C-B719-4BA5-AC95-522824BEB17B}">
      <dsp:nvSpPr>
        <dsp:cNvPr id="0" name=""/>
        <dsp:cNvSpPr/>
      </dsp:nvSpPr>
      <dsp:spPr>
        <a:xfrm>
          <a:off x="5935307" y="736489"/>
          <a:ext cx="163664" cy="16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01861-7DAE-40A9-808E-CF6269A93137}">
      <dsp:nvSpPr>
        <dsp:cNvPr id="0" name=""/>
        <dsp:cNvSpPr/>
      </dsp:nvSpPr>
      <dsp:spPr>
        <a:xfrm>
          <a:off x="6721016" y="981985"/>
          <a:ext cx="1279774" cy="65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0000"/>
              </a:highlight>
            </a:rPr>
            <a:t>Securitization</a:t>
          </a:r>
        </a:p>
      </dsp:txBody>
      <dsp:txXfrm>
        <a:off x="6721016" y="981985"/>
        <a:ext cx="1279774" cy="654657"/>
      </dsp:txXfrm>
    </dsp:sp>
    <dsp:sp modelId="{F079C730-CE7C-4687-A2C3-8EF653FF7BE6}">
      <dsp:nvSpPr>
        <dsp:cNvPr id="0" name=""/>
        <dsp:cNvSpPr/>
      </dsp:nvSpPr>
      <dsp:spPr>
        <a:xfrm>
          <a:off x="7279071" y="736489"/>
          <a:ext cx="163664" cy="16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0E5A5-F1B8-4A5B-A8D8-B67DC8CCAC87}">
      <dsp:nvSpPr>
        <dsp:cNvPr id="0" name=""/>
        <dsp:cNvSpPr/>
      </dsp:nvSpPr>
      <dsp:spPr>
        <a:xfrm rot="19200000">
          <a:off x="1605" y="1650379"/>
          <a:ext cx="1440190" cy="936124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Listed / on-market instruments </a:t>
          </a:r>
        </a:p>
      </dsp:txBody>
      <dsp:txXfrm>
        <a:off x="61990" y="1690731"/>
        <a:ext cx="1348794" cy="890426"/>
      </dsp:txXfrm>
    </dsp:sp>
    <dsp:sp modelId="{0C70373C-B5F7-4DE3-AD62-5D7C503182F2}">
      <dsp:nvSpPr>
        <dsp:cNvPr id="0" name=""/>
        <dsp:cNvSpPr/>
      </dsp:nvSpPr>
      <dsp:spPr>
        <a:xfrm>
          <a:off x="1631986" y="1056968"/>
          <a:ext cx="1440190" cy="936124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Hybrid approaches </a:t>
          </a:r>
        </a:p>
      </dsp:txBody>
      <dsp:txXfrm>
        <a:off x="1677684" y="1102666"/>
        <a:ext cx="1348794" cy="890426"/>
      </dsp:txXfrm>
    </dsp:sp>
    <dsp:sp modelId="{F9437024-CDBC-4CB3-AD1D-CAF4F4407649}">
      <dsp:nvSpPr>
        <dsp:cNvPr id="0" name=""/>
        <dsp:cNvSpPr/>
      </dsp:nvSpPr>
      <dsp:spPr>
        <a:xfrm rot="2400000">
          <a:off x="3262367" y="1650379"/>
          <a:ext cx="1440190" cy="936124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Unregulated/ private markets  </a:t>
          </a:r>
        </a:p>
      </dsp:txBody>
      <dsp:txXfrm>
        <a:off x="3293378" y="1690731"/>
        <a:ext cx="1348794" cy="890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223E6-D931-4459-A032-8191C91E6BF1}">
      <dsp:nvSpPr>
        <dsp:cNvPr id="0" name=""/>
        <dsp:cNvSpPr/>
      </dsp:nvSpPr>
      <dsp:spPr>
        <a:xfrm>
          <a:off x="2606639" y="1148"/>
          <a:ext cx="1300934" cy="1300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Potential bond issuers </a:t>
          </a:r>
        </a:p>
      </dsp:txBody>
      <dsp:txXfrm>
        <a:off x="2797156" y="191665"/>
        <a:ext cx="919900" cy="919900"/>
      </dsp:txXfrm>
    </dsp:sp>
    <dsp:sp modelId="{F7032C73-B6CD-48FD-81B2-232FF4241302}">
      <dsp:nvSpPr>
        <dsp:cNvPr id="0" name=""/>
        <dsp:cNvSpPr/>
      </dsp:nvSpPr>
      <dsp:spPr>
        <a:xfrm rot="2700000">
          <a:off x="3767817" y="1115367"/>
          <a:ext cx="345148" cy="43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82981" y="1166572"/>
        <a:ext cx="241604" cy="263439"/>
      </dsp:txXfrm>
    </dsp:sp>
    <dsp:sp modelId="{D10163CC-E246-4B98-B0EE-494EB1E7AAE2}">
      <dsp:nvSpPr>
        <dsp:cNvPr id="0" name=""/>
        <dsp:cNvSpPr/>
      </dsp:nvSpPr>
      <dsp:spPr>
        <a:xfrm>
          <a:off x="3987024" y="1381532"/>
          <a:ext cx="1300934" cy="1300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Direct lending </a:t>
          </a:r>
        </a:p>
      </dsp:txBody>
      <dsp:txXfrm>
        <a:off x="4177541" y="1572049"/>
        <a:ext cx="919900" cy="919900"/>
      </dsp:txXfrm>
    </dsp:sp>
    <dsp:sp modelId="{CEC203B2-230D-463C-966E-B5EFAC5A3E21}">
      <dsp:nvSpPr>
        <dsp:cNvPr id="0" name=""/>
        <dsp:cNvSpPr/>
      </dsp:nvSpPr>
      <dsp:spPr>
        <a:xfrm rot="8100000">
          <a:off x="3781632" y="2495752"/>
          <a:ext cx="345148" cy="43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870012" y="2546957"/>
        <a:ext cx="241604" cy="263439"/>
      </dsp:txXfrm>
    </dsp:sp>
    <dsp:sp modelId="{AEE464EE-0A17-47A3-B907-24E53CC1F2ED}">
      <dsp:nvSpPr>
        <dsp:cNvPr id="0" name=""/>
        <dsp:cNvSpPr/>
      </dsp:nvSpPr>
      <dsp:spPr>
        <a:xfrm>
          <a:off x="2606639" y="2761917"/>
          <a:ext cx="1300934" cy="1300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Fund Structures </a:t>
          </a:r>
        </a:p>
      </dsp:txBody>
      <dsp:txXfrm>
        <a:off x="2797156" y="2952434"/>
        <a:ext cx="919900" cy="919900"/>
      </dsp:txXfrm>
    </dsp:sp>
    <dsp:sp modelId="{E1356DE3-BC26-440A-88ED-09C1B87D9482}">
      <dsp:nvSpPr>
        <dsp:cNvPr id="0" name=""/>
        <dsp:cNvSpPr/>
      </dsp:nvSpPr>
      <dsp:spPr>
        <a:xfrm rot="13500000">
          <a:off x="2401247" y="2509566"/>
          <a:ext cx="345148" cy="43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489627" y="2633987"/>
        <a:ext cx="241604" cy="263439"/>
      </dsp:txXfrm>
    </dsp:sp>
    <dsp:sp modelId="{564AD948-3F2F-4E63-9572-908CB9674964}">
      <dsp:nvSpPr>
        <dsp:cNvPr id="0" name=""/>
        <dsp:cNvSpPr/>
      </dsp:nvSpPr>
      <dsp:spPr>
        <a:xfrm>
          <a:off x="1226255" y="1381532"/>
          <a:ext cx="1300934" cy="1300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SME financing</a:t>
          </a:r>
        </a:p>
      </dsp:txBody>
      <dsp:txXfrm>
        <a:off x="1416772" y="1572049"/>
        <a:ext cx="919900" cy="919900"/>
      </dsp:txXfrm>
    </dsp:sp>
    <dsp:sp modelId="{9D98EBAF-473A-4D21-AE6B-4B93F7C9C52D}">
      <dsp:nvSpPr>
        <dsp:cNvPr id="0" name=""/>
        <dsp:cNvSpPr/>
      </dsp:nvSpPr>
      <dsp:spPr>
        <a:xfrm rot="18900000">
          <a:off x="2387432" y="1129182"/>
          <a:ext cx="345148" cy="43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402596" y="1253603"/>
        <a:ext cx="241604" cy="26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0.12602</cdr:x>
      <cdr:y>0.71206</cdr:y>
    </cdr:from>
    <cdr:to>
      <cdr:x>0.39341</cdr:x>
      <cdr:y>0.79213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AF5EB428-40FA-40C9-BD03-9D065C016CFB}"/>
            </a:ext>
          </a:extLst>
        </cdr:cNvPr>
        <cdr:cNvSpPr txBox="1"/>
      </cdr:nvSpPr>
      <cdr:spPr>
        <a:xfrm xmlns:a="http://schemas.openxmlformats.org/drawingml/2006/main">
          <a:off x="835452" y="3385742"/>
          <a:ext cx="1772630" cy="3807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295F71"/>
              </a:solidFill>
            </a:rPr>
            <a:t>Provident Funds</a:t>
          </a:r>
        </a:p>
      </cdr:txBody>
    </cdr:sp>
  </cdr:relSizeAnchor>
  <cdr:relSizeAnchor xmlns:cdr="http://schemas.openxmlformats.org/drawingml/2006/chartDrawing">
    <cdr:from>
      <cdr:x>0.47504</cdr:x>
      <cdr:y>0.71379</cdr:y>
    </cdr:from>
    <cdr:to>
      <cdr:x>0.95499</cdr:x>
      <cdr:y>0.78637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56D2CF21-790E-435E-BF35-4583C7365A35}"/>
            </a:ext>
          </a:extLst>
        </cdr:cNvPr>
        <cdr:cNvSpPr txBox="1"/>
      </cdr:nvSpPr>
      <cdr:spPr>
        <a:xfrm xmlns:a="http://schemas.openxmlformats.org/drawingml/2006/main">
          <a:off x="3149233" y="3393968"/>
          <a:ext cx="3181784" cy="345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295F71"/>
              </a:solidFill>
            </a:rPr>
            <a:t>Pension &amp; Sovereign Wealth Funds</a:t>
          </a:r>
        </a:p>
      </cdr:txBody>
    </cdr:sp>
  </cdr:relSizeAnchor>
  <cdr:relSizeAnchor xmlns:cdr="http://schemas.openxmlformats.org/drawingml/2006/chartDrawing">
    <cdr:from>
      <cdr:x>0.14747</cdr:x>
      <cdr:y>0.02996</cdr:y>
    </cdr:from>
    <cdr:to>
      <cdr:x>0.91767</cdr:x>
      <cdr:y>0.10268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77D086C-830A-4510-997D-AC2C7C42E411}"/>
            </a:ext>
          </a:extLst>
        </cdr:cNvPr>
        <cdr:cNvSpPr txBox="1"/>
      </cdr:nvSpPr>
      <cdr:spPr>
        <a:xfrm xmlns:a="http://schemas.openxmlformats.org/drawingml/2006/main">
          <a:off x="977631" y="142441"/>
          <a:ext cx="5105955" cy="345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Average Annual Real Rate of Return, 2009 to 2018</a:t>
          </a:r>
          <a:b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</a:b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5402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257" y="1"/>
            <a:ext cx="3025402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942297D8-8F3F-48E4-B736-AE0A167DC53A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7"/>
            <a:ext cx="3025402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257" y="8684927"/>
            <a:ext cx="3025402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DC6E9D3-8A7D-46D5-BB35-1E07FC27D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5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5402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7" y="1"/>
            <a:ext cx="3025402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9CD156F9-8AD1-4B26-B19A-8C305D929799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7"/>
            <a:ext cx="3025402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7" y="8684927"/>
            <a:ext cx="3025402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422CE3A4-8350-4656-A438-6084D690B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average portfolio of globally top 20 pension funds is fairly diversified across equities, fixed income securities and alternatives asset classes</a:t>
            </a:r>
          </a:p>
          <a:p>
            <a:r>
              <a:rPr lang="en-US" dirty="0"/>
              <a:t>Top 20: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 pitchFamily="50" charset="-128"/>
              </a:rPr>
              <a:t>In 2022, </a:t>
            </a:r>
            <a:r>
              <a:rPr lang="en-US" sz="1200" kern="0" dirty="0">
                <a:solidFill>
                  <a:srgbClr val="002060"/>
                </a:solidFill>
                <a:ea typeface="ＭＳ Ｐゴシック" pitchFamily="50" charset="-128"/>
              </a:rPr>
              <a:t>t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 pitchFamily="50" charset="-128"/>
              </a:rPr>
              <a:t>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 pitchFamily="50" charset="-128"/>
              </a:rPr>
              <a:t>Employees’ Provident Fund of India was </a:t>
            </a:r>
            <a:r>
              <a:rPr lang="en-US" sz="1200" b="1" kern="0" dirty="0">
                <a:solidFill>
                  <a:srgbClr val="002060"/>
                </a:solidFill>
                <a:ea typeface="ＭＳ Ｐゴシック" pitchFamily="50" charset="-128"/>
              </a:rPr>
              <a:t>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 pitchFamily="50" charset="-128"/>
              </a:rPr>
              <a:t>new entrant in the top 20 funds</a:t>
            </a:r>
          </a:p>
          <a:p>
            <a:endParaRPr lang="en-US" dirty="0"/>
          </a:p>
          <a:p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Rank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Fund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Market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Total Assets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Government Pension Investment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Japan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$1,448,643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Government Pension Fund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Norway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$1,300,214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National Pension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South Korea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$706,496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Federal Retirement Thrift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U.S.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$689,858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ABP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Netherlands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$490,382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California Public Employees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U.S.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$432,235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Canada Pension Plan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Canada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$420,764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Central Provident Fund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Singapore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$406,711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National Social Security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China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$347,214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California State Teachers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U.S.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$290,384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York State Common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U.S.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$233,227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PFZW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Netherlands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$231,781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York City Retirement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U.S.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$228,170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Employees Provident Fund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Malaysia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$227,781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Local Government Officials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Japan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$207,145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Florida State Board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U.S.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$183,092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Ontario Teachers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Canada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$182,410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AustralianSuper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Australia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$176,446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Texas Teachers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U.S.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$173,277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Employees' Provident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India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$158,722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43DB6-A2F3-4F6D-9C89-BE9AB6CD41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3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2CE3A4-8350-4656-A438-6084D690B0D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1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CE3A4-8350-4656-A438-6084D690B0D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instruments to consider for diversification based on risk appetite and available governance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43DB6-A2F3-4F6D-9C89-BE9AB6CD41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3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CE3A4-8350-4656-A438-6084D690B0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6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18667" y="4927600"/>
            <a:ext cx="3065762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32488" y="5975350"/>
            <a:ext cx="2552700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351B-7CB4-4B1E-8DE1-EAEFA894B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1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E6783-46CC-4A66-9C3B-EF2D37CE2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hape 828">
            <a:extLst>
              <a:ext uri="{FF2B5EF4-FFF2-40B4-BE49-F238E27FC236}">
                <a16:creationId xmlns:a16="http://schemas.microsoft.com/office/drawing/2014/main" id="{AB6E0C99-7046-4A27-880A-992C6E7F72F1}"/>
              </a:ext>
            </a:extLst>
          </p:cNvPr>
          <p:cNvSpPr/>
          <p:nvPr userDrawn="1"/>
        </p:nvSpPr>
        <p:spPr>
          <a:xfrm>
            <a:off x="157722" y="789824"/>
            <a:ext cx="8900014" cy="133203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4289" rIns="34289" anchor="b"/>
          <a:lstStyle/>
          <a:p>
            <a:pPr defTabSz="342900">
              <a:defRPr sz="2400">
                <a:solidFill>
                  <a:srgbClr val="00234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9327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6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7" y="1599260"/>
            <a:ext cx="4215064" cy="4462104"/>
          </a:xfrm>
        </p:spPr>
        <p:txBody>
          <a:bodyPr/>
          <a:lstStyle>
            <a:lvl1pPr marL="0">
              <a:lnSpc>
                <a:spcPct val="100000"/>
              </a:lnSpc>
              <a:defRPr sz="195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Clr>
                <a:schemeClr val="tx2">
                  <a:lumMod val="50000"/>
                  <a:lumOff val="50000"/>
                </a:schemeClr>
              </a:buClr>
              <a:defRPr sz="1950">
                <a:solidFill>
                  <a:schemeClr val="tx1"/>
                </a:solidFill>
              </a:defRPr>
            </a:lvl2pPr>
            <a:lvl3pPr marL="0">
              <a:lnSpc>
                <a:spcPct val="100000"/>
              </a:lnSpc>
              <a:buClr>
                <a:schemeClr val="tx2">
                  <a:lumMod val="50000"/>
                  <a:lumOff val="50000"/>
                </a:schemeClr>
              </a:buClr>
              <a:defRPr sz="1950">
                <a:solidFill>
                  <a:schemeClr val="tx1"/>
                </a:solidFill>
              </a:defRPr>
            </a:lvl3pPr>
            <a:lvl4pPr marL="0">
              <a:lnSpc>
                <a:spcPct val="100000"/>
              </a:lnSpc>
              <a:buClr>
                <a:schemeClr val="tx2">
                  <a:lumMod val="50000"/>
                  <a:lumOff val="50000"/>
                </a:schemeClr>
              </a:buClr>
              <a:defRPr sz="1950">
                <a:solidFill>
                  <a:schemeClr val="tx1"/>
                </a:solidFill>
              </a:defRPr>
            </a:lvl4pPr>
            <a:lvl5pPr marL="0">
              <a:lnSpc>
                <a:spcPct val="100000"/>
              </a:lnSpc>
              <a:buClr>
                <a:schemeClr val="tx2">
                  <a:lumMod val="50000"/>
                  <a:lumOff val="50000"/>
                </a:schemeClr>
              </a:buClr>
              <a:defRPr sz="19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FE2481-3FE5-4D1E-8F25-39C261C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587376"/>
            <a:ext cx="8158414" cy="1103313"/>
          </a:xfrm>
          <a:prstGeom prst="rect">
            <a:avLst/>
          </a:prstGeom>
        </p:spPr>
        <p:txBody>
          <a:bodyPr/>
          <a:lstStyle>
            <a:lvl1pPr>
              <a:defRPr sz="21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221D3C5-7A21-4755-A045-63437413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0" y="301627"/>
            <a:ext cx="8563880" cy="756707"/>
          </a:xfrm>
        </p:spPr>
        <p:txBody>
          <a:bodyPr anchor="ctr"/>
          <a:lstStyle>
            <a:lvl1pPr>
              <a:defRPr sz="1950" b="0" i="0">
                <a:solidFill>
                  <a:srgbClr val="002244"/>
                </a:solidFill>
                <a:latin typeface="Andes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74A97FF-78D7-4374-8CBF-42BAF8B6A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800" y="1341121"/>
            <a:ext cx="8525780" cy="48306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009FDA"/>
              </a:buClr>
              <a:tabLst>
                <a:tab pos="6301979" algn="r"/>
              </a:tabLst>
              <a:defRPr lang="en-US" sz="135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6A9B5-DE2D-4B7C-8095-84322ACD1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258"/>
            <a:ext cx="9144000" cy="169862"/>
          </a:xfrm>
          <a:prstGeom prst="rect">
            <a:avLst/>
          </a:prstGeom>
          <a:gradFill flip="none" rotWithShape="1">
            <a:gsLst>
              <a:gs pos="62000">
                <a:srgbClr val="88AC6F"/>
              </a:gs>
              <a:gs pos="0">
                <a:srgbClr val="009FDA"/>
              </a:gs>
              <a:gs pos="100000">
                <a:srgbClr val="FDB714"/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6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3pPr marL="271463" indent="-271463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Click to edit Master text styles</a:t>
            </a:r>
          </a:p>
          <a:p>
            <a:pPr lvl="1"/>
            <a:r>
              <a:rPr lang="en-US" noProof="0" dirty="0" err="1"/>
              <a:t>Second level</a:t>
            </a:r>
          </a:p>
          <a:p>
            <a:pPr lvl="2"/>
            <a:r>
              <a:rPr lang="en-US" noProof="0" dirty="0" err="1"/>
              <a:t>Third level</a:t>
            </a:r>
          </a:p>
          <a:p>
            <a:pPr lvl="3"/>
            <a:r>
              <a:rPr lang="en-US" noProof="0" dirty="0" err="1"/>
              <a:t>Fourth level</a:t>
            </a:r>
          </a:p>
          <a:p>
            <a:pPr lvl="4"/>
            <a:r>
              <a:rPr lang="en-US" noProof="0" dirty="0" err="1"/>
              <a:t>Fifth level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AA19-6E56-4E37-A6A4-3226653FC1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44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49308"/>
            <a:ext cx="9144000" cy="1021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5187" indent="-65187">
              <a:spcBef>
                <a:spcPct val="50000"/>
              </a:spcBef>
              <a:buFontTx/>
              <a:buChar char="•"/>
            </a:pPr>
            <a:endParaRPr lang="en-US" sz="731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164" y="169653"/>
            <a:ext cx="8062912" cy="756707"/>
          </a:xfrm>
        </p:spPr>
        <p:txBody>
          <a:bodyPr anchor="b">
            <a:normAutofit/>
          </a:bodyPr>
          <a:lstStyle>
            <a:lvl1pPr>
              <a:defRPr sz="1238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8164" y="1598613"/>
            <a:ext cx="8062912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350"/>
              </a:spcBef>
              <a:tabLst>
                <a:tab pos="4726484" algn="r"/>
              </a:tabLst>
              <a:defRPr lang="en-US" sz="1238" smtClean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rgbClr val="263A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960002D6-35EC-8D4B-9211-065B573A8A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37446" y="6327346"/>
            <a:ext cx="552450" cy="358775"/>
          </a:xfrm>
        </p:spPr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4A102-010F-B290-7E58-0929FACBD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31" y="6260511"/>
            <a:ext cx="1345262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8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6"/>
            <a:ext cx="8410104" cy="983693"/>
          </a:xfrm>
        </p:spPr>
        <p:txBody>
          <a:bodyPr/>
          <a:lstStyle>
            <a:lvl1pPr>
              <a:defRPr sz="165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5" y="1788583"/>
            <a:ext cx="4133273" cy="4399780"/>
          </a:xfrm>
        </p:spPr>
        <p:txBody>
          <a:bodyPr lIns="182880" rIns="182880" anchor="ctr"/>
          <a:lstStyle>
            <a:lvl1pPr marL="0" marR="0" indent="0" algn="l" defTabSz="685800" rtl="0" eaLnBrk="0" fontAlgn="base" latinLnBrk="0" hangingPunct="0">
              <a:lnSpc>
                <a:spcPct val="130000"/>
              </a:lnSpc>
              <a:spcBef>
                <a:spcPts val="135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11"/>
            <a:ext cx="4133088" cy="4402163"/>
          </a:xfrm>
        </p:spPr>
        <p:txBody>
          <a:bodyPr lIns="182880" rIns="182880" anchor="ctr"/>
          <a:lstStyle>
            <a:lvl1pPr marL="0" marR="0" indent="0" algn="l" defTabSz="685800" rtl="0" eaLnBrk="0" fontAlgn="base" latinLnBrk="0" hangingPunct="0">
              <a:lnSpc>
                <a:spcPct val="130000"/>
              </a:lnSpc>
              <a:spcBef>
                <a:spcPts val="135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5" y="1429562"/>
            <a:ext cx="4133273" cy="264331"/>
          </a:xfrm>
        </p:spPr>
        <p:txBody>
          <a:bodyPr anchor="ctr">
            <a:normAutofit/>
          </a:bodyPr>
          <a:lstStyle>
            <a:lvl1pPr algn="ctr">
              <a:defRPr sz="1050" cap="all">
                <a:solidFill>
                  <a:srgbClr val="595959"/>
                </a:solidFill>
              </a:defRPr>
            </a:lvl1pPr>
            <a:lvl2pPr>
              <a:defRPr sz="12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41"/>
            <a:ext cx="4133088" cy="264331"/>
          </a:xfrm>
        </p:spPr>
        <p:txBody>
          <a:bodyPr anchor="ctr">
            <a:normAutofit/>
          </a:bodyPr>
          <a:lstStyle>
            <a:lvl1pPr algn="ctr">
              <a:defRPr sz="1050" cap="all">
                <a:solidFill>
                  <a:srgbClr val="595959"/>
                </a:solidFill>
              </a:defRPr>
            </a:lvl1pPr>
            <a:lvl2pPr>
              <a:defRPr sz="12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E6783-46CC-4A66-9C3B-EF2D37CE2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245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 anchor="b"/>
          <a:lstStyle>
            <a:lvl1pPr>
              <a:defRPr sz="165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tabLst>
                <a:tab pos="6301979" algn="r"/>
              </a:tabLst>
              <a:defRPr lang="en-US" sz="1200" baseline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2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106-F701-426C-9504-A6ADA1FCA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003301" y="6356352"/>
            <a:ext cx="5707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14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8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7" y="1599260"/>
            <a:ext cx="4215064" cy="4462104"/>
          </a:xfrm>
        </p:spPr>
        <p:txBody>
          <a:bodyPr/>
          <a:lstStyle>
            <a:lvl1pPr marL="0">
              <a:lnSpc>
                <a:spcPct val="100000"/>
              </a:lnSpc>
              <a:defRPr sz="1463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Clr>
                <a:schemeClr val="tx2">
                  <a:lumMod val="50000"/>
                  <a:lumOff val="50000"/>
                </a:schemeClr>
              </a:buClr>
              <a:defRPr sz="1463">
                <a:solidFill>
                  <a:schemeClr val="tx1"/>
                </a:solidFill>
              </a:defRPr>
            </a:lvl2pPr>
            <a:lvl3pPr marL="0">
              <a:lnSpc>
                <a:spcPct val="100000"/>
              </a:lnSpc>
              <a:buClr>
                <a:schemeClr val="tx2">
                  <a:lumMod val="50000"/>
                  <a:lumOff val="50000"/>
                </a:schemeClr>
              </a:buClr>
              <a:defRPr sz="1463">
                <a:solidFill>
                  <a:schemeClr val="tx1"/>
                </a:solidFill>
              </a:defRPr>
            </a:lvl3pPr>
            <a:lvl4pPr marL="0">
              <a:lnSpc>
                <a:spcPct val="100000"/>
              </a:lnSpc>
              <a:buClr>
                <a:schemeClr val="tx2">
                  <a:lumMod val="50000"/>
                  <a:lumOff val="50000"/>
                </a:schemeClr>
              </a:buClr>
              <a:defRPr sz="1463">
                <a:solidFill>
                  <a:schemeClr val="tx1"/>
                </a:solidFill>
              </a:defRPr>
            </a:lvl4pPr>
            <a:lvl5pPr marL="0">
              <a:lnSpc>
                <a:spcPct val="100000"/>
              </a:lnSpc>
              <a:buClr>
                <a:schemeClr val="tx2">
                  <a:lumMod val="50000"/>
                  <a:lumOff val="50000"/>
                </a:schemeClr>
              </a:buClr>
              <a:defRPr sz="146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FE2481-3FE5-4D1E-8F25-39C261C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587378"/>
            <a:ext cx="8158414" cy="1103313"/>
          </a:xfrm>
          <a:prstGeom prst="rect">
            <a:avLst/>
          </a:prstGeom>
        </p:spPr>
        <p:txBody>
          <a:bodyPr/>
          <a:lstStyle>
            <a:lvl1pPr>
              <a:defRPr sz="1575" cap="none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39EAC6-C895-B1E7-106D-DE2779A4E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6" y="301630"/>
            <a:ext cx="8462029" cy="756707"/>
          </a:xfrm>
        </p:spPr>
        <p:txBody>
          <a:bodyPr/>
          <a:lstStyle>
            <a:lvl1pPr>
              <a:defRPr sz="1238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350"/>
              </a:spcBef>
              <a:tabLst>
                <a:tab pos="4726484" algn="r"/>
              </a:tabLst>
              <a:defRPr lang="en-US" sz="9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78FD95F-3EC4-F5A2-4A5D-ADF5752C53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6DB0545A-57C2-122F-A118-19E5541286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70D9A83-4094-478A-B5F3-CE1E823FB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04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7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5975350"/>
            <a:ext cx="2719387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43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39F611-8078-4DA1-837D-109657952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6" y="301630"/>
            <a:ext cx="8462029" cy="756707"/>
          </a:xfrm>
        </p:spPr>
        <p:txBody>
          <a:bodyPr anchor="b"/>
          <a:lstStyle>
            <a:lvl1pPr>
              <a:defRPr sz="1238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350"/>
              </a:spcBef>
              <a:tabLst>
                <a:tab pos="4726484" algn="r"/>
              </a:tabLst>
              <a:defRPr lang="en-US" sz="900" baseline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BBAA407-5F62-4144-A608-1AA2620C85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9B20606-BC07-4902-8412-0D19954F64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B900D2-87F0-4EDD-A0C1-C5E1E35824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Webinar Series - Climate Stress Testing</a:t>
            </a:r>
          </a:p>
        </p:txBody>
      </p:sp>
    </p:spTree>
    <p:extLst>
      <p:ext uri="{BB962C8B-B14F-4D97-AF65-F5344CB8AC3E}">
        <p14:creationId xmlns:p14="http://schemas.microsoft.com/office/powerpoint/2010/main" val="34787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2495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5113" y="4540250"/>
            <a:ext cx="4321175" cy="876300"/>
            <a:chOff x="264890" y="4539871"/>
            <a:chExt cx="4321263" cy="876905"/>
          </a:xfrm>
        </p:grpSpPr>
        <p:pic>
          <p:nvPicPr>
            <p:cNvPr id="9" name="Picture 8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4299185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itle 329"/>
          <p:cNvSpPr>
            <a:spLocks noGrp="1"/>
          </p:cNvSpPr>
          <p:nvPr>
            <p:ph type="title"/>
          </p:nvPr>
        </p:nvSpPr>
        <p:spPr>
          <a:xfrm>
            <a:off x="1273363" y="5293895"/>
            <a:ext cx="7323485" cy="387684"/>
          </a:xfrm>
        </p:spPr>
        <p:txBody>
          <a:bodyPr/>
          <a:lstStyle>
            <a:lvl1pPr>
              <a:defRPr sz="20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273363" y="5708315"/>
            <a:ext cx="7335420" cy="3263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1273363" y="6055895"/>
            <a:ext cx="4373402" cy="468382"/>
          </a:xfrm>
        </p:spPr>
        <p:txBody>
          <a:bodyPr anchor="b"/>
          <a:lstStyle>
            <a:lvl1pPr algn="l">
              <a:lnSpc>
                <a:spcPct val="100000"/>
              </a:lnSpc>
              <a:defRPr sz="13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dt" sz="half" idx="16"/>
          </p:nvPr>
        </p:nvSpPr>
        <p:spPr>
          <a:xfrm>
            <a:off x="5854700" y="6161088"/>
            <a:ext cx="2744788" cy="363537"/>
          </a:xfrm>
        </p:spPr>
        <p:txBody>
          <a:bodyPr rIns="0" anchor="b" anchorCtr="0"/>
          <a:lstStyle>
            <a:lvl1pPr algn="r"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Shape 828">
            <a:extLst>
              <a:ext uri="{FF2B5EF4-FFF2-40B4-BE49-F238E27FC236}">
                <a16:creationId xmlns:a16="http://schemas.microsoft.com/office/drawing/2014/main" id="{370985D9-46A8-4461-ACB1-592871D2BFF2}"/>
              </a:ext>
            </a:extLst>
          </p:cNvPr>
          <p:cNvSpPr/>
          <p:nvPr userDrawn="1"/>
        </p:nvSpPr>
        <p:spPr>
          <a:xfrm>
            <a:off x="157722" y="789824"/>
            <a:ext cx="8900014" cy="133203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4289" rIns="34289" anchor="b"/>
          <a:lstStyle/>
          <a:p>
            <a:pPr defTabSz="342900">
              <a:defRPr sz="2400">
                <a:solidFill>
                  <a:srgbClr val="00234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1050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 anchor="b"/>
          <a:lstStyle>
            <a:lvl1pPr>
              <a:defRPr sz="165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tabLst>
                <a:tab pos="6301979" algn="r"/>
              </a:tabLst>
              <a:defRPr lang="en-US" sz="1200" baseline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2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106-F701-426C-9504-A6ADA1FCA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003301" y="6356352"/>
            <a:ext cx="5707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639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F106-F701-426C-9504-A6ADA1FCA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ape 828">
            <a:extLst>
              <a:ext uri="{FF2B5EF4-FFF2-40B4-BE49-F238E27FC236}">
                <a16:creationId xmlns:a16="http://schemas.microsoft.com/office/drawing/2014/main" id="{8997916F-87A5-4EF7-B362-067B9141D225}"/>
              </a:ext>
            </a:extLst>
          </p:cNvPr>
          <p:cNvSpPr/>
          <p:nvPr userDrawn="1"/>
        </p:nvSpPr>
        <p:spPr>
          <a:xfrm>
            <a:off x="157722" y="789824"/>
            <a:ext cx="8900014" cy="133203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4289" rIns="34289" anchor="b"/>
          <a:lstStyle/>
          <a:p>
            <a:pPr defTabSz="342900">
              <a:defRPr sz="2400">
                <a:solidFill>
                  <a:srgbClr val="00234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7879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cs typeface="+mn-c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1E35A-7A86-4B26-9B95-46F39F5F6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268913"/>
            <a:ext cx="42037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0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791C-2350-486D-B1D7-CDCA045F0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9490-87EE-45A4-893A-CF44B2B10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634" r:id="rId4"/>
    <p:sldLayoutId id="2147485641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75206FB7-4CC9-4E72-A8B0-AE04EE7D889F}"/>
              </a:ext>
            </a:extLst>
          </p:cNvPr>
          <p:cNvSpPr>
            <a:spLocks/>
          </p:cNvSpPr>
          <p:nvPr/>
        </p:nvSpPr>
        <p:spPr bwMode="auto">
          <a:xfrm flipH="1">
            <a:off x="8189914" y="6323017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9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1EE7BD24-1859-4E2C-BAAB-57ED0F1C7C56}"/>
              </a:ext>
            </a:extLst>
          </p:cNvPr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9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DDC3DAC-B602-40BC-84AA-415420D4F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90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3BD439D3-7892-4F32-99D7-BB1AAFA3F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42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55B830-47F8-4C64-86AB-CFF4C028C0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4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619" b="0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fld id="{CE418A0C-E1CC-4004-AC36-81D0A1B31E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TextBox 7">
            <a:extLst>
              <a:ext uri="{FF2B5EF4-FFF2-40B4-BE49-F238E27FC236}">
                <a16:creationId xmlns:a16="http://schemas.microsoft.com/office/drawing/2014/main" id="{B0B874EE-1B95-4E2B-A188-4FC91C55D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27" y="6207125"/>
            <a:ext cx="13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9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89F89-2061-4101-9270-810BB86B6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3302" y="6356354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Webinar Series - Climate Stress Testing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888E53-3A86-4E94-AC50-D1766474D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57" y="6210698"/>
            <a:ext cx="1961804" cy="4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211835-2133-4E3B-B610-E81ED9336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205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63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710D8D4-9BAA-4D31-AA58-EF82BBFB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308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hape 828">
            <a:extLst>
              <a:ext uri="{FF2B5EF4-FFF2-40B4-BE49-F238E27FC236}">
                <a16:creationId xmlns:a16="http://schemas.microsoft.com/office/drawing/2014/main" id="{44D02FBB-D894-4D52-8097-AA3987B7DF56}"/>
              </a:ext>
            </a:extLst>
          </p:cNvPr>
          <p:cNvSpPr/>
          <p:nvPr userDrawn="1"/>
        </p:nvSpPr>
        <p:spPr>
          <a:xfrm>
            <a:off x="157722" y="789824"/>
            <a:ext cx="8900014" cy="133203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4289" rIns="34289" anchor="b"/>
          <a:lstStyle/>
          <a:p>
            <a:pPr defTabSz="342900">
              <a:defRPr sz="2400">
                <a:solidFill>
                  <a:srgbClr val="00234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5536992-8123-4656-B2EB-7142D92A3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512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4" y="6323019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20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20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42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8" y="6207125"/>
            <a:ext cx="13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sz="1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97169C-B550-4ED3-B360-A3BBFCBE5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1" y="6103411"/>
            <a:ext cx="1731299" cy="452964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EED9A321-7620-4D28-86B5-930D87AEB6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86916" indent="-86916">
              <a:spcBef>
                <a:spcPct val="50000"/>
              </a:spcBef>
              <a:buFontTx/>
              <a:buChar char="•"/>
            </a:pPr>
            <a:endParaRPr lang="en-US" sz="975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5786EC1-8F01-BE55-D9DD-795A29D88815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786EC1-8F01-BE55-D9DD-795A29D88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77C01-99AA-6B40-9CFA-25819B37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E7213-F685-A64B-8B9D-A71082489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2575"/>
            <a:ext cx="7886700" cy="496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AE0C3-55EA-894D-AEC2-6068F35A45B8}"/>
              </a:ext>
            </a:extLst>
          </p:cNvPr>
          <p:cNvSpPr txBox="1"/>
          <p:nvPr/>
        </p:nvSpPr>
        <p:spPr>
          <a:xfrm>
            <a:off x="2093429" y="6434848"/>
            <a:ext cx="4957142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" b="0" i="0" spc="225" dirty="0">
                <a:solidFill>
                  <a:srgbClr val="4A6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BANK GROUP  </a:t>
            </a:r>
            <a:r>
              <a:rPr lang="en-US" sz="525" b="0" i="0" spc="225" dirty="0">
                <a:solidFill>
                  <a:srgbClr val="006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25" b="0" i="0" spc="225" dirty="0">
                <a:solidFill>
                  <a:srgbClr val="4A6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A4403DEF-7E8A-5041-B100-2611A9DA2289}" type="slidenum">
              <a:rPr lang="en-US" sz="525" b="0" i="0" spc="225" smtClean="0">
                <a:solidFill>
                  <a:srgbClr val="4A6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525" b="0" i="0" spc="225" dirty="0">
              <a:solidFill>
                <a:srgbClr val="4A6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rgbClr val="0F1033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F10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10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F10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F10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F10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5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5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1EBB3C8-AFC9-4CD5-B9E3-9C8E6F0AF605}" type="datetime4">
              <a:rPr lang="en-US"/>
              <a:pPr>
                <a:defRPr/>
              </a:pPr>
              <a:t>May 13, 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3" r:id="rId2"/>
    <p:sldLayoutId id="2147485608" r:id="rId3"/>
    <p:sldLayoutId id="2147485607" r:id="rId4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4" y="6323021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90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90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42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9" y="6207125"/>
            <a:ext cx="13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97169C-B550-4ED3-B360-A3BBFCBE5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2" y="6103411"/>
            <a:ext cx="1731299" cy="452964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EED9A321-7620-4D28-86B5-930D87AEB6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5187" indent="-65187">
              <a:spcBef>
                <a:spcPct val="50000"/>
              </a:spcBef>
              <a:buFontTx/>
              <a:buChar char="•"/>
            </a:pPr>
            <a:endParaRPr lang="en-US" sz="731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2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4EDD2DEA-F3DC-714D-395A-A18458EABC66}"/>
              </a:ext>
            </a:extLst>
          </p:cNvPr>
          <p:cNvSpPr>
            <a:spLocks/>
          </p:cNvSpPr>
          <p:nvPr/>
        </p:nvSpPr>
        <p:spPr bwMode="auto">
          <a:xfrm flipH="1">
            <a:off x="8189914" y="6323017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GB" sz="1013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535D6F79-12AA-B856-4DA6-7AC7B909A947}"/>
              </a:ext>
            </a:extLst>
          </p:cNvPr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GB" sz="1013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5F8D5148-3D8B-386D-0C5D-6691A4BE5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90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67E6F3FD-0D40-48D8-BB6E-39B0031EA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42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1C44A8A3-868C-4118-8A1B-67C7E05DB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27" y="6207128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56F19-1050-4DC1-987A-6D5BF7BE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363" y="6356354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1" hangingPunct="1">
              <a:defRPr sz="619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DE733473-A9A7-4374-BCDB-91C490E02F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5F541-6C08-41DC-9CCC-F9D6DD2BF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365" y="6356354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eaLnBrk="1" hangingPunct="1">
              <a:defRPr sz="619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2057" name="Picture 2">
            <a:extLst>
              <a:ext uri="{FF2B5EF4-FFF2-40B4-BE49-F238E27FC236}">
                <a16:creationId xmlns:a16="http://schemas.microsoft.com/office/drawing/2014/main" id="{A3C4C2D2-297C-CF5D-8668-521DEA71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90" y="6302375"/>
            <a:ext cx="21478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3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65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65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65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65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65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9pPr>
    </p:titleStyle>
    <p:bodyStyle>
      <a:lvl1pPr marL="257175" indent="-257175" algn="l" rtl="0" eaLnBrk="0" fontAlgn="base" hangingPunct="0">
        <a:lnSpc>
          <a:spcPct val="150000"/>
        </a:lnSpc>
        <a:spcBef>
          <a:spcPts val="135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14313" indent="-2143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14313" indent="-2143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623888" indent="-2143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897731" indent="-2143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377190" indent="-17145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35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D092EA-1E06-4E0A-BCDE-5B79CDB5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623" y="1718295"/>
            <a:ext cx="6971806" cy="1822161"/>
          </a:xfrm>
        </p:spPr>
        <p:txBody>
          <a:bodyPr/>
          <a:lstStyle/>
          <a:p>
            <a:r>
              <a:rPr lang="en-US" dirty="0"/>
              <a:t>Mobilizing Pension Funds For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028">
            <a:extLst>
              <a:ext uri="{FF2B5EF4-FFF2-40B4-BE49-F238E27FC236}">
                <a16:creationId xmlns:a16="http://schemas.microsoft.com/office/drawing/2014/main" id="{0521073D-7AA5-467F-86E7-B90F2C5020F1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0" y="5636310"/>
            <a:ext cx="3367489" cy="875885"/>
          </a:xfrm>
        </p:spPr>
        <p:txBody>
          <a:bodyPr r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0" i="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/>
              <a:t>Fiona Stewart</a:t>
            </a:r>
          </a:p>
          <a:p>
            <a:pPr>
              <a:defRPr/>
            </a:pPr>
            <a:r>
              <a:rPr lang="en-US" dirty="0"/>
              <a:t>Global Lead Aging &amp; Pensions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6EC917-04CC-1709-AE8D-FBEB36FD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31" y="-28583"/>
            <a:ext cx="8410104" cy="983693"/>
          </a:xfrm>
        </p:spPr>
        <p:txBody>
          <a:bodyPr/>
          <a:lstStyle/>
          <a:p>
            <a:r>
              <a:rPr lang="en-US" dirty="0"/>
              <a:t>ASSET ALLOCATION MORE FIXED INCOME NON-OECD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649372-6F47-B641-7C52-4E3C1D999A4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b="1" dirty="0"/>
              <a:t>Asset Allocation OECD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017945-0B8B-E7ED-A90E-9830D7A5D28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b="1" dirty="0"/>
              <a:t> Asset allocation non-</a:t>
            </a:r>
            <a:r>
              <a:rPr lang="en-US" b="1" dirty="0" err="1"/>
              <a:t>oecd</a:t>
            </a:r>
            <a:r>
              <a:rPr lang="en-US" b="1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195E1-4D52-3D45-76D2-9A0DA4DA4F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BB28E4C-C75D-47AB-94EF-59A3BF375A8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57188" y="1789113"/>
          <a:ext cx="4132262" cy="439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8917E7D-1859-4DFE-88BE-FA76DDC83A09}"/>
              </a:ext>
            </a:extLst>
          </p:cNvPr>
          <p:cNvGraphicFramePr>
            <a:graphicFrameLocks noGrp="1"/>
          </p:cNvGraphicFramePr>
          <p:nvPr>
            <p:ph sz="half" idx="11"/>
          </p:nvPr>
        </p:nvGraphicFramePr>
        <p:xfrm>
          <a:off x="4654549" y="1758013"/>
          <a:ext cx="4132263" cy="440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46AEDCD1-FBE8-D636-CD1D-B2410E43D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03" y="6278330"/>
            <a:ext cx="8108414" cy="535916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A1A20EE-A4AB-6CD2-A6AF-6FAC952C1368}"/>
              </a:ext>
            </a:extLst>
          </p:cNvPr>
          <p:cNvSpPr/>
          <p:nvPr/>
        </p:nvSpPr>
        <p:spPr>
          <a:xfrm>
            <a:off x="5761823" y="1886943"/>
            <a:ext cx="1641512" cy="3412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4FAFA5-FE07-15C6-CF75-3D8C9EFA940C}"/>
              </a:ext>
            </a:extLst>
          </p:cNvPr>
          <p:cNvSpPr/>
          <p:nvPr/>
        </p:nvSpPr>
        <p:spPr>
          <a:xfrm flipH="1">
            <a:off x="870332" y="1789112"/>
            <a:ext cx="1875611" cy="3639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E62C6DC0-938C-FBFA-1E9B-91CC84A813F7}"/>
              </a:ext>
            </a:extLst>
          </p:cNvPr>
          <p:cNvSpPr txBox="1">
            <a:spLocks/>
          </p:cNvSpPr>
          <p:nvPr/>
        </p:nvSpPr>
        <p:spPr>
          <a:xfrm>
            <a:off x="2270106" y="874975"/>
            <a:ext cx="5707063" cy="365125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en-US" b="0" dirty="0"/>
              <a:t>BONDS 42% VS. 51% (also higher % gov. vs. corporate)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633C7C-2950-575F-C1F3-34093413DDBA}"/>
              </a:ext>
            </a:extLst>
          </p:cNvPr>
          <p:cNvCxnSpPr>
            <a:cxnSpLocks/>
          </p:cNvCxnSpPr>
          <p:nvPr/>
        </p:nvCxnSpPr>
        <p:spPr bwMode="auto">
          <a:xfrm flipH="1">
            <a:off x="2324559" y="1357577"/>
            <a:ext cx="1795749" cy="140765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9ABA70-6DE3-99F4-3531-F5A2CACCD3A5}"/>
              </a:ext>
            </a:extLst>
          </p:cNvPr>
          <p:cNvCxnSpPr>
            <a:cxnSpLocks/>
          </p:cNvCxnSpPr>
          <p:nvPr/>
        </p:nvCxnSpPr>
        <p:spPr bwMode="auto">
          <a:xfrm>
            <a:off x="5023691" y="1365344"/>
            <a:ext cx="2173508" cy="15180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6584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6C76FE-8FF4-DA66-FF1D-4BC18176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Investment Returns mixed picture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E8F83-3196-E097-30D4-AD59CCE2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27" y="1538580"/>
            <a:ext cx="5460361" cy="436216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EDEF5-986E-8231-CCDB-F75442C8B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12" y="2107671"/>
            <a:ext cx="3363434" cy="27396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Averaged 1.5% 10 years (~2% 20 year- smaller sample)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Mixed across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Public pension funds slightly better (3-4</a:t>
            </a:r>
            <a:r>
              <a:rPr lang="en-US" dirty="0"/>
              <a:t>% 10/20years)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NB MEASUEMENT CAVEATS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5DE3AC-A4A8-2D36-7345-2F3B391A6B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82382" y="6191247"/>
            <a:ext cx="5707063" cy="365125"/>
          </a:xfrm>
        </p:spPr>
        <p:txBody>
          <a:bodyPr/>
          <a:lstStyle/>
          <a:p>
            <a:pPr>
              <a:defRPr/>
            </a:pPr>
            <a:r>
              <a:rPr lang="en-US" b="0" dirty="0">
                <a:latin typeface="+mn-lt"/>
              </a:rPr>
              <a:t>Source: OECD </a:t>
            </a:r>
          </a:p>
        </p:txBody>
      </p:sp>
    </p:spTree>
    <p:extLst>
      <p:ext uri="{BB962C8B-B14F-4D97-AF65-F5344CB8AC3E}">
        <p14:creationId xmlns:p14="http://schemas.microsoft.com/office/powerpoint/2010/main" val="57206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95" y="184797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dirty="0"/>
              <a:t>DIVERSIFICATION DRIVES INVESMENT RETURNS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2876" y="2471064"/>
            <a:ext cx="3355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Portfolio Diversification vs. REAL Investment Returns, 2009-2015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842946"/>
            <a:ext cx="33559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Despalains</a:t>
            </a:r>
            <a:r>
              <a:rPr lang="en-US" sz="1000" dirty="0"/>
              <a:t>, Remizova &amp; Stewart (2017)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08E78-6990-80A5-2D17-5CE8520DA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0"/>
          <a:stretch/>
        </p:blipFill>
        <p:spPr>
          <a:xfrm>
            <a:off x="0" y="1443702"/>
            <a:ext cx="4612240" cy="3312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82727-10ED-8EC4-D014-80050489D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268" y="4379563"/>
            <a:ext cx="5683882" cy="24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1DF5-46E1-4203-A4B2-7D8D4A11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35" y="159591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dirty="0"/>
              <a:t>local development + international diversification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85D46-EB0A-B4A9-14CE-7D39E6C6E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156" y="1852438"/>
            <a:ext cx="5004618" cy="42042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EBCFA2E-E2FF-7198-F273-6A7C4DF4FD2A}"/>
              </a:ext>
            </a:extLst>
          </p:cNvPr>
          <p:cNvSpPr/>
          <p:nvPr/>
        </p:nvSpPr>
        <p:spPr>
          <a:xfrm flipH="1">
            <a:off x="4109755" y="2803649"/>
            <a:ext cx="682142" cy="2288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4BD61-FE82-DD0D-807F-910A3992C8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55" y="4389760"/>
            <a:ext cx="3470215" cy="17831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43A66-AEC6-4810-0C4F-FE9B222FF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955" y="1852438"/>
            <a:ext cx="3571109" cy="24241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2A5878-11FA-0436-D464-2580349FCC50}"/>
              </a:ext>
            </a:extLst>
          </p:cNvPr>
          <p:cNvSpPr txBox="1"/>
          <p:nvPr/>
        </p:nvSpPr>
        <p:spPr>
          <a:xfrm>
            <a:off x="4847304" y="135125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sz="1200" b="0" dirty="0">
                <a:latin typeface="+mn-lt"/>
              </a:rPr>
              <a:t>Development of Investment Abroad vs. Investment Limits</a:t>
            </a:r>
          </a:p>
          <a:p>
            <a:pPr marL="0" lvl="1" indent="0" algn="ctr">
              <a:buNone/>
            </a:pPr>
            <a:r>
              <a:rPr lang="en-US" sz="1200" b="0" dirty="0">
                <a:latin typeface="+mn-lt"/>
              </a:rPr>
              <a:t>Chile + Peru </a:t>
            </a:r>
          </a:p>
        </p:txBody>
      </p:sp>
    </p:spTree>
    <p:extLst>
      <p:ext uri="{BB962C8B-B14F-4D97-AF65-F5344CB8AC3E}">
        <p14:creationId xmlns:p14="http://schemas.microsoft.com/office/powerpoint/2010/main" val="20487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Governance + investment linked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650999"/>
            <a:ext cx="4571729" cy="4148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955800"/>
            <a:ext cx="4470400" cy="39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8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4302"/>
            <a:ext cx="8496300" cy="930276"/>
          </a:xfrm>
        </p:spPr>
        <p:txBody>
          <a:bodyPr>
            <a:normAutofit/>
          </a:bodyPr>
          <a:lstStyle/>
          <a:p>
            <a:r>
              <a:rPr lang="en-US" sz="2200" dirty="0"/>
              <a:t>Pension fund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56990" y="901547"/>
            <a:ext cx="6012456" cy="4114800"/>
          </a:xfrm>
        </p:spPr>
        <p:txBody>
          <a:bodyPr/>
          <a:lstStyle/>
          <a:p>
            <a:pPr marL="0" indent="0">
              <a:defRPr/>
            </a:pPr>
            <a:r>
              <a:rPr lang="en-US" sz="2000" dirty="0"/>
              <a:t>In the ISSA framework there are 3 cross cutting – impacting all outcomes: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Strategic Planning </a:t>
            </a:r>
            <a:r>
              <a:rPr lang="en-US" sz="1800" dirty="0"/>
              <a:t>– Guidelines 45-49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Operational Risk Management </a:t>
            </a:r>
            <a:r>
              <a:rPr lang="en-US" sz="1800" dirty="0"/>
              <a:t>– Guidelines 50-53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Internal Audit of Operations</a:t>
            </a:r>
            <a:r>
              <a:rPr lang="en-US" sz="1800" dirty="0"/>
              <a:t> – Guidelines 54-57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There are then six specific categories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Actuarial Soundness </a:t>
            </a:r>
            <a:r>
              <a:rPr lang="en-US" sz="1800" dirty="0"/>
              <a:t>– Guidelines 58-61 (which will deliver financial stability)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Enforcing Prudent Person </a:t>
            </a:r>
            <a:r>
              <a:rPr lang="en-US" sz="1800" dirty="0"/>
              <a:t>– Guidelines 62-70 (which will deliver sound investments)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Prevention and Control of Corruption and Fraud</a:t>
            </a:r>
            <a:r>
              <a:rPr lang="en-US" sz="1800" dirty="0"/>
              <a:t>, and </a:t>
            </a:r>
            <a:r>
              <a:rPr lang="en-US" sz="1800" u="sng" dirty="0"/>
              <a:t>Service Standards for Members and Beneficiaries Guidelines </a:t>
            </a:r>
            <a:r>
              <a:rPr lang="en-US" sz="1800" dirty="0"/>
              <a:t>71-75 (which deliver Member Coverage, Contributions, Benefits and Services); and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HR Policies</a:t>
            </a:r>
            <a:r>
              <a:rPr lang="en-US" sz="1800" dirty="0"/>
              <a:t> and </a:t>
            </a:r>
            <a:r>
              <a:rPr lang="en-US" sz="1800" u="sng" dirty="0"/>
              <a:t>Investments in ICT</a:t>
            </a:r>
            <a:r>
              <a:rPr lang="en-US" sz="1800" dirty="0"/>
              <a:t> – Guidelines 76-85 (which refer to Resources).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A4CAA19-6E56-4E37-A6A4-3226653FC1D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1026" name="Picture 2" descr="ISSA Guidelines on Good Governance">
            <a:extLst>
              <a:ext uri="{FF2B5EF4-FFF2-40B4-BE49-F238E27FC236}">
                <a16:creationId xmlns:a16="http://schemas.microsoft.com/office/drawing/2014/main" id="{DE3981E7-BC25-285F-C6D6-84331388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40" y="579440"/>
            <a:ext cx="1831619" cy="26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AFB9E-1EDB-826E-88F9-FC698773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454" y="3910075"/>
            <a:ext cx="1967696" cy="27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2CEC-4198-6517-2E6D-678953AB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36" y="250135"/>
            <a:ext cx="8062912" cy="56753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Investment vehicle choices also depend on governance capacity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CAF5926-B634-C8A0-C0A7-2068A8B26513}"/>
              </a:ext>
            </a:extLst>
          </p:cNvPr>
          <p:cNvSpPr/>
          <p:nvPr/>
        </p:nvSpPr>
        <p:spPr bwMode="auto">
          <a:xfrm rot="16200000">
            <a:off x="-1046144" y="3279109"/>
            <a:ext cx="3590244" cy="476083"/>
          </a:xfrm>
          <a:prstGeom prst="rightArrow">
            <a:avLst>
              <a:gd name="adj1" fmla="val 50000"/>
              <a:gd name="adj2" fmla="val 130882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975" b="0" dirty="0">
                <a:solidFill>
                  <a:schemeClr val="bg1"/>
                </a:solidFill>
                <a:cs typeface="Times New Roman" pitchFamily="18" charset="0"/>
              </a:rPr>
              <a:t>Governance Strength Needed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CD1F84-857B-71A9-240E-99A12208CCED}"/>
              </a:ext>
            </a:extLst>
          </p:cNvPr>
          <p:cNvSpPr/>
          <p:nvPr/>
        </p:nvSpPr>
        <p:spPr bwMode="auto">
          <a:xfrm>
            <a:off x="891298" y="4970468"/>
            <a:ext cx="6609188" cy="451584"/>
          </a:xfrm>
          <a:prstGeom prst="rightArrow">
            <a:avLst>
              <a:gd name="adj1" fmla="val 50000"/>
              <a:gd name="adj2" fmla="val 130882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75" b="0" dirty="0">
                <a:solidFill>
                  <a:schemeClr val="bg1"/>
                </a:solidFill>
                <a:cs typeface="Times New Roman" pitchFamily="18" charset="0"/>
              </a:rPr>
              <a:t>Inflation Protection and Diversification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913AD-B856-60EA-7A85-5E6DFD53C231}"/>
              </a:ext>
            </a:extLst>
          </p:cNvPr>
          <p:cNvSpPr/>
          <p:nvPr/>
        </p:nvSpPr>
        <p:spPr bwMode="auto">
          <a:xfrm>
            <a:off x="987019" y="4622951"/>
            <a:ext cx="1274855" cy="2892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00" b="0" dirty="0">
                <a:cs typeface="Times New Roman" pitchFamily="18" charset="0"/>
              </a:rPr>
              <a:t>Bank Deposits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FCE6F6-7E95-4968-DEFB-2E0FCD6388D9}"/>
              </a:ext>
            </a:extLst>
          </p:cNvPr>
          <p:cNvSpPr/>
          <p:nvPr/>
        </p:nvSpPr>
        <p:spPr bwMode="auto">
          <a:xfrm>
            <a:off x="987019" y="3959901"/>
            <a:ext cx="1274855" cy="6277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00" b="0" dirty="0">
                <a:cs typeface="Times New Roman" pitchFamily="18" charset="0"/>
              </a:rPr>
              <a:t>Short-dated Governmen</a:t>
            </a:r>
            <a:r>
              <a:rPr lang="en-US" sz="900" dirty="0">
                <a:cs typeface="Times New Roman" pitchFamily="18" charset="0"/>
              </a:rPr>
              <a:t>t Securities</a:t>
            </a:r>
            <a:endParaRPr lang="en-US" sz="900" b="0" dirty="0"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EE0B3-77AE-EAF7-40EC-3E1593DF48EC}"/>
              </a:ext>
            </a:extLst>
          </p:cNvPr>
          <p:cNvSpPr/>
          <p:nvPr/>
        </p:nvSpPr>
        <p:spPr bwMode="auto">
          <a:xfrm>
            <a:off x="2371854" y="3703298"/>
            <a:ext cx="1274855" cy="6277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00" b="0" dirty="0">
                <a:cs typeface="Times New Roman" pitchFamily="18" charset="0"/>
              </a:rPr>
              <a:t>Longer-dated Governmen</a:t>
            </a:r>
            <a:r>
              <a:rPr lang="en-US" sz="900" dirty="0">
                <a:cs typeface="Times New Roman" pitchFamily="18" charset="0"/>
              </a:rPr>
              <a:t>t Securities</a:t>
            </a:r>
            <a:endParaRPr lang="en-US" sz="900" b="0" dirty="0"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667E2-0B40-5B21-C76C-F163DC9975A9}"/>
              </a:ext>
            </a:extLst>
          </p:cNvPr>
          <p:cNvSpPr/>
          <p:nvPr/>
        </p:nvSpPr>
        <p:spPr bwMode="auto">
          <a:xfrm>
            <a:off x="3763908" y="3184033"/>
            <a:ext cx="1274855" cy="609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00" b="0" dirty="0">
                <a:cs typeface="Times New Roman" pitchFamily="18" charset="0"/>
              </a:rPr>
              <a:t>Listed </a:t>
            </a:r>
            <a:r>
              <a:rPr lang="en-US" sz="900" dirty="0">
                <a:cs typeface="Times New Roman" pitchFamily="18" charset="0"/>
              </a:rPr>
              <a:t>Securities: Equity, Debt</a:t>
            </a:r>
            <a:endParaRPr lang="en-US" sz="900" b="0" dirty="0"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FC1BA3-A7C6-5C04-6BDE-887489E08EA8}"/>
              </a:ext>
            </a:extLst>
          </p:cNvPr>
          <p:cNvSpPr/>
          <p:nvPr/>
        </p:nvSpPr>
        <p:spPr bwMode="auto">
          <a:xfrm>
            <a:off x="3763908" y="2872481"/>
            <a:ext cx="1274855" cy="2892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00" b="0" dirty="0">
                <a:cs typeface="Times New Roman" pitchFamily="18" charset="0"/>
              </a:rPr>
              <a:t>Foreign Securities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DE3BB-327F-8B91-27A8-BB465A44708E}"/>
              </a:ext>
            </a:extLst>
          </p:cNvPr>
          <p:cNvSpPr/>
          <p:nvPr/>
        </p:nvSpPr>
        <p:spPr bwMode="auto">
          <a:xfrm>
            <a:off x="3763908" y="3830093"/>
            <a:ext cx="1274855" cy="2892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00" b="0" dirty="0">
                <a:cs typeface="Times New Roman" pitchFamily="18" charset="0"/>
              </a:rPr>
              <a:t>Mutual Funds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E7728-C9C2-6222-77E6-027163607284}"/>
              </a:ext>
            </a:extLst>
          </p:cNvPr>
          <p:cNvSpPr/>
          <p:nvPr/>
        </p:nvSpPr>
        <p:spPr bwMode="auto">
          <a:xfrm>
            <a:off x="5206495" y="2971058"/>
            <a:ext cx="1274855" cy="2892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00" b="0" dirty="0">
                <a:cs typeface="Times New Roman" pitchFamily="18" charset="0"/>
              </a:rPr>
              <a:t>Property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FDAB88-1734-BA6F-10CD-36FDBB0DA579}"/>
              </a:ext>
            </a:extLst>
          </p:cNvPr>
          <p:cNvSpPr/>
          <p:nvPr/>
        </p:nvSpPr>
        <p:spPr bwMode="auto">
          <a:xfrm>
            <a:off x="5206495" y="2480315"/>
            <a:ext cx="1274855" cy="4515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900" b="0" dirty="0">
                <a:cs typeface="Times New Roman" pitchFamily="18" charset="0"/>
              </a:rPr>
              <a:t>Unlisted </a:t>
            </a:r>
            <a:r>
              <a:rPr lang="en-US" sz="900" dirty="0">
                <a:cs typeface="Times New Roman" pitchFamily="18" charset="0"/>
              </a:rPr>
              <a:t>Securities</a:t>
            </a:r>
            <a:endParaRPr lang="en-US" sz="900" b="0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32AB4C-1A8F-7989-20FD-238F2C478CD2}"/>
              </a:ext>
            </a:extLst>
          </p:cNvPr>
          <p:cNvSpPr txBox="1"/>
          <p:nvPr/>
        </p:nvSpPr>
        <p:spPr>
          <a:xfrm>
            <a:off x="538164" y="5509195"/>
            <a:ext cx="84471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rgbClr val="000000"/>
                </a:solidFill>
                <a:latin typeface="Arial Narrow" panose="020B0606020202030204" pitchFamily="34" charset="0"/>
              </a:rPr>
              <a:t>Source: Guven, M., H. Jain and C. Joubert. 2021. “Social Protection for the Informal Economy: Operational Lessons for Developing Countries in Africa and Beyond.” World Bank Group.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9831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CF81-58A9-4904-9D43-FB46C9C5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4" y="199064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Capital market instrument vs. risk profile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4E087-4AD7-4591-BEC8-34BF298FA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397" y="1401389"/>
            <a:ext cx="8469566" cy="46138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B8886B-2345-4C92-8380-41160130FDCC}"/>
              </a:ext>
            </a:extLst>
          </p:cNvPr>
          <p:cNvGraphicFramePr/>
          <p:nvPr/>
        </p:nvGraphicFramePr>
        <p:xfrm>
          <a:off x="0" y="1480891"/>
          <a:ext cx="9144000" cy="156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8D92831-67B3-46A7-95B6-6FCD1646EA97}"/>
              </a:ext>
            </a:extLst>
          </p:cNvPr>
          <p:cNvGraphicFramePr/>
          <p:nvPr/>
        </p:nvGraphicFramePr>
        <p:xfrm>
          <a:off x="0" y="3176994"/>
          <a:ext cx="9037983" cy="163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F1CD7B-3727-4CFE-8BCA-8A288FC7A953}"/>
              </a:ext>
            </a:extLst>
          </p:cNvPr>
          <p:cNvGraphicFramePr/>
          <p:nvPr/>
        </p:nvGraphicFramePr>
        <p:xfrm>
          <a:off x="205408" y="5221357"/>
          <a:ext cx="8892210" cy="163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306571-A153-4DAB-B923-938CEAE07D57}"/>
              </a:ext>
            </a:extLst>
          </p:cNvPr>
          <p:cNvSpPr txBox="1">
            <a:spLocks/>
          </p:cNvSpPr>
          <p:nvPr/>
        </p:nvSpPr>
        <p:spPr bwMode="auto">
          <a:xfrm>
            <a:off x="2946823" y="1343414"/>
            <a:ext cx="3016655" cy="3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baseline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b="1" kern="0" dirty="0"/>
              <a:t>CORPORATE INSTRUMENTS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0E56F4-5990-4A07-986C-D5E5AB927B1C}"/>
              </a:ext>
            </a:extLst>
          </p:cNvPr>
          <p:cNvSpPr txBox="1">
            <a:spLocks/>
          </p:cNvSpPr>
          <p:nvPr/>
        </p:nvSpPr>
        <p:spPr bwMode="auto">
          <a:xfrm>
            <a:off x="3075852" y="2861607"/>
            <a:ext cx="3016655" cy="3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baseline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b="1" kern="0" dirty="0"/>
              <a:t>HOUSING INSTRUMENTS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42C935C-C950-463F-AE55-10C3D2EFD31C}"/>
              </a:ext>
            </a:extLst>
          </p:cNvPr>
          <p:cNvSpPr txBox="1">
            <a:spLocks/>
          </p:cNvSpPr>
          <p:nvPr/>
        </p:nvSpPr>
        <p:spPr bwMode="auto">
          <a:xfrm>
            <a:off x="2946823" y="5029819"/>
            <a:ext cx="3016655" cy="3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baseline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/>
              <a:t>INFRASTRUCTURE</a:t>
            </a:r>
            <a:r>
              <a:rPr lang="en-US" b="1" kern="0" dirty="0"/>
              <a:t> INSTRUMENTS </a:t>
            </a:r>
          </a:p>
        </p:txBody>
      </p:sp>
    </p:spTree>
    <p:extLst>
      <p:ext uri="{BB962C8B-B14F-4D97-AF65-F5344CB8AC3E}">
        <p14:creationId xmlns:p14="http://schemas.microsoft.com/office/powerpoint/2010/main" val="350282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199032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Lessons from Canadian pension plans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BCFC5-0911-4749-98D7-E1015C5C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003" y="4408366"/>
            <a:ext cx="1644252" cy="2148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AB8EB9-26A7-04D5-3CE7-BC9871AF8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6" t="3124" r="1557" b="6261"/>
          <a:stretch/>
        </p:blipFill>
        <p:spPr>
          <a:xfrm>
            <a:off x="0" y="2620796"/>
            <a:ext cx="5657702" cy="3740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60B745-D9FD-55D3-2539-4AEC30D3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13" y="1568730"/>
            <a:ext cx="4785386" cy="23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C9C1-1D74-4F54-9570-71558B52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002060"/>
                </a:solidFill>
              </a:rPr>
              <a:t>BUT 20 YEARS AGO WERE IN THE SAME SITUATION AS MANY EM SCHEMES ARE TODAY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67058-A10B-4411-87AE-C8A2ED83E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99882"/>
            <a:ext cx="9144000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217F13-AE35-760A-A3DA-0CEEB06E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2CD960-DCCE-E40E-2C43-6C47F3618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1800" b="1" dirty="0"/>
              <a:t>WHY ARE FUNDED PENSION SYSTEMS NEEDED?</a:t>
            </a:r>
          </a:p>
          <a:p>
            <a:pPr>
              <a:buAutoNum type="arabicPeriod"/>
            </a:pPr>
            <a:r>
              <a:rPr lang="en-US" sz="1800" b="1" dirty="0"/>
              <a:t>WHAT ARE THE ENABLING CONDITIONS FOR FUNDED PENSION SYSTEMS?</a:t>
            </a:r>
          </a:p>
          <a:p>
            <a:pPr>
              <a:buAutoNum type="arabicPeriod"/>
            </a:pPr>
            <a:r>
              <a:rPr lang="en-US" sz="1800" b="1" dirty="0"/>
              <a:t>WHAT IS THE LINK BETWEEN PENSION FUND GOVERNANCE &amp; INVESTMENT?</a:t>
            </a:r>
          </a:p>
          <a:p>
            <a:pPr>
              <a:buAutoNum type="arabicPeriod"/>
            </a:pPr>
            <a:r>
              <a:rPr lang="en-US" sz="1800" b="1" dirty="0"/>
              <a:t>HOW CAN WE CREATE THE RIGHT INVESMENT OPPORTUNITIES FOR PENSION FUNDS?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8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Provident fund model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16E7275-96AA-DB33-A9F0-76BFDAF3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42" y="1564105"/>
            <a:ext cx="4522424" cy="52938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>
            <a:defPPr>
              <a:defRPr lang="ja-JP"/>
            </a:defPPr>
            <a:lvl1pPr marL="342900" indent="-342900" eaLnBrk="0" hangingPunct="0">
              <a:buFont typeface="Wingdings" pitchFamily="2" charset="2"/>
              <a:buChar char="q"/>
              <a:defRPr sz="1400" i="0" u="none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spc="-20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  <a:t>The provident fund model has two key features that make it an attractive choice for emerging markets:</a:t>
            </a:r>
          </a:p>
          <a:p>
            <a:pPr marL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spc="-8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  <a:t>Provident fund savings can be harnessed to advance national development objectives.</a:t>
            </a:r>
          </a:p>
          <a:p>
            <a:pPr marL="685800">
              <a:buFont typeface="Arial" panose="020B0604020202020204" pitchFamily="34" charset="0"/>
              <a:buChar char="•"/>
            </a:pPr>
            <a:r>
              <a:rPr lang="en-US" sz="1800" b="0" spc="-8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  <a:t>Provident funds can serve a</a:t>
            </a:r>
            <a:br>
              <a:rPr lang="en-US" sz="1800" b="0" spc="-8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1800" b="0" spc="-8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  <a:t>wide range </a:t>
            </a:r>
            <a:r>
              <a:rPr lang="en-US" sz="1800" b="0" spc="-50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  <a:t>of savings needs beyond</a:t>
            </a:r>
            <a:br>
              <a:rPr lang="en-US" sz="1800" b="0" spc="-50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1800" b="0" spc="-50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  <a:t>the need to save for retirement.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800" b="0" spc="-8" dirty="0">
                <a:solidFill>
                  <a:srgbClr val="295F71"/>
                </a:solidFill>
                <a:latin typeface="+mn-lt"/>
                <a:cs typeface="Calibri" panose="020F0502020204030204" pitchFamily="34" charset="0"/>
              </a:rPr>
              <a:t>To be successful, provident funds must strike the right balance between their competing goals. What the right balance is, moreover, will necessarily shift over time as countries develop and their populations 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BD5EF-9515-14FD-286F-403DCFC7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93" y="1694917"/>
            <a:ext cx="3508385" cy="44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24E8-C69D-D693-B6C0-113616A4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787F-8A51-4CB0-4FC2-5CF2860C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Evolution of investment &amp; governance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CBB14-F3F9-7164-8EA3-A050D7F9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5" y="1354919"/>
            <a:ext cx="8578453" cy="51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B9CE-BE32-4590-06C4-C1507C2E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PROVIDENT FUND MODEL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ABDB82-3577-D9B4-8245-E4D06AC44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750304"/>
              </p:ext>
            </p:extLst>
          </p:nvPr>
        </p:nvGraphicFramePr>
        <p:xfrm>
          <a:off x="127323" y="1303111"/>
          <a:ext cx="5244029" cy="372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0D2265F-CF6F-0F8B-2ED3-4F847F7E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386" y="4483987"/>
            <a:ext cx="6087291" cy="23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84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C0025-C6F0-B0D5-ED17-ABDC4D19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F7E1-2F87-EBD0-EDB3-3DA1488F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Universal owners – universal goods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5287-FCE1-EDF4-6A48-55CB87415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2" y="1412067"/>
            <a:ext cx="8558233" cy="52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9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24E7C-F725-2548-C3CE-89C188CE3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CC03D6-67A5-C09A-9C4F-48087A66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385765-6443-11F3-3121-DD6936C3C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1800" b="1" dirty="0"/>
              <a:t>WHY ARE FUNDED PENSION SYSTEMS NEEDED?</a:t>
            </a:r>
          </a:p>
          <a:p>
            <a:pPr>
              <a:buAutoNum type="arabicPeriod"/>
            </a:pPr>
            <a:r>
              <a:rPr lang="en-US" sz="1800" b="1" dirty="0"/>
              <a:t>WHAT ARE THE ENABLING CONDITIONS FOR FUNDED PENSION SYSTEMS?</a:t>
            </a:r>
          </a:p>
          <a:p>
            <a:pPr>
              <a:buAutoNum type="arabicPeriod"/>
            </a:pPr>
            <a:r>
              <a:rPr lang="en-US" sz="1800" b="1" dirty="0"/>
              <a:t>WHAT IS THE LINK BETWEEN PENSION FUND GOVERNANCE &amp; INVESTMENT?</a:t>
            </a:r>
          </a:p>
          <a:p>
            <a:pPr>
              <a:buAutoNum type="arabicPeriod"/>
            </a:pPr>
            <a:r>
              <a:rPr lang="en-US" sz="1800" b="1" dirty="0">
                <a:solidFill>
                  <a:srgbClr val="FF0000"/>
                </a:solidFill>
              </a:rPr>
              <a:t>HOW CAN WE CREATE THE RIGHT INVESMENT OPPORTUNITIES FOR PENSION FUNDS?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4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E2107-ED9B-0AB4-8A1E-161C9BACB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E6FC-BAE4-0AF9-5442-B55B4FE1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Rethinking capital markets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F179FE-98A2-40B8-B480-6DE970E91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016712"/>
              </p:ext>
            </p:extLst>
          </p:nvPr>
        </p:nvGraphicFramePr>
        <p:xfrm>
          <a:off x="325036" y="470006"/>
          <a:ext cx="4704164" cy="364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52EF90-DD84-2C0A-201F-25E162E3C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96075"/>
              </p:ext>
            </p:extLst>
          </p:nvPr>
        </p:nvGraphicFramePr>
        <p:xfrm>
          <a:off x="2799908" y="2616888"/>
          <a:ext cx="65142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7024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E4D7B0-6E9A-47BA-BF4F-DFD65103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98438"/>
            <a:ext cx="7772400" cy="563562"/>
          </a:xfrm>
        </p:spPr>
        <p:txBody>
          <a:bodyPr/>
          <a:lstStyle/>
          <a:p>
            <a:r>
              <a:rPr lang="en-US" dirty="0" err="1"/>
              <a:t>PoTENTIAL</a:t>
            </a:r>
            <a:r>
              <a:rPr lang="en-US" dirty="0"/>
              <a:t> ISSUERS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DD31005-76D6-4CF2-AEA2-4D31CAE30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236583"/>
              </p:ext>
            </p:extLst>
          </p:nvPr>
        </p:nvGraphicFramePr>
        <p:xfrm>
          <a:off x="201574" y="1203026"/>
          <a:ext cx="5444314" cy="5146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952">
                  <a:extLst>
                    <a:ext uri="{9D8B030D-6E8A-4147-A177-3AD203B41FA5}">
                      <a16:colId xmlns:a16="http://schemas.microsoft.com/office/drawing/2014/main" val="1424742344"/>
                    </a:ext>
                  </a:extLst>
                </a:gridCol>
                <a:gridCol w="3668362">
                  <a:extLst>
                    <a:ext uri="{9D8B030D-6E8A-4147-A177-3AD203B41FA5}">
                      <a16:colId xmlns:a16="http://schemas.microsoft.com/office/drawing/2014/main" val="1456127683"/>
                    </a:ext>
                  </a:extLst>
                </a:gridCol>
              </a:tblGrid>
              <a:tr h="327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Potential bond issuers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4052509834"/>
                  </a:ext>
                </a:extLst>
              </a:tr>
              <a:tr h="327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SOEs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ICE Costa Rica 1</a:t>
                      </a:r>
                      <a:r>
                        <a:rPr lang="en-US" sz="1800" baseline="30000" dirty="0">
                          <a:effectLst/>
                          <a:latin typeface="+mn-lt"/>
                        </a:rPr>
                        <a:t>st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green bonds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240710145"/>
                  </a:ext>
                </a:extLst>
              </a:tr>
              <a:tr h="495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Sector agencies / NBFIs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India (PFC, RFC, HDFC etc.)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4229178605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Municipals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USA / South Africa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3002866711"/>
                  </a:ext>
                </a:extLst>
              </a:tr>
              <a:tr h="495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National development banks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Brazil (BNDS)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South Africa (DBSA)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80644311"/>
                  </a:ext>
                </a:extLst>
              </a:tr>
              <a:tr h="507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MFIs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Bancamia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Colombia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Kenya, Tanzania, and Zambia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700270198"/>
                  </a:ext>
                </a:extLst>
              </a:tr>
              <a:tr h="8303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Mortgage finance corporations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Nigeria (NMRC)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Armenia (NMC)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Cagamas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Malaysia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2091688081"/>
                  </a:ext>
                </a:extLst>
              </a:tr>
              <a:tr h="327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bonds </a:t>
                      </a: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Malaysia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Chile (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monolines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2293570795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Others </a:t>
                      </a: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Covered bonds/ sukuks 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3727858997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78E1-F37E-487C-BC91-1E4EBF47A6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0000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7E6783-46CC-4A66-9C3B-EF2D37CE24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5E748A-05C7-4B09-926C-FD445290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028" y="1712320"/>
            <a:ext cx="2721935" cy="41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3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E4D7B0-6E9A-47BA-BF4F-DFD65103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98438"/>
            <a:ext cx="7772400" cy="563562"/>
          </a:xfrm>
        </p:spPr>
        <p:txBody>
          <a:bodyPr/>
          <a:lstStyle/>
          <a:p>
            <a:r>
              <a:rPr lang="en-US" dirty="0" err="1"/>
              <a:t>PoTENTIAL</a:t>
            </a:r>
            <a:r>
              <a:rPr lang="en-US" dirty="0"/>
              <a:t> structures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DD31005-76D6-4CF2-AEA2-4D31CAE30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078573"/>
              </p:ext>
            </p:extLst>
          </p:nvPr>
        </p:nvGraphicFramePr>
        <p:xfrm>
          <a:off x="435490" y="969839"/>
          <a:ext cx="4965849" cy="5406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265">
                  <a:extLst>
                    <a:ext uri="{9D8B030D-6E8A-4147-A177-3AD203B41FA5}">
                      <a16:colId xmlns:a16="http://schemas.microsoft.com/office/drawing/2014/main" val="1424742344"/>
                    </a:ext>
                  </a:extLst>
                </a:gridCol>
                <a:gridCol w="3441584">
                  <a:extLst>
                    <a:ext uri="{9D8B030D-6E8A-4147-A177-3AD203B41FA5}">
                      <a16:colId xmlns:a16="http://schemas.microsoft.com/office/drawing/2014/main" val="1456127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Funds</a:t>
                      </a: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700270198"/>
                  </a:ext>
                </a:extLst>
              </a:tr>
              <a:tr h="354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funds / REITS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South Africa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1688081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InfraREITS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858997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467249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SPV structures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Namibia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LAC/ Peru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580028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 debt funds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473263"/>
                  </a:ext>
                </a:extLst>
              </a:tr>
              <a:tr h="43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3252729209"/>
                  </a:ext>
                </a:extLst>
              </a:tr>
              <a:tr h="43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Lending </a:t>
                      </a: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546241466"/>
                  </a:ext>
                </a:extLst>
              </a:tr>
              <a:tr h="43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loans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 </a:t>
                      </a:r>
                      <a:r>
                        <a:rPr lang="en-US" sz="1800" dirty="0">
                          <a:effectLst/>
                          <a:latin typeface="ArialNarrow"/>
                          <a:ea typeface="Calibri" panose="020F0502020204030204" pitchFamily="34" charset="0"/>
                          <a:cs typeface="ArialNarrow"/>
                        </a:rPr>
                        <a:t>(“SAHL”)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Narrow"/>
                          <a:ea typeface="Calibri" panose="020F0502020204030204" pitchFamily="34" charset="0"/>
                          <a:cs typeface="ArialNarrow"/>
                        </a:rPr>
                        <a:t>Malaysia </a:t>
                      </a:r>
                      <a:r>
                        <a:rPr lang="en-US" sz="1800" dirty="0" err="1">
                          <a:effectLst/>
                          <a:latin typeface="ArialNarrow"/>
                          <a:ea typeface="Calibri" panose="020F0502020204030204" pitchFamily="34" charset="0"/>
                          <a:cs typeface="ArialNarrow"/>
                        </a:rPr>
                        <a:t>Cagamas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Narrow"/>
                          <a:ea typeface="Calibri" panose="020F0502020204030204" pitchFamily="34" charset="0"/>
                          <a:cs typeface="ArialNarrow"/>
                        </a:rPr>
                        <a:t>IFC warehouse/ line of credit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3545262"/>
                  </a:ext>
                </a:extLst>
              </a:tr>
              <a:tr h="43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 asset recycling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486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Malawi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Canadian /European pension funds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304387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78E1-F37E-487C-BC91-1E4EBF47A6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0000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7E6783-46CC-4A66-9C3B-EF2D37CE24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5296E-97CE-4360-AF83-BB4CFE7D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800" y="3332490"/>
            <a:ext cx="2644259" cy="3376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7CAFC-102E-4F0A-AC40-AD87B6B38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87" y="1736063"/>
            <a:ext cx="2452788" cy="319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B6764C-5B73-442E-BF5C-91C9A1C4B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075" y="969839"/>
            <a:ext cx="2335984" cy="30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7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E4D7B0-6E9A-47BA-BF4F-DFD65103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98438"/>
            <a:ext cx="7772400" cy="563562"/>
          </a:xfrm>
        </p:spPr>
        <p:txBody>
          <a:bodyPr/>
          <a:lstStyle/>
          <a:p>
            <a:r>
              <a:rPr lang="en-US" dirty="0" err="1"/>
              <a:t>Sme</a:t>
            </a:r>
            <a:r>
              <a:rPr lang="en-US" dirty="0"/>
              <a:t> financing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DD31005-76D6-4CF2-AEA2-4D31CAE30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149071"/>
              </p:ext>
            </p:extLst>
          </p:nvPr>
        </p:nvGraphicFramePr>
        <p:xfrm>
          <a:off x="276225" y="1435395"/>
          <a:ext cx="5279944" cy="438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334">
                  <a:extLst>
                    <a:ext uri="{9D8B030D-6E8A-4147-A177-3AD203B41FA5}">
                      <a16:colId xmlns:a16="http://schemas.microsoft.com/office/drawing/2014/main" val="1424742344"/>
                    </a:ext>
                  </a:extLst>
                </a:gridCol>
                <a:gridCol w="3557610">
                  <a:extLst>
                    <a:ext uri="{9D8B030D-6E8A-4147-A177-3AD203B41FA5}">
                      <a16:colId xmlns:a16="http://schemas.microsoft.com/office/drawing/2014/main" val="1456127683"/>
                    </a:ext>
                  </a:extLst>
                </a:gridCol>
              </a:tblGrid>
              <a:tr h="327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Funding</a:t>
                      </a:r>
                    </a:p>
                  </a:txBody>
                  <a:tcPr marL="64057" marR="640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7" marR="64057" marT="0" marB="0"/>
                </a:tc>
                <a:extLst>
                  <a:ext uri="{0D108BD9-81ED-4DB2-BD59-A6C34878D82A}">
                    <a16:rowId xmlns:a16="http://schemas.microsoft.com/office/drawing/2014/main" val="4052509834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-Bond issuances by SMEs/ SME lenders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10145"/>
                  </a:ext>
                </a:extLst>
              </a:tr>
              <a:tr h="26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Securitization of SME loans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Securitization SME loans Korea India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Factoring funds Peru / Chile / China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Factoring platforms – Costa Rica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2866711"/>
                  </a:ext>
                </a:extLst>
              </a:tr>
              <a:tr h="596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debt funds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LAC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44311"/>
                  </a:ext>
                </a:extLst>
              </a:tr>
              <a:tr h="505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covered bonds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Turkey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70198"/>
                  </a:ext>
                </a:extLst>
              </a:tr>
              <a:tr h="854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168808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78E1-F37E-487C-BC91-1E4EBF47A6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0000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7E6783-46CC-4A66-9C3B-EF2D37CE24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050" name="Picture 2" descr="Thumbnail">
            <a:extLst>
              <a:ext uri="{FF2B5EF4-FFF2-40B4-BE49-F238E27FC236}">
                <a16:creationId xmlns:a16="http://schemas.microsoft.com/office/drawing/2014/main" id="{72E80FD7-80C1-49BD-9AAD-77B9E1F9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95" y="1043736"/>
            <a:ext cx="2719055" cy="35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85B380-3CA5-449E-A430-78E0A5535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19" y="3078829"/>
            <a:ext cx="2719055" cy="35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91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EF7B3-2004-0F37-D5BA-F381577E9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FD87-EC21-C359-F559-6F099C25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Models of pension fund co-investment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365ED-0593-C3C9-4D27-5CF478E9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29" y="1420001"/>
            <a:ext cx="7419203" cy="51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4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53429-9D8C-FD69-CD1B-5B05A92E8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18FB8D-50CC-A82C-F851-E4434989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85" y="255147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dirty="0"/>
              <a:t>Importance of funded pension systems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14418-1F9B-27FD-1013-5251BFADE4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70474" y="3429000"/>
            <a:ext cx="1618766" cy="334971"/>
          </a:xfrm>
        </p:spPr>
        <p:txBody>
          <a:bodyPr/>
          <a:lstStyle/>
          <a:p>
            <a:pPr>
              <a:defRPr/>
            </a:pPr>
            <a:r>
              <a:rPr lang="en-US" sz="1200" b="0" dirty="0"/>
              <a:t>Source: OECD </a:t>
            </a:r>
          </a:p>
        </p:txBody>
      </p:sp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F2DB350B-3DA9-951B-191D-AA4B5B9D9C0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378" y="2316107"/>
            <a:ext cx="7931929" cy="444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6925A6-1986-31CE-F108-F5C2BFB41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45" y="1271178"/>
            <a:ext cx="2962761" cy="21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7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057C-62BF-449C-7E8B-BBCDE8AA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21DBBE-B516-0782-1789-2E1F1434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KEY TAKEAWAYS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F48756-9A22-8E93-8A80-6DA40DD41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900" b="1" dirty="0"/>
              <a:t>For funded pension systems to contribute to development must have right set of enabling conditions in place: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Macro stability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Solid financial sector</a:t>
            </a:r>
          </a:p>
          <a:p>
            <a:pPr>
              <a:buAutoNum type="arabicPeriod"/>
            </a:pPr>
            <a:r>
              <a:rPr lang="en-US" sz="1900" b="1" dirty="0"/>
              <a:t>For funded pension systems to deliver adequate returns: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Get the governance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Gradually diversify portfolios </a:t>
            </a:r>
          </a:p>
          <a:p>
            <a:pPr>
              <a:buAutoNum type="arabicPeriod"/>
            </a:pPr>
            <a:r>
              <a:rPr lang="en-US" sz="1900" b="1" dirty="0"/>
              <a:t>Creating diversified investment opportunities needs: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Creative thinking – beyond traditional capital market instruments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Cooperation between investment funds, pension regulators, capital market regulators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8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C3BC1-046B-7FEC-EBC8-D9EF83811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973851-94B8-410D-4A0B-A92FC309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8F595E-81B7-703E-D688-C8AC89BC2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1800" b="1" dirty="0"/>
              <a:t>WHY ARE FUNDED PENSION SYSTEMS NEEDED?</a:t>
            </a:r>
          </a:p>
          <a:p>
            <a:pPr>
              <a:buAutoNum type="arabicPeriod"/>
            </a:pPr>
            <a:r>
              <a:rPr lang="en-US" sz="1800" b="1" dirty="0">
                <a:solidFill>
                  <a:srgbClr val="FF0000"/>
                </a:solidFill>
              </a:rPr>
              <a:t>WHAT ARE THE ENABLING CONDITIONS FOR FUNDED PENSION SYSTEMS?</a:t>
            </a:r>
          </a:p>
          <a:p>
            <a:pPr>
              <a:buAutoNum type="arabicPeriod"/>
            </a:pPr>
            <a:r>
              <a:rPr lang="en-US" sz="1800" b="1" dirty="0"/>
              <a:t>WHAT IS THE LINK BETWEEN PENSION FUND GOVERNANCE &amp; INVESTMENT?</a:t>
            </a:r>
          </a:p>
          <a:p>
            <a:pPr>
              <a:buAutoNum type="arabicPeriod"/>
            </a:pPr>
            <a:r>
              <a:rPr lang="en-US" sz="1800" b="1" dirty="0"/>
              <a:t>HOW CAN WE CREATE THE RIGHT INVESMENT OPPORTUNITIES FOR PENSION FUNDS?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2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FB62A-1C8B-95B1-9DA8-F5803F278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187CCA5-ECF6-A214-A40C-ED8D4D37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5" y="95259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dirty="0"/>
              <a:t>Pension system enabling conditions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7778A5-3302-A45F-77BE-06E84043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054" y="1512275"/>
            <a:ext cx="3800503" cy="50101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F1DE3-6E8C-412B-B66C-48F7745EBE19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49250" y="1598613"/>
            <a:ext cx="4572794" cy="481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Macroeconomic stability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strong and lasting political commitment to the reform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sound financial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Legal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Institutional framework (payment systems/ securities settlement/ electronic trading/ custodian institutions/ accounting &amp; audit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Available financial instruments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Regulatory &amp; supervisory framework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0EDB-820D-2594-5A58-10951417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EA65FF-4DDB-BD35-A713-5D7FF21E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5" y="95259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dirty="0"/>
              <a:t>Pension system enabling conditions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9467E-F41F-2F69-E7EA-A2A97345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054" y="1512275"/>
            <a:ext cx="3800503" cy="50101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073F7-CE38-BCFF-99EA-7D84DCCB8A89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65171" y="1739614"/>
            <a:ext cx="4572794" cy="478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Country needs to implement vigorous structural reforms to meet enabling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robust fiscal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sound financial infrastructure.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Imperative for policymakers to act promptly, decisively, and persistently – </a:t>
            </a:r>
            <a:r>
              <a:rPr lang="en-US" sz="1800" dirty="0">
                <a:solidFill>
                  <a:srgbClr val="FF0000"/>
                </a:solidFill>
              </a:rPr>
              <a:t>strong and long-lasting political commitment a prerequisite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Younger nations benefit considerably from developing a funded pension pillar early.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BC997-9357-ABC7-7B99-428C0843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772" y="1373401"/>
            <a:ext cx="3790978" cy="50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6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A30D9-A572-264B-0B14-6D2DE4D5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84E91F-DD6A-7F03-3D23-761EC1E4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743957-2FC6-50C8-E705-93561E01A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1800" b="1" dirty="0"/>
              <a:t>WHY ARE FUNDED PENSION SYSTEMS NEEDED?</a:t>
            </a:r>
          </a:p>
          <a:p>
            <a:pPr>
              <a:buAutoNum type="arabicPeriod"/>
            </a:pPr>
            <a:r>
              <a:rPr lang="en-US" sz="1800" b="1" dirty="0"/>
              <a:t>WHAT ARE THE ENABLING CONDITIONS FOR FUNDED PENSION SYSTEMS?</a:t>
            </a:r>
          </a:p>
          <a:p>
            <a:pPr>
              <a:buAutoNum type="arabicPeriod"/>
            </a:pPr>
            <a:r>
              <a:rPr lang="en-US" sz="1800" b="1" dirty="0">
                <a:solidFill>
                  <a:srgbClr val="FF0000"/>
                </a:solidFill>
              </a:rPr>
              <a:t>WHAT IS THE LINK BETWEEN PENSION FUND GOVERNANCE &amp; INVESTMENT?</a:t>
            </a:r>
          </a:p>
          <a:p>
            <a:pPr>
              <a:buAutoNum type="arabicPeriod"/>
            </a:pPr>
            <a:r>
              <a:rPr lang="en-US" sz="1800" b="1" dirty="0"/>
              <a:t>HOW CAN WE CREATE THE RIGHT INVESMENT OPPORTUNITIES FOR PENSION FUNDS?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1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D76938F-BB46-A907-CBD1-75770E2E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5" y="95259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dirty="0"/>
              <a:t>Importance pension fund assets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7CC648-09E1-C888-922B-A52E440DA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935" y="1401907"/>
            <a:ext cx="8462028" cy="346035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1800" b="1" dirty="0"/>
              <a:t>Global Pension Assets &gt;$50tn / 70% USA  &lt;5%non-OECD + China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DC7D625-D261-4EB8-EDBB-1745C80B57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49194" y="4009053"/>
            <a:ext cx="1516145" cy="284506"/>
          </a:xfrm>
        </p:spPr>
        <p:txBody>
          <a:bodyPr/>
          <a:lstStyle/>
          <a:p>
            <a:pPr>
              <a:defRPr/>
            </a:pPr>
            <a:r>
              <a:rPr lang="en-US" sz="1200" b="0" dirty="0"/>
              <a:t>Source: OECD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D48059-D838-8C85-D84B-4397533C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319"/>
            <a:ext cx="5199170" cy="2613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675D28-BB8B-0DD4-0B5C-F23FE11F3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21" y="3428999"/>
            <a:ext cx="5992079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F9F8-C9DB-B382-17F7-55429419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12" y="401302"/>
            <a:ext cx="8784162" cy="507731"/>
          </a:xfrm>
        </p:spPr>
        <p:txBody>
          <a:bodyPr>
            <a:noAutofit/>
          </a:bodyPr>
          <a:lstStyle/>
          <a:p>
            <a:r>
              <a:rPr lang="en-US" sz="2200" dirty="0"/>
              <a:t>Asset allocation top 20 pension funds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642F5-0936-CC63-0A6E-0CBA96457AE1}"/>
              </a:ext>
            </a:extLst>
          </p:cNvPr>
          <p:cNvSpPr txBox="1"/>
          <p:nvPr/>
        </p:nvSpPr>
        <p:spPr>
          <a:xfrm>
            <a:off x="98890" y="6395660"/>
            <a:ext cx="752478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rgbClr val="000000"/>
                </a:solidFill>
                <a:latin typeface="Arial Narrow" panose="020B0606020202030204" pitchFamily="34" charset="0"/>
              </a:rPr>
              <a:t>Source: September 2023: Global top 300 pension funds – A Thinking Ahead Institute and Pensions &amp; Investments joint study</a:t>
            </a:r>
          </a:p>
          <a:p>
            <a:r>
              <a:rPr lang="en-US" sz="900" b="0" dirty="0">
                <a:solidFill>
                  <a:srgbClr val="000000"/>
                </a:solidFill>
                <a:latin typeface="Arial Narrow" panose="020B0606020202030204" pitchFamily="34" charset="0"/>
              </a:rPr>
              <a:t>Note: Asset allocation for the National Social Security fund of China, for the Central Provident Fund of Singapore and for the Employees’ Provident Fund India was not available</a:t>
            </a:r>
          </a:p>
          <a:p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C0568-B08D-0B58-0A29-D1628FA3E272}"/>
              </a:ext>
            </a:extLst>
          </p:cNvPr>
          <p:cNvSpPr/>
          <p:nvPr/>
        </p:nvSpPr>
        <p:spPr bwMode="auto">
          <a:xfrm>
            <a:off x="426485" y="5962329"/>
            <a:ext cx="171209" cy="158697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86916" indent="-86916" defTabSz="685800">
              <a:spcBef>
                <a:spcPct val="50000"/>
              </a:spcBef>
              <a:buFontTx/>
              <a:buChar char="•"/>
            </a:pPr>
            <a:endParaRPr lang="en-US" sz="975" b="0" dirty="0"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537C8-37B6-5D5A-495D-69C93786FFBA}"/>
              </a:ext>
            </a:extLst>
          </p:cNvPr>
          <p:cNvSpPr/>
          <p:nvPr/>
        </p:nvSpPr>
        <p:spPr bwMode="auto">
          <a:xfrm>
            <a:off x="1390721" y="5970526"/>
            <a:ext cx="171209" cy="1586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86916" indent="-86916" defTabSz="685800">
              <a:spcBef>
                <a:spcPct val="50000"/>
              </a:spcBef>
              <a:buFontTx/>
              <a:buChar char="•"/>
            </a:pPr>
            <a:endParaRPr lang="en-US" sz="975" b="0" dirty="0"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3EAAD-23D6-B555-7B42-78DAF0ECDD60}"/>
              </a:ext>
            </a:extLst>
          </p:cNvPr>
          <p:cNvSpPr txBox="1"/>
          <p:nvPr/>
        </p:nvSpPr>
        <p:spPr>
          <a:xfrm>
            <a:off x="708608" y="5946971"/>
            <a:ext cx="650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Equities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A5072-15F3-0152-9751-B1D8F674DA75}"/>
              </a:ext>
            </a:extLst>
          </p:cNvPr>
          <p:cNvSpPr txBox="1"/>
          <p:nvPr/>
        </p:nvSpPr>
        <p:spPr>
          <a:xfrm>
            <a:off x="1686842" y="5954713"/>
            <a:ext cx="786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Bonds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DF9D8-802B-186E-B4B6-5FC5672CA92F}"/>
              </a:ext>
            </a:extLst>
          </p:cNvPr>
          <p:cNvSpPr txBox="1"/>
          <p:nvPr/>
        </p:nvSpPr>
        <p:spPr>
          <a:xfrm>
            <a:off x="2444019" y="5960964"/>
            <a:ext cx="1686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Alternatives &amp; Cash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23F8E-DF36-CF2B-CB8A-1008500BE0F6}"/>
              </a:ext>
            </a:extLst>
          </p:cNvPr>
          <p:cNvSpPr/>
          <p:nvPr/>
        </p:nvSpPr>
        <p:spPr bwMode="auto">
          <a:xfrm>
            <a:off x="2254140" y="5979901"/>
            <a:ext cx="121461" cy="15470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86916" indent="-86916" defTabSz="685800">
              <a:spcBef>
                <a:spcPct val="50000"/>
              </a:spcBef>
              <a:buFontTx/>
              <a:buChar char="•"/>
            </a:pPr>
            <a:endParaRPr lang="en-US" sz="975" b="0" dirty="0"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9A83F-CB2F-3181-9FE5-9535F727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949" y="1990678"/>
            <a:ext cx="5347051" cy="355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6ADD2-83D9-7626-C419-BEF7A0F4B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12" y="3379140"/>
            <a:ext cx="3307738" cy="2460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E42634-2E88-69C0-0DBE-4BB16D87D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22" y="1031967"/>
            <a:ext cx="3307738" cy="23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14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unded Pensions Ghana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21F43"/>
      </a:accent1>
      <a:accent2>
        <a:srgbClr val="139AF0"/>
      </a:accent2>
      <a:accent3>
        <a:srgbClr val="7F7F7F"/>
      </a:accent3>
      <a:accent4>
        <a:srgbClr val="00AB51"/>
      </a:accent4>
      <a:accent5>
        <a:srgbClr val="009CA7"/>
      </a:accent5>
      <a:accent6>
        <a:srgbClr val="872B90"/>
      </a:accent6>
      <a:hlink>
        <a:srgbClr val="139AF0"/>
      </a:hlink>
      <a:folHlink>
        <a:srgbClr val="128F9C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Agenda Slide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enda Slide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wo Area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araguay OD Presentation (03132019) SPA.pptx" id="{7BEC1938-CD7E-4F83-BA1A-1B46A152F597}" vid="{EBEFD08B-F165-4C1D-AFFC-6D05F46EA06B}"/>
    </a:ext>
  </a:extLst>
</a:theme>
</file>

<file path=ppt/theme/theme6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unded Pensions Ghana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21F43"/>
      </a:accent1>
      <a:accent2>
        <a:srgbClr val="139AF0"/>
      </a:accent2>
      <a:accent3>
        <a:srgbClr val="7F7F7F"/>
      </a:accent3>
      <a:accent4>
        <a:srgbClr val="00AB51"/>
      </a:accent4>
      <a:accent5>
        <a:srgbClr val="009CA7"/>
      </a:accent5>
      <a:accent6>
        <a:srgbClr val="872B90"/>
      </a:accent6>
      <a:hlink>
        <a:srgbClr val="139AF0"/>
      </a:hlink>
      <a:folHlink>
        <a:srgbClr val="128F9C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araguay OD Presentation (03132019) SPA.pptx" id="{7BEC1938-CD7E-4F83-BA1A-1B46A152F597}" vid="{EBEFD08B-F165-4C1D-AFFC-6D05F46EA06B}"/>
    </a:ext>
  </a:extLst>
</a:theme>
</file>

<file path=ppt/theme/theme9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.pot  -  Read-Only  -  Compatibility Mode" id="{14D68EF9-B768-440B-8200-44583FD7FB3B}" vid="{A0C45D39-8DE2-4E21-A895-7F3F1F77ACA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5" ma:contentTypeDescription="Create a new document." ma:contentTypeScope="" ma:versionID="b1509f5d8542178d88c3b494e2842786">
  <xsd:schema xmlns:xsd="http://www.w3.org/2001/XMLSchema" xmlns:xs="http://www.w3.org/2001/XMLSchema" xmlns:p="http://schemas.microsoft.com/office/2006/metadata/properties" xmlns:ns1="http://schemas.microsoft.com/sharepoint/v3" xmlns:ns3="eda4fd43-f936-4ced-9b4a-46c1ef7d5473" xmlns:ns4="aa3449fd-d373-417f-9c8d-cf261ce8b785" targetNamespace="http://schemas.microsoft.com/office/2006/metadata/properties" ma:root="true" ma:fieldsID="f93bff1cff684e006c22f477ea93964f" ns1:_="" ns3:_="" ns4:_="">
    <xsd:import namespace="http://schemas.microsoft.com/sharepoint/v3"/>
    <xsd:import namespace="eda4fd43-f936-4ced-9b4a-46c1ef7d5473"/>
    <xsd:import namespace="aa3449fd-d373-417f-9c8d-cf261ce8b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A7F53E-6CF1-46B2-ADD9-C9A79BC222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ABE53A-0F49-43F0-BE7E-693B62ABF4F3}">
  <ds:schemaRefs>
    <ds:schemaRef ds:uri="http://schemas.microsoft.com/sharepoint/v3"/>
    <ds:schemaRef ds:uri="http://purl.org/dc/elements/1.1/"/>
    <ds:schemaRef ds:uri="http://purl.org/dc/dcmitype/"/>
    <ds:schemaRef ds:uri="aa3449fd-d373-417f-9c8d-cf261ce8b78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da4fd43-f936-4ced-9b4a-46c1ef7d547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17706F-C5BB-421B-9B17-58954ACB9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a4fd43-f936-4ced-9b4a-46c1ef7d5473"/>
    <ds:schemaRef ds:uri="aa3449fd-d373-417f-9c8d-cf261ce8b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Funded Pensions Ghana</Template>
  <TotalTime>1371</TotalTime>
  <Words>1372</Words>
  <Application>Microsoft Office PowerPoint</Application>
  <PresentationFormat>On-screen Show (4:3)</PresentationFormat>
  <Paragraphs>254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ＭＳ Ｐゴシック</vt:lpstr>
      <vt:lpstr>Andes</vt:lpstr>
      <vt:lpstr>Andes ExtraLight</vt:lpstr>
      <vt:lpstr>Arial</vt:lpstr>
      <vt:lpstr>Arial Bold</vt:lpstr>
      <vt:lpstr>Arial Narrow</vt:lpstr>
      <vt:lpstr>ArialNarrow</vt:lpstr>
      <vt:lpstr>Calibri</vt:lpstr>
      <vt:lpstr>Cambria</vt:lpstr>
      <vt:lpstr>Times New Roman</vt:lpstr>
      <vt:lpstr>Trebuchet MS</vt:lpstr>
      <vt:lpstr>Wingdings</vt:lpstr>
      <vt:lpstr>Funded Pensions Ghana</vt:lpstr>
      <vt:lpstr>Agenda Slide</vt:lpstr>
      <vt:lpstr>Full Page Interior</vt:lpstr>
      <vt:lpstr>Two Area Slides</vt:lpstr>
      <vt:lpstr>Full Page Interior</vt:lpstr>
      <vt:lpstr>2_Office Theme</vt:lpstr>
      <vt:lpstr>Funded Pensions Ghana</vt:lpstr>
      <vt:lpstr>Full Page Interior</vt:lpstr>
      <vt:lpstr>Full Page Interior</vt:lpstr>
      <vt:lpstr>2_Agenda Slide</vt:lpstr>
      <vt:lpstr>think-cell Slide</vt:lpstr>
      <vt:lpstr>Mobilizing Pension Funds For Development </vt:lpstr>
      <vt:lpstr>agenda</vt:lpstr>
      <vt:lpstr>Importance of funded pension systems</vt:lpstr>
      <vt:lpstr>agenda</vt:lpstr>
      <vt:lpstr>Pension system enabling conditions </vt:lpstr>
      <vt:lpstr>Pension system enabling conditions </vt:lpstr>
      <vt:lpstr>agenda</vt:lpstr>
      <vt:lpstr>Importance pension fund assets </vt:lpstr>
      <vt:lpstr>Asset allocation top 20 pension funds </vt:lpstr>
      <vt:lpstr>ASSET ALLOCATION MORE FIXED INCOME NON-OECD </vt:lpstr>
      <vt:lpstr>Investment Returns mixed picture </vt:lpstr>
      <vt:lpstr>DIVERSIFICATION DRIVES INVESMENT RETURNS </vt:lpstr>
      <vt:lpstr>local development + international diversification </vt:lpstr>
      <vt:lpstr>Governance + investment linked</vt:lpstr>
      <vt:lpstr>Pension fund governance</vt:lpstr>
      <vt:lpstr>Investment vehicle choices also depend on governance capacity</vt:lpstr>
      <vt:lpstr>Capital market instrument vs. risk profile</vt:lpstr>
      <vt:lpstr>Lessons from Canadian pension plans</vt:lpstr>
      <vt:lpstr>BUT 20 YEARS AGO WERE IN THE SAME SITUATION AS MANY EM SCHEMES ARE TODAY </vt:lpstr>
      <vt:lpstr>Provident fund model </vt:lpstr>
      <vt:lpstr>Evolution of investment &amp; governance </vt:lpstr>
      <vt:lpstr>PROVIDENT FUND MODEL</vt:lpstr>
      <vt:lpstr>Universal owners – universal goods </vt:lpstr>
      <vt:lpstr>agenda</vt:lpstr>
      <vt:lpstr>Rethinking capital markets </vt:lpstr>
      <vt:lpstr>PoTENTIAL ISSUERS</vt:lpstr>
      <vt:lpstr>PoTENTIAL structures</vt:lpstr>
      <vt:lpstr>Sme financing</vt:lpstr>
      <vt:lpstr>Models of pension fund co-investment</vt:lpstr>
      <vt:lpstr>KEY TAKEAWAYS 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Funded pension systems</dc:title>
  <dc:creator>Fiona Elizabeth Stewart</dc:creator>
  <cp:lastModifiedBy>Fiona Elizabeth Stewart</cp:lastModifiedBy>
  <cp:revision>11</cp:revision>
  <cp:lastPrinted>2017-06-29T11:42:49Z</cp:lastPrinted>
  <dcterms:created xsi:type="dcterms:W3CDTF">2014-10-28T13:09:26Z</dcterms:created>
  <dcterms:modified xsi:type="dcterms:W3CDTF">2025-05-13T06:35:36Z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