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5"/>
  </p:notesMasterIdLst>
  <p:sldIdLst>
    <p:sldId id="4384" r:id="rId5"/>
    <p:sldId id="4346" r:id="rId6"/>
    <p:sldId id="4320" r:id="rId7"/>
    <p:sldId id="4248" r:id="rId8"/>
    <p:sldId id="4347" r:id="rId9"/>
    <p:sldId id="4332" r:id="rId10"/>
    <p:sldId id="4331" r:id="rId11"/>
    <p:sldId id="4325" r:id="rId12"/>
    <p:sldId id="4326" r:id="rId13"/>
    <p:sldId id="4349" r:id="rId14"/>
    <p:sldId id="4344" r:id="rId15"/>
    <p:sldId id="4342" r:id="rId16"/>
    <p:sldId id="4296" r:id="rId17"/>
    <p:sldId id="4316" r:id="rId18"/>
    <p:sldId id="4309" r:id="rId19"/>
    <p:sldId id="4317" r:id="rId20"/>
    <p:sldId id="4386" r:id="rId21"/>
    <p:sldId id="4385" r:id="rId22"/>
    <p:sldId id="4321" r:id="rId23"/>
    <p:sldId id="4334" r:id="rId24"/>
    <p:sldId id="4335" r:id="rId25"/>
    <p:sldId id="4387" r:id="rId26"/>
    <p:sldId id="4336" r:id="rId27"/>
    <p:sldId id="4337" r:id="rId28"/>
    <p:sldId id="4338" r:id="rId29"/>
    <p:sldId id="4339" r:id="rId30"/>
    <p:sldId id="4340" r:id="rId31"/>
    <p:sldId id="4324" r:id="rId32"/>
    <p:sldId id="4388" r:id="rId33"/>
    <p:sldId id="36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48CC0A-8FC6-5936-5AFE-2DE6B1EF9E8F}" name="William Marere" initials="WM" userId="S::wmarere@firstmutual.co.zw::8eaf247f-5f71-47fa-a49f-c102badb98c3" providerId="AD"/>
  <p188:author id="{90BBE753-026F-9D17-A365-179AC536B84D}" name="Chrispen Hwingwiri" initials="CH" userId="S::CHwingwiri@firstmutual.co.zw::c4c3c0b3-3bb9-4bbc-8147-99945793a8f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ld T. Mudimu" initials="GTM" lastIdx="13" clrIdx="0">
    <p:extLst>
      <p:ext uri="{19B8F6BF-5375-455C-9EA6-DF929625EA0E}">
        <p15:presenceInfo xmlns:p15="http://schemas.microsoft.com/office/powerpoint/2012/main" userId="S::GMudimu@firstmutual.co.zw::961daa6e-5b1b-437b-b40e-50a67d90b1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131"/>
    <a:srgbClr val="FF0101"/>
    <a:srgbClr val="3333FF"/>
    <a:srgbClr val="000066"/>
    <a:srgbClr val="FFCC99"/>
    <a:srgbClr val="2B8F29"/>
    <a:srgbClr val="F6C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56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2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vingstone Magorimbo" userId="ac494fa2-8850-42ba-a364-5cfbb3e4ca58" providerId="ADAL" clId="{2FA65E92-3954-4C21-8944-2E50F01116DD}"/>
    <pc:docChg chg="undo custSel addSld delSld modSld">
      <pc:chgData name="Livingstone Magorimbo" userId="ac494fa2-8850-42ba-a364-5cfbb3e4ca58" providerId="ADAL" clId="{2FA65E92-3954-4C21-8944-2E50F01116DD}" dt="2025-05-11T17:07:21.764" v="2624" actId="20577"/>
      <pc:docMkLst>
        <pc:docMk/>
      </pc:docMkLst>
      <pc:sldChg chg="modSp mod">
        <pc:chgData name="Livingstone Magorimbo" userId="ac494fa2-8850-42ba-a364-5cfbb3e4ca58" providerId="ADAL" clId="{2FA65E92-3954-4C21-8944-2E50F01116DD}" dt="2025-05-10T05:07:16.094" v="2342" actId="20577"/>
        <pc:sldMkLst>
          <pc:docMk/>
          <pc:sldMk cId="2170077693" sldId="4324"/>
        </pc:sldMkLst>
        <pc:spChg chg="mod">
          <ac:chgData name="Livingstone Magorimbo" userId="ac494fa2-8850-42ba-a364-5cfbb3e4ca58" providerId="ADAL" clId="{2FA65E92-3954-4C21-8944-2E50F01116DD}" dt="2025-05-10T05:07:16.094" v="2342" actId="20577"/>
          <ac:spMkLst>
            <pc:docMk/>
            <pc:sldMk cId="2170077693" sldId="4324"/>
            <ac:spMk id="10" creationId="{BD86F2CF-FCC3-47D8-8A67-D2B99D1F34C1}"/>
          </ac:spMkLst>
        </pc:spChg>
      </pc:sldChg>
      <pc:sldChg chg="modSp mod">
        <pc:chgData name="Livingstone Magorimbo" userId="ac494fa2-8850-42ba-a364-5cfbb3e4ca58" providerId="ADAL" clId="{2FA65E92-3954-4C21-8944-2E50F01116DD}" dt="2025-05-10T04:21:39.063" v="407" actId="14100"/>
        <pc:sldMkLst>
          <pc:docMk/>
          <pc:sldMk cId="3894520961" sldId="4326"/>
        </pc:sldMkLst>
        <pc:spChg chg="mod">
          <ac:chgData name="Livingstone Magorimbo" userId="ac494fa2-8850-42ba-a364-5cfbb3e4ca58" providerId="ADAL" clId="{2FA65E92-3954-4C21-8944-2E50F01116DD}" dt="2025-05-10T04:19:34.681" v="365" actId="20577"/>
          <ac:spMkLst>
            <pc:docMk/>
            <pc:sldMk cId="3894520961" sldId="4326"/>
            <ac:spMk id="2" creationId="{DC100BB8-58AD-7BF4-B07F-B70C77AC7E3C}"/>
          </ac:spMkLst>
        </pc:spChg>
        <pc:spChg chg="mod">
          <ac:chgData name="Livingstone Magorimbo" userId="ac494fa2-8850-42ba-a364-5cfbb3e4ca58" providerId="ADAL" clId="{2FA65E92-3954-4C21-8944-2E50F01116DD}" dt="2025-05-10T04:21:39.063" v="407" actId="14100"/>
          <ac:spMkLst>
            <pc:docMk/>
            <pc:sldMk cId="3894520961" sldId="4326"/>
            <ac:spMk id="21" creationId="{F314A10E-82B6-4023-8D4C-238AD0D0154F}"/>
          </ac:spMkLst>
        </pc:spChg>
        <pc:spChg chg="mod">
          <ac:chgData name="Livingstone Magorimbo" userId="ac494fa2-8850-42ba-a364-5cfbb3e4ca58" providerId="ADAL" clId="{2FA65E92-3954-4C21-8944-2E50F01116DD}" dt="2025-05-10T04:20:18.654" v="397" actId="255"/>
          <ac:spMkLst>
            <pc:docMk/>
            <pc:sldMk cId="3894520961" sldId="4326"/>
            <ac:spMk id="22" creationId="{EBFB4E7D-A465-45B8-8707-DFC8082227CA}"/>
          </ac:spMkLst>
        </pc:spChg>
        <pc:spChg chg="mod">
          <ac:chgData name="Livingstone Magorimbo" userId="ac494fa2-8850-42ba-a364-5cfbb3e4ca58" providerId="ADAL" clId="{2FA65E92-3954-4C21-8944-2E50F01116DD}" dt="2025-05-10T04:20:55.976" v="403" actId="14100"/>
          <ac:spMkLst>
            <pc:docMk/>
            <pc:sldMk cId="3894520961" sldId="4326"/>
            <ac:spMk id="23" creationId="{25B18F99-A753-40CF-92C2-F71D076DE87C}"/>
          </ac:spMkLst>
        </pc:spChg>
        <pc:spChg chg="mod">
          <ac:chgData name="Livingstone Magorimbo" userId="ac494fa2-8850-42ba-a364-5cfbb3e4ca58" providerId="ADAL" clId="{2FA65E92-3954-4C21-8944-2E50F01116DD}" dt="2025-05-10T04:20:30.368" v="399" actId="255"/>
          <ac:spMkLst>
            <pc:docMk/>
            <pc:sldMk cId="3894520961" sldId="4326"/>
            <ac:spMk id="24" creationId="{1AAB9311-CA48-4D90-A4C6-7A683F09EABA}"/>
          </ac:spMkLst>
        </pc:spChg>
        <pc:spChg chg="mod">
          <ac:chgData name="Livingstone Magorimbo" userId="ac494fa2-8850-42ba-a364-5cfbb3e4ca58" providerId="ADAL" clId="{2FA65E92-3954-4C21-8944-2E50F01116DD}" dt="2025-05-10T04:21:21.531" v="405" actId="20577"/>
          <ac:spMkLst>
            <pc:docMk/>
            <pc:sldMk cId="3894520961" sldId="4326"/>
            <ac:spMk id="25" creationId="{DA064482-7616-4BC2-9E01-A9F60E93FC4E}"/>
          </ac:spMkLst>
        </pc:spChg>
      </pc:sldChg>
      <pc:sldChg chg="addSp delSp modSp mod">
        <pc:chgData name="Livingstone Magorimbo" userId="ac494fa2-8850-42ba-a364-5cfbb3e4ca58" providerId="ADAL" clId="{2FA65E92-3954-4C21-8944-2E50F01116DD}" dt="2025-05-10T04:18:52.688" v="346" actId="20577"/>
        <pc:sldMkLst>
          <pc:docMk/>
          <pc:sldMk cId="1989341296" sldId="4331"/>
        </pc:sldMkLst>
        <pc:spChg chg="add mod">
          <ac:chgData name="Livingstone Magorimbo" userId="ac494fa2-8850-42ba-a364-5cfbb3e4ca58" providerId="ADAL" clId="{2FA65E92-3954-4C21-8944-2E50F01116DD}" dt="2025-05-10T04:16:28.253" v="230" actId="1076"/>
          <ac:spMkLst>
            <pc:docMk/>
            <pc:sldMk cId="1989341296" sldId="4331"/>
            <ac:spMk id="8" creationId="{ED328949-34B9-4275-BFE7-CA65675A1FE5}"/>
          </ac:spMkLst>
        </pc:spChg>
        <pc:spChg chg="mod">
          <ac:chgData name="Livingstone Magorimbo" userId="ac494fa2-8850-42ba-a364-5cfbb3e4ca58" providerId="ADAL" clId="{2FA65E92-3954-4C21-8944-2E50F01116DD}" dt="2025-05-10T04:18:52.688" v="346" actId="20577"/>
          <ac:spMkLst>
            <pc:docMk/>
            <pc:sldMk cId="1989341296" sldId="4331"/>
            <ac:spMk id="18" creationId="{F34D8A59-7B13-FA69-548A-CCF30E7E5AD2}"/>
          </ac:spMkLst>
        </pc:spChg>
        <pc:graphicFrameChg chg="add del mod">
          <ac:chgData name="Livingstone Magorimbo" userId="ac494fa2-8850-42ba-a364-5cfbb3e4ca58" providerId="ADAL" clId="{2FA65E92-3954-4C21-8944-2E50F01116DD}" dt="2025-05-10T04:14:32.546" v="219"/>
          <ac:graphicFrameMkLst>
            <pc:docMk/>
            <pc:sldMk cId="1989341296" sldId="4331"/>
            <ac:graphicFrameMk id="7" creationId="{936B6E01-5A41-4861-BC37-EABEF16CDFA6}"/>
          </ac:graphicFrameMkLst>
        </pc:graphicFrameChg>
      </pc:sldChg>
      <pc:sldChg chg="modSp mod">
        <pc:chgData name="Livingstone Magorimbo" userId="ac494fa2-8850-42ba-a364-5cfbb3e4ca58" providerId="ADAL" clId="{2FA65E92-3954-4C21-8944-2E50F01116DD}" dt="2025-05-10T04:16:13.771" v="228" actId="1076"/>
        <pc:sldMkLst>
          <pc:docMk/>
          <pc:sldMk cId="648720778" sldId="4332"/>
        </pc:sldMkLst>
        <pc:spChg chg="mod">
          <ac:chgData name="Livingstone Magorimbo" userId="ac494fa2-8850-42ba-a364-5cfbb3e4ca58" providerId="ADAL" clId="{2FA65E92-3954-4C21-8944-2E50F01116DD}" dt="2025-05-10T04:12:19.237" v="216" actId="20577"/>
          <ac:spMkLst>
            <pc:docMk/>
            <pc:sldMk cId="648720778" sldId="4332"/>
            <ac:spMk id="12" creationId="{74E79CCF-E50B-15E0-9824-F40AC2B00A10}"/>
          </ac:spMkLst>
        </pc:spChg>
        <pc:spChg chg="mod">
          <ac:chgData name="Livingstone Magorimbo" userId="ac494fa2-8850-42ba-a364-5cfbb3e4ca58" providerId="ADAL" clId="{2FA65E92-3954-4C21-8944-2E50F01116DD}" dt="2025-05-10T04:16:13.771" v="228" actId="1076"/>
          <ac:spMkLst>
            <pc:docMk/>
            <pc:sldMk cId="648720778" sldId="4332"/>
            <ac:spMk id="13" creationId="{812BFE63-6170-5474-4919-B83CCA6959A1}"/>
          </ac:spMkLst>
        </pc:spChg>
        <pc:graphicFrameChg chg="mod">
          <ac:chgData name="Livingstone Magorimbo" userId="ac494fa2-8850-42ba-a364-5cfbb3e4ca58" providerId="ADAL" clId="{2FA65E92-3954-4C21-8944-2E50F01116DD}" dt="2025-05-10T04:14:25.475" v="217" actId="1076"/>
          <ac:graphicFrameMkLst>
            <pc:docMk/>
            <pc:sldMk cId="648720778" sldId="4332"/>
            <ac:graphicFrameMk id="5" creationId="{9CAC65CE-75A2-F105-9044-61B6AA7B33EB}"/>
          </ac:graphicFrameMkLst>
        </pc:graphicFrameChg>
      </pc:sldChg>
      <pc:sldChg chg="del">
        <pc:chgData name="Livingstone Magorimbo" userId="ac494fa2-8850-42ba-a364-5cfbb3e4ca58" providerId="ADAL" clId="{2FA65E92-3954-4C21-8944-2E50F01116DD}" dt="2025-05-10T04:49:11.246" v="2080" actId="47"/>
        <pc:sldMkLst>
          <pc:docMk/>
          <pc:sldMk cId="4180090467" sldId="4333"/>
        </pc:sldMkLst>
      </pc:sldChg>
      <pc:sldChg chg="modSp mod">
        <pc:chgData name="Livingstone Magorimbo" userId="ac494fa2-8850-42ba-a364-5cfbb3e4ca58" providerId="ADAL" clId="{2FA65E92-3954-4C21-8944-2E50F01116DD}" dt="2025-05-10T04:32:16.999" v="1170" actId="20577"/>
        <pc:sldMkLst>
          <pc:docMk/>
          <pc:sldMk cId="208902060" sldId="4334"/>
        </pc:sldMkLst>
        <pc:spChg chg="mod">
          <ac:chgData name="Livingstone Magorimbo" userId="ac494fa2-8850-42ba-a364-5cfbb3e4ca58" providerId="ADAL" clId="{2FA65E92-3954-4C21-8944-2E50F01116DD}" dt="2025-05-10T04:32:16.999" v="1170" actId="20577"/>
          <ac:spMkLst>
            <pc:docMk/>
            <pc:sldMk cId="208902060" sldId="4334"/>
            <ac:spMk id="7" creationId="{0CAE39B1-E2D3-31AE-356B-A66637F11C56}"/>
          </ac:spMkLst>
        </pc:spChg>
      </pc:sldChg>
      <pc:sldChg chg="modSp mod">
        <pc:chgData name="Livingstone Magorimbo" userId="ac494fa2-8850-42ba-a364-5cfbb3e4ca58" providerId="ADAL" clId="{2FA65E92-3954-4C21-8944-2E50F01116DD}" dt="2025-05-10T04:53:39.859" v="2190" actId="20577"/>
        <pc:sldMkLst>
          <pc:docMk/>
          <pc:sldMk cId="3239142796" sldId="4335"/>
        </pc:sldMkLst>
        <pc:spChg chg="mod">
          <ac:chgData name="Livingstone Magorimbo" userId="ac494fa2-8850-42ba-a364-5cfbb3e4ca58" providerId="ADAL" clId="{2FA65E92-3954-4C21-8944-2E50F01116DD}" dt="2025-05-10T04:53:39.859" v="2190" actId="20577"/>
          <ac:spMkLst>
            <pc:docMk/>
            <pc:sldMk cId="3239142796" sldId="4335"/>
            <ac:spMk id="7" creationId="{0CAE39B1-E2D3-31AE-356B-A66637F11C56}"/>
          </ac:spMkLst>
        </pc:spChg>
      </pc:sldChg>
      <pc:sldChg chg="addSp delSp modSp mod">
        <pc:chgData name="Livingstone Magorimbo" userId="ac494fa2-8850-42ba-a364-5cfbb3e4ca58" providerId="ADAL" clId="{2FA65E92-3954-4C21-8944-2E50F01116DD}" dt="2025-05-10T04:58:04.543" v="2205" actId="1076"/>
        <pc:sldMkLst>
          <pc:docMk/>
          <pc:sldMk cId="3308695406" sldId="4336"/>
        </pc:sldMkLst>
        <pc:spChg chg="mod">
          <ac:chgData name="Livingstone Magorimbo" userId="ac494fa2-8850-42ba-a364-5cfbb3e4ca58" providerId="ADAL" clId="{2FA65E92-3954-4C21-8944-2E50F01116DD}" dt="2025-05-10T04:56:00.649" v="2196" actId="313"/>
          <ac:spMkLst>
            <pc:docMk/>
            <pc:sldMk cId="3308695406" sldId="4336"/>
            <ac:spMk id="7" creationId="{0CAE39B1-E2D3-31AE-356B-A66637F11C56}"/>
          </ac:spMkLst>
        </pc:spChg>
        <pc:picChg chg="del">
          <ac:chgData name="Livingstone Magorimbo" userId="ac494fa2-8850-42ba-a364-5cfbb3e4ca58" providerId="ADAL" clId="{2FA65E92-3954-4C21-8944-2E50F01116DD}" dt="2025-05-10T04:56:29.367" v="2197" actId="478"/>
          <ac:picMkLst>
            <pc:docMk/>
            <pc:sldMk cId="3308695406" sldId="4336"/>
            <ac:picMk id="5" creationId="{58915C53-A46D-45FE-93AF-05D6E3347AE9}"/>
          </ac:picMkLst>
        </pc:picChg>
        <pc:picChg chg="add mod">
          <ac:chgData name="Livingstone Magorimbo" userId="ac494fa2-8850-42ba-a364-5cfbb3e4ca58" providerId="ADAL" clId="{2FA65E92-3954-4C21-8944-2E50F01116DD}" dt="2025-05-10T04:58:04.543" v="2205" actId="1076"/>
          <ac:picMkLst>
            <pc:docMk/>
            <pc:sldMk cId="3308695406" sldId="4336"/>
            <ac:picMk id="1026" creationId="{9F74A155-A203-4878-A60D-48A25E4888A2}"/>
          </ac:picMkLst>
        </pc:picChg>
        <pc:picChg chg="add mod">
          <ac:chgData name="Livingstone Magorimbo" userId="ac494fa2-8850-42ba-a364-5cfbb3e4ca58" providerId="ADAL" clId="{2FA65E92-3954-4C21-8944-2E50F01116DD}" dt="2025-05-10T04:57:35.978" v="2203" actId="1076"/>
          <ac:picMkLst>
            <pc:docMk/>
            <pc:sldMk cId="3308695406" sldId="4336"/>
            <ac:picMk id="1028" creationId="{A95B0683-FA10-4F05-B48C-CD729C667512}"/>
          </ac:picMkLst>
        </pc:picChg>
      </pc:sldChg>
      <pc:sldChg chg="addSp delSp modSp mod">
        <pc:chgData name="Livingstone Magorimbo" userId="ac494fa2-8850-42ba-a364-5cfbb3e4ca58" providerId="ADAL" clId="{2FA65E92-3954-4C21-8944-2E50F01116DD}" dt="2025-05-10T05:01:35.808" v="2287" actId="1076"/>
        <pc:sldMkLst>
          <pc:docMk/>
          <pc:sldMk cId="1766710035" sldId="4337"/>
        </pc:sldMkLst>
        <pc:spChg chg="mod">
          <ac:chgData name="Livingstone Magorimbo" userId="ac494fa2-8850-42ba-a364-5cfbb3e4ca58" providerId="ADAL" clId="{2FA65E92-3954-4C21-8944-2E50F01116DD}" dt="2025-05-10T04:59:50.032" v="2271" actId="6549"/>
          <ac:spMkLst>
            <pc:docMk/>
            <pc:sldMk cId="1766710035" sldId="4337"/>
            <ac:spMk id="7" creationId="{0CAE39B1-E2D3-31AE-356B-A66637F11C56}"/>
          </ac:spMkLst>
        </pc:spChg>
        <pc:picChg chg="mod">
          <ac:chgData name="Livingstone Magorimbo" userId="ac494fa2-8850-42ba-a364-5cfbb3e4ca58" providerId="ADAL" clId="{2FA65E92-3954-4C21-8944-2E50F01116DD}" dt="2025-05-10T05:01:03.963" v="2280" actId="1076"/>
          <ac:picMkLst>
            <pc:docMk/>
            <pc:sldMk cId="1766710035" sldId="4337"/>
            <ac:picMk id="4" creationId="{3192F9CB-0FF3-4256-92E8-1EA7D1DC1BB0}"/>
          </ac:picMkLst>
        </pc:picChg>
        <pc:picChg chg="del">
          <ac:chgData name="Livingstone Magorimbo" userId="ac494fa2-8850-42ba-a364-5cfbb3e4ca58" providerId="ADAL" clId="{2FA65E92-3954-4C21-8944-2E50F01116DD}" dt="2025-05-10T04:58:00.123" v="2204" actId="478"/>
          <ac:picMkLst>
            <pc:docMk/>
            <pc:sldMk cId="1766710035" sldId="4337"/>
            <ac:picMk id="5" creationId="{AD973D02-5ABC-4E90-BA1A-4100B9029807}"/>
          </ac:picMkLst>
        </pc:picChg>
        <pc:picChg chg="mod">
          <ac:chgData name="Livingstone Magorimbo" userId="ac494fa2-8850-42ba-a364-5cfbb3e4ca58" providerId="ADAL" clId="{2FA65E92-3954-4C21-8944-2E50F01116DD}" dt="2025-05-10T05:00:54.595" v="2278" actId="14100"/>
          <ac:picMkLst>
            <pc:docMk/>
            <pc:sldMk cId="1766710035" sldId="4337"/>
            <ac:picMk id="6" creationId="{8CD2B112-3C56-45C7-806B-73EB9BE27316}"/>
          </ac:picMkLst>
        </pc:picChg>
        <pc:picChg chg="add mod">
          <ac:chgData name="Livingstone Magorimbo" userId="ac494fa2-8850-42ba-a364-5cfbb3e4ca58" providerId="ADAL" clId="{2FA65E92-3954-4C21-8944-2E50F01116DD}" dt="2025-05-10T05:01:35.808" v="2287" actId="1076"/>
          <ac:picMkLst>
            <pc:docMk/>
            <pc:sldMk cId="1766710035" sldId="4337"/>
            <ac:picMk id="8" creationId="{66FE9827-DF9D-44D1-843D-D834E8C90228}"/>
          </ac:picMkLst>
        </pc:picChg>
        <pc:picChg chg="add mod">
          <ac:chgData name="Livingstone Magorimbo" userId="ac494fa2-8850-42ba-a364-5cfbb3e4ca58" providerId="ADAL" clId="{2FA65E92-3954-4C21-8944-2E50F01116DD}" dt="2025-05-10T05:01:27.477" v="2286" actId="1076"/>
          <ac:picMkLst>
            <pc:docMk/>
            <pc:sldMk cId="1766710035" sldId="4337"/>
            <ac:picMk id="9" creationId="{75C9BBFF-8FCD-427B-99DA-80E7F6CC3CF5}"/>
          </ac:picMkLst>
        </pc:picChg>
      </pc:sldChg>
      <pc:sldChg chg="addSp delSp modSp mod">
        <pc:chgData name="Livingstone Magorimbo" userId="ac494fa2-8850-42ba-a364-5cfbb3e4ca58" providerId="ADAL" clId="{2FA65E92-3954-4C21-8944-2E50F01116DD}" dt="2025-05-10T05:03:55.145" v="2303" actId="1076"/>
        <pc:sldMkLst>
          <pc:docMk/>
          <pc:sldMk cId="997908845" sldId="4338"/>
        </pc:sldMkLst>
        <pc:spChg chg="mod">
          <ac:chgData name="Livingstone Magorimbo" userId="ac494fa2-8850-42ba-a364-5cfbb3e4ca58" providerId="ADAL" clId="{2FA65E92-3954-4C21-8944-2E50F01116DD}" dt="2025-05-10T05:01:50.207" v="2289" actId="313"/>
          <ac:spMkLst>
            <pc:docMk/>
            <pc:sldMk cId="997908845" sldId="4338"/>
            <ac:spMk id="2" creationId="{DC100BB8-58AD-7BF4-B07F-B70C77AC7E3C}"/>
          </ac:spMkLst>
        </pc:spChg>
        <pc:spChg chg="mod">
          <ac:chgData name="Livingstone Magorimbo" userId="ac494fa2-8850-42ba-a364-5cfbb3e4ca58" providerId="ADAL" clId="{2FA65E92-3954-4C21-8944-2E50F01116DD}" dt="2025-05-10T05:02:46.160" v="2298" actId="20577"/>
          <ac:spMkLst>
            <pc:docMk/>
            <pc:sldMk cId="997908845" sldId="4338"/>
            <ac:spMk id="7" creationId="{0CAE39B1-E2D3-31AE-356B-A66637F11C56}"/>
          </ac:spMkLst>
        </pc:spChg>
        <pc:picChg chg="del">
          <ac:chgData name="Livingstone Magorimbo" userId="ac494fa2-8850-42ba-a364-5cfbb3e4ca58" providerId="ADAL" clId="{2FA65E92-3954-4C21-8944-2E50F01116DD}" dt="2025-05-10T05:02:07.528" v="2290" actId="478"/>
          <ac:picMkLst>
            <pc:docMk/>
            <pc:sldMk cId="997908845" sldId="4338"/>
            <ac:picMk id="5" creationId="{1267DDFE-6533-4F99-8A25-CE97D2086F3F}"/>
          </ac:picMkLst>
        </pc:picChg>
        <pc:picChg chg="add mod">
          <ac:chgData name="Livingstone Magorimbo" userId="ac494fa2-8850-42ba-a364-5cfbb3e4ca58" providerId="ADAL" clId="{2FA65E92-3954-4C21-8944-2E50F01116DD}" dt="2025-05-10T05:03:55.145" v="2303" actId="1076"/>
          <ac:picMkLst>
            <pc:docMk/>
            <pc:sldMk cId="997908845" sldId="4338"/>
            <ac:picMk id="6" creationId="{B6907498-8809-474A-B22D-6CA7C72F5420}"/>
          </ac:picMkLst>
        </pc:picChg>
        <pc:picChg chg="add mod">
          <ac:chgData name="Livingstone Magorimbo" userId="ac494fa2-8850-42ba-a364-5cfbb3e4ca58" providerId="ADAL" clId="{2FA65E92-3954-4C21-8944-2E50F01116DD}" dt="2025-05-10T05:02:39.016" v="2296" actId="1076"/>
          <ac:picMkLst>
            <pc:docMk/>
            <pc:sldMk cId="997908845" sldId="4338"/>
            <ac:picMk id="8" creationId="{A486FA65-B798-4764-AF01-1AC132DFACF2}"/>
          </ac:picMkLst>
        </pc:picChg>
        <pc:picChg chg="mod">
          <ac:chgData name="Livingstone Magorimbo" userId="ac494fa2-8850-42ba-a364-5cfbb3e4ca58" providerId="ADAL" clId="{2FA65E92-3954-4C21-8944-2E50F01116DD}" dt="2025-05-10T05:02:14.011" v="2292" actId="1076"/>
          <ac:picMkLst>
            <pc:docMk/>
            <pc:sldMk cId="997908845" sldId="4338"/>
            <ac:picMk id="12" creationId="{5484B874-DD31-4E3A-B923-D071E9E7CC6D}"/>
          </ac:picMkLst>
        </pc:picChg>
      </pc:sldChg>
      <pc:sldChg chg="addSp modSp mod">
        <pc:chgData name="Livingstone Magorimbo" userId="ac494fa2-8850-42ba-a364-5cfbb3e4ca58" providerId="ADAL" clId="{2FA65E92-3954-4C21-8944-2E50F01116DD}" dt="2025-05-10T05:05:05.578" v="2323" actId="1076"/>
        <pc:sldMkLst>
          <pc:docMk/>
          <pc:sldMk cId="789949225" sldId="4339"/>
        </pc:sldMkLst>
        <pc:picChg chg="mod">
          <ac:chgData name="Livingstone Magorimbo" userId="ac494fa2-8850-42ba-a364-5cfbb3e4ca58" providerId="ADAL" clId="{2FA65E92-3954-4C21-8944-2E50F01116DD}" dt="2025-05-10T05:04:19.765" v="2308" actId="14100"/>
          <ac:picMkLst>
            <pc:docMk/>
            <pc:sldMk cId="789949225" sldId="4339"/>
            <ac:picMk id="4" creationId="{3483405A-352C-4AE7-94FB-DA2259F87C39}"/>
          </ac:picMkLst>
        </pc:picChg>
        <pc:picChg chg="mod">
          <ac:chgData name="Livingstone Magorimbo" userId="ac494fa2-8850-42ba-a364-5cfbb3e4ca58" providerId="ADAL" clId="{2FA65E92-3954-4C21-8944-2E50F01116DD}" dt="2025-05-10T05:04:53.465" v="2318" actId="1076"/>
          <ac:picMkLst>
            <pc:docMk/>
            <pc:sldMk cId="789949225" sldId="4339"/>
            <ac:picMk id="5" creationId="{FFAE9B89-D99A-47FF-AAA9-62FAC8B396BB}"/>
          </ac:picMkLst>
        </pc:picChg>
        <pc:picChg chg="mod">
          <ac:chgData name="Livingstone Magorimbo" userId="ac494fa2-8850-42ba-a364-5cfbb3e4ca58" providerId="ADAL" clId="{2FA65E92-3954-4C21-8944-2E50F01116DD}" dt="2025-05-10T05:05:05.578" v="2323" actId="1076"/>
          <ac:picMkLst>
            <pc:docMk/>
            <pc:sldMk cId="789949225" sldId="4339"/>
            <ac:picMk id="6" creationId="{12FEBE64-DCEB-4C3B-804F-7E4854731216}"/>
          </ac:picMkLst>
        </pc:picChg>
        <pc:picChg chg="add mod">
          <ac:chgData name="Livingstone Magorimbo" userId="ac494fa2-8850-42ba-a364-5cfbb3e4ca58" providerId="ADAL" clId="{2FA65E92-3954-4C21-8944-2E50F01116DD}" dt="2025-05-10T05:04:26.106" v="2310" actId="1076"/>
          <ac:picMkLst>
            <pc:docMk/>
            <pc:sldMk cId="789949225" sldId="4339"/>
            <ac:picMk id="8" creationId="{7BD06683-71C4-4D18-954A-87D791CF3CA2}"/>
          </ac:picMkLst>
        </pc:picChg>
        <pc:picChg chg="add mod">
          <ac:chgData name="Livingstone Magorimbo" userId="ac494fa2-8850-42ba-a364-5cfbb3e4ca58" providerId="ADAL" clId="{2FA65E92-3954-4C21-8944-2E50F01116DD}" dt="2025-05-10T05:04:47.883" v="2317" actId="1076"/>
          <ac:picMkLst>
            <pc:docMk/>
            <pc:sldMk cId="789949225" sldId="4339"/>
            <ac:picMk id="9" creationId="{C85C8428-1D3B-4988-92F4-7809C2136B03}"/>
          </ac:picMkLst>
        </pc:picChg>
      </pc:sldChg>
      <pc:sldChg chg="addSp delSp modSp mod">
        <pc:chgData name="Livingstone Magorimbo" userId="ac494fa2-8850-42ba-a364-5cfbb3e4ca58" providerId="ADAL" clId="{2FA65E92-3954-4C21-8944-2E50F01116DD}" dt="2025-05-10T05:06:27.952" v="2338" actId="20577"/>
        <pc:sldMkLst>
          <pc:docMk/>
          <pc:sldMk cId="4142910071" sldId="4340"/>
        </pc:sldMkLst>
        <pc:spChg chg="mod">
          <ac:chgData name="Livingstone Magorimbo" userId="ac494fa2-8850-42ba-a364-5cfbb3e4ca58" providerId="ADAL" clId="{2FA65E92-3954-4C21-8944-2E50F01116DD}" dt="2025-05-10T05:06:27.952" v="2338" actId="20577"/>
          <ac:spMkLst>
            <pc:docMk/>
            <pc:sldMk cId="4142910071" sldId="4340"/>
            <ac:spMk id="7" creationId="{0CAE39B1-E2D3-31AE-356B-A66637F11C56}"/>
          </ac:spMkLst>
        </pc:spChg>
        <pc:picChg chg="del">
          <ac:chgData name="Livingstone Magorimbo" userId="ac494fa2-8850-42ba-a364-5cfbb3e4ca58" providerId="ADAL" clId="{2FA65E92-3954-4C21-8944-2E50F01116DD}" dt="2025-05-10T05:05:27.738" v="2324" actId="478"/>
          <ac:picMkLst>
            <pc:docMk/>
            <pc:sldMk cId="4142910071" sldId="4340"/>
            <ac:picMk id="4" creationId="{FB3C0FF7-ED6C-4A04-96BD-910EAC6B6E9C}"/>
          </ac:picMkLst>
        </pc:picChg>
        <pc:picChg chg="mod">
          <ac:chgData name="Livingstone Magorimbo" userId="ac494fa2-8850-42ba-a364-5cfbb3e4ca58" providerId="ADAL" clId="{2FA65E92-3954-4C21-8944-2E50F01116DD}" dt="2025-05-10T05:06:10.860" v="2336" actId="1076"/>
          <ac:picMkLst>
            <pc:docMk/>
            <pc:sldMk cId="4142910071" sldId="4340"/>
            <ac:picMk id="5" creationId="{F1C9CC06-28FA-4A0D-AE91-C80B50785382}"/>
          </ac:picMkLst>
        </pc:picChg>
        <pc:picChg chg="add mod">
          <ac:chgData name="Livingstone Magorimbo" userId="ac494fa2-8850-42ba-a364-5cfbb3e4ca58" providerId="ADAL" clId="{2FA65E92-3954-4C21-8944-2E50F01116DD}" dt="2025-05-10T05:05:56.431" v="2332" actId="14100"/>
          <ac:picMkLst>
            <pc:docMk/>
            <pc:sldMk cId="4142910071" sldId="4340"/>
            <ac:picMk id="6" creationId="{A91E2D3D-5122-47C6-87AE-9D760EE35E3E}"/>
          </ac:picMkLst>
        </pc:picChg>
        <pc:picChg chg="add mod">
          <ac:chgData name="Livingstone Magorimbo" userId="ac494fa2-8850-42ba-a364-5cfbb3e4ca58" providerId="ADAL" clId="{2FA65E92-3954-4C21-8944-2E50F01116DD}" dt="2025-05-10T05:06:06.156" v="2335" actId="1076"/>
          <ac:picMkLst>
            <pc:docMk/>
            <pc:sldMk cId="4142910071" sldId="4340"/>
            <ac:picMk id="8" creationId="{A2E81282-DD82-4359-8B1F-60915CB218C3}"/>
          </ac:picMkLst>
        </pc:picChg>
      </pc:sldChg>
      <pc:sldChg chg="del">
        <pc:chgData name="Livingstone Magorimbo" userId="ac494fa2-8850-42ba-a364-5cfbb3e4ca58" providerId="ADAL" clId="{2FA65E92-3954-4C21-8944-2E50F01116DD}" dt="2025-05-10T04:54:31.385" v="2192" actId="47"/>
        <pc:sldMkLst>
          <pc:docMk/>
          <pc:sldMk cId="1658234314" sldId="4341"/>
        </pc:sldMkLst>
      </pc:sldChg>
      <pc:sldChg chg="addSp modSp mod">
        <pc:chgData name="Livingstone Magorimbo" userId="ac494fa2-8850-42ba-a364-5cfbb3e4ca58" providerId="ADAL" clId="{2FA65E92-3954-4C21-8944-2E50F01116DD}" dt="2025-05-10T04:25:56.539" v="505" actId="1076"/>
        <pc:sldMkLst>
          <pc:docMk/>
          <pc:sldMk cId="4258594864" sldId="4344"/>
        </pc:sldMkLst>
        <pc:spChg chg="mod">
          <ac:chgData name="Livingstone Magorimbo" userId="ac494fa2-8850-42ba-a364-5cfbb3e4ca58" providerId="ADAL" clId="{2FA65E92-3954-4C21-8944-2E50F01116DD}" dt="2025-05-10T04:25:56.539" v="505" actId="1076"/>
          <ac:spMkLst>
            <pc:docMk/>
            <pc:sldMk cId="4258594864" sldId="4344"/>
            <ac:spMk id="9" creationId="{8C22C323-E489-4155-B680-766D1503C957}"/>
          </ac:spMkLst>
        </pc:spChg>
        <pc:spChg chg="add mod">
          <ac:chgData name="Livingstone Magorimbo" userId="ac494fa2-8850-42ba-a364-5cfbb3e4ca58" providerId="ADAL" clId="{2FA65E92-3954-4C21-8944-2E50F01116DD}" dt="2025-05-10T04:25:49.791" v="504" actId="1076"/>
          <ac:spMkLst>
            <pc:docMk/>
            <pc:sldMk cId="4258594864" sldId="4344"/>
            <ac:spMk id="11" creationId="{7F7BD62D-B625-41EA-B79B-98E118DDCC11}"/>
          </ac:spMkLst>
        </pc:spChg>
      </pc:sldChg>
      <pc:sldChg chg="modSp mod">
        <pc:chgData name="Livingstone Magorimbo" userId="ac494fa2-8850-42ba-a364-5cfbb3e4ca58" providerId="ADAL" clId="{2FA65E92-3954-4C21-8944-2E50F01116DD}" dt="2025-05-11T17:07:21.764" v="2624" actId="20577"/>
        <pc:sldMkLst>
          <pc:docMk/>
          <pc:sldMk cId="1419553179" sldId="4346"/>
        </pc:sldMkLst>
        <pc:spChg chg="mod">
          <ac:chgData name="Livingstone Magorimbo" userId="ac494fa2-8850-42ba-a364-5cfbb3e4ca58" providerId="ADAL" clId="{2FA65E92-3954-4C21-8944-2E50F01116DD}" dt="2025-05-11T17:07:21.764" v="2624" actId="20577"/>
          <ac:spMkLst>
            <pc:docMk/>
            <pc:sldMk cId="1419553179" sldId="4346"/>
            <ac:spMk id="3" creationId="{F3CCFE4E-A916-4D0F-A130-D35FACC62BCC}"/>
          </ac:spMkLst>
        </pc:spChg>
      </pc:sldChg>
      <pc:sldChg chg="modSp mod">
        <pc:chgData name="Livingstone Magorimbo" userId="ac494fa2-8850-42ba-a364-5cfbb3e4ca58" providerId="ADAL" clId="{2FA65E92-3954-4C21-8944-2E50F01116DD}" dt="2025-05-10T04:08:37.861" v="120" actId="122"/>
        <pc:sldMkLst>
          <pc:docMk/>
          <pc:sldMk cId="2410749864" sldId="4347"/>
        </pc:sldMkLst>
        <pc:spChg chg="mod">
          <ac:chgData name="Livingstone Magorimbo" userId="ac494fa2-8850-42ba-a364-5cfbb3e4ca58" providerId="ADAL" clId="{2FA65E92-3954-4C21-8944-2E50F01116DD}" dt="2025-05-10T04:08:37.861" v="120" actId="122"/>
          <ac:spMkLst>
            <pc:docMk/>
            <pc:sldMk cId="2410749864" sldId="4347"/>
            <ac:spMk id="23" creationId="{C18525FC-760D-54F6-DB13-BD3546B2D5E8}"/>
          </ac:spMkLst>
        </pc:spChg>
        <pc:spChg chg="mod">
          <ac:chgData name="Livingstone Magorimbo" userId="ac494fa2-8850-42ba-a364-5cfbb3e4ca58" providerId="ADAL" clId="{2FA65E92-3954-4C21-8944-2E50F01116DD}" dt="2025-05-10T04:08:30.357" v="118" actId="122"/>
          <ac:spMkLst>
            <pc:docMk/>
            <pc:sldMk cId="2410749864" sldId="4347"/>
            <ac:spMk id="26" creationId="{ACA39AFA-914C-43D1-AC4F-ECEF84C0E537}"/>
          </ac:spMkLst>
        </pc:spChg>
        <pc:spChg chg="mod">
          <ac:chgData name="Livingstone Magorimbo" userId="ac494fa2-8850-42ba-a364-5cfbb3e4ca58" providerId="ADAL" clId="{2FA65E92-3954-4C21-8944-2E50F01116DD}" dt="2025-05-10T04:08:34.029" v="119" actId="122"/>
          <ac:spMkLst>
            <pc:docMk/>
            <pc:sldMk cId="2410749864" sldId="4347"/>
            <ac:spMk id="28" creationId="{8F6134BB-2F9F-DE8A-2E85-25262AC7865F}"/>
          </ac:spMkLst>
        </pc:spChg>
        <pc:cxnChg chg="mod">
          <ac:chgData name="Livingstone Magorimbo" userId="ac494fa2-8850-42ba-a364-5cfbb3e4ca58" providerId="ADAL" clId="{2FA65E92-3954-4C21-8944-2E50F01116DD}" dt="2025-05-10T04:07:31.935" v="109" actId="14100"/>
          <ac:cxnSpMkLst>
            <pc:docMk/>
            <pc:sldMk cId="2410749864" sldId="4347"/>
            <ac:cxnSpMk id="14" creationId="{4D252E0A-F76D-4437-AD15-5F88264B41DA}"/>
          </ac:cxnSpMkLst>
        </pc:cxnChg>
        <pc:cxnChg chg="mod">
          <ac:chgData name="Livingstone Magorimbo" userId="ac494fa2-8850-42ba-a364-5cfbb3e4ca58" providerId="ADAL" clId="{2FA65E92-3954-4C21-8944-2E50F01116DD}" dt="2025-05-10T04:07:54.629" v="113" actId="14100"/>
          <ac:cxnSpMkLst>
            <pc:docMk/>
            <pc:sldMk cId="2410749864" sldId="4347"/>
            <ac:cxnSpMk id="18" creationId="{76A3647B-335B-4CD4-96D2-A0AD33C2B5FB}"/>
          </ac:cxnSpMkLst>
        </pc:cxnChg>
        <pc:cxnChg chg="mod">
          <ac:chgData name="Livingstone Magorimbo" userId="ac494fa2-8850-42ba-a364-5cfbb3e4ca58" providerId="ADAL" clId="{2FA65E92-3954-4C21-8944-2E50F01116DD}" dt="2025-05-10T04:08:08.019" v="115" actId="14100"/>
          <ac:cxnSpMkLst>
            <pc:docMk/>
            <pc:sldMk cId="2410749864" sldId="4347"/>
            <ac:cxnSpMk id="21" creationId="{27A99327-15ED-4FDC-B8A0-0DE3DBDA49E4}"/>
          </ac:cxnSpMkLst>
        </pc:cxnChg>
      </pc:sldChg>
      <pc:sldChg chg="modSp mod">
        <pc:chgData name="Livingstone Magorimbo" userId="ac494fa2-8850-42ba-a364-5cfbb3e4ca58" providerId="ADAL" clId="{2FA65E92-3954-4C21-8944-2E50F01116DD}" dt="2025-05-10T04:24:15.145" v="501" actId="20577"/>
        <pc:sldMkLst>
          <pc:docMk/>
          <pc:sldMk cId="4254683932" sldId="4349"/>
        </pc:sldMkLst>
        <pc:spChg chg="mod">
          <ac:chgData name="Livingstone Magorimbo" userId="ac494fa2-8850-42ba-a364-5cfbb3e4ca58" providerId="ADAL" clId="{2FA65E92-3954-4C21-8944-2E50F01116DD}" dt="2025-05-10T04:22:35.912" v="446" actId="20577"/>
          <ac:spMkLst>
            <pc:docMk/>
            <pc:sldMk cId="4254683932" sldId="4349"/>
            <ac:spMk id="2" creationId="{DC100BB8-58AD-7BF4-B07F-B70C77AC7E3C}"/>
          </ac:spMkLst>
        </pc:spChg>
        <pc:spChg chg="mod">
          <ac:chgData name="Livingstone Magorimbo" userId="ac494fa2-8850-42ba-a364-5cfbb3e4ca58" providerId="ADAL" clId="{2FA65E92-3954-4C21-8944-2E50F01116DD}" dt="2025-05-10T04:23:29.892" v="452" actId="14100"/>
          <ac:spMkLst>
            <pc:docMk/>
            <pc:sldMk cId="4254683932" sldId="4349"/>
            <ac:spMk id="13" creationId="{5D443CD2-0179-435E-B4A1-95D40278C569}"/>
          </ac:spMkLst>
        </pc:spChg>
        <pc:spChg chg="mod">
          <ac:chgData name="Livingstone Magorimbo" userId="ac494fa2-8850-42ba-a364-5cfbb3e4ca58" providerId="ADAL" clId="{2FA65E92-3954-4C21-8944-2E50F01116DD}" dt="2025-05-10T04:24:15.145" v="501" actId="20577"/>
          <ac:spMkLst>
            <pc:docMk/>
            <pc:sldMk cId="4254683932" sldId="4349"/>
            <ac:spMk id="14" creationId="{587EC554-1CD8-435C-B19A-EE79EE9B3438}"/>
          </ac:spMkLst>
        </pc:spChg>
        <pc:spChg chg="mod">
          <ac:chgData name="Livingstone Magorimbo" userId="ac494fa2-8850-42ba-a364-5cfbb3e4ca58" providerId="ADAL" clId="{2FA65E92-3954-4C21-8944-2E50F01116DD}" dt="2025-05-10T04:22:58.293" v="450" actId="14100"/>
          <ac:spMkLst>
            <pc:docMk/>
            <pc:sldMk cId="4254683932" sldId="4349"/>
            <ac:spMk id="21" creationId="{F314A10E-82B6-4023-8D4C-238AD0D0154F}"/>
          </ac:spMkLst>
        </pc:spChg>
      </pc:sldChg>
      <pc:sldChg chg="delSp modSp add mod">
        <pc:chgData name="Livingstone Magorimbo" userId="ac494fa2-8850-42ba-a364-5cfbb3e4ca58" providerId="ADAL" clId="{2FA65E92-3954-4C21-8944-2E50F01116DD}" dt="2025-05-10T04:46:00.752" v="2078" actId="255"/>
        <pc:sldMkLst>
          <pc:docMk/>
          <pc:sldMk cId="3580803374" sldId="4385"/>
        </pc:sldMkLst>
        <pc:spChg chg="mod">
          <ac:chgData name="Livingstone Magorimbo" userId="ac494fa2-8850-42ba-a364-5cfbb3e4ca58" providerId="ADAL" clId="{2FA65E92-3954-4C21-8944-2E50F01116DD}" dt="2025-05-10T04:27:54.377" v="572" actId="6549"/>
          <ac:spMkLst>
            <pc:docMk/>
            <pc:sldMk cId="3580803374" sldId="4385"/>
            <ac:spMk id="2" creationId="{DC100BB8-58AD-7BF4-B07F-B70C77AC7E3C}"/>
          </ac:spMkLst>
        </pc:spChg>
        <pc:spChg chg="del">
          <ac:chgData name="Livingstone Magorimbo" userId="ac494fa2-8850-42ba-a364-5cfbb3e4ca58" providerId="ADAL" clId="{2FA65E92-3954-4C21-8944-2E50F01116DD}" dt="2025-05-10T04:29:36.473" v="575" actId="478"/>
          <ac:spMkLst>
            <pc:docMk/>
            <pc:sldMk cId="3580803374" sldId="4385"/>
            <ac:spMk id="11" creationId="{4B11B42C-2442-4CA4-A432-3AEDBE417FD0}"/>
          </ac:spMkLst>
        </pc:spChg>
        <pc:spChg chg="del">
          <ac:chgData name="Livingstone Magorimbo" userId="ac494fa2-8850-42ba-a364-5cfbb3e4ca58" providerId="ADAL" clId="{2FA65E92-3954-4C21-8944-2E50F01116DD}" dt="2025-05-10T04:29:31.991" v="573" actId="478"/>
          <ac:spMkLst>
            <pc:docMk/>
            <pc:sldMk cId="3580803374" sldId="4385"/>
            <ac:spMk id="21" creationId="{F314A10E-82B6-4023-8D4C-238AD0D0154F}"/>
          </ac:spMkLst>
        </pc:spChg>
        <pc:spChg chg="mod">
          <ac:chgData name="Livingstone Magorimbo" userId="ac494fa2-8850-42ba-a364-5cfbb3e4ca58" providerId="ADAL" clId="{2FA65E92-3954-4C21-8944-2E50F01116DD}" dt="2025-05-10T04:46:00.752" v="2078" actId="255"/>
          <ac:spMkLst>
            <pc:docMk/>
            <pc:sldMk cId="3580803374" sldId="4385"/>
            <ac:spMk id="22" creationId="{EBFB4E7D-A465-45B8-8707-DFC8082227CA}"/>
          </ac:spMkLst>
        </pc:spChg>
        <pc:spChg chg="del mod">
          <ac:chgData name="Livingstone Magorimbo" userId="ac494fa2-8850-42ba-a364-5cfbb3e4ca58" providerId="ADAL" clId="{2FA65E92-3954-4C21-8944-2E50F01116DD}" dt="2025-05-10T04:38:11.595" v="1332" actId="478"/>
          <ac:spMkLst>
            <pc:docMk/>
            <pc:sldMk cId="3580803374" sldId="4385"/>
            <ac:spMk id="23" creationId="{25B18F99-A753-40CF-92C2-F71D076DE87C}"/>
          </ac:spMkLst>
        </pc:spChg>
        <pc:spChg chg="del mod">
          <ac:chgData name="Livingstone Magorimbo" userId="ac494fa2-8850-42ba-a364-5cfbb3e4ca58" providerId="ADAL" clId="{2FA65E92-3954-4C21-8944-2E50F01116DD}" dt="2025-05-10T04:29:46.698" v="578" actId="478"/>
          <ac:spMkLst>
            <pc:docMk/>
            <pc:sldMk cId="3580803374" sldId="4385"/>
            <ac:spMk id="24" creationId="{1AAB9311-CA48-4D90-A4C6-7A683F09EABA}"/>
          </ac:spMkLst>
        </pc:spChg>
        <pc:spChg chg="del">
          <ac:chgData name="Livingstone Magorimbo" userId="ac494fa2-8850-42ba-a364-5cfbb3e4ca58" providerId="ADAL" clId="{2FA65E92-3954-4C21-8944-2E50F01116DD}" dt="2025-05-10T04:29:42.877" v="577" actId="478"/>
          <ac:spMkLst>
            <pc:docMk/>
            <pc:sldMk cId="3580803374" sldId="4385"/>
            <ac:spMk id="25" creationId="{DA064482-7616-4BC2-9E01-A9F60E93FC4E}"/>
          </ac:spMkLst>
        </pc:spChg>
        <pc:grpChg chg="del">
          <ac:chgData name="Livingstone Magorimbo" userId="ac494fa2-8850-42ba-a364-5cfbb3e4ca58" providerId="ADAL" clId="{2FA65E92-3954-4C21-8944-2E50F01116DD}" dt="2025-05-10T04:29:33.535" v="574" actId="478"/>
          <ac:grpSpMkLst>
            <pc:docMk/>
            <pc:sldMk cId="3580803374" sldId="4385"/>
            <ac:grpSpMk id="8" creationId="{B166D411-6742-4F89-893E-38E4B6592431}"/>
          </ac:grpSpMkLst>
        </pc:grpChg>
      </pc:sldChg>
      <pc:sldChg chg="modSp add mod">
        <pc:chgData name="Livingstone Magorimbo" userId="ac494fa2-8850-42ba-a364-5cfbb3e4ca58" providerId="ADAL" clId="{2FA65E92-3954-4C21-8944-2E50F01116DD}" dt="2025-05-10T04:50:31.738" v="2089" actId="404"/>
        <pc:sldMkLst>
          <pc:docMk/>
          <pc:sldMk cId="3062268381" sldId="4386"/>
        </pc:sldMkLst>
        <pc:spChg chg="mod">
          <ac:chgData name="Livingstone Magorimbo" userId="ac494fa2-8850-42ba-a364-5cfbb3e4ca58" providerId="ADAL" clId="{2FA65E92-3954-4C21-8944-2E50F01116DD}" dt="2025-05-10T04:49:41.255" v="2085" actId="20577"/>
          <ac:spMkLst>
            <pc:docMk/>
            <pc:sldMk cId="3062268381" sldId="4386"/>
            <ac:spMk id="9" creationId="{657DC3F8-B2CC-437B-AC0B-048758531C37}"/>
          </ac:spMkLst>
        </pc:spChg>
        <pc:spChg chg="mod">
          <ac:chgData name="Livingstone Magorimbo" userId="ac494fa2-8850-42ba-a364-5cfbb3e4ca58" providerId="ADAL" clId="{2FA65E92-3954-4C21-8944-2E50F01116DD}" dt="2025-05-10T04:50:31.738" v="2089" actId="404"/>
          <ac:spMkLst>
            <pc:docMk/>
            <pc:sldMk cId="3062268381" sldId="4386"/>
            <ac:spMk id="10" creationId="{65831C71-5594-883B-AE2C-5E13042B93A7}"/>
          </ac:spMkLst>
        </pc:spChg>
        <pc:graphicFrameChg chg="mod">
          <ac:chgData name="Livingstone Magorimbo" userId="ac494fa2-8850-42ba-a364-5cfbb3e4ca58" providerId="ADAL" clId="{2FA65E92-3954-4C21-8944-2E50F01116DD}" dt="2025-05-10T04:49:52.230" v="2086" actId="1076"/>
          <ac:graphicFrameMkLst>
            <pc:docMk/>
            <pc:sldMk cId="3062268381" sldId="4386"/>
            <ac:graphicFrameMk id="13" creationId="{73F0B598-AC79-A2ED-29C4-D50DB72290B5}"/>
          </ac:graphicFrameMkLst>
        </pc:graphicFrameChg>
      </pc:sldChg>
      <pc:sldChg chg="modSp add mod">
        <pc:chgData name="Livingstone Magorimbo" userId="ac494fa2-8850-42ba-a364-5cfbb3e4ca58" providerId="ADAL" clId="{2FA65E92-3954-4C21-8944-2E50F01116DD}" dt="2025-05-10T04:55:25.609" v="2195" actId="20577"/>
        <pc:sldMkLst>
          <pc:docMk/>
          <pc:sldMk cId="3751772407" sldId="4387"/>
        </pc:sldMkLst>
        <pc:spChg chg="mod">
          <ac:chgData name="Livingstone Magorimbo" userId="ac494fa2-8850-42ba-a364-5cfbb3e4ca58" providerId="ADAL" clId="{2FA65E92-3954-4C21-8944-2E50F01116DD}" dt="2025-05-10T04:55:25.609" v="2195" actId="20577"/>
          <ac:spMkLst>
            <pc:docMk/>
            <pc:sldMk cId="3751772407" sldId="4387"/>
            <ac:spMk id="7" creationId="{0CAE39B1-E2D3-31AE-356B-A66637F11C56}"/>
          </ac:spMkLst>
        </pc:spChg>
      </pc:sldChg>
      <pc:sldChg chg="delSp modSp add mod">
        <pc:chgData name="Livingstone Magorimbo" userId="ac494fa2-8850-42ba-a364-5cfbb3e4ca58" providerId="ADAL" clId="{2FA65E92-3954-4C21-8944-2E50F01116DD}" dt="2025-05-10T05:09:52.664" v="2560" actId="404"/>
        <pc:sldMkLst>
          <pc:docMk/>
          <pc:sldMk cId="817052917" sldId="4388"/>
        </pc:sldMkLst>
        <pc:spChg chg="mod">
          <ac:chgData name="Livingstone Magorimbo" userId="ac494fa2-8850-42ba-a364-5cfbb3e4ca58" providerId="ADAL" clId="{2FA65E92-3954-4C21-8944-2E50F01116DD}" dt="2025-05-10T05:09:27.302" v="2554" actId="122"/>
          <ac:spMkLst>
            <pc:docMk/>
            <pc:sldMk cId="817052917" sldId="4388"/>
            <ac:spMk id="2" creationId="{DC100BB8-58AD-7BF4-B07F-B70C77AC7E3C}"/>
          </ac:spMkLst>
        </pc:spChg>
        <pc:spChg chg="mod">
          <ac:chgData name="Livingstone Magorimbo" userId="ac494fa2-8850-42ba-a364-5cfbb3e4ca58" providerId="ADAL" clId="{2FA65E92-3954-4C21-8944-2E50F01116DD}" dt="2025-05-10T05:09:52.664" v="2560" actId="404"/>
          <ac:spMkLst>
            <pc:docMk/>
            <pc:sldMk cId="817052917" sldId="4388"/>
            <ac:spMk id="7" creationId="{0CAE39B1-E2D3-31AE-356B-A66637F11C56}"/>
          </ac:spMkLst>
        </pc:spChg>
        <pc:picChg chg="del">
          <ac:chgData name="Livingstone Magorimbo" userId="ac494fa2-8850-42ba-a364-5cfbb3e4ca58" providerId="ADAL" clId="{2FA65E92-3954-4C21-8944-2E50F01116DD}" dt="2025-05-10T05:07:49.347" v="2344" actId="478"/>
          <ac:picMkLst>
            <pc:docMk/>
            <pc:sldMk cId="817052917" sldId="4388"/>
            <ac:picMk id="4" creationId="{3483405A-352C-4AE7-94FB-DA2259F87C39}"/>
          </ac:picMkLst>
        </pc:picChg>
        <pc:picChg chg="del">
          <ac:chgData name="Livingstone Magorimbo" userId="ac494fa2-8850-42ba-a364-5cfbb3e4ca58" providerId="ADAL" clId="{2FA65E92-3954-4C21-8944-2E50F01116DD}" dt="2025-05-10T05:07:53.962" v="2347" actId="478"/>
          <ac:picMkLst>
            <pc:docMk/>
            <pc:sldMk cId="817052917" sldId="4388"/>
            <ac:picMk id="5" creationId="{FFAE9B89-D99A-47FF-AAA9-62FAC8B396BB}"/>
          </ac:picMkLst>
        </pc:picChg>
        <pc:picChg chg="del">
          <ac:chgData name="Livingstone Magorimbo" userId="ac494fa2-8850-42ba-a364-5cfbb3e4ca58" providerId="ADAL" clId="{2FA65E92-3954-4C21-8944-2E50F01116DD}" dt="2025-05-10T05:07:55.668" v="2348" actId="478"/>
          <ac:picMkLst>
            <pc:docMk/>
            <pc:sldMk cId="817052917" sldId="4388"/>
            <ac:picMk id="6" creationId="{12FEBE64-DCEB-4C3B-804F-7E4854731216}"/>
          </ac:picMkLst>
        </pc:picChg>
        <pc:picChg chg="del">
          <ac:chgData name="Livingstone Magorimbo" userId="ac494fa2-8850-42ba-a364-5cfbb3e4ca58" providerId="ADAL" clId="{2FA65E92-3954-4C21-8944-2E50F01116DD}" dt="2025-05-10T05:07:50.900" v="2345" actId="478"/>
          <ac:picMkLst>
            <pc:docMk/>
            <pc:sldMk cId="817052917" sldId="4388"/>
            <ac:picMk id="8" creationId="{7BD06683-71C4-4D18-954A-87D791CF3CA2}"/>
          </ac:picMkLst>
        </pc:picChg>
        <pc:picChg chg="del">
          <ac:chgData name="Livingstone Magorimbo" userId="ac494fa2-8850-42ba-a364-5cfbb3e4ca58" providerId="ADAL" clId="{2FA65E92-3954-4C21-8944-2E50F01116DD}" dt="2025-05-10T05:07:52.578" v="2346" actId="478"/>
          <ac:picMkLst>
            <pc:docMk/>
            <pc:sldMk cId="817052917" sldId="4388"/>
            <ac:picMk id="9" creationId="{C85C8428-1D3B-4988-92F4-7809C2136B0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ptos Display" panose="020B0004020202020204" pitchFamily="34" charset="0"/>
                <a:ea typeface="+mn-ea"/>
                <a:cs typeface="+mn-cs"/>
              </a:defRPr>
            </a:pPr>
            <a:r>
              <a:rPr lang="en-ZW"/>
              <a:t>Historical Contributions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ptos Display" panose="020B00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[Charts.xlsx]Sheet2!$C$2</c:f>
              <c:strCache>
                <c:ptCount val="1"/>
                <c:pt idx="0">
                  <c:v>Annual Contributions 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elete val="1"/>
          </c:dLbls>
          <c:cat>
            <c:numRef>
              <c:f>[Charts.xlsx]Sheet2!$B$3:$B$18</c:f>
              <c:numCache>
                <c:formatCode>General</c:formatCod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numCache>
            </c:numRef>
          </c:cat>
          <c:val>
            <c:numRef>
              <c:f>[Charts.xlsx]Sheet2!$C$3:$C$18</c:f>
              <c:numCache>
                <c:formatCode>_-* #,##0_-;\-* #,##0_-;_-* "-"??_-;_-@_-</c:formatCode>
                <c:ptCount val="16"/>
                <c:pt idx="0">
                  <c:v>152329810</c:v>
                </c:pt>
                <c:pt idx="1">
                  <c:v>152734694</c:v>
                </c:pt>
                <c:pt idx="2">
                  <c:v>231896337</c:v>
                </c:pt>
                <c:pt idx="3">
                  <c:v>283696000</c:v>
                </c:pt>
                <c:pt idx="4">
                  <c:v>392300000</c:v>
                </c:pt>
                <c:pt idx="5">
                  <c:v>505160000</c:v>
                </c:pt>
                <c:pt idx="6">
                  <c:v>496834000</c:v>
                </c:pt>
                <c:pt idx="7">
                  <c:v>536823000</c:v>
                </c:pt>
                <c:pt idx="8">
                  <c:v>398756420</c:v>
                </c:pt>
                <c:pt idx="9">
                  <c:v>335721585</c:v>
                </c:pt>
                <c:pt idx="10">
                  <c:v>92746011.400464773</c:v>
                </c:pt>
                <c:pt idx="11">
                  <c:v>106023635.10967228</c:v>
                </c:pt>
                <c:pt idx="12">
                  <c:v>172058298.51013869</c:v>
                </c:pt>
                <c:pt idx="13">
                  <c:v>204154548.86359826</c:v>
                </c:pt>
                <c:pt idx="14">
                  <c:v>215000000</c:v>
                </c:pt>
                <c:pt idx="15">
                  <c:v>222000000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3E-4BDE-A4D5-20EEE19D15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39338080"/>
        <c:axId val="839338560"/>
      </c:lineChart>
      <c:lineChart>
        <c:grouping val="standard"/>
        <c:varyColors val="0"/>
        <c:ser>
          <c:idx val="1"/>
          <c:order val="1"/>
          <c:tx>
            <c:strRef>
              <c:f>[Charts.xlsx]Sheet2!$E$2</c:f>
              <c:strCache>
                <c:ptCount val="1"/>
                <c:pt idx="0">
                  <c:v>Average Annual Contribution per member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[Charts.xlsx]Sheet2!$B$3:$B$18</c:f>
              <c:numCache>
                <c:formatCode>General</c:formatCod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numCache>
            </c:numRef>
          </c:cat>
          <c:val>
            <c:numRef>
              <c:f>[Charts.xlsx]Sheet2!$E$3:$E$18</c:f>
              <c:numCache>
                <c:formatCode>_-* #,##0_-;\-* #,##0_-;_-* "-"??_-;_-@_-</c:formatCode>
                <c:ptCount val="16"/>
                <c:pt idx="0">
                  <c:v>259.6675439882448</c:v>
                </c:pt>
                <c:pt idx="1">
                  <c:v>461.86109817535242</c:v>
                </c:pt>
                <c:pt idx="2">
                  <c:v>836.48539644406935</c:v>
                </c:pt>
                <c:pt idx="3">
                  <c:v>742.90667316097233</c:v>
                </c:pt>
                <c:pt idx="4">
                  <c:v>991.18970557395767</c:v>
                </c:pt>
                <c:pt idx="5">
                  <c:v>2175.5102216594964</c:v>
                </c:pt>
                <c:pt idx="6">
                  <c:v>1429.0760252084647</c:v>
                </c:pt>
                <c:pt idx="7">
                  <c:v>1355.7060708684683</c:v>
                </c:pt>
                <c:pt idx="8">
                  <c:v>1119.8600864419775</c:v>
                </c:pt>
                <c:pt idx="9">
                  <c:v>866.46469108401959</c:v>
                </c:pt>
                <c:pt idx="10">
                  <c:v>264.5200256701408</c:v>
                </c:pt>
                <c:pt idx="11">
                  <c:v>325.2707739095037</c:v>
                </c:pt>
                <c:pt idx="12">
                  <c:v>492.80179900538946</c:v>
                </c:pt>
                <c:pt idx="13">
                  <c:v>562.91786755966348</c:v>
                </c:pt>
                <c:pt idx="14">
                  <c:v>563.01735402793088</c:v>
                </c:pt>
                <c:pt idx="15">
                  <c:v>608.85639216933885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3E-4BDE-A4D5-20EEE19D159F}"/>
            </c:ext>
          </c:extLst>
        </c:ser>
        <c:ser>
          <c:idx val="2"/>
          <c:order val="2"/>
          <c:tx>
            <c:strRef>
              <c:f>[Charts.xlsx]Sheet2!$F$2</c:f>
              <c:strCache>
                <c:ptCount val="1"/>
                <c:pt idx="0">
                  <c:v>Monthly Contribution per member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[Charts.xlsx]Sheet2!$B$3:$B$18</c:f>
              <c:numCache>
                <c:formatCode>General</c:formatCod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numCache>
            </c:numRef>
          </c:cat>
          <c:val>
            <c:numRef>
              <c:f>[Charts.xlsx]Sheet2!$F$3:$F$18</c:f>
              <c:numCache>
                <c:formatCode>_-* #,##0_-;\-* #,##0_-;_-* "-"??_-;_-@_-</c:formatCode>
                <c:ptCount val="16"/>
                <c:pt idx="0">
                  <c:v>21.638961999020399</c:v>
                </c:pt>
                <c:pt idx="1">
                  <c:v>38.488424847946035</c:v>
                </c:pt>
                <c:pt idx="2">
                  <c:v>69.707116370339108</c:v>
                </c:pt>
                <c:pt idx="3">
                  <c:v>61.908889430081025</c:v>
                </c:pt>
                <c:pt idx="4">
                  <c:v>82.599142131163134</c:v>
                </c:pt>
                <c:pt idx="5">
                  <c:v>181.2925184716247</c:v>
                </c:pt>
                <c:pt idx="6">
                  <c:v>119.08966876737206</c:v>
                </c:pt>
                <c:pt idx="7">
                  <c:v>112.97550590570569</c:v>
                </c:pt>
                <c:pt idx="8">
                  <c:v>93.321673870164787</c:v>
                </c:pt>
                <c:pt idx="9">
                  <c:v>72.205390923668304</c:v>
                </c:pt>
                <c:pt idx="10">
                  <c:v>22.043335472511732</c:v>
                </c:pt>
                <c:pt idx="11">
                  <c:v>27.105897825791974</c:v>
                </c:pt>
                <c:pt idx="12">
                  <c:v>41.066816583782455</c:v>
                </c:pt>
                <c:pt idx="13">
                  <c:v>46.909822296638623</c:v>
                </c:pt>
                <c:pt idx="14">
                  <c:v>46.918112835660907</c:v>
                </c:pt>
                <c:pt idx="15">
                  <c:v>50.73803268077824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3E-4BDE-A4D5-20EEE19D15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82129760"/>
        <c:axId val="882122080"/>
      </c:lineChart>
      <c:catAx>
        <c:axId val="839338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r>
                  <a:rPr lang="en-ZW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Aptos Display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839338560"/>
        <c:crosses val="autoZero"/>
        <c:auto val="1"/>
        <c:lblAlgn val="ctr"/>
        <c:lblOffset val="100"/>
        <c:noMultiLvlLbl val="0"/>
      </c:catAx>
      <c:valAx>
        <c:axId val="83933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r>
                  <a:rPr lang="en-ZW"/>
                  <a:t>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Aptos Display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839338080"/>
        <c:crosses val="autoZero"/>
        <c:crossBetween val="between"/>
      </c:valAx>
      <c:valAx>
        <c:axId val="88212208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r>
                  <a:rPr lang="en-ZW"/>
                  <a:t>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Aptos Display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882129760"/>
        <c:crosses val="max"/>
        <c:crossBetween val="between"/>
      </c:valAx>
      <c:catAx>
        <c:axId val="882129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21220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Aptos Display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>
          <a:latin typeface="Aptos Display" panose="020B00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b="1">
                <a:latin typeface="Arial Narrow" panose="020B0606020202030204" pitchFamily="34" charset="0"/>
              </a:rPr>
              <a:t>Total Registered Funds 2024 : 967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782696928724127"/>
          <c:y val="0.12994363880190651"/>
          <c:w val="0.50537648014383874"/>
          <c:h val="0.7083075764178125"/>
        </c:manualLayout>
      </c:layout>
      <c:pie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2D-4433-9876-5C03D564C165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2D-4433-9876-5C03D564C1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Sheet1!$A$3:$A$4</c:f>
              <c:strCache>
                <c:ptCount val="2"/>
                <c:pt idx="0">
                  <c:v>Inactive Funds</c:v>
                </c:pt>
                <c:pt idx="1">
                  <c:v>Active Funds</c:v>
                </c:pt>
              </c:strCache>
            </c:strRef>
          </c:cat>
          <c:val>
            <c:numRef>
              <c:f>Sheet1!$B$3:$B$4</c:f>
              <c:numCache>
                <c:formatCode>General</c:formatCode>
                <c:ptCount val="2"/>
                <c:pt idx="0">
                  <c:v>489</c:v>
                </c:pt>
                <c:pt idx="1">
                  <c:v>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2D-4433-9876-5C03D564C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ptos Display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Sheet1!$A$18</c:f>
              <c:strCache>
                <c:ptCount val="1"/>
                <c:pt idx="0">
                  <c:v>Average Assets per Member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0.473229087004618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A9-494C-9085-22C75173F3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Sheet1!$B$15:$F$15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Sheet1!$B$18:$F$18</c:f>
              <c:numCache>
                <c:formatCode>_-* #,##0_-;\-* #,##0_-;_-* "-"??_-;_-@_-</c:formatCode>
                <c:ptCount val="5"/>
                <c:pt idx="0">
                  <c:v>1531.7654106946727</c:v>
                </c:pt>
                <c:pt idx="1">
                  <c:v>3206.138337235589</c:v>
                </c:pt>
                <c:pt idx="2">
                  <c:v>1745.0860208914805</c:v>
                </c:pt>
                <c:pt idx="3">
                  <c:v>2126.0492052828072</c:v>
                </c:pt>
                <c:pt idx="4">
                  <c:v>2312.2025980563171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D1-4226-89B5-B18725861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1988639"/>
        <c:axId val="381988159"/>
      </c:barChart>
      <c:lineChart>
        <c:grouping val="standard"/>
        <c:varyColors val="0"/>
        <c:ser>
          <c:idx val="0"/>
          <c:order val="0"/>
          <c:tx>
            <c:strRef>
              <c:f>Sheet1!$A$16</c:f>
              <c:strCache>
                <c:ptCount val="1"/>
                <c:pt idx="0">
                  <c:v>Total Assets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Sheet1!$B$15:$F$15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Sheet1!$B$16:$F$16</c:f>
            </c:numRef>
          </c:val>
          <c:smooth val="0"/>
          <c:extLst>
            <c:ext xmlns:c16="http://schemas.microsoft.com/office/drawing/2014/chart" uri="{C3380CC4-5D6E-409C-BE32-E72D297353CC}">
              <c16:uniqueId val="{00000001-D0D1-4226-89B5-B18725861CCF}"/>
            </c:ext>
          </c:extLst>
        </c:ser>
        <c:ser>
          <c:idx val="1"/>
          <c:order val="1"/>
          <c:tx>
            <c:strRef>
              <c:f>Sheet1!$A$17</c:f>
              <c:strCache>
                <c:ptCount val="1"/>
                <c:pt idx="0">
                  <c:v>Membership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Sheet1!$B$15:$F$15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Sheet1!$B$17:$F$17</c:f>
              <c:numCache>
                <c:formatCode>_-* #,##0_-;\-* #,##0_-;_-* "-"??_-;_-@_-</c:formatCode>
                <c:ptCount val="5"/>
                <c:pt idx="0">
                  <c:v>881336</c:v>
                </c:pt>
                <c:pt idx="1">
                  <c:v>916991</c:v>
                </c:pt>
                <c:pt idx="2">
                  <c:v>928321</c:v>
                </c:pt>
                <c:pt idx="3">
                  <c:v>940712</c:v>
                </c:pt>
                <c:pt idx="4">
                  <c:v>977423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D1-4226-89B5-B18725861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1386655"/>
        <c:axId val="2071408255"/>
      </c:lineChart>
      <c:catAx>
        <c:axId val="207138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071408255"/>
        <c:crosses val="autoZero"/>
        <c:auto val="1"/>
        <c:lblAlgn val="ctr"/>
        <c:lblOffset val="100"/>
        <c:noMultiLvlLbl val="0"/>
      </c:catAx>
      <c:valAx>
        <c:axId val="2071408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071386655"/>
        <c:crosses val="autoZero"/>
        <c:crossBetween val="between"/>
      </c:valAx>
      <c:valAx>
        <c:axId val="381988159"/>
        <c:scaling>
          <c:orientation val="minMax"/>
        </c:scaling>
        <c:delete val="0"/>
        <c:axPos val="r"/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81988639"/>
        <c:crosses val="max"/>
        <c:crossBetween val="between"/>
      </c:valAx>
      <c:catAx>
        <c:axId val="38198863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198815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ptos Display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ZW">
                <a:latin typeface="Arial Narrow" panose="020B0606020202030204" pitchFamily="34" charset="0"/>
              </a:rPr>
              <a:t>Industry Financial Highlights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Sheet1!$C$3:$C$4</c:f>
              <c:strCache>
                <c:ptCount val="2"/>
                <c:pt idx="0">
                  <c:v>Contributions</c:v>
                </c:pt>
                <c:pt idx="1">
                  <c:v>Contribution Arrears</c:v>
                </c:pt>
              </c:strCache>
            </c:strRef>
          </c:cat>
          <c:val>
            <c:numRef>
              <c:f>Sheet1!$D$3:$D$4</c:f>
              <c:numCache>
                <c:formatCode>General</c:formatCode>
                <c:ptCount val="2"/>
                <c:pt idx="0">
                  <c:v>222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D-4E83-8F69-7BFD00E5ADA2}"/>
            </c:ext>
          </c:extLst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Sheet1!$C$3:$C$4</c:f>
              <c:strCache>
                <c:ptCount val="2"/>
                <c:pt idx="0">
                  <c:v>Contributions</c:v>
                </c:pt>
                <c:pt idx="1">
                  <c:v>Contribution Arrears</c:v>
                </c:pt>
              </c:strCache>
            </c:strRef>
          </c:cat>
          <c:val>
            <c:numRef>
              <c:f>Sheet1!$E$3:$E$4</c:f>
              <c:numCache>
                <c:formatCode>General</c:formatCode>
                <c:ptCount val="2"/>
                <c:pt idx="0">
                  <c:v>215</c:v>
                </c:pt>
                <c:pt idx="1">
                  <c:v>64.8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D-4E83-8F69-7BFD00E5AD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2132160"/>
        <c:axId val="882116800"/>
      </c:barChart>
      <c:catAx>
        <c:axId val="88213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882116800"/>
        <c:crosses val="autoZero"/>
        <c:auto val="1"/>
        <c:lblAlgn val="ctr"/>
        <c:lblOffset val="100"/>
        <c:noMultiLvlLbl val="0"/>
      </c:catAx>
      <c:valAx>
        <c:axId val="88211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r>
                  <a:rPr lang="en-ZW"/>
                  <a:t>$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Display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88213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tos Display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ptos Display" panose="020B000402020202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r>
              <a:rPr lang="en-ZW"/>
              <a:t>Mandatory Pension Fund Contributions By Country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tos Display" panose="020B00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62828727095773"/>
          <c:y val="0.19701872358344572"/>
          <c:w val="0.8693355663208282"/>
          <c:h val="0.620077420154735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Employee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Kenya</c:v>
                </c:pt>
                <c:pt idx="1">
                  <c:v>Nigeria</c:v>
                </c:pt>
                <c:pt idx="2">
                  <c:v>Ghana</c:v>
                </c:pt>
                <c:pt idx="3">
                  <c:v>Tanzania</c:v>
                </c:pt>
                <c:pt idx="4">
                  <c:v>Zimbabwe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5.5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63-4452-9FE5-E184FC8D17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Employer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Kenya</c:v>
                </c:pt>
                <c:pt idx="1">
                  <c:v>Nigeria</c:v>
                </c:pt>
                <c:pt idx="2">
                  <c:v>Ghana</c:v>
                </c:pt>
                <c:pt idx="3">
                  <c:v>Tanzania</c:v>
                </c:pt>
                <c:pt idx="4">
                  <c:v>Zimbabwe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13</c:v>
                </c:pt>
                <c:pt idx="3">
                  <c:v>10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63-4452-9FE5-E184FC8D17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00207103"/>
        <c:axId val="700205183"/>
      </c:barChart>
      <c:catAx>
        <c:axId val="7002071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r>
                  <a:rPr lang="en-ZW"/>
                  <a:t>Country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Display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700205183"/>
        <c:crosses val="autoZero"/>
        <c:auto val="1"/>
        <c:lblAlgn val="ctr"/>
        <c:lblOffset val="100"/>
        <c:noMultiLvlLbl val="0"/>
      </c:catAx>
      <c:valAx>
        <c:axId val="700205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Display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700207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tos Display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ptos Display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768F94-3D78-904D-B4F2-3E10DFAE1AC5}" type="doc">
      <dgm:prSet loTypeId="urn:microsoft.com/office/officeart/2008/layout/LinedList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3D5A337-F955-9D42-8E66-069C684B96F5}">
      <dgm:prSet phldrT="[Text]" custT="1"/>
      <dgm:spPr/>
      <dgm:t>
        <a:bodyPr anchor="t"/>
        <a:lstStyle/>
        <a:p>
          <a:r>
            <a:rPr lang="en-US" sz="3200" b="0" i="0" dirty="0">
              <a:latin typeface="Arial Narrow" panose="020B0606020202030204" pitchFamily="34" charset="0"/>
            </a:rPr>
            <a:t>A.    Introduction </a:t>
          </a:r>
        </a:p>
      </dgm:t>
    </dgm:pt>
    <dgm:pt modelId="{25DA8D3C-8813-C540-99FB-81E03D3715F4}" type="parTrans" cxnId="{2A9CD298-5BDA-2D43-A542-206A5525E715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+mn-lt"/>
          </a:endParaRPr>
        </a:p>
      </dgm:t>
    </dgm:pt>
    <dgm:pt modelId="{E11EF22B-D4A3-304C-BBEB-2695C3B5A80B}" type="sibTrans" cxnId="{2A9CD298-5BDA-2D43-A542-206A5525E715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+mn-lt"/>
          </a:endParaRPr>
        </a:p>
      </dgm:t>
    </dgm:pt>
    <dgm:pt modelId="{822949E6-4342-D947-A4EA-E2E4EC93F426}">
      <dgm:prSet phldrT="[Text]" custT="1"/>
      <dgm:spPr/>
      <dgm:t>
        <a:bodyPr anchor="t"/>
        <a:lstStyle/>
        <a:p>
          <a:r>
            <a:rPr lang="en-US" sz="3200" b="0" i="0" dirty="0">
              <a:latin typeface="Arial Narrow" panose="020B0606020202030204" pitchFamily="34" charset="0"/>
            </a:rPr>
            <a:t>B. Current State of Pension Fund Industry </a:t>
          </a:r>
        </a:p>
      </dgm:t>
    </dgm:pt>
    <dgm:pt modelId="{9B7C0844-36CA-6C47-BB1F-5328233D0FC5}" type="parTrans" cxnId="{EF77269E-8BB7-464B-B4CF-BB582EBF163B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+mn-lt"/>
          </a:endParaRPr>
        </a:p>
      </dgm:t>
    </dgm:pt>
    <dgm:pt modelId="{57BE0CDD-B8B7-6F4B-9033-772D6FE5F9C7}" type="sibTrans" cxnId="{EF77269E-8BB7-464B-B4CF-BB582EBF163B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+mn-lt"/>
          </a:endParaRPr>
        </a:p>
      </dgm:t>
    </dgm:pt>
    <dgm:pt modelId="{90CDB4B1-7A65-CF4B-8BEE-C6841A2A07E6}">
      <dgm:prSet phldrT="[Text]" custT="1"/>
      <dgm:spPr/>
      <dgm:t>
        <a:bodyPr anchor="t"/>
        <a:lstStyle/>
        <a:p>
          <a:r>
            <a:rPr lang="en-US" sz="3200" b="0" i="0" dirty="0">
              <a:latin typeface="Arial Narrow" panose="020B0606020202030204" pitchFamily="34" charset="0"/>
            </a:rPr>
            <a:t>C. </a:t>
          </a:r>
          <a:r>
            <a:rPr lang="en-GB" sz="3200" dirty="0">
              <a:latin typeface="Arial Narrow" panose="020B0606020202030204" pitchFamily="34" charset="0"/>
            </a:rPr>
            <a:t>Case Studies &amp; Best Practices</a:t>
          </a:r>
          <a:endParaRPr lang="en-US" sz="3200" b="0" i="0" dirty="0">
            <a:latin typeface="Arial Narrow" panose="020B0606020202030204" pitchFamily="34" charset="0"/>
          </a:endParaRPr>
        </a:p>
      </dgm:t>
    </dgm:pt>
    <dgm:pt modelId="{0464A5BC-8245-9542-AAB0-199A49764C5F}" type="parTrans" cxnId="{AA618DE7-09ED-2547-BCD8-D677DA11546A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+mn-lt"/>
          </a:endParaRPr>
        </a:p>
      </dgm:t>
    </dgm:pt>
    <dgm:pt modelId="{2547E27B-099E-E149-B41E-62449CCDED35}" type="sibTrans" cxnId="{AA618DE7-09ED-2547-BCD8-D677DA11546A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+mn-lt"/>
          </a:endParaRPr>
        </a:p>
      </dgm:t>
    </dgm:pt>
    <dgm:pt modelId="{FE856E72-E8A2-2543-BEF6-99CCB9596176}">
      <dgm:prSet custT="1"/>
      <dgm:spPr/>
      <dgm:t>
        <a:bodyPr anchor="t"/>
        <a:lstStyle/>
        <a:p>
          <a:r>
            <a:rPr lang="en-US" sz="3200" b="0" i="0" dirty="0">
              <a:latin typeface="Arial Narrow" panose="020B0606020202030204" pitchFamily="34" charset="0"/>
            </a:rPr>
            <a:t>D. </a:t>
          </a:r>
          <a:r>
            <a:rPr lang="en-GB" sz="3200" dirty="0">
              <a:latin typeface="Arial Narrow" panose="020B0606020202030204" pitchFamily="34" charset="0"/>
            </a:rPr>
            <a:t>Recommendations and Possible Reforms </a:t>
          </a:r>
          <a:endParaRPr lang="en-US" sz="3200" b="0" i="0" dirty="0">
            <a:latin typeface="Arial Narrow" panose="020B0606020202030204" pitchFamily="34" charset="0"/>
          </a:endParaRPr>
        </a:p>
      </dgm:t>
    </dgm:pt>
    <dgm:pt modelId="{DF5B287C-F152-6844-AC17-0F9C71155EBC}" type="parTrans" cxnId="{54850CAC-ECB1-724B-8845-B8BC36C38D6A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+mn-lt"/>
          </a:endParaRPr>
        </a:p>
      </dgm:t>
    </dgm:pt>
    <dgm:pt modelId="{AD8F72E8-6B6F-CC4D-8209-E8629166C8B2}" type="sibTrans" cxnId="{54850CAC-ECB1-724B-8845-B8BC36C38D6A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+mn-lt"/>
          </a:endParaRPr>
        </a:p>
      </dgm:t>
    </dgm:pt>
    <dgm:pt modelId="{60A0756D-A6C3-4E14-A371-36E98E670D97}">
      <dgm:prSet custT="1"/>
      <dgm:spPr/>
      <dgm:t>
        <a:bodyPr anchor="t"/>
        <a:lstStyle/>
        <a:p>
          <a:r>
            <a:rPr lang="en-US" sz="3200" b="0" i="0" dirty="0">
              <a:latin typeface="Arial Narrow" panose="020B0606020202030204" pitchFamily="34" charset="0"/>
            </a:rPr>
            <a:t>E. Call to Action </a:t>
          </a:r>
        </a:p>
      </dgm:t>
    </dgm:pt>
    <dgm:pt modelId="{AC777893-7A1A-43B9-A088-26FE30C09883}" type="parTrans" cxnId="{23CE7817-FED7-4034-9F84-AF6CB62E154F}">
      <dgm:prSet/>
      <dgm:spPr/>
      <dgm:t>
        <a:bodyPr/>
        <a:lstStyle/>
        <a:p>
          <a:endParaRPr lang="en-ZW"/>
        </a:p>
      </dgm:t>
    </dgm:pt>
    <dgm:pt modelId="{4E6A22F0-72AD-46D5-9F82-1EA0EE45AA01}" type="sibTrans" cxnId="{23CE7817-FED7-4034-9F84-AF6CB62E154F}">
      <dgm:prSet/>
      <dgm:spPr/>
      <dgm:t>
        <a:bodyPr/>
        <a:lstStyle/>
        <a:p>
          <a:endParaRPr lang="en-ZW"/>
        </a:p>
      </dgm:t>
    </dgm:pt>
    <dgm:pt modelId="{BF9FFAE6-81A2-4447-BFFD-96BE420325C1}">
      <dgm:prSet custT="1"/>
      <dgm:spPr/>
      <dgm:t>
        <a:bodyPr anchor="t"/>
        <a:lstStyle/>
        <a:p>
          <a:r>
            <a:rPr lang="en-US" sz="3200" b="0" i="0" dirty="0">
              <a:latin typeface="Arial Narrow" panose="020B0606020202030204" pitchFamily="34" charset="0"/>
            </a:rPr>
            <a:t>F. Q &amp; A Session </a:t>
          </a:r>
        </a:p>
      </dgm:t>
    </dgm:pt>
    <dgm:pt modelId="{E2CBB3DC-28A7-417D-BBA7-3CD2704AEBE8}" type="parTrans" cxnId="{2F2CDC53-369C-4984-A86C-FB9830F2642D}">
      <dgm:prSet/>
      <dgm:spPr/>
      <dgm:t>
        <a:bodyPr/>
        <a:lstStyle/>
        <a:p>
          <a:endParaRPr lang="en-ZW"/>
        </a:p>
      </dgm:t>
    </dgm:pt>
    <dgm:pt modelId="{BBF8F4F9-B79E-497B-B13D-D08B649E4DC8}" type="sibTrans" cxnId="{2F2CDC53-369C-4984-A86C-FB9830F2642D}">
      <dgm:prSet/>
      <dgm:spPr/>
      <dgm:t>
        <a:bodyPr/>
        <a:lstStyle/>
        <a:p>
          <a:endParaRPr lang="en-ZW"/>
        </a:p>
      </dgm:t>
    </dgm:pt>
    <dgm:pt modelId="{2FD811C7-F0D8-2A43-9C3B-80B21256AF05}" type="pres">
      <dgm:prSet presAssocID="{56768F94-3D78-904D-B4F2-3E10DFAE1AC5}" presName="vert0" presStyleCnt="0">
        <dgm:presLayoutVars>
          <dgm:dir/>
          <dgm:animOne val="branch"/>
          <dgm:animLvl val="lvl"/>
        </dgm:presLayoutVars>
      </dgm:prSet>
      <dgm:spPr/>
    </dgm:pt>
    <dgm:pt modelId="{A710CB20-8F8B-4440-A218-A509236DFE15}" type="pres">
      <dgm:prSet presAssocID="{A3D5A337-F955-9D42-8E66-069C684B96F5}" presName="thickLine" presStyleLbl="alignNode1" presStyleIdx="0" presStyleCnt="6"/>
      <dgm:spPr/>
    </dgm:pt>
    <dgm:pt modelId="{84E5CF0B-3010-8B4E-9D70-102D1D581300}" type="pres">
      <dgm:prSet presAssocID="{A3D5A337-F955-9D42-8E66-069C684B96F5}" presName="horz1" presStyleCnt="0"/>
      <dgm:spPr/>
    </dgm:pt>
    <dgm:pt modelId="{2B732A08-47EF-D443-8C3F-BC86C5AEE3F3}" type="pres">
      <dgm:prSet presAssocID="{A3D5A337-F955-9D42-8E66-069C684B96F5}" presName="tx1" presStyleLbl="revTx" presStyleIdx="0" presStyleCnt="6" custScaleX="1990781"/>
      <dgm:spPr/>
    </dgm:pt>
    <dgm:pt modelId="{21D3D253-5027-9944-AAC2-CFD99F92AE9B}" type="pres">
      <dgm:prSet presAssocID="{A3D5A337-F955-9D42-8E66-069C684B96F5}" presName="vert1" presStyleCnt="0"/>
      <dgm:spPr/>
    </dgm:pt>
    <dgm:pt modelId="{2AD19241-06BA-5B44-A599-50DF39103754}" type="pres">
      <dgm:prSet presAssocID="{822949E6-4342-D947-A4EA-E2E4EC93F426}" presName="thickLine" presStyleLbl="alignNode1" presStyleIdx="1" presStyleCnt="6"/>
      <dgm:spPr/>
    </dgm:pt>
    <dgm:pt modelId="{66A3F838-08A7-0045-A00C-82826E00D3D3}" type="pres">
      <dgm:prSet presAssocID="{822949E6-4342-D947-A4EA-E2E4EC93F426}" presName="horz1" presStyleCnt="0"/>
      <dgm:spPr/>
    </dgm:pt>
    <dgm:pt modelId="{D4A405E0-773D-C644-9888-7D277826A7DD}" type="pres">
      <dgm:prSet presAssocID="{822949E6-4342-D947-A4EA-E2E4EC93F426}" presName="tx1" presStyleLbl="revTx" presStyleIdx="1" presStyleCnt="6" custScaleX="1990781"/>
      <dgm:spPr/>
    </dgm:pt>
    <dgm:pt modelId="{B23B1000-7946-1841-9348-57C6B1D257A8}" type="pres">
      <dgm:prSet presAssocID="{822949E6-4342-D947-A4EA-E2E4EC93F426}" presName="vert1" presStyleCnt="0"/>
      <dgm:spPr/>
    </dgm:pt>
    <dgm:pt modelId="{B56E9603-4DD9-6041-A428-6A28278F03FD}" type="pres">
      <dgm:prSet presAssocID="{90CDB4B1-7A65-CF4B-8BEE-C6841A2A07E6}" presName="thickLine" presStyleLbl="alignNode1" presStyleIdx="2" presStyleCnt="6"/>
      <dgm:spPr/>
    </dgm:pt>
    <dgm:pt modelId="{4F2E320C-C9CB-F64E-B92A-6833BFF1F190}" type="pres">
      <dgm:prSet presAssocID="{90CDB4B1-7A65-CF4B-8BEE-C6841A2A07E6}" presName="horz1" presStyleCnt="0"/>
      <dgm:spPr/>
    </dgm:pt>
    <dgm:pt modelId="{C496AAB4-3072-9041-932B-84917FE7F195}" type="pres">
      <dgm:prSet presAssocID="{90CDB4B1-7A65-CF4B-8BEE-C6841A2A07E6}" presName="tx1" presStyleLbl="revTx" presStyleIdx="2" presStyleCnt="6" custScaleX="1990781"/>
      <dgm:spPr/>
    </dgm:pt>
    <dgm:pt modelId="{08C7A21C-59A3-D945-9AA3-C383516EFDCB}" type="pres">
      <dgm:prSet presAssocID="{90CDB4B1-7A65-CF4B-8BEE-C6841A2A07E6}" presName="vert1" presStyleCnt="0"/>
      <dgm:spPr/>
    </dgm:pt>
    <dgm:pt modelId="{0F44E6BF-E51C-4141-B188-96EA3DA2C4F1}" type="pres">
      <dgm:prSet presAssocID="{FE856E72-E8A2-2543-BEF6-99CCB9596176}" presName="thickLine" presStyleLbl="alignNode1" presStyleIdx="3" presStyleCnt="6"/>
      <dgm:spPr/>
    </dgm:pt>
    <dgm:pt modelId="{F3580DB8-AE9F-BE4F-A8FE-19362AFDBCC7}" type="pres">
      <dgm:prSet presAssocID="{FE856E72-E8A2-2543-BEF6-99CCB9596176}" presName="horz1" presStyleCnt="0"/>
      <dgm:spPr/>
    </dgm:pt>
    <dgm:pt modelId="{B1353A52-CE56-9749-B663-1CEDF35A21D1}" type="pres">
      <dgm:prSet presAssocID="{FE856E72-E8A2-2543-BEF6-99CCB9596176}" presName="tx1" presStyleLbl="revTx" presStyleIdx="3" presStyleCnt="6" custScaleX="1990781"/>
      <dgm:spPr/>
    </dgm:pt>
    <dgm:pt modelId="{3399F1BC-2965-F346-A80E-AC105F34A78E}" type="pres">
      <dgm:prSet presAssocID="{FE856E72-E8A2-2543-BEF6-99CCB9596176}" presName="vert1" presStyleCnt="0"/>
      <dgm:spPr/>
    </dgm:pt>
    <dgm:pt modelId="{ABE30E06-FABF-4C6C-BDC2-6961DFFD4E83}" type="pres">
      <dgm:prSet presAssocID="{60A0756D-A6C3-4E14-A371-36E98E670D97}" presName="thickLine" presStyleLbl="alignNode1" presStyleIdx="4" presStyleCnt="6"/>
      <dgm:spPr/>
    </dgm:pt>
    <dgm:pt modelId="{D221C3AB-CD41-4D89-B6BB-D4C3B136681C}" type="pres">
      <dgm:prSet presAssocID="{60A0756D-A6C3-4E14-A371-36E98E670D97}" presName="horz1" presStyleCnt="0"/>
      <dgm:spPr/>
    </dgm:pt>
    <dgm:pt modelId="{D1ED4CA3-3E76-47BE-93D2-33C1C56C6037}" type="pres">
      <dgm:prSet presAssocID="{60A0756D-A6C3-4E14-A371-36E98E670D97}" presName="tx1" presStyleLbl="revTx" presStyleIdx="4" presStyleCnt="6" custScaleX="522449"/>
      <dgm:spPr/>
    </dgm:pt>
    <dgm:pt modelId="{AE4D4AA3-C486-4285-8D4B-63AA74375DEC}" type="pres">
      <dgm:prSet presAssocID="{60A0756D-A6C3-4E14-A371-36E98E670D97}" presName="vert1" presStyleCnt="0"/>
      <dgm:spPr/>
    </dgm:pt>
    <dgm:pt modelId="{90CCAAC1-D326-4533-B0DF-04F5CB23FDAF}" type="pres">
      <dgm:prSet presAssocID="{BF9FFAE6-81A2-4447-BFFD-96BE420325C1}" presName="thickLine" presStyleLbl="alignNode1" presStyleIdx="5" presStyleCnt="6"/>
      <dgm:spPr/>
    </dgm:pt>
    <dgm:pt modelId="{4870C53B-2924-445C-B997-108C7B2640A3}" type="pres">
      <dgm:prSet presAssocID="{BF9FFAE6-81A2-4447-BFFD-96BE420325C1}" presName="horz1" presStyleCnt="0"/>
      <dgm:spPr/>
    </dgm:pt>
    <dgm:pt modelId="{E141D064-A80F-47B1-B4D5-4EC462F183F9}" type="pres">
      <dgm:prSet presAssocID="{BF9FFAE6-81A2-4447-BFFD-96BE420325C1}" presName="tx1" presStyleLbl="revTx" presStyleIdx="5" presStyleCnt="6" custScaleX="523061"/>
      <dgm:spPr/>
    </dgm:pt>
    <dgm:pt modelId="{13D01BF1-A592-4D56-99E3-A6D39759579E}" type="pres">
      <dgm:prSet presAssocID="{BF9FFAE6-81A2-4447-BFFD-96BE420325C1}" presName="vert1" presStyleCnt="0"/>
      <dgm:spPr/>
    </dgm:pt>
  </dgm:ptLst>
  <dgm:cxnLst>
    <dgm:cxn modelId="{23CE7817-FED7-4034-9F84-AF6CB62E154F}" srcId="{56768F94-3D78-904D-B4F2-3E10DFAE1AC5}" destId="{60A0756D-A6C3-4E14-A371-36E98E670D97}" srcOrd="4" destOrd="0" parTransId="{AC777893-7A1A-43B9-A088-26FE30C09883}" sibTransId="{4E6A22F0-72AD-46D5-9F82-1EA0EE45AA01}"/>
    <dgm:cxn modelId="{1892D72A-365F-C746-A1E8-DE54B8D16FC7}" type="presOf" srcId="{90CDB4B1-7A65-CF4B-8BEE-C6841A2A07E6}" destId="{C496AAB4-3072-9041-932B-84917FE7F195}" srcOrd="0" destOrd="0" presId="urn:microsoft.com/office/officeart/2008/layout/LinedList"/>
    <dgm:cxn modelId="{CD1BFA65-12A5-43F7-B35F-4E6671A6D7D2}" type="presOf" srcId="{60A0756D-A6C3-4E14-A371-36E98E670D97}" destId="{D1ED4CA3-3E76-47BE-93D2-33C1C56C6037}" srcOrd="0" destOrd="0" presId="urn:microsoft.com/office/officeart/2008/layout/LinedList"/>
    <dgm:cxn modelId="{2F2CDC53-369C-4984-A86C-FB9830F2642D}" srcId="{56768F94-3D78-904D-B4F2-3E10DFAE1AC5}" destId="{BF9FFAE6-81A2-4447-BFFD-96BE420325C1}" srcOrd="5" destOrd="0" parTransId="{E2CBB3DC-28A7-417D-BBA7-3CD2704AEBE8}" sibTransId="{BBF8F4F9-B79E-497B-B13D-D08B649E4DC8}"/>
    <dgm:cxn modelId="{52268285-958F-4241-BDD9-4349EF0DBE0B}" type="presOf" srcId="{FE856E72-E8A2-2543-BEF6-99CCB9596176}" destId="{B1353A52-CE56-9749-B663-1CEDF35A21D1}" srcOrd="0" destOrd="0" presId="urn:microsoft.com/office/officeart/2008/layout/LinedList"/>
    <dgm:cxn modelId="{2A9CD298-5BDA-2D43-A542-206A5525E715}" srcId="{56768F94-3D78-904D-B4F2-3E10DFAE1AC5}" destId="{A3D5A337-F955-9D42-8E66-069C684B96F5}" srcOrd="0" destOrd="0" parTransId="{25DA8D3C-8813-C540-99FB-81E03D3715F4}" sibTransId="{E11EF22B-D4A3-304C-BBEB-2695C3B5A80B}"/>
    <dgm:cxn modelId="{EF77269E-8BB7-464B-B4CF-BB582EBF163B}" srcId="{56768F94-3D78-904D-B4F2-3E10DFAE1AC5}" destId="{822949E6-4342-D947-A4EA-E2E4EC93F426}" srcOrd="1" destOrd="0" parTransId="{9B7C0844-36CA-6C47-BB1F-5328233D0FC5}" sibTransId="{57BE0CDD-B8B7-6F4B-9033-772D6FE5F9C7}"/>
    <dgm:cxn modelId="{54850CAC-ECB1-724B-8845-B8BC36C38D6A}" srcId="{56768F94-3D78-904D-B4F2-3E10DFAE1AC5}" destId="{FE856E72-E8A2-2543-BEF6-99CCB9596176}" srcOrd="3" destOrd="0" parTransId="{DF5B287C-F152-6844-AC17-0F9C71155EBC}" sibTransId="{AD8F72E8-6B6F-CC4D-8209-E8629166C8B2}"/>
    <dgm:cxn modelId="{9E0ABBC1-A1EC-40A5-870B-95E557E8CAC3}" type="presOf" srcId="{BF9FFAE6-81A2-4447-BFFD-96BE420325C1}" destId="{E141D064-A80F-47B1-B4D5-4EC462F183F9}" srcOrd="0" destOrd="0" presId="urn:microsoft.com/office/officeart/2008/layout/LinedList"/>
    <dgm:cxn modelId="{06A3EDD3-7657-B54A-811C-55DFA3FCA6FC}" type="presOf" srcId="{56768F94-3D78-904D-B4F2-3E10DFAE1AC5}" destId="{2FD811C7-F0D8-2A43-9C3B-80B21256AF05}" srcOrd="0" destOrd="0" presId="urn:microsoft.com/office/officeart/2008/layout/LinedList"/>
    <dgm:cxn modelId="{E7AA59D9-9F1F-4642-97B9-6E57D3A80412}" type="presOf" srcId="{A3D5A337-F955-9D42-8E66-069C684B96F5}" destId="{2B732A08-47EF-D443-8C3F-BC86C5AEE3F3}" srcOrd="0" destOrd="0" presId="urn:microsoft.com/office/officeart/2008/layout/LinedList"/>
    <dgm:cxn modelId="{AA618DE7-09ED-2547-BCD8-D677DA11546A}" srcId="{56768F94-3D78-904D-B4F2-3E10DFAE1AC5}" destId="{90CDB4B1-7A65-CF4B-8BEE-C6841A2A07E6}" srcOrd="2" destOrd="0" parTransId="{0464A5BC-8245-9542-AAB0-199A49764C5F}" sibTransId="{2547E27B-099E-E149-B41E-62449CCDED35}"/>
    <dgm:cxn modelId="{695000F3-F005-7D4E-8025-62691C0AA90D}" type="presOf" srcId="{822949E6-4342-D947-A4EA-E2E4EC93F426}" destId="{D4A405E0-773D-C644-9888-7D277826A7DD}" srcOrd="0" destOrd="0" presId="urn:microsoft.com/office/officeart/2008/layout/LinedList"/>
    <dgm:cxn modelId="{6A474748-D45B-A04E-9405-91EB1A585F0B}" type="presParOf" srcId="{2FD811C7-F0D8-2A43-9C3B-80B21256AF05}" destId="{A710CB20-8F8B-4440-A218-A509236DFE15}" srcOrd="0" destOrd="0" presId="urn:microsoft.com/office/officeart/2008/layout/LinedList"/>
    <dgm:cxn modelId="{ECB38E5B-D4FB-AF46-B9DF-AC7C0BE16FFC}" type="presParOf" srcId="{2FD811C7-F0D8-2A43-9C3B-80B21256AF05}" destId="{84E5CF0B-3010-8B4E-9D70-102D1D581300}" srcOrd="1" destOrd="0" presId="urn:microsoft.com/office/officeart/2008/layout/LinedList"/>
    <dgm:cxn modelId="{817C0386-11FB-934E-A16D-C63306019ADE}" type="presParOf" srcId="{84E5CF0B-3010-8B4E-9D70-102D1D581300}" destId="{2B732A08-47EF-D443-8C3F-BC86C5AEE3F3}" srcOrd="0" destOrd="0" presId="urn:microsoft.com/office/officeart/2008/layout/LinedList"/>
    <dgm:cxn modelId="{1B1D049A-CB55-B744-BED1-CF7B41A35010}" type="presParOf" srcId="{84E5CF0B-3010-8B4E-9D70-102D1D581300}" destId="{21D3D253-5027-9944-AAC2-CFD99F92AE9B}" srcOrd="1" destOrd="0" presId="urn:microsoft.com/office/officeart/2008/layout/LinedList"/>
    <dgm:cxn modelId="{380BB456-CC3C-C840-943B-75E48F16D6B6}" type="presParOf" srcId="{2FD811C7-F0D8-2A43-9C3B-80B21256AF05}" destId="{2AD19241-06BA-5B44-A599-50DF39103754}" srcOrd="2" destOrd="0" presId="urn:microsoft.com/office/officeart/2008/layout/LinedList"/>
    <dgm:cxn modelId="{E3EAF79F-28A8-A24B-98B5-C98CB530B6C1}" type="presParOf" srcId="{2FD811C7-F0D8-2A43-9C3B-80B21256AF05}" destId="{66A3F838-08A7-0045-A00C-82826E00D3D3}" srcOrd="3" destOrd="0" presId="urn:microsoft.com/office/officeart/2008/layout/LinedList"/>
    <dgm:cxn modelId="{4A2E58A7-E400-CC4A-830C-2371959C73A5}" type="presParOf" srcId="{66A3F838-08A7-0045-A00C-82826E00D3D3}" destId="{D4A405E0-773D-C644-9888-7D277826A7DD}" srcOrd="0" destOrd="0" presId="urn:microsoft.com/office/officeart/2008/layout/LinedList"/>
    <dgm:cxn modelId="{78B37CB2-C139-6C4A-BC86-DE10C7313F44}" type="presParOf" srcId="{66A3F838-08A7-0045-A00C-82826E00D3D3}" destId="{B23B1000-7946-1841-9348-57C6B1D257A8}" srcOrd="1" destOrd="0" presId="urn:microsoft.com/office/officeart/2008/layout/LinedList"/>
    <dgm:cxn modelId="{35DF25A9-4BE9-7D4B-9832-48EDC502D891}" type="presParOf" srcId="{2FD811C7-F0D8-2A43-9C3B-80B21256AF05}" destId="{B56E9603-4DD9-6041-A428-6A28278F03FD}" srcOrd="4" destOrd="0" presId="urn:microsoft.com/office/officeart/2008/layout/LinedList"/>
    <dgm:cxn modelId="{2FF5AD56-2FCB-E746-BC30-B7C1D004B444}" type="presParOf" srcId="{2FD811C7-F0D8-2A43-9C3B-80B21256AF05}" destId="{4F2E320C-C9CB-F64E-B92A-6833BFF1F190}" srcOrd="5" destOrd="0" presId="urn:microsoft.com/office/officeart/2008/layout/LinedList"/>
    <dgm:cxn modelId="{EFCEEED9-0A73-AF45-82CD-D3376B8C9E27}" type="presParOf" srcId="{4F2E320C-C9CB-F64E-B92A-6833BFF1F190}" destId="{C496AAB4-3072-9041-932B-84917FE7F195}" srcOrd="0" destOrd="0" presId="urn:microsoft.com/office/officeart/2008/layout/LinedList"/>
    <dgm:cxn modelId="{EE05A883-24A9-B74E-AF6A-373CC0CF80A0}" type="presParOf" srcId="{4F2E320C-C9CB-F64E-B92A-6833BFF1F190}" destId="{08C7A21C-59A3-D945-9AA3-C383516EFDCB}" srcOrd="1" destOrd="0" presId="urn:microsoft.com/office/officeart/2008/layout/LinedList"/>
    <dgm:cxn modelId="{500574A8-D010-394D-85FF-3F28191EF47D}" type="presParOf" srcId="{2FD811C7-F0D8-2A43-9C3B-80B21256AF05}" destId="{0F44E6BF-E51C-4141-B188-96EA3DA2C4F1}" srcOrd="6" destOrd="0" presId="urn:microsoft.com/office/officeart/2008/layout/LinedList"/>
    <dgm:cxn modelId="{09CC90B1-F723-584C-A6EA-F8C02B8FA775}" type="presParOf" srcId="{2FD811C7-F0D8-2A43-9C3B-80B21256AF05}" destId="{F3580DB8-AE9F-BE4F-A8FE-19362AFDBCC7}" srcOrd="7" destOrd="0" presId="urn:microsoft.com/office/officeart/2008/layout/LinedList"/>
    <dgm:cxn modelId="{5F40F1BF-30A4-9E48-9FAD-F268157EFA6A}" type="presParOf" srcId="{F3580DB8-AE9F-BE4F-A8FE-19362AFDBCC7}" destId="{B1353A52-CE56-9749-B663-1CEDF35A21D1}" srcOrd="0" destOrd="0" presId="urn:microsoft.com/office/officeart/2008/layout/LinedList"/>
    <dgm:cxn modelId="{0714CF3E-5459-5E49-8C4B-F198D261F8A3}" type="presParOf" srcId="{F3580DB8-AE9F-BE4F-A8FE-19362AFDBCC7}" destId="{3399F1BC-2965-F346-A80E-AC105F34A78E}" srcOrd="1" destOrd="0" presId="urn:microsoft.com/office/officeart/2008/layout/LinedList"/>
    <dgm:cxn modelId="{6C136E30-537E-4001-9F76-C486CA5548B5}" type="presParOf" srcId="{2FD811C7-F0D8-2A43-9C3B-80B21256AF05}" destId="{ABE30E06-FABF-4C6C-BDC2-6961DFFD4E83}" srcOrd="8" destOrd="0" presId="urn:microsoft.com/office/officeart/2008/layout/LinedList"/>
    <dgm:cxn modelId="{F4E5E9AC-4D75-4D27-991D-82E4C3E92031}" type="presParOf" srcId="{2FD811C7-F0D8-2A43-9C3B-80B21256AF05}" destId="{D221C3AB-CD41-4D89-B6BB-D4C3B136681C}" srcOrd="9" destOrd="0" presId="urn:microsoft.com/office/officeart/2008/layout/LinedList"/>
    <dgm:cxn modelId="{67BEBA1C-6080-4F8C-9CA5-4C7FC3527260}" type="presParOf" srcId="{D221C3AB-CD41-4D89-B6BB-D4C3B136681C}" destId="{D1ED4CA3-3E76-47BE-93D2-33C1C56C6037}" srcOrd="0" destOrd="0" presId="urn:microsoft.com/office/officeart/2008/layout/LinedList"/>
    <dgm:cxn modelId="{34A2AF1E-5E46-47A7-B9A0-7D8A029075D6}" type="presParOf" srcId="{D221C3AB-CD41-4D89-B6BB-D4C3B136681C}" destId="{AE4D4AA3-C486-4285-8D4B-63AA74375DEC}" srcOrd="1" destOrd="0" presId="urn:microsoft.com/office/officeart/2008/layout/LinedList"/>
    <dgm:cxn modelId="{D7CE2589-9791-4419-89A4-2B7A78393F81}" type="presParOf" srcId="{2FD811C7-F0D8-2A43-9C3B-80B21256AF05}" destId="{90CCAAC1-D326-4533-B0DF-04F5CB23FDAF}" srcOrd="10" destOrd="0" presId="urn:microsoft.com/office/officeart/2008/layout/LinedList"/>
    <dgm:cxn modelId="{8F41EA10-5770-43F9-9FE3-B29E4B9C2E07}" type="presParOf" srcId="{2FD811C7-F0D8-2A43-9C3B-80B21256AF05}" destId="{4870C53B-2924-445C-B997-108C7B2640A3}" srcOrd="11" destOrd="0" presId="urn:microsoft.com/office/officeart/2008/layout/LinedList"/>
    <dgm:cxn modelId="{1223F470-8D66-4E14-B318-C5756FC3F636}" type="presParOf" srcId="{4870C53B-2924-445C-B997-108C7B2640A3}" destId="{E141D064-A80F-47B1-B4D5-4EC462F183F9}" srcOrd="0" destOrd="0" presId="urn:microsoft.com/office/officeart/2008/layout/LinedList"/>
    <dgm:cxn modelId="{76B050CF-D6FF-42AB-86E8-A5300634FF85}" type="presParOf" srcId="{4870C53B-2924-445C-B997-108C7B2640A3}" destId="{13D01BF1-A592-4D56-99E3-A6D39759579E}" srcOrd="1" destOrd="0" presId="urn:microsoft.com/office/officeart/2008/layout/LinedList"/>
  </dgm:cxnLst>
  <dgm:bg>
    <a:noFill/>
  </dgm:bg>
  <dgm:whole>
    <a:ln w="9525" cap="flat" cmpd="sng" algn="ctr">
      <a:solidFill>
        <a:srgbClr val="FF010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0CB20-8F8B-4440-A218-A509236DFE15}">
      <dsp:nvSpPr>
        <dsp:cNvPr id="0" name=""/>
        <dsp:cNvSpPr/>
      </dsp:nvSpPr>
      <dsp:spPr>
        <a:xfrm>
          <a:off x="0" y="2305"/>
          <a:ext cx="835783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732A08-47EF-D443-8C3F-BC86C5AEE3F3}">
      <dsp:nvSpPr>
        <dsp:cNvPr id="0" name=""/>
        <dsp:cNvSpPr/>
      </dsp:nvSpPr>
      <dsp:spPr>
        <a:xfrm>
          <a:off x="0" y="2305"/>
          <a:ext cx="8347748" cy="78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>
              <a:latin typeface="Arial Narrow" panose="020B0606020202030204" pitchFamily="34" charset="0"/>
            </a:rPr>
            <a:t>A.    Introduction </a:t>
          </a:r>
        </a:p>
      </dsp:txBody>
      <dsp:txXfrm>
        <a:off x="0" y="2305"/>
        <a:ext cx="8347748" cy="786200"/>
      </dsp:txXfrm>
    </dsp:sp>
    <dsp:sp modelId="{2AD19241-06BA-5B44-A599-50DF39103754}">
      <dsp:nvSpPr>
        <dsp:cNvPr id="0" name=""/>
        <dsp:cNvSpPr/>
      </dsp:nvSpPr>
      <dsp:spPr>
        <a:xfrm>
          <a:off x="0" y="788506"/>
          <a:ext cx="835783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405E0-773D-C644-9888-7D277826A7DD}">
      <dsp:nvSpPr>
        <dsp:cNvPr id="0" name=""/>
        <dsp:cNvSpPr/>
      </dsp:nvSpPr>
      <dsp:spPr>
        <a:xfrm>
          <a:off x="0" y="788506"/>
          <a:ext cx="8347748" cy="78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>
              <a:latin typeface="Arial Narrow" panose="020B0606020202030204" pitchFamily="34" charset="0"/>
            </a:rPr>
            <a:t>B. Current State of Pension Fund Industry </a:t>
          </a:r>
        </a:p>
      </dsp:txBody>
      <dsp:txXfrm>
        <a:off x="0" y="788506"/>
        <a:ext cx="8347748" cy="786200"/>
      </dsp:txXfrm>
    </dsp:sp>
    <dsp:sp modelId="{B56E9603-4DD9-6041-A428-6A28278F03FD}">
      <dsp:nvSpPr>
        <dsp:cNvPr id="0" name=""/>
        <dsp:cNvSpPr/>
      </dsp:nvSpPr>
      <dsp:spPr>
        <a:xfrm>
          <a:off x="0" y="1574707"/>
          <a:ext cx="835783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6AAB4-3072-9041-932B-84917FE7F195}">
      <dsp:nvSpPr>
        <dsp:cNvPr id="0" name=""/>
        <dsp:cNvSpPr/>
      </dsp:nvSpPr>
      <dsp:spPr>
        <a:xfrm>
          <a:off x="0" y="1574707"/>
          <a:ext cx="8347748" cy="78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>
              <a:latin typeface="Arial Narrow" panose="020B0606020202030204" pitchFamily="34" charset="0"/>
            </a:rPr>
            <a:t>C. </a:t>
          </a:r>
          <a:r>
            <a:rPr lang="en-GB" sz="3200" kern="1200" dirty="0">
              <a:latin typeface="Arial Narrow" panose="020B0606020202030204" pitchFamily="34" charset="0"/>
            </a:rPr>
            <a:t>Case Studies &amp; Best Practices</a:t>
          </a:r>
          <a:endParaRPr lang="en-US" sz="3200" b="0" i="0" kern="1200" dirty="0">
            <a:latin typeface="Arial Narrow" panose="020B0606020202030204" pitchFamily="34" charset="0"/>
          </a:endParaRPr>
        </a:p>
      </dsp:txBody>
      <dsp:txXfrm>
        <a:off x="0" y="1574707"/>
        <a:ext cx="8347748" cy="786200"/>
      </dsp:txXfrm>
    </dsp:sp>
    <dsp:sp modelId="{0F44E6BF-E51C-4141-B188-96EA3DA2C4F1}">
      <dsp:nvSpPr>
        <dsp:cNvPr id="0" name=""/>
        <dsp:cNvSpPr/>
      </dsp:nvSpPr>
      <dsp:spPr>
        <a:xfrm>
          <a:off x="0" y="2360908"/>
          <a:ext cx="835783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53A52-CE56-9749-B663-1CEDF35A21D1}">
      <dsp:nvSpPr>
        <dsp:cNvPr id="0" name=""/>
        <dsp:cNvSpPr/>
      </dsp:nvSpPr>
      <dsp:spPr>
        <a:xfrm>
          <a:off x="0" y="2360908"/>
          <a:ext cx="8347748" cy="78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>
              <a:latin typeface="Arial Narrow" panose="020B0606020202030204" pitchFamily="34" charset="0"/>
            </a:rPr>
            <a:t>D. </a:t>
          </a:r>
          <a:r>
            <a:rPr lang="en-GB" sz="3200" kern="1200" dirty="0">
              <a:latin typeface="Arial Narrow" panose="020B0606020202030204" pitchFamily="34" charset="0"/>
            </a:rPr>
            <a:t>Recommendations and Possible Reforms </a:t>
          </a:r>
          <a:endParaRPr lang="en-US" sz="3200" b="0" i="0" kern="1200" dirty="0">
            <a:latin typeface="Arial Narrow" panose="020B0606020202030204" pitchFamily="34" charset="0"/>
          </a:endParaRPr>
        </a:p>
      </dsp:txBody>
      <dsp:txXfrm>
        <a:off x="0" y="2360908"/>
        <a:ext cx="8347748" cy="786200"/>
      </dsp:txXfrm>
    </dsp:sp>
    <dsp:sp modelId="{ABE30E06-FABF-4C6C-BDC2-6961DFFD4E83}">
      <dsp:nvSpPr>
        <dsp:cNvPr id="0" name=""/>
        <dsp:cNvSpPr/>
      </dsp:nvSpPr>
      <dsp:spPr>
        <a:xfrm>
          <a:off x="0" y="3147108"/>
          <a:ext cx="835783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D4CA3-3E76-47BE-93D2-33C1C56C6037}">
      <dsp:nvSpPr>
        <dsp:cNvPr id="0" name=""/>
        <dsp:cNvSpPr/>
      </dsp:nvSpPr>
      <dsp:spPr>
        <a:xfrm>
          <a:off x="0" y="3147108"/>
          <a:ext cx="8347178" cy="78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>
              <a:latin typeface="Arial Narrow" panose="020B0606020202030204" pitchFamily="34" charset="0"/>
            </a:rPr>
            <a:t>E. Call to Action </a:t>
          </a:r>
        </a:p>
      </dsp:txBody>
      <dsp:txXfrm>
        <a:off x="0" y="3147108"/>
        <a:ext cx="8347178" cy="786200"/>
      </dsp:txXfrm>
    </dsp:sp>
    <dsp:sp modelId="{90CCAAC1-D326-4533-B0DF-04F5CB23FDAF}">
      <dsp:nvSpPr>
        <dsp:cNvPr id="0" name=""/>
        <dsp:cNvSpPr/>
      </dsp:nvSpPr>
      <dsp:spPr>
        <a:xfrm>
          <a:off x="0" y="3933309"/>
          <a:ext cx="835783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1D064-A80F-47B1-B4D5-4EC462F183F9}">
      <dsp:nvSpPr>
        <dsp:cNvPr id="0" name=""/>
        <dsp:cNvSpPr/>
      </dsp:nvSpPr>
      <dsp:spPr>
        <a:xfrm>
          <a:off x="0" y="3933309"/>
          <a:ext cx="8356956" cy="78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>
              <a:latin typeface="Arial Narrow" panose="020B0606020202030204" pitchFamily="34" charset="0"/>
            </a:rPr>
            <a:t>F. Q &amp; A Session </a:t>
          </a:r>
        </a:p>
      </dsp:txBody>
      <dsp:txXfrm>
        <a:off x="0" y="3933309"/>
        <a:ext cx="8356956" cy="786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1A0F9-DF09-4264-9AB1-2C191052E844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A3BF4-114C-4E85-B5AC-163BB13B3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41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AF48-632B-724C-B974-154B02BE5B0E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7EF2-7BD8-5B48-A431-B90B2CA08F26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097421"/>
            <a:ext cx="12192000" cy="1760578"/>
            <a:chOff x="0" y="5097421"/>
            <a:chExt cx="9144000" cy="176057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097421"/>
              <a:ext cx="9144000" cy="144475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294"/>
            <a:stretch/>
          </p:blipFill>
          <p:spPr>
            <a:xfrm>
              <a:off x="0" y="5163670"/>
              <a:ext cx="9144000" cy="1694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540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AF48-632B-724C-B974-154B02BE5B0E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7EF2-7BD8-5B48-A431-B90B2CA08F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83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AF48-632B-724C-B974-154B02BE5B0E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7EF2-7BD8-5B48-A431-B90B2CA08F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85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>
              <a:defRPr/>
            </a:pPr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9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714" y="-5934"/>
            <a:ext cx="11732591" cy="960091"/>
          </a:xfrm>
        </p:spPr>
        <p:txBody>
          <a:bodyPr>
            <a:normAutofit/>
          </a:bodyPr>
          <a:lstStyle>
            <a:lvl1pPr algn="ctr">
              <a:defRPr sz="4000" b="1"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714" y="1152939"/>
            <a:ext cx="11732591" cy="5024024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AF48-632B-724C-B974-154B02BE5B0E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7EF2-7BD8-5B48-A431-B90B2CA08F2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4"/>
          <a:stretch/>
        </p:blipFill>
        <p:spPr>
          <a:xfrm>
            <a:off x="0" y="5163671"/>
            <a:ext cx="12192000" cy="1694329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5097421"/>
            <a:ext cx="12192000" cy="1760578"/>
            <a:chOff x="0" y="5097421"/>
            <a:chExt cx="9144000" cy="176057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097421"/>
              <a:ext cx="9144000" cy="1444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294"/>
            <a:stretch/>
          </p:blipFill>
          <p:spPr>
            <a:xfrm>
              <a:off x="0" y="5163670"/>
              <a:ext cx="9144000" cy="1694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083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AF48-632B-724C-B974-154B02BE5B0E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7EF2-7BD8-5B48-A431-B90B2CA08F26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097421"/>
            <a:ext cx="12192000" cy="1760578"/>
            <a:chOff x="0" y="5097421"/>
            <a:chExt cx="9144000" cy="176057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097421"/>
              <a:ext cx="9144000" cy="144475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294"/>
            <a:stretch/>
          </p:blipFill>
          <p:spPr>
            <a:xfrm>
              <a:off x="0" y="5163670"/>
              <a:ext cx="9144000" cy="1694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856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AF48-632B-724C-B974-154B02BE5B0E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7EF2-7BD8-5B48-A431-B90B2CA08F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2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AF48-632B-724C-B974-154B02BE5B0E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7EF2-7BD8-5B48-A431-B90B2CA08F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3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AF48-632B-724C-B974-154B02BE5B0E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7EF2-7BD8-5B48-A431-B90B2CA08F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65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AF48-632B-724C-B974-154B02BE5B0E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7EF2-7BD8-5B48-A431-B90B2CA08F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16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AF48-632B-724C-B974-154B02BE5B0E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7EF2-7BD8-5B48-A431-B90B2CA08F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5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AF48-632B-724C-B974-154B02BE5B0E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7EF2-7BD8-5B48-A431-B90B2CA08F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06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8AF48-632B-724C-B974-154B02BE5B0E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C7EF2-7BD8-5B48-A431-B90B2CA08F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75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33"/>
            <a:ext cx="12192000" cy="41737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DAAB37-CDA5-4B9F-B1C6-E10F7B6D6CE2}"/>
              </a:ext>
            </a:extLst>
          </p:cNvPr>
          <p:cNvSpPr txBox="1"/>
          <p:nvPr/>
        </p:nvSpPr>
        <p:spPr>
          <a:xfrm>
            <a:off x="3571179" y="4455352"/>
            <a:ext cx="60941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Arial Narrow" panose="020B0606020202030204" pitchFamily="34" charset="0"/>
              </a:rPr>
              <a:t>ZAPF 50</a:t>
            </a:r>
            <a:r>
              <a:rPr lang="en-GB" sz="2800" b="1" baseline="30000" dirty="0">
                <a:latin typeface="Arial Narrow" panose="020B0606020202030204" pitchFamily="34" charset="0"/>
              </a:rPr>
              <a:t>th</a:t>
            </a:r>
            <a:r>
              <a:rPr lang="en-GB" sz="2800" b="1" dirty="0">
                <a:latin typeface="Arial Narrow" panose="020B0606020202030204" pitchFamily="34" charset="0"/>
              </a:rPr>
              <a:t> Annual Conference</a:t>
            </a:r>
          </a:p>
          <a:p>
            <a:pPr algn="ctr"/>
            <a:r>
              <a:rPr lang="en-GB" sz="1800" b="1" dirty="0">
                <a:latin typeface="Arial Narrow" panose="020B0606020202030204" pitchFamily="34" charset="0"/>
              </a:rPr>
              <a:t>Elephant Hills Resort – Victoria Falls</a:t>
            </a:r>
          </a:p>
          <a:p>
            <a:pPr algn="ctr"/>
            <a:endParaRPr lang="en-GB" sz="1800" b="1" dirty="0">
              <a:latin typeface="Arial Narrow" panose="020B0606020202030204" pitchFamily="34" charset="0"/>
            </a:endParaRPr>
          </a:p>
          <a:p>
            <a:pPr algn="ctr"/>
            <a:r>
              <a:rPr lang="en-GB" sz="1400" b="1" dirty="0">
                <a:latin typeface="Arial Narrow" panose="020B0606020202030204" pitchFamily="34" charset="0"/>
              </a:rPr>
              <a:t>14 – 17 May 2025</a:t>
            </a:r>
          </a:p>
        </p:txBody>
      </p:sp>
    </p:spTree>
    <p:extLst>
      <p:ext uri="{BB962C8B-B14F-4D97-AF65-F5344CB8AC3E}">
        <p14:creationId xmlns:p14="http://schemas.microsoft.com/office/powerpoint/2010/main" val="4228594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7BEE1-96EA-0372-01BD-FFED3C3EC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00BB8-58AD-7BF4-B07F-B70C77AC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934"/>
            <a:ext cx="12192000" cy="960091"/>
          </a:xfrm>
          <a:solidFill>
            <a:srgbClr val="FF0101"/>
          </a:solidFill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Current State of Pension Funds: Historical Burdens</a:t>
            </a:r>
            <a:endParaRPr lang="en-ZW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66D411-6742-4F89-893E-38E4B6592431}"/>
              </a:ext>
            </a:extLst>
          </p:cNvPr>
          <p:cNvGrpSpPr/>
          <p:nvPr/>
        </p:nvGrpSpPr>
        <p:grpSpPr>
          <a:xfrm>
            <a:off x="4619391" y="1315845"/>
            <a:ext cx="2336181" cy="2274849"/>
            <a:chOff x="4641694" y="1282391"/>
            <a:chExt cx="2336181" cy="2274849"/>
          </a:xfrm>
        </p:grpSpPr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4F5E3E2E-1E45-42F7-ABC9-FC48D2F8B41D}"/>
                </a:ext>
              </a:extLst>
            </p:cNvPr>
            <p:cNvSpPr/>
            <p:nvPr/>
          </p:nvSpPr>
          <p:spPr>
            <a:xfrm>
              <a:off x="4641694" y="1282391"/>
              <a:ext cx="2336181" cy="1883470"/>
            </a:xfrm>
            <a:prstGeom prst="blockArc">
              <a:avLst/>
            </a:prstGeom>
            <a:solidFill>
              <a:srgbClr val="FF0101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W">
                <a:solidFill>
                  <a:schemeClr val="tx1"/>
                </a:solidFill>
              </a:endParaRPr>
            </a:p>
          </p:txBody>
        </p:sp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EE3B2A62-4E2A-4934-A993-0C8BAD993E62}"/>
                </a:ext>
              </a:extLst>
            </p:cNvPr>
            <p:cNvSpPr/>
            <p:nvPr/>
          </p:nvSpPr>
          <p:spPr>
            <a:xfrm>
              <a:off x="4828476" y="1673770"/>
              <a:ext cx="1940313" cy="1883470"/>
            </a:xfrm>
            <a:prstGeom prst="flowChartConnector">
              <a:avLst/>
            </a:prstGeom>
            <a:solidFill>
              <a:schemeClr val="bg2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W" dirty="0"/>
            </a:p>
          </p:txBody>
        </p:sp>
      </p:grpSp>
      <p:sp>
        <p:nvSpPr>
          <p:cNvPr id="11" name="Block Arc 10">
            <a:extLst>
              <a:ext uri="{FF2B5EF4-FFF2-40B4-BE49-F238E27FC236}">
                <a16:creationId xmlns:a16="http://schemas.microsoft.com/office/drawing/2014/main" id="{4B11B42C-2442-4CA4-A432-3AEDBE417FD0}"/>
              </a:ext>
            </a:extLst>
          </p:cNvPr>
          <p:cNvSpPr/>
          <p:nvPr/>
        </p:nvSpPr>
        <p:spPr>
          <a:xfrm rot="10800000">
            <a:off x="4029635" y="1732657"/>
            <a:ext cx="3588205" cy="2933313"/>
          </a:xfrm>
          <a:prstGeom prst="blockArc">
            <a:avLst/>
          </a:prstGeom>
          <a:solidFill>
            <a:srgbClr val="FF313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14A10E-82B6-4023-8D4C-238AD0D0154F}"/>
              </a:ext>
            </a:extLst>
          </p:cNvPr>
          <p:cNvSpPr txBox="1"/>
          <p:nvPr/>
        </p:nvSpPr>
        <p:spPr>
          <a:xfrm>
            <a:off x="5097018" y="2418126"/>
            <a:ext cx="16494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Challenges </a:t>
            </a:r>
            <a:endParaRPr lang="en-ZW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443CD2-0179-435E-B4A1-95D40278C569}"/>
              </a:ext>
            </a:extLst>
          </p:cNvPr>
          <p:cNvSpPr txBox="1"/>
          <p:nvPr/>
        </p:nvSpPr>
        <p:spPr>
          <a:xfrm>
            <a:off x="195965" y="1460375"/>
            <a:ext cx="3738854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5. Compensation Framework</a:t>
            </a:r>
          </a:p>
          <a:p>
            <a:pPr algn="just"/>
            <a:r>
              <a:rPr lang="en-US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(SI 162 of 2023)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Compensation framework not practical.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3% return assumption higher than reality.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1% of assets represents 10% of current contributions.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Lengthy compensation timelines – more than 100 years to fully compensate affected pensioners.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7EC554-1CD8-435C-B19A-EE79EE9B3438}"/>
              </a:ext>
            </a:extLst>
          </p:cNvPr>
          <p:cNvSpPr txBox="1"/>
          <p:nvPr/>
        </p:nvSpPr>
        <p:spPr>
          <a:xfrm>
            <a:off x="8037471" y="1425516"/>
            <a:ext cx="39585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6. Regulatory Barriers:</a:t>
            </a:r>
          </a:p>
          <a:p>
            <a:pPr algn="just"/>
            <a:endParaRPr lang="en-US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Regulation of investment options and thresholds.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Increasing cost of compliance and its impact of pension fund returns.</a:t>
            </a:r>
          </a:p>
        </p:txBody>
      </p:sp>
    </p:spTree>
    <p:extLst>
      <p:ext uri="{BB962C8B-B14F-4D97-AF65-F5344CB8AC3E}">
        <p14:creationId xmlns:p14="http://schemas.microsoft.com/office/powerpoint/2010/main" val="4254683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BA032-082E-41C0-8E67-37C48768E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934"/>
            <a:ext cx="12192000" cy="960091"/>
          </a:xfrm>
          <a:solidFill>
            <a:srgbClr val="FF0101"/>
          </a:solidFill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Current State of Pension Funds: Positives</a:t>
            </a:r>
            <a:endParaRPr lang="en-ZW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8C47A6-7A6D-4C68-9E6B-8F9BAC81C423}"/>
              </a:ext>
            </a:extLst>
          </p:cNvPr>
          <p:cNvSpPr txBox="1"/>
          <p:nvPr/>
        </p:nvSpPr>
        <p:spPr>
          <a:xfrm>
            <a:off x="255180" y="1293537"/>
            <a:ext cx="1881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 Narrow" panose="020B0606020202030204" pitchFamily="34" charset="0"/>
              </a:rPr>
              <a:t>Governance Matters</a:t>
            </a:r>
            <a:endParaRPr lang="en-ZW" sz="2400" b="1" dirty="0"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1FC737-6A12-4D39-AC1C-E2FCDD616BFE}"/>
              </a:ext>
            </a:extLst>
          </p:cNvPr>
          <p:cNvSpPr txBox="1"/>
          <p:nvPr/>
        </p:nvSpPr>
        <p:spPr>
          <a:xfrm>
            <a:off x="255180" y="3191619"/>
            <a:ext cx="188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 Narrow" panose="020B0606020202030204" pitchFamily="34" charset="0"/>
              </a:rPr>
              <a:t>Investments</a:t>
            </a:r>
            <a:endParaRPr lang="en-ZW" sz="2400" b="1" dirty="0">
              <a:latin typeface="Arial Narrow" panose="020B06060202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22C323-E489-4155-B680-766D1503C957}"/>
              </a:ext>
            </a:extLst>
          </p:cNvPr>
          <p:cNvSpPr txBox="1"/>
          <p:nvPr/>
        </p:nvSpPr>
        <p:spPr>
          <a:xfrm>
            <a:off x="255180" y="4402868"/>
            <a:ext cx="2089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Pension Fund Costs</a:t>
            </a:r>
            <a:endParaRPr lang="en-ZW" sz="2400" b="1" dirty="0"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B32271-06F8-4630-A00C-3B129EDE7BBE}"/>
              </a:ext>
            </a:extLst>
          </p:cNvPr>
          <p:cNvSpPr txBox="1"/>
          <p:nvPr/>
        </p:nvSpPr>
        <p:spPr>
          <a:xfrm>
            <a:off x="3551274" y="2764500"/>
            <a:ext cx="838554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1925" indent="-161925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Introduction of offshore investments – up to 15% of total pension fund assets</a:t>
            </a:r>
          </a:p>
          <a:p>
            <a:pPr marL="161925" indent="-161925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Prescribed asset status on what used to be deemed “alternative investments” such as livestock, infrastructure projects, including housing.</a:t>
            </a:r>
          </a:p>
          <a:p>
            <a:pPr marL="161925" indent="-161925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Increased exposure to “real investments” such as property</a:t>
            </a:r>
            <a:endParaRPr lang="en-ZW" sz="2000" dirty="0">
              <a:latin typeface="Arial Narrow" panose="020B0606020202030204" pitchFamily="34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C5AB422-1FEC-4997-8408-17C0A856BFCD}"/>
              </a:ext>
            </a:extLst>
          </p:cNvPr>
          <p:cNvSpPr/>
          <p:nvPr/>
        </p:nvSpPr>
        <p:spPr>
          <a:xfrm>
            <a:off x="2344477" y="3098914"/>
            <a:ext cx="765545" cy="64707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C17EB8-73B3-4E3F-A692-70E559CFB9B9}"/>
              </a:ext>
            </a:extLst>
          </p:cNvPr>
          <p:cNvSpPr txBox="1"/>
          <p:nvPr/>
        </p:nvSpPr>
        <p:spPr>
          <a:xfrm>
            <a:off x="3551274" y="1123517"/>
            <a:ext cx="838554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1925" indent="-161925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Provision of guidelines on key industry matters, e.g., asset separation and currency conversion.</a:t>
            </a:r>
          </a:p>
          <a:p>
            <a:pPr marL="161925" indent="-161925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Fit &amp; proper requirements for trustees, including governance around pension funds.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BB88213-E534-4E2D-9BDB-9D72D5EFE850}"/>
              </a:ext>
            </a:extLst>
          </p:cNvPr>
          <p:cNvSpPr/>
          <p:nvPr/>
        </p:nvSpPr>
        <p:spPr>
          <a:xfrm>
            <a:off x="2344477" y="1379461"/>
            <a:ext cx="765545" cy="64707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A24D6E-C2B1-4A9F-8C40-82BE20315F44}"/>
              </a:ext>
            </a:extLst>
          </p:cNvPr>
          <p:cNvSpPr txBox="1"/>
          <p:nvPr/>
        </p:nvSpPr>
        <p:spPr>
          <a:xfrm>
            <a:off x="3551274" y="4487244"/>
            <a:ext cx="838554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1925" indent="-161925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Cap on pension fund administration fees that administrator can levy on pension contributions and assets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F7BD62D-B625-41EA-B79B-98E118DDCC11}"/>
              </a:ext>
            </a:extLst>
          </p:cNvPr>
          <p:cNvSpPr/>
          <p:nvPr/>
        </p:nvSpPr>
        <p:spPr>
          <a:xfrm>
            <a:off x="2344477" y="4487244"/>
            <a:ext cx="765545" cy="64707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258594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0B13A72-D349-4AE4-A667-8FFD490615D7}"/>
              </a:ext>
            </a:extLst>
          </p:cNvPr>
          <p:cNvGrpSpPr/>
          <p:nvPr/>
        </p:nvGrpSpPr>
        <p:grpSpPr>
          <a:xfrm>
            <a:off x="-11359559" y="-2093562"/>
            <a:ext cx="15629332" cy="15544809"/>
            <a:chOff x="10038098" y="4270601"/>
            <a:chExt cx="3332438" cy="331441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439D99C-3659-4D30-8995-1071ED760E5D}"/>
                </a:ext>
              </a:extLst>
            </p:cNvPr>
            <p:cNvGrpSpPr/>
            <p:nvPr/>
          </p:nvGrpSpPr>
          <p:grpSpPr>
            <a:xfrm>
              <a:off x="10038098" y="4270601"/>
              <a:ext cx="3332438" cy="1667755"/>
              <a:chOff x="6642992" y="4270601"/>
              <a:chExt cx="3332438" cy="1667755"/>
            </a:xfrm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0E811676-B026-48EC-A89B-5CFD49CF4B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8318223" y="4281149"/>
                <a:ext cx="1657207" cy="1657207"/>
              </a:xfrm>
              <a:prstGeom prst="rect">
                <a:avLst/>
              </a:prstGeom>
            </p:spPr>
          </p:pic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E6E5C874-634E-478E-BFC8-EBDB010CC5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V="1">
                <a:off x="6642992" y="4270601"/>
                <a:ext cx="1657210" cy="1657208"/>
              </a:xfrm>
              <a:prstGeom prst="rect">
                <a:avLst/>
              </a:prstGeom>
            </p:spPr>
          </p:pic>
        </p:grp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65F59EA0-BDAD-4C7F-A6A3-4C0339E51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38098" y="5927809"/>
              <a:ext cx="1657208" cy="165720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2BA032-082E-41C0-8E67-37C48768E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90419"/>
            <a:ext cx="12192000" cy="960091"/>
          </a:xfrm>
          <a:solidFill>
            <a:srgbClr val="FF0101"/>
          </a:solidFill>
        </p:spPr>
        <p:txBody>
          <a:bodyPr>
            <a:normAutofit/>
          </a:bodyPr>
          <a:lstStyle/>
          <a:p>
            <a:r>
              <a:rPr lang="en-GB" dirty="0"/>
              <a:t>Case Studies &amp; Best Practices</a:t>
            </a:r>
            <a:endParaRPr lang="en-ZW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1B042-EA6F-401E-844B-C105BAC5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75" y="1129770"/>
            <a:ext cx="11732591" cy="4574633"/>
          </a:xfrm>
        </p:spPr>
        <p:txBody>
          <a:bodyPr>
            <a:no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2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BA032-082E-41C0-8E67-37C48768E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934"/>
            <a:ext cx="12192000" cy="960091"/>
          </a:xfrm>
          <a:solidFill>
            <a:srgbClr val="FF0101"/>
          </a:solidFill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Aptos Display" panose="020B0004020202020204" pitchFamily="34" charset="0"/>
              </a:rPr>
              <a:t>Case Studies &amp; Best Practices</a:t>
            </a:r>
            <a:endParaRPr lang="en-ZW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16F8509B-E4B7-FF55-41FC-A92BF44C99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48363"/>
              </p:ext>
            </p:extLst>
          </p:nvPr>
        </p:nvGraphicFramePr>
        <p:xfrm>
          <a:off x="73152" y="1033272"/>
          <a:ext cx="11942636" cy="49318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9848">
                  <a:extLst>
                    <a:ext uri="{9D8B030D-6E8A-4147-A177-3AD203B41FA5}">
                      <a16:colId xmlns:a16="http://schemas.microsoft.com/office/drawing/2014/main" val="3018080660"/>
                    </a:ext>
                  </a:extLst>
                </a:gridCol>
                <a:gridCol w="2525233">
                  <a:extLst>
                    <a:ext uri="{9D8B030D-6E8A-4147-A177-3AD203B41FA5}">
                      <a16:colId xmlns:a16="http://schemas.microsoft.com/office/drawing/2014/main" val="3867645731"/>
                    </a:ext>
                  </a:extLst>
                </a:gridCol>
                <a:gridCol w="5092995">
                  <a:extLst>
                    <a:ext uri="{9D8B030D-6E8A-4147-A177-3AD203B41FA5}">
                      <a16:colId xmlns:a16="http://schemas.microsoft.com/office/drawing/2014/main" val="2240807607"/>
                    </a:ext>
                  </a:extLst>
                </a:gridCol>
                <a:gridCol w="3254560">
                  <a:extLst>
                    <a:ext uri="{9D8B030D-6E8A-4147-A177-3AD203B41FA5}">
                      <a16:colId xmlns:a16="http://schemas.microsoft.com/office/drawing/2014/main" val="2190353124"/>
                    </a:ext>
                  </a:extLst>
                </a:gridCol>
              </a:tblGrid>
              <a:tr h="5458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800" b="1" dirty="0">
                          <a:effectLst/>
                          <a:latin typeface="Arial Narrow" panose="020B0606020202030204" pitchFamily="34" charset="0"/>
                        </a:rPr>
                        <a:t>Country</a:t>
                      </a:r>
                      <a:endParaRPr lang="en-ZW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800" b="1" dirty="0">
                          <a:effectLst/>
                          <a:latin typeface="Arial Narrow" panose="020B0606020202030204" pitchFamily="34" charset="0"/>
                        </a:rPr>
                        <a:t>Economic Performance</a:t>
                      </a:r>
                      <a:endParaRPr lang="en-ZW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800" b="1">
                          <a:effectLst/>
                          <a:latin typeface="Arial Narrow" panose="020B0606020202030204" pitchFamily="34" charset="0"/>
                        </a:rPr>
                        <a:t>Reforms Introduced</a:t>
                      </a:r>
                      <a:endParaRPr lang="en-ZW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800" b="1" dirty="0">
                          <a:effectLst/>
                          <a:latin typeface="Arial Narrow" panose="020B0606020202030204" pitchFamily="34" charset="0"/>
                        </a:rPr>
                        <a:t>Current Situation</a:t>
                      </a:r>
                      <a:endParaRPr lang="en-ZW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2026629"/>
                  </a:ext>
                </a:extLst>
              </a:tr>
              <a:tr h="4098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800" b="0" dirty="0">
                          <a:effectLst/>
                          <a:latin typeface="Arial Narrow" panose="020B0606020202030204" pitchFamily="34" charset="0"/>
                        </a:rPr>
                        <a:t>Brazil</a:t>
                      </a:r>
                      <a:endParaRPr lang="en-ZW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W" sz="1800" b="0" dirty="0">
                          <a:effectLst/>
                          <a:latin typeface="Arial Narrow" panose="020B0606020202030204" pitchFamily="34" charset="0"/>
                        </a:rPr>
                        <a:t>Hyperinflation in the 1980s and early 1990s. 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ZW" sz="1800" b="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W" sz="1800" b="0" dirty="0">
                          <a:effectLst/>
                          <a:latin typeface="Arial Narrow" panose="020B0606020202030204" pitchFamily="34" charset="0"/>
                        </a:rPr>
                        <a:t>Soaring prices and rapid currency depreciation. 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ZW" sz="1800" b="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W" sz="1800" b="0" dirty="0">
                          <a:effectLst/>
                          <a:latin typeface="Arial Narrow" panose="020B0606020202030204" pitchFamily="34" charset="0"/>
                        </a:rPr>
                        <a:t>Inflation reached 5,000% in 1994, eroding pensions and savings.</a:t>
                      </a:r>
                      <a:endParaRPr lang="en-ZW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latin typeface="Arial Narrow" panose="020B0606020202030204" pitchFamily="34" charset="0"/>
                        </a:rPr>
                        <a:t>1998 &amp; 2003 Constitutional Amendments to improve fiscal sustainability: Increased minimum retirement age (60 for men, 55 for women in public sector).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latin typeface="Arial Narrow" panose="020B0606020202030204" pitchFamily="34" charset="0"/>
                        </a:rPr>
                        <a:t>Raised contribution periods (35 years for men, 30 for women).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n-US" b="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latin typeface="Arial Narrow" panose="020B0606020202030204" pitchFamily="34" charset="0"/>
                        </a:rPr>
                        <a:t>2019 Major Reform (Bolsonaro government): Set minimum retirement age: 65 (men), 62 (women).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3333FF"/>
                          </a:solidFill>
                          <a:latin typeface="Arial Narrow" panose="020B0606020202030204" pitchFamily="34" charset="0"/>
                        </a:rPr>
                        <a:t>Introduced a payroll tax and reduced generous special pensions (e.g. public sector, military).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W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latin typeface="Arial Narrow" panose="020B0606020202030204" pitchFamily="34" charset="0"/>
                        </a:rPr>
                        <a:t>Public pension system still under pressure due to aging population.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latin typeface="Arial Narrow" panose="020B0606020202030204" pitchFamily="34" charset="0"/>
                        </a:rPr>
                        <a:t>Reforms have slowed expenditure growth, but long-term fiscal challenges persist.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rgbClr val="3333FF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3333FF"/>
                          </a:solidFill>
                          <a:latin typeface="Arial Narrow" panose="020B0606020202030204" pitchFamily="34" charset="0"/>
                        </a:rPr>
                        <a:t>Government promoting private pension savings (complementary pensions) to reduce reliance on public system.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rgbClr val="3333FF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3333FF"/>
                          </a:solidFill>
                          <a:latin typeface="Arial Narrow" panose="020B0606020202030204" pitchFamily="34" charset="0"/>
                        </a:rPr>
                        <a:t>Ongoing debates on extending reforms to state and municipal workers.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W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1425373"/>
                  </a:ext>
                </a:extLst>
              </a:tr>
            </a:tbl>
          </a:graphicData>
        </a:graphic>
      </p:graphicFrame>
      <p:pic>
        <p:nvPicPr>
          <p:cNvPr id="1026" name="Picture 2" descr="Premium Vector | Vector Brazil Flag Waving Realistic Flowing ...">
            <a:extLst>
              <a:ext uri="{FF2B5EF4-FFF2-40B4-BE49-F238E27FC236}">
                <a16:creationId xmlns:a16="http://schemas.microsoft.com/office/drawing/2014/main" id="{DC83F9D7-7B0F-43A8-9DD4-CEF3EB206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" y="1909764"/>
            <a:ext cx="888873" cy="66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298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D5369-2A20-B59E-2C66-B606F563B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CC536-3E8A-990E-0125-3A393994D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934"/>
            <a:ext cx="12192000" cy="960091"/>
          </a:xfrm>
          <a:solidFill>
            <a:srgbClr val="FF0101"/>
          </a:solidFill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Aptos Display" panose="020B0004020202020204" pitchFamily="34" charset="0"/>
              </a:rPr>
              <a:t>Case Studies &amp; Best Practices</a:t>
            </a:r>
            <a:endParaRPr lang="en-ZW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3224A8ED-B668-73FC-B630-A0EE7A664B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698926"/>
              </p:ext>
            </p:extLst>
          </p:nvPr>
        </p:nvGraphicFramePr>
        <p:xfrm>
          <a:off x="73152" y="1033273"/>
          <a:ext cx="11942636" cy="46688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92122">
                  <a:extLst>
                    <a:ext uri="{9D8B030D-6E8A-4147-A177-3AD203B41FA5}">
                      <a16:colId xmlns:a16="http://schemas.microsoft.com/office/drawing/2014/main" val="3018080660"/>
                    </a:ext>
                  </a:extLst>
                </a:gridCol>
                <a:gridCol w="4303422">
                  <a:extLst>
                    <a:ext uri="{9D8B030D-6E8A-4147-A177-3AD203B41FA5}">
                      <a16:colId xmlns:a16="http://schemas.microsoft.com/office/drawing/2014/main" val="3867645731"/>
                    </a:ext>
                  </a:extLst>
                </a:gridCol>
                <a:gridCol w="3461433">
                  <a:extLst>
                    <a:ext uri="{9D8B030D-6E8A-4147-A177-3AD203B41FA5}">
                      <a16:colId xmlns:a16="http://schemas.microsoft.com/office/drawing/2014/main" val="2240807607"/>
                    </a:ext>
                  </a:extLst>
                </a:gridCol>
                <a:gridCol w="2985659">
                  <a:extLst>
                    <a:ext uri="{9D8B030D-6E8A-4147-A177-3AD203B41FA5}">
                      <a16:colId xmlns:a16="http://schemas.microsoft.com/office/drawing/2014/main" val="2190353124"/>
                    </a:ext>
                  </a:extLst>
                </a:gridCol>
              </a:tblGrid>
              <a:tr h="267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800" b="1" dirty="0">
                          <a:effectLst/>
                          <a:latin typeface="Arial Narrow" panose="020B0606020202030204" pitchFamily="34" charset="0"/>
                        </a:rPr>
                        <a:t>Country</a:t>
                      </a:r>
                      <a:endParaRPr lang="en-ZW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800" b="1">
                          <a:effectLst/>
                          <a:latin typeface="Arial Narrow" panose="020B0606020202030204" pitchFamily="34" charset="0"/>
                        </a:rPr>
                        <a:t>Economic Performance</a:t>
                      </a:r>
                      <a:endParaRPr lang="en-ZW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800" b="1">
                          <a:effectLst/>
                          <a:latin typeface="Arial Narrow" panose="020B0606020202030204" pitchFamily="34" charset="0"/>
                        </a:rPr>
                        <a:t>Reforms Introduced</a:t>
                      </a:r>
                      <a:endParaRPr lang="en-ZW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800" b="1" dirty="0">
                          <a:effectLst/>
                          <a:latin typeface="Arial Narrow" panose="020B0606020202030204" pitchFamily="34" charset="0"/>
                        </a:rPr>
                        <a:t>Current Situation</a:t>
                      </a:r>
                      <a:endParaRPr lang="en-ZW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2026629"/>
                  </a:ext>
                </a:extLst>
              </a:tr>
              <a:tr h="4398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800" dirty="0">
                          <a:effectLst/>
                          <a:latin typeface="Arial Narrow" panose="020B0606020202030204" pitchFamily="34" charset="0"/>
                        </a:rPr>
                        <a:t>Venezuela</a:t>
                      </a:r>
                      <a:endParaRPr lang="en-ZW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W" sz="1800" dirty="0">
                          <a:effectLst/>
                          <a:latin typeface="Arial Narrow" panose="020B0606020202030204" pitchFamily="34" charset="0"/>
                        </a:rPr>
                        <a:t>Post-2010 economic instability with rising inflation rates.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ZW" sz="18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W" sz="1800" dirty="0">
                          <a:effectLst/>
                          <a:latin typeface="Arial Narrow" panose="020B0606020202030204" pitchFamily="34" charset="0"/>
                        </a:rPr>
                        <a:t>GDP shrunk by 75%.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ZW" sz="18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W" sz="1800" dirty="0">
                          <a:effectLst/>
                          <a:latin typeface="Arial Narrow" panose="020B0606020202030204" pitchFamily="34" charset="0"/>
                        </a:rPr>
                        <a:t>Hyperinflation peaked at 1,000,000% in 2018, wiping out pension savings.</a:t>
                      </a:r>
                      <a:endParaRPr lang="en-ZW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W" sz="1800" dirty="0">
                          <a:solidFill>
                            <a:srgbClr val="3333FF"/>
                          </a:solidFill>
                          <a:effectLst/>
                          <a:latin typeface="Arial Narrow" panose="020B0606020202030204" pitchFamily="34" charset="0"/>
                        </a:rPr>
                        <a:t>Social support programs: Monthly pension of US$30 - 40, food assistance, and priority medical care.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W" sz="1800" dirty="0">
                          <a:effectLst/>
                          <a:latin typeface="Arial Narrow" panose="020B0606020202030204" pitchFamily="34" charset="0"/>
                        </a:rPr>
                        <a:t>Scheme changes: Increased retirement age, adjusted contribution period, and inflation-linked pensions.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W" sz="1800" dirty="0">
                          <a:effectLst/>
                          <a:latin typeface="Arial Narrow" panose="020B0606020202030204" pitchFamily="34" charset="0"/>
                        </a:rPr>
                        <a:t>Cryptocurrency introduced to counter hyperinflation.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W" sz="1800" dirty="0">
                          <a:solidFill>
                            <a:srgbClr val="3333FF"/>
                          </a:solidFill>
                          <a:effectLst/>
                          <a:latin typeface="Arial Narrow" panose="020B0606020202030204" pitchFamily="34" charset="0"/>
                        </a:rPr>
                        <a:t>Social responsibility tax and pensions in foreign currency allowed.</a:t>
                      </a:r>
                      <a:endParaRPr lang="en-ZW" sz="1800" dirty="0">
                        <a:solidFill>
                          <a:srgbClr val="3333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W" sz="1800" dirty="0">
                          <a:effectLst/>
                          <a:latin typeface="Arial Narrow" panose="020B0606020202030204" pitchFamily="34" charset="0"/>
                        </a:rPr>
                        <a:t>Venezuela’s pension system remains unsustainable due to extreme economic instability.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W" sz="1800" dirty="0">
                          <a:effectLst/>
                          <a:latin typeface="Arial Narrow" panose="020B0606020202030204" pitchFamily="34" charset="0"/>
                        </a:rPr>
                        <a:t>Many pensioners rely on remittances from family members abroad.</a:t>
                      </a:r>
                      <a:endParaRPr lang="en-ZW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9670824"/>
                  </a:ext>
                </a:extLst>
              </a:tr>
            </a:tbl>
          </a:graphicData>
        </a:graphic>
      </p:graphicFrame>
      <p:pic>
        <p:nvPicPr>
          <p:cNvPr id="2050" name="Picture 2" descr="Flag of Venezuela - Colors, Meaning, History ??">
            <a:extLst>
              <a:ext uri="{FF2B5EF4-FFF2-40B4-BE49-F238E27FC236}">
                <a16:creationId xmlns:a16="http://schemas.microsoft.com/office/drawing/2014/main" id="{C67AB97E-13A4-4C2C-827A-E4550D7DA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" y="1625919"/>
            <a:ext cx="1060323" cy="76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576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ABA40-B508-5374-F2EA-B126166CC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97C38-9A29-8B82-ADF3-5BC331BC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934"/>
            <a:ext cx="12192000" cy="960091"/>
          </a:xfrm>
          <a:solidFill>
            <a:srgbClr val="FF0101"/>
          </a:solidFill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Aptos Display" panose="020B0004020202020204" pitchFamily="34" charset="0"/>
              </a:rPr>
              <a:t>Case Studies &amp; Best Practices</a:t>
            </a:r>
            <a:endParaRPr lang="en-ZW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5AB9E3FA-B53C-A5E9-89A2-AB6B2FB0B7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93592"/>
              </p:ext>
            </p:extLst>
          </p:nvPr>
        </p:nvGraphicFramePr>
        <p:xfrm>
          <a:off x="73152" y="1024126"/>
          <a:ext cx="12037331" cy="57462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2255">
                  <a:extLst>
                    <a:ext uri="{9D8B030D-6E8A-4147-A177-3AD203B41FA5}">
                      <a16:colId xmlns:a16="http://schemas.microsoft.com/office/drawing/2014/main" val="3018080660"/>
                    </a:ext>
                  </a:extLst>
                </a:gridCol>
                <a:gridCol w="2467666">
                  <a:extLst>
                    <a:ext uri="{9D8B030D-6E8A-4147-A177-3AD203B41FA5}">
                      <a16:colId xmlns:a16="http://schemas.microsoft.com/office/drawing/2014/main" val="3867645731"/>
                    </a:ext>
                  </a:extLst>
                </a:gridCol>
                <a:gridCol w="5136890">
                  <a:extLst>
                    <a:ext uri="{9D8B030D-6E8A-4147-A177-3AD203B41FA5}">
                      <a16:colId xmlns:a16="http://schemas.microsoft.com/office/drawing/2014/main" val="2240807607"/>
                    </a:ext>
                  </a:extLst>
                </a:gridCol>
                <a:gridCol w="3370520">
                  <a:extLst>
                    <a:ext uri="{9D8B030D-6E8A-4147-A177-3AD203B41FA5}">
                      <a16:colId xmlns:a16="http://schemas.microsoft.com/office/drawing/2014/main" val="2190353124"/>
                    </a:ext>
                  </a:extLst>
                </a:gridCol>
              </a:tblGrid>
              <a:tr h="5373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800" b="1" dirty="0">
                          <a:effectLst/>
                          <a:latin typeface="Arial Narrow" panose="020B0606020202030204" pitchFamily="34" charset="0"/>
                        </a:rPr>
                        <a:t>Country</a:t>
                      </a:r>
                      <a:endParaRPr lang="en-ZW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800" b="1" dirty="0">
                          <a:effectLst/>
                          <a:latin typeface="Arial Narrow" panose="020B0606020202030204" pitchFamily="34" charset="0"/>
                        </a:rPr>
                        <a:t>Economic Performance</a:t>
                      </a:r>
                      <a:endParaRPr lang="en-ZW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800" b="1" dirty="0">
                          <a:effectLst/>
                          <a:latin typeface="Arial Narrow" panose="020B0606020202030204" pitchFamily="34" charset="0"/>
                        </a:rPr>
                        <a:t>Reforms Introduced</a:t>
                      </a:r>
                      <a:endParaRPr lang="en-ZW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800" b="1" dirty="0">
                          <a:effectLst/>
                          <a:latin typeface="Arial Narrow" panose="020B0606020202030204" pitchFamily="34" charset="0"/>
                        </a:rPr>
                        <a:t>Current Situation</a:t>
                      </a:r>
                      <a:endParaRPr lang="en-ZW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2026629"/>
                  </a:ext>
                </a:extLst>
              </a:tr>
              <a:tr h="49881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W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Hyperinflation in the late 1980s and early 1990s, peaking in 1990 at 1,973% per month.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atin typeface="Arial Narrow" panose="020B0606020202030204" pitchFamily="34" charset="0"/>
                        </a:rPr>
                        <a:t>Mixed Pension Model Introduced: Combined a public PAYG system with private individual accounts (AFJPs).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US" sz="1800" b="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3333FF"/>
                          </a:solidFill>
                          <a:latin typeface="Arial Narrow" panose="020B0606020202030204" pitchFamily="34" charset="0"/>
                        </a:rPr>
                        <a:t>Dedicated Contributions: Employees: 11% of wages (7.7% to private accounts). Employers: Started at up to 33%, with planned reductions.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US" sz="1800" b="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atin typeface="Arial Narrow" panose="020B0606020202030204" pitchFamily="34" charset="0"/>
                        </a:rPr>
                        <a:t>Purpose: Shift burden from state, boost personal savings, and develop capital markets.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US" sz="1800" b="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3333FF"/>
                          </a:solidFill>
                          <a:latin typeface="Arial Narrow" panose="020B0606020202030204" pitchFamily="34" charset="0"/>
                        </a:rPr>
                        <a:t>Tax Reforms: Earmarked taxes (e.g. VAT, income tax) for pension funding. Reduced payroll taxes to encourage formal employment.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US" sz="1800" b="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atin typeface="Arial Narrow" panose="020B0606020202030204" pitchFamily="34" charset="0"/>
                        </a:rPr>
                        <a:t>Outcome: Over 70% joined private system, but high admin costs and funding gaps in public system. System reversed in 2008 due to sustainability concerns; assets returned to public fund.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W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3333FF"/>
                          </a:solidFill>
                          <a:latin typeface="Arial Narrow" panose="020B0606020202030204" pitchFamily="34" charset="0"/>
                        </a:rPr>
                        <a:t>Pension Adjustments: Pensions linked to inflation via decree; average minimum pension at $300/month. ​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n-US" sz="1800" b="0" dirty="0">
                        <a:solidFill>
                          <a:srgbClr val="3333FF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atin typeface="Arial Narrow" panose="020B0606020202030204" pitchFamily="34" charset="0"/>
                        </a:rPr>
                        <a:t>Fiscal Measures: Achieved first budget surplus in over a decade; significant cuts in public spending, including pensions. ​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n-US" sz="1800" b="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atin typeface="Arial Narrow" panose="020B0606020202030204" pitchFamily="34" charset="0"/>
                        </a:rPr>
                        <a:t>Legislative Actions: Senate passed pension reform to match inflation; President Milei vetoed the bill to maintain austerity. 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W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1425373"/>
                  </a:ext>
                </a:extLst>
              </a:tr>
            </a:tbl>
          </a:graphicData>
        </a:graphic>
      </p:graphicFrame>
      <p:pic>
        <p:nvPicPr>
          <p:cNvPr id="3074" name="Picture 2" descr="Argentina Flag 180cm x 90cm">
            <a:extLst>
              <a:ext uri="{FF2B5EF4-FFF2-40B4-BE49-F238E27FC236}">
                <a16:creationId xmlns:a16="http://schemas.microsoft.com/office/drawing/2014/main" id="{0C7D6B0B-6812-4E90-84BE-C716876B8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7" y="1905000"/>
            <a:ext cx="966233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717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A5C10-FF32-A5F3-A591-C752426A0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13B1F-7C67-EDBC-5791-BB36FBF35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934"/>
            <a:ext cx="12192000" cy="960091"/>
          </a:xfrm>
          <a:solidFill>
            <a:srgbClr val="FF0101"/>
          </a:solidFill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Case Studies &amp; Best Practices</a:t>
            </a:r>
            <a:endParaRPr lang="en-ZW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3DEB93F0-B15A-FD1D-D5BB-82D2454C6A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8776154"/>
              </p:ext>
            </p:extLst>
          </p:nvPr>
        </p:nvGraphicFramePr>
        <p:xfrm>
          <a:off x="73152" y="1024127"/>
          <a:ext cx="12037332" cy="46598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4001">
                  <a:extLst>
                    <a:ext uri="{9D8B030D-6E8A-4147-A177-3AD203B41FA5}">
                      <a16:colId xmlns:a16="http://schemas.microsoft.com/office/drawing/2014/main" val="3018080660"/>
                    </a:ext>
                  </a:extLst>
                </a:gridCol>
                <a:gridCol w="2635921">
                  <a:extLst>
                    <a:ext uri="{9D8B030D-6E8A-4147-A177-3AD203B41FA5}">
                      <a16:colId xmlns:a16="http://schemas.microsoft.com/office/drawing/2014/main" val="3867645731"/>
                    </a:ext>
                  </a:extLst>
                </a:gridCol>
                <a:gridCol w="5109159">
                  <a:extLst>
                    <a:ext uri="{9D8B030D-6E8A-4147-A177-3AD203B41FA5}">
                      <a16:colId xmlns:a16="http://schemas.microsoft.com/office/drawing/2014/main" val="2240807607"/>
                    </a:ext>
                  </a:extLst>
                </a:gridCol>
                <a:gridCol w="3398251">
                  <a:extLst>
                    <a:ext uri="{9D8B030D-6E8A-4147-A177-3AD203B41FA5}">
                      <a16:colId xmlns:a16="http://schemas.microsoft.com/office/drawing/2014/main" val="2190353124"/>
                    </a:ext>
                  </a:extLst>
                </a:gridCol>
              </a:tblGrid>
              <a:tr h="2305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800" b="1" dirty="0">
                          <a:effectLst/>
                          <a:latin typeface="Arial Narrow" panose="020B0606020202030204" pitchFamily="34" charset="0"/>
                        </a:rPr>
                        <a:t>Country</a:t>
                      </a:r>
                      <a:endParaRPr lang="en-ZW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800" b="1" dirty="0">
                          <a:effectLst/>
                          <a:latin typeface="Arial Narrow" panose="020B0606020202030204" pitchFamily="34" charset="0"/>
                        </a:rPr>
                        <a:t>Economic Performance</a:t>
                      </a:r>
                      <a:endParaRPr lang="en-ZW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800" b="1" dirty="0">
                          <a:effectLst/>
                          <a:latin typeface="Arial Narrow" panose="020B0606020202030204" pitchFamily="34" charset="0"/>
                        </a:rPr>
                        <a:t>Reforms Introduced</a:t>
                      </a:r>
                      <a:endParaRPr lang="en-ZW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800" b="1" dirty="0">
                          <a:effectLst/>
                          <a:latin typeface="Arial Narrow" panose="020B0606020202030204" pitchFamily="34" charset="0"/>
                        </a:rPr>
                        <a:t>Current Situation</a:t>
                      </a:r>
                      <a:endParaRPr lang="en-ZW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2026629"/>
                  </a:ext>
                </a:extLst>
              </a:tr>
              <a:tr h="43380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W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the early 1970s, inflation exceeded 500% under Salvador Allende due to excessive government spending. 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W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the 1990s, inflation stabilised at single-digit levels.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W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main pension challenge was low payouts under the privatised AFP system.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W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1970s Reforms (Pinochet Era): </a:t>
                      </a:r>
                      <a:br>
                        <a:rPr lang="en-ZW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ZW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→ Privatisation of pensions (1981): Shift from PAYG to private AFP system. </a:t>
                      </a:r>
                      <a:br>
                        <a:rPr lang="en-ZW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ZW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→ Workers required to contribute 10% of salaries to private accounts; no employer contributions. </a:t>
                      </a:r>
                      <a:br>
                        <a:rPr lang="en-ZW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ZW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1990s Reforms (Post-Democracy): </a:t>
                      </a:r>
                      <a:br>
                        <a:rPr lang="en-ZW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ZW" sz="1800" dirty="0">
                          <a:solidFill>
                            <a:srgbClr val="3333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→ Introduction of minimum pension guarantees </a:t>
                      </a:r>
                      <a:r>
                        <a:rPr lang="en-ZW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(1995). </a:t>
                      </a:r>
                      <a:br>
                        <a:rPr lang="en-ZW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ZW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→ Allowed voluntary pension savings accounts (2002). </a:t>
                      </a:r>
                      <a:br>
                        <a:rPr lang="en-ZW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ZW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→ 2008: Pensión Básica Solidaria (PBS) introduced for low-income retirees. </a:t>
                      </a:r>
                      <a:br>
                        <a:rPr lang="en-ZW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ZW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→ Strengthened AFP regulations to improve competition.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atin typeface="Arial Narrow" panose="020B0606020202030204" pitchFamily="34" charset="0"/>
                        </a:rPr>
                        <a:t>Mixed Pension System Introduced: Combines individual savings accounts with a solidarity pillar.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n-US" sz="1800" b="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3333FF"/>
                          </a:solidFill>
                          <a:latin typeface="Arial Narrow" panose="020B0606020202030204" pitchFamily="34" charset="0"/>
                        </a:rPr>
                        <a:t>6% mandatory employer contribution to be phased in (previously, only employees contributed 10%; employers contributed 0%).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n-US" sz="1800" b="0" dirty="0">
                        <a:solidFill>
                          <a:srgbClr val="3333FF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atin typeface="Arial Narrow" panose="020B0606020202030204" pitchFamily="34" charset="0"/>
                        </a:rPr>
                        <a:t>Persistent Challenges: Low pension benefits, especially for informal workers and women.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n-US" sz="1800" b="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atin typeface="Arial Narrow" panose="020B0606020202030204" pitchFamily="34" charset="0"/>
                        </a:rPr>
                        <a:t>Public mistrust of AFPs over high fees and low returns.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9670824"/>
                  </a:ext>
                </a:extLst>
              </a:tr>
            </a:tbl>
          </a:graphicData>
        </a:graphic>
      </p:graphicFrame>
      <p:pic>
        <p:nvPicPr>
          <p:cNvPr id="4098" name="Picture 2" descr="Chile Flag Images - Free Download on Freepik">
            <a:extLst>
              <a:ext uri="{FF2B5EF4-FFF2-40B4-BE49-F238E27FC236}">
                <a16:creationId xmlns:a16="http://schemas.microsoft.com/office/drawing/2014/main" id="{F14BBFBA-21F4-403D-9185-7F6366C1B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7" y="1657350"/>
            <a:ext cx="870984" cy="66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051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BA032-082E-41C0-8E67-37C48768E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934"/>
            <a:ext cx="12192000" cy="960091"/>
          </a:xfrm>
          <a:solidFill>
            <a:srgbClr val="FF0101"/>
          </a:solidFill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Aptos Display" panose="020B0004020202020204" pitchFamily="34" charset="0"/>
              </a:rPr>
              <a:t>Case Studies &amp; Best Practices: Africa </a:t>
            </a:r>
            <a:endParaRPr lang="en-ZW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831C71-5594-883B-AE2C-5E13042B93A7}"/>
              </a:ext>
            </a:extLst>
          </p:cNvPr>
          <p:cNvSpPr txBox="1"/>
          <p:nvPr/>
        </p:nvSpPr>
        <p:spPr>
          <a:xfrm>
            <a:off x="-31901" y="954157"/>
            <a:ext cx="651776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Digitalization &amp; Mobile Technology: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Kenya and Ghana have leveraged mobile platforms (like M-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Pesa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) to increase pension inclusivity and improve contribution compliance.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Private Sector Participation: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Ghana's Tier 2 and 3 schemes allow private fund managers to handle occupational and voluntary savings, increasing efficiency and competition.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Portability and Transparency: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Nigeria introduced the RSA Transfer System allowing individuals to switch PFAs easily, enhancing accountability and service.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Focus on Informal Sector: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Kenya and Ghana have been piloting pension schemes aimed at informal sector workers, helping expand coverage.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9A597-4461-4C49-8E3B-C7D44FCD4F9F}"/>
              </a:ext>
            </a:extLst>
          </p:cNvPr>
          <p:cNvSpPr txBox="1"/>
          <p:nvPr/>
        </p:nvSpPr>
        <p:spPr>
          <a:xfrm>
            <a:off x="7357730" y="2317897"/>
            <a:ext cx="520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Aptos Display" panose="020B0004020202020204"/>
              </a:rPr>
              <a:t>12%</a:t>
            </a:r>
            <a:endParaRPr lang="en-ZW" sz="1400" b="1" dirty="0">
              <a:solidFill>
                <a:srgbClr val="0000FF"/>
              </a:solidFill>
              <a:latin typeface="Aptos Display" panose="020B00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E6966-94DD-4706-81A5-DB00AFF6A64B}"/>
              </a:ext>
            </a:extLst>
          </p:cNvPr>
          <p:cNvSpPr txBox="1"/>
          <p:nvPr/>
        </p:nvSpPr>
        <p:spPr>
          <a:xfrm>
            <a:off x="9288826" y="1630325"/>
            <a:ext cx="663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Aptos Display" panose="020B0004020202020204"/>
              </a:rPr>
              <a:t>18.5%</a:t>
            </a:r>
            <a:endParaRPr lang="en-ZW" sz="1400" b="1" dirty="0">
              <a:solidFill>
                <a:srgbClr val="0000FF"/>
              </a:solidFill>
              <a:latin typeface="Aptos Display" panose="020B00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4CABF-AA88-4310-97B4-2BA57E538A1A}"/>
              </a:ext>
            </a:extLst>
          </p:cNvPr>
          <p:cNvSpPr txBox="1"/>
          <p:nvPr/>
        </p:nvSpPr>
        <p:spPr>
          <a:xfrm>
            <a:off x="10246241" y="2022955"/>
            <a:ext cx="520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Aptos Display" panose="020B0004020202020204"/>
              </a:rPr>
              <a:t>15%</a:t>
            </a:r>
            <a:endParaRPr lang="en-ZW" sz="1400" b="1" dirty="0">
              <a:solidFill>
                <a:srgbClr val="0000FF"/>
              </a:solidFill>
              <a:latin typeface="Aptos Display" panose="020B00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7DC3F8-B2CC-437B-AC0B-048758531C37}"/>
              </a:ext>
            </a:extLst>
          </p:cNvPr>
          <p:cNvSpPr txBox="1"/>
          <p:nvPr/>
        </p:nvSpPr>
        <p:spPr>
          <a:xfrm>
            <a:off x="11227981" y="2756807"/>
            <a:ext cx="520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Aptos Display" panose="020B0004020202020204"/>
              </a:rPr>
              <a:t>12%</a:t>
            </a:r>
            <a:endParaRPr lang="en-ZW" sz="1400" b="1" dirty="0">
              <a:solidFill>
                <a:srgbClr val="0000FF"/>
              </a:solidFill>
              <a:latin typeface="Aptos Display" panose="020B0004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101C4E-DBE0-4423-ADC5-417BB78F5B2F}"/>
              </a:ext>
            </a:extLst>
          </p:cNvPr>
          <p:cNvSpPr txBox="1"/>
          <p:nvPr/>
        </p:nvSpPr>
        <p:spPr>
          <a:xfrm>
            <a:off x="8335925" y="1677887"/>
            <a:ext cx="520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Aptos Display" panose="020B0004020202020204"/>
              </a:rPr>
              <a:t>18%</a:t>
            </a:r>
            <a:endParaRPr lang="en-ZW" sz="1400" b="1" dirty="0">
              <a:solidFill>
                <a:srgbClr val="0000FF"/>
              </a:solidFill>
              <a:latin typeface="Aptos Display" panose="020B0004020202020204"/>
            </a:endParaRP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73F0B598-AC79-A2ED-29C4-D50DB72290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594652"/>
              </p:ext>
            </p:extLst>
          </p:nvPr>
        </p:nvGraphicFramePr>
        <p:xfrm>
          <a:off x="6573965" y="938082"/>
          <a:ext cx="5529929" cy="4720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2268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7BEE1-96EA-0372-01BD-FFED3C3EC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00BB8-58AD-7BF4-B07F-B70C77AC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934"/>
            <a:ext cx="12192000" cy="960091"/>
          </a:xfrm>
          <a:solidFill>
            <a:srgbClr val="FF0101"/>
          </a:solidFill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Key Insights from Case Studies</a:t>
            </a:r>
            <a:endParaRPr lang="en-ZW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FB4E7D-A465-45B8-8707-DFC8082227CA}"/>
              </a:ext>
            </a:extLst>
          </p:cNvPr>
          <p:cNvSpPr txBox="1"/>
          <p:nvPr/>
        </p:nvSpPr>
        <p:spPr>
          <a:xfrm>
            <a:off x="0" y="1032883"/>
            <a:ext cx="118156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1. Compensation for Loss of Value: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Acceptance that lost value will not be recouped and therefore no “compensation” effected.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Focus was on re-building the pension fund industry going forward by addressing the gaps on level of retirement income.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Retirees and dependants treated a “high priority”.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Arial Narrow" panose="020B0606020202030204" pitchFamily="34" charset="0"/>
            </a:endParaRP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2. Pension Contribution Rates Increase: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Pension fund contributions were significantly increased and then reduced over time – with mandatory minimum.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Allowed for a faster build-up of retirement balances.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Arial Narrow" panose="020B0606020202030204" pitchFamily="34" charset="0"/>
            </a:endParaRP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3. Funding Model for Retirees and Dependants: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Social Responsibility Tax introduced, including social support programs (food assistance and priority medical care)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Arial Narrow" panose="020B0606020202030204" pitchFamily="34" charset="0"/>
            </a:endParaRP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4. Other Reforms: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Tax Reforms for pension funding and reduced payroll taxes to encourage formal employment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Increasing retirement age</a:t>
            </a:r>
          </a:p>
        </p:txBody>
      </p:sp>
    </p:spTree>
    <p:extLst>
      <p:ext uri="{BB962C8B-B14F-4D97-AF65-F5344CB8AC3E}">
        <p14:creationId xmlns:p14="http://schemas.microsoft.com/office/powerpoint/2010/main" val="3580803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1B042-EA6F-401E-844B-C105BAC5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75" y="1129770"/>
            <a:ext cx="11732591" cy="4574633"/>
          </a:xfrm>
        </p:spPr>
        <p:txBody>
          <a:bodyPr>
            <a:no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170937-CAC0-4E86-9E8D-613F4396A58C}"/>
              </a:ext>
            </a:extLst>
          </p:cNvPr>
          <p:cNvGrpSpPr/>
          <p:nvPr/>
        </p:nvGrpSpPr>
        <p:grpSpPr>
          <a:xfrm>
            <a:off x="-11359559" y="-2093562"/>
            <a:ext cx="15629332" cy="15544809"/>
            <a:chOff x="10038098" y="4270601"/>
            <a:chExt cx="3332438" cy="331441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714CF36-FB1D-4176-BC38-9086C0454514}"/>
                </a:ext>
              </a:extLst>
            </p:cNvPr>
            <p:cNvGrpSpPr/>
            <p:nvPr/>
          </p:nvGrpSpPr>
          <p:grpSpPr>
            <a:xfrm>
              <a:off x="10038098" y="4270601"/>
              <a:ext cx="3332438" cy="1667755"/>
              <a:chOff x="6642992" y="4270601"/>
              <a:chExt cx="3332438" cy="1667755"/>
            </a:xfrm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DE583362-DA2B-4CFA-84FD-24423F6A0C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8318223" y="4281149"/>
                <a:ext cx="1657207" cy="1657207"/>
              </a:xfrm>
              <a:prstGeom prst="rect">
                <a:avLst/>
              </a:prstGeom>
            </p:spPr>
          </p:pic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0BB86156-2941-4894-ABCF-83FFC9E9DC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V="1">
                <a:off x="6642992" y="4270601"/>
                <a:ext cx="1657210" cy="1657208"/>
              </a:xfrm>
              <a:prstGeom prst="rect">
                <a:avLst/>
              </a:prstGeom>
            </p:spPr>
          </p:pic>
        </p:grp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68E06CB-D8FA-44D2-84E7-536DCE8FB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38098" y="5927809"/>
              <a:ext cx="1657208" cy="165720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2BA032-082E-41C0-8E67-37C48768E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90419"/>
            <a:ext cx="12192000" cy="960091"/>
          </a:xfrm>
          <a:solidFill>
            <a:srgbClr val="FF0101"/>
          </a:solidFill>
        </p:spPr>
        <p:txBody>
          <a:bodyPr>
            <a:normAutofit/>
          </a:bodyPr>
          <a:lstStyle/>
          <a:p>
            <a:r>
              <a:rPr lang="en-GB" dirty="0"/>
              <a:t>Recommendations &amp; Possible Reforms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49791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DE41AC4-59E9-49BF-9C35-B05B0BAEB410}"/>
              </a:ext>
            </a:extLst>
          </p:cNvPr>
          <p:cNvGrpSpPr/>
          <p:nvPr/>
        </p:nvGrpSpPr>
        <p:grpSpPr>
          <a:xfrm>
            <a:off x="-11359559" y="-2093562"/>
            <a:ext cx="15629332" cy="15544809"/>
            <a:chOff x="10038098" y="4270601"/>
            <a:chExt cx="3332438" cy="331441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AA90894-9011-4E13-971A-3C8EA9C0F2F9}"/>
                </a:ext>
              </a:extLst>
            </p:cNvPr>
            <p:cNvGrpSpPr/>
            <p:nvPr/>
          </p:nvGrpSpPr>
          <p:grpSpPr>
            <a:xfrm>
              <a:off x="10038098" y="4270601"/>
              <a:ext cx="3332438" cy="1667755"/>
              <a:chOff x="6642992" y="4270601"/>
              <a:chExt cx="3332438" cy="1667755"/>
            </a:xfrm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FB62E678-99FE-4A28-ADE0-F91F96C7E8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8318223" y="4281149"/>
                <a:ext cx="1657207" cy="1657207"/>
              </a:xfrm>
              <a:prstGeom prst="rect">
                <a:avLst/>
              </a:prstGeom>
            </p:spPr>
          </p:pic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83D70B68-D8D4-4DC8-B656-DE2B04B4A0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V="1">
                <a:off x="6642992" y="4270601"/>
                <a:ext cx="1657210" cy="1657208"/>
              </a:xfrm>
              <a:prstGeom prst="rect">
                <a:avLst/>
              </a:prstGeom>
            </p:spPr>
          </p:pic>
        </p:grp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ED7F0013-4E6B-48E0-8F68-3AAAB297D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38098" y="5927809"/>
              <a:ext cx="1657208" cy="1657208"/>
            </a:xfrm>
            <a:prstGeom prst="rect">
              <a:avLst/>
            </a:prstGeom>
          </p:spPr>
        </p:pic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F3CCFE4E-A916-4D0F-A130-D35FACC62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0278" y="351345"/>
            <a:ext cx="7938485" cy="4993661"/>
          </a:xfrm>
        </p:spPr>
        <p:txBody>
          <a:bodyPr>
            <a:normAutofit fontScale="77500" lnSpcReduction="20000"/>
          </a:bodyPr>
          <a:lstStyle/>
          <a:p>
            <a:r>
              <a:rPr lang="en-GB" sz="5200" b="1" dirty="0">
                <a:solidFill>
                  <a:srgbClr val="FF0000"/>
                </a:solidFill>
                <a:latin typeface="Arial Narrow" panose="020B0606020202030204" pitchFamily="34" charset="0"/>
              </a:rPr>
              <a:t>Making Pension Funds Work Again in Zimbabwe</a:t>
            </a:r>
          </a:p>
          <a:p>
            <a:endParaRPr lang="en-GB" sz="5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en-GB" sz="3800" b="1" dirty="0">
                <a:latin typeface="Arial Narrow" panose="020B0606020202030204" pitchFamily="34" charset="0"/>
              </a:rPr>
              <a:t>Key Design, Investment Strategy &amp; Regulatory Considerations</a:t>
            </a:r>
          </a:p>
          <a:p>
            <a:endParaRPr lang="en-GB" sz="4400" b="1" dirty="0">
              <a:latin typeface="Arial Narrow" panose="020B0606020202030204" pitchFamily="34" charset="0"/>
            </a:endParaRPr>
          </a:p>
          <a:p>
            <a:r>
              <a:rPr lang="en-GB" sz="4400" b="1" dirty="0">
                <a:latin typeface="Arial Narrow" panose="020B0606020202030204" pitchFamily="34" charset="0"/>
              </a:rPr>
              <a:t>ZAPF 50</a:t>
            </a:r>
            <a:r>
              <a:rPr lang="en-GB" sz="4400" b="1" baseline="30000" dirty="0">
                <a:latin typeface="Arial Narrow" panose="020B0606020202030204" pitchFamily="34" charset="0"/>
              </a:rPr>
              <a:t>th</a:t>
            </a:r>
            <a:r>
              <a:rPr lang="en-GB" sz="4400" b="1" dirty="0">
                <a:latin typeface="Arial Narrow" panose="020B0606020202030204" pitchFamily="34" charset="0"/>
              </a:rPr>
              <a:t> Annual Conference</a:t>
            </a:r>
          </a:p>
          <a:p>
            <a:r>
              <a:rPr lang="en-GB" sz="3200" b="1" dirty="0">
                <a:latin typeface="Arial Narrow" panose="020B0606020202030204" pitchFamily="34" charset="0"/>
              </a:rPr>
              <a:t>Elephant Hills Resort – Victoria Falls</a:t>
            </a:r>
          </a:p>
          <a:p>
            <a:endParaRPr lang="en-GB" sz="3000" b="1" dirty="0">
              <a:latin typeface="Arial Narrow" panose="020B0606020202030204" pitchFamily="34" charset="0"/>
            </a:endParaRPr>
          </a:p>
          <a:p>
            <a:r>
              <a:rPr lang="en-GB" sz="2200" b="1" dirty="0">
                <a:solidFill>
                  <a:srgbClr val="0000FF"/>
                </a:solidFill>
                <a:latin typeface="Arial Narrow" panose="020B0606020202030204" pitchFamily="34" charset="0"/>
              </a:rPr>
              <a:t>Livingstone Magorimbo (FIA, FASSA), </a:t>
            </a:r>
            <a:r>
              <a:rPr lang="en-GB" sz="2200" b="1">
                <a:solidFill>
                  <a:srgbClr val="0000FF"/>
                </a:solidFill>
                <a:latin typeface="Arial Narrow" panose="020B0606020202030204" pitchFamily="34" charset="0"/>
              </a:rPr>
              <a:t>ASZ President-Elect</a:t>
            </a:r>
            <a:endParaRPr lang="en-GB" sz="22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endParaRPr lang="en-GB" sz="2200" b="1" dirty="0">
              <a:latin typeface="Arial Narrow" panose="020B0606020202030204" pitchFamily="34" charset="0"/>
            </a:endParaRPr>
          </a:p>
          <a:p>
            <a:r>
              <a:rPr lang="en-GB" sz="2200" b="1" dirty="0">
                <a:latin typeface="Arial Narrow" panose="020B0606020202030204" pitchFamily="34" charset="0"/>
              </a:rPr>
              <a:t>14 – 17 May 2025</a:t>
            </a:r>
          </a:p>
        </p:txBody>
      </p:sp>
    </p:spTree>
    <p:extLst>
      <p:ext uri="{BB962C8B-B14F-4D97-AF65-F5344CB8AC3E}">
        <p14:creationId xmlns:p14="http://schemas.microsoft.com/office/powerpoint/2010/main" val="141955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7BEE1-96EA-0372-01BD-FFED3C3EC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00BB8-58AD-7BF4-B07F-B70C77AC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934"/>
            <a:ext cx="12192000" cy="960091"/>
          </a:xfrm>
          <a:solidFill>
            <a:srgbClr val="FF0101"/>
          </a:solidFill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Key Recommendations: </a:t>
            </a:r>
            <a:r>
              <a:rPr lang="en-GB" dirty="0"/>
              <a:t>For Government’s Consideration</a:t>
            </a:r>
            <a:endParaRPr lang="en-ZW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AE39B1-E2D3-31AE-356B-A66637F11C56}"/>
              </a:ext>
            </a:extLst>
          </p:cNvPr>
          <p:cNvSpPr txBox="1"/>
          <p:nvPr/>
        </p:nvSpPr>
        <p:spPr>
          <a:xfrm>
            <a:off x="2720898" y="1156176"/>
            <a:ext cx="92726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Arial Narrow" panose="020B0606020202030204" pitchFamily="34" charset="0"/>
              </a:rPr>
              <a:t>Stabilization of the Macroeconomic Environment: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400" b="1" dirty="0">
              <a:latin typeface="Arial Narrow" panose="020B0606020202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Restoration of confidenc</a:t>
            </a:r>
            <a:r>
              <a:rPr lang="en-US" altLang="en-US" sz="2400" b="1" dirty="0">
                <a:latin typeface="Arial Narrow" panose="020B0606020202030204" pitchFamily="34" charset="0"/>
              </a:rPr>
              <a:t>e in the Financial Services Sector </a:t>
            </a:r>
            <a:r>
              <a:rPr lang="en-US" altLang="en-US" sz="2400" dirty="0">
                <a:latin typeface="Arial Narrow" panose="020B0606020202030204" pitchFamily="34" charset="0"/>
              </a:rPr>
              <a:t>through optimal regulation and capital markets growth.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b="1" dirty="0">
              <a:latin typeface="Arial Narrow" panose="020B0606020202030204" pitchFamily="34" charset="0"/>
            </a:endParaRPr>
          </a:p>
          <a:p>
            <a:pPr marL="28575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Arial Narrow" panose="020B0606020202030204" pitchFamily="34" charset="0"/>
              </a:rPr>
              <a:t>Control of Inflation – </a:t>
            </a:r>
            <a:r>
              <a:rPr lang="en-US" altLang="en-US" sz="2400" dirty="0">
                <a:latin typeface="Arial Narrow" panose="020B0606020202030204" pitchFamily="34" charset="0"/>
              </a:rPr>
              <a:t>to enable real returns generation from pension fund assets.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b="1" dirty="0">
              <a:latin typeface="Arial Narrow" panose="020B0606020202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b="1" dirty="0">
                <a:latin typeface="Arial Narrow" panose="020B0606020202030204" pitchFamily="34" charset="0"/>
              </a:rPr>
              <a:t>Infrastructure Projects (Build-Operate-Transfer) at commensurate returns – </a:t>
            </a:r>
            <a:r>
              <a:rPr lang="en-US" altLang="en-US" sz="2400" dirty="0">
                <a:latin typeface="Arial Narrow" panose="020B0606020202030204" pitchFamily="34" charset="0"/>
              </a:rPr>
              <a:t>including relegating control of the investments until full recovery.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6EAEB-EFC9-4006-A46F-2219B119D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3" y="1156176"/>
            <a:ext cx="23050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2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7BEE1-96EA-0372-01BD-FFED3C3EC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00BB8-58AD-7BF4-B07F-B70C77AC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934"/>
            <a:ext cx="12192000" cy="960091"/>
          </a:xfrm>
          <a:solidFill>
            <a:srgbClr val="FF0101"/>
          </a:solidFill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Key Recommendations: </a:t>
            </a:r>
            <a:r>
              <a:rPr lang="en-GB" dirty="0"/>
              <a:t>For IPEC’s Consideration</a:t>
            </a:r>
            <a:endParaRPr lang="en-ZW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AE39B1-E2D3-31AE-356B-A66637F11C56}"/>
              </a:ext>
            </a:extLst>
          </p:cNvPr>
          <p:cNvSpPr txBox="1"/>
          <p:nvPr/>
        </p:nvSpPr>
        <p:spPr>
          <a:xfrm>
            <a:off x="2442116" y="954157"/>
            <a:ext cx="97498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Arial Narrow" panose="020B0606020202030204" pitchFamily="34" charset="0"/>
              </a:rPr>
              <a:t>Review of Compensation Framework: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400" b="1" dirty="0">
              <a:latin typeface="Arial Narrow" panose="020B0606020202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From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“compensation”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from loss of value to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“augmentation of current pension values”</a:t>
            </a:r>
            <a:endParaRPr lang="en-US" altLang="en-US" sz="2400" dirty="0">
              <a:latin typeface="Arial Narrow" panose="020B0606020202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Revised framework to reflect the pensioners most in need and based on defined targeted outcomes.</a:t>
            </a:r>
            <a:endParaRPr lang="en-US" altLang="en-US" sz="2000" dirty="0">
              <a:latin typeface="Arial Narrow" panose="020B0606020202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dirty="0">
                <a:latin typeface="Arial Narrow" panose="020B0606020202030204" pitchFamily="34" charset="0"/>
              </a:rPr>
              <a:t>Abandon the 3% minimum rate of accumulation for prejudice calculations </a:t>
            </a:r>
            <a:r>
              <a:rPr lang="en-US" altLang="en-US" sz="2400" i="1" dirty="0">
                <a:latin typeface="Arial Narrow" panose="020B0606020202030204" pitchFamily="34" charset="0"/>
              </a:rPr>
              <a:t>(historical returns have been negative in most cases for pension funds and insurance companies).</a:t>
            </a: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Make compensation a once-off payment amount funded by government </a:t>
            </a:r>
            <a:r>
              <a:rPr lang="en-US" altLang="en-US" sz="2400" dirty="0">
                <a:latin typeface="Arial Narrow" panose="020B0606020202030204" pitchFamily="34" charset="0"/>
              </a:rPr>
              <a:t>(through taxes)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on a cohort basis or target a minimum pension for those already in retirement.</a:t>
            </a:r>
            <a:endParaRPr lang="en-US" altLang="en-US" sz="2400" dirty="0"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2A42A1-848C-4800-B308-7AF46AC35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6" y="95415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42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7BEE1-96EA-0372-01BD-FFED3C3EC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00BB8-58AD-7BF4-B07F-B70C77AC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0091"/>
          </a:xfrm>
          <a:solidFill>
            <a:srgbClr val="FF0101"/>
          </a:solidFill>
        </p:spPr>
        <p:txBody>
          <a:bodyPr>
            <a:noAutofit/>
          </a:bodyPr>
          <a:lstStyle/>
          <a:p>
            <a:pPr algn="l"/>
            <a:r>
              <a:rPr lang="en-GB" sz="3600" dirty="0">
                <a:solidFill>
                  <a:schemeClr val="bg1"/>
                </a:solidFill>
              </a:rPr>
              <a:t>Key Recommendations: </a:t>
            </a:r>
            <a:r>
              <a:rPr lang="en-GB" sz="3600" dirty="0"/>
              <a:t>For IPEC &amp; Government Consideration</a:t>
            </a:r>
            <a:endParaRPr lang="en-ZW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AE39B1-E2D3-31AE-356B-A66637F11C56}"/>
              </a:ext>
            </a:extLst>
          </p:cNvPr>
          <p:cNvSpPr txBox="1"/>
          <p:nvPr/>
        </p:nvSpPr>
        <p:spPr>
          <a:xfrm>
            <a:off x="2888166" y="1230604"/>
            <a:ext cx="91053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Arial Narrow" panose="020B0606020202030204" pitchFamily="34" charset="0"/>
              </a:rPr>
              <a:t>Improve Regulatory and Governance Framework: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400" b="1" dirty="0">
              <a:latin typeface="Arial Narrow" panose="020B0606020202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Adopt inflation-linked financial instruments to reduce transfe</a:t>
            </a:r>
            <a:r>
              <a:rPr lang="en-US" altLang="en-US" sz="2400" dirty="0">
                <a:latin typeface="Arial Narrow" panose="020B0606020202030204" pitchFamily="34" charset="0"/>
              </a:rPr>
              <a:t>r of wealth from pensioners to borrowers.</a:t>
            </a: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Review and simplify regulatory requirements to lower administrative burdens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dirty="0">
                <a:latin typeface="Arial Narrow" panose="020B0606020202030204" pitchFamily="34" charset="0"/>
              </a:rPr>
              <a:t>Enable faster turnaround of statutory reports feedback, simplify and strategically position messaging to stakeholders.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4A2B4-1065-4673-B500-BBF66A5E7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2" y="2741973"/>
            <a:ext cx="1719537" cy="17195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8E8D64-77BB-4122-8BCC-5641114D8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3" y="1105538"/>
            <a:ext cx="1719537" cy="148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72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7BEE1-96EA-0372-01BD-FFED3C3EC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00BB8-58AD-7BF4-B07F-B70C77AC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934"/>
            <a:ext cx="12192000" cy="960091"/>
          </a:xfrm>
          <a:solidFill>
            <a:srgbClr val="FF0101"/>
          </a:solidFill>
        </p:spPr>
        <p:txBody>
          <a:bodyPr>
            <a:normAutofit/>
          </a:bodyPr>
          <a:lstStyle/>
          <a:p>
            <a:pPr algn="l"/>
            <a:r>
              <a:rPr lang="en-GB" sz="3800" dirty="0">
                <a:solidFill>
                  <a:schemeClr val="bg1"/>
                </a:solidFill>
              </a:rPr>
              <a:t>Key Recommendations: </a:t>
            </a:r>
            <a:r>
              <a:rPr lang="en-GB" sz="3800" dirty="0"/>
              <a:t>For IPEC &amp; Industry Consideration</a:t>
            </a:r>
            <a:endParaRPr lang="en-ZW" sz="3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AE39B1-E2D3-31AE-356B-A66637F11C56}"/>
              </a:ext>
            </a:extLst>
          </p:cNvPr>
          <p:cNvSpPr txBox="1"/>
          <p:nvPr/>
        </p:nvSpPr>
        <p:spPr>
          <a:xfrm>
            <a:off x="3033132" y="954157"/>
            <a:ext cx="896039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Arial Narrow" panose="020B0606020202030204" pitchFamily="34" charset="0"/>
              </a:rPr>
              <a:t>Cushion the prejudiced instead of pursuing an unattainable </a:t>
            </a:r>
            <a:r>
              <a:rPr lang="en-US" altLang="en-US" sz="2200" b="1" dirty="0">
                <a:solidFill>
                  <a:srgbClr val="3333FF"/>
                </a:solidFill>
                <a:latin typeface="Arial Narrow" panose="020B0606020202030204" pitchFamily="34" charset="0"/>
              </a:rPr>
              <a:t>C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Arial Narrow" panose="020B0606020202030204" pitchFamily="34" charset="0"/>
              </a:rPr>
              <a:t>ompensation Agenda: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200" b="1" dirty="0">
              <a:latin typeface="Arial Narrow" panose="020B0606020202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Protect retirees through any of the following arrangements: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200" dirty="0">
              <a:latin typeface="Arial Narrow" panose="020B0606020202030204" pitchFamily="34" charset="0"/>
            </a:endParaRPr>
          </a:p>
          <a:p>
            <a:pPr marL="712788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US" altLang="en-US" sz="2200" b="1" dirty="0">
                <a:latin typeface="Arial Narrow" panose="020B0606020202030204" pitchFamily="34" charset="0"/>
              </a:rPr>
              <a:t>Means-tested </a:t>
            </a:r>
            <a:r>
              <a:rPr lang="en-US" altLang="en-US" sz="2200" dirty="0">
                <a:latin typeface="Arial Narrow" panose="020B0606020202030204" pitchFamily="34" charset="0"/>
              </a:rPr>
              <a:t>approach, targeting the most vulnerable pensioners first, thus prioritizing those in dire need and living below poverty line.</a:t>
            </a:r>
          </a:p>
          <a:p>
            <a:pPr marL="712788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US" altLang="en-US" sz="2200" dirty="0">
                <a:latin typeface="Arial Narrow" panose="020B0606020202030204" pitchFamily="34" charset="0"/>
              </a:rPr>
              <a:t>Survivors or dependants of pensioners without support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Targete</a:t>
            </a:r>
            <a:r>
              <a:rPr lang="en-US" altLang="en-US" sz="2200" dirty="0">
                <a:latin typeface="Arial Narrow" panose="020B0606020202030204" pitchFamily="34" charset="0"/>
              </a:rPr>
              <a:t>d interventions for different prejudiced cohorts based on years to retirement: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712788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US" altLang="en-US" sz="2200" b="1" dirty="0">
                <a:latin typeface="Arial Narrow" panose="020B0606020202030204" pitchFamily="34" charset="0"/>
              </a:rPr>
              <a:t>1</a:t>
            </a:r>
            <a:r>
              <a:rPr lang="en-US" altLang="en-US" sz="2200" b="1" baseline="30000" dirty="0">
                <a:latin typeface="Arial Narrow" panose="020B0606020202030204" pitchFamily="34" charset="0"/>
              </a:rPr>
              <a:t>st</a:t>
            </a:r>
            <a:r>
              <a:rPr lang="en-US" altLang="en-US" sz="2200" b="1" dirty="0">
                <a:latin typeface="Arial Narrow" panose="020B0606020202030204" pitchFamily="34" charset="0"/>
              </a:rPr>
              <a:t> Cohort</a:t>
            </a:r>
            <a:r>
              <a:rPr lang="en-US" altLang="en-US" sz="2200" dirty="0">
                <a:latin typeface="Arial Narrow" panose="020B0606020202030204" pitchFamily="34" charset="0"/>
              </a:rPr>
              <a:t> – retirees and dependants </a:t>
            </a:r>
          </a:p>
          <a:p>
            <a:pPr marL="712788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2</a:t>
            </a:r>
            <a:r>
              <a:rPr kumimoji="0" lang="en-US" altLang="en-US" sz="22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nd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Cohort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– those within 5 years of retirement</a:t>
            </a:r>
          </a:p>
          <a:p>
            <a:pPr marL="712788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US" altLang="en-US" sz="2200" b="1" dirty="0">
                <a:latin typeface="Arial Narrow" panose="020B0606020202030204" pitchFamily="34" charset="0"/>
              </a:rPr>
              <a:t>3</a:t>
            </a:r>
            <a:r>
              <a:rPr lang="en-US" altLang="en-US" sz="2200" b="1" baseline="30000" dirty="0">
                <a:latin typeface="Arial Narrow" panose="020B0606020202030204" pitchFamily="34" charset="0"/>
              </a:rPr>
              <a:t>rd</a:t>
            </a:r>
            <a:r>
              <a:rPr lang="en-US" altLang="en-US" sz="2200" b="1" dirty="0">
                <a:latin typeface="Arial Narrow" panose="020B0606020202030204" pitchFamily="34" charset="0"/>
              </a:rPr>
              <a:t> Cohort </a:t>
            </a:r>
            <a:r>
              <a:rPr lang="en-US" altLang="en-US" sz="2200" dirty="0">
                <a:latin typeface="Arial Narrow" panose="020B0606020202030204" pitchFamily="34" charset="0"/>
              </a:rPr>
              <a:t> - those who are more than 5 years from retirement.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0713A1-623E-4327-BE7C-2809192A9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5" y="954157"/>
            <a:ext cx="2143125" cy="2143125"/>
          </a:xfrm>
          <a:prstGeom prst="rect">
            <a:avLst/>
          </a:prstGeom>
        </p:spPr>
      </p:pic>
      <p:pic>
        <p:nvPicPr>
          <p:cNvPr id="1026" name="Picture 2" descr="48th ZAPF Annual General Meeting and Conference ...">
            <a:extLst>
              <a:ext uri="{FF2B5EF4-FFF2-40B4-BE49-F238E27FC236}">
                <a16:creationId xmlns:a16="http://schemas.microsoft.com/office/drawing/2014/main" id="{9F74A155-A203-4878-A60D-48A25E48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00" y="2607107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fe Offices Association">
            <a:extLst>
              <a:ext uri="{FF2B5EF4-FFF2-40B4-BE49-F238E27FC236}">
                <a16:creationId xmlns:a16="http://schemas.microsoft.com/office/drawing/2014/main" id="{A95B0683-FA10-4F05-B48C-CD729C667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18" y="3945731"/>
            <a:ext cx="2052637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695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7BEE1-96EA-0372-01BD-FFED3C3EC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00BB8-58AD-7BF4-B07F-B70C77AC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934"/>
            <a:ext cx="12192000" cy="960091"/>
          </a:xfrm>
          <a:solidFill>
            <a:srgbClr val="FF0101"/>
          </a:solidFill>
        </p:spPr>
        <p:txBody>
          <a:bodyPr>
            <a:normAutofit fontScale="90000"/>
          </a:bodyPr>
          <a:lstStyle/>
          <a:p>
            <a:pPr algn="l"/>
            <a:r>
              <a:rPr lang="en-GB" sz="3800" dirty="0">
                <a:solidFill>
                  <a:schemeClr val="bg1"/>
                </a:solidFill>
              </a:rPr>
              <a:t>Key Recommendations: </a:t>
            </a:r>
            <a:r>
              <a:rPr lang="en-GB" sz="3800" dirty="0"/>
              <a:t>For Govt, IPEC &amp; Industry Consideration</a:t>
            </a:r>
            <a:endParaRPr lang="en-ZW" sz="3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AE39B1-E2D3-31AE-356B-A66637F11C56}"/>
              </a:ext>
            </a:extLst>
          </p:cNvPr>
          <p:cNvSpPr txBox="1"/>
          <p:nvPr/>
        </p:nvSpPr>
        <p:spPr>
          <a:xfrm>
            <a:off x="2877015" y="1262502"/>
            <a:ext cx="9116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Arial Narrow" panose="020B0606020202030204" pitchFamily="34" charset="0"/>
              </a:rPr>
              <a:t>Alternative Financing Arrangement for Cushioning Affected Pensioners: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400" b="1" dirty="0">
              <a:latin typeface="Arial Narrow" panose="020B0606020202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Taxation methods such as a borrowing tax or a special solidarity tax for the elderly citizens.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Levy the industry at 0.25% of total assets instead of the 1% in SI 162 of 2023.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2F9CB-0FF3-4256-92E8-1EA7D1DC1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40" y="2242928"/>
            <a:ext cx="1186072" cy="11860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D2B112-3C56-45C7-806B-73EB9BE27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28" y="1029003"/>
            <a:ext cx="1309897" cy="1131274"/>
          </a:xfrm>
          <a:prstGeom prst="rect">
            <a:avLst/>
          </a:prstGeom>
        </p:spPr>
      </p:pic>
      <p:pic>
        <p:nvPicPr>
          <p:cNvPr id="8" name="Picture 2" descr="48th ZAPF Annual General Meeting and Conference ...">
            <a:extLst>
              <a:ext uri="{FF2B5EF4-FFF2-40B4-BE49-F238E27FC236}">
                <a16:creationId xmlns:a16="http://schemas.microsoft.com/office/drawing/2014/main" id="{66FE9827-DF9D-44D1-843D-D834E8C90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40" y="4503779"/>
            <a:ext cx="1546587" cy="132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Life Offices Association">
            <a:extLst>
              <a:ext uri="{FF2B5EF4-FFF2-40B4-BE49-F238E27FC236}">
                <a16:creationId xmlns:a16="http://schemas.microsoft.com/office/drawing/2014/main" id="{75C9BBFF-8FCD-427B-99DA-80E7F6CC3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40" y="3429000"/>
            <a:ext cx="1546587" cy="138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710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7BEE1-96EA-0372-01BD-FFED3C3EC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00BB8-58AD-7BF4-B07F-B70C77AC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934"/>
            <a:ext cx="12192000" cy="960091"/>
          </a:xfrm>
          <a:solidFill>
            <a:srgbClr val="FF0101"/>
          </a:solidFill>
        </p:spPr>
        <p:txBody>
          <a:bodyPr>
            <a:noAutofit/>
          </a:bodyPr>
          <a:lstStyle/>
          <a:p>
            <a:pPr algn="l"/>
            <a:r>
              <a:rPr lang="en-GB" sz="3400" dirty="0">
                <a:solidFill>
                  <a:schemeClr val="bg1"/>
                </a:solidFill>
              </a:rPr>
              <a:t>Key Recommendations: </a:t>
            </a:r>
            <a:r>
              <a:rPr lang="en-GB" sz="3400" dirty="0"/>
              <a:t>For Industry &amp; Professionals’ Consideration</a:t>
            </a:r>
            <a:endParaRPr lang="en-ZW" sz="3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AE39B1-E2D3-31AE-356B-A66637F11C56}"/>
              </a:ext>
            </a:extLst>
          </p:cNvPr>
          <p:cNvSpPr txBox="1"/>
          <p:nvPr/>
        </p:nvSpPr>
        <p:spPr>
          <a:xfrm>
            <a:off x="2943923" y="954158"/>
            <a:ext cx="90547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Arial Narrow" panose="020B0606020202030204" pitchFamily="34" charset="0"/>
              </a:rPr>
              <a:t>Investment Diversification:</a:t>
            </a:r>
            <a:endParaRPr lang="en-US" altLang="en-US" sz="2400" b="1" dirty="0">
              <a:latin typeface="Arial Narrow" panose="020B0606020202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Pursue Infrastructure projects at commensurate returns to support Government Vision, reduce inflationary fiscal spending and improve social services.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Increased access into “offshore” investments to diversify country and currency risks.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 marL="28575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Promote Real Estate </a:t>
            </a:r>
            <a:r>
              <a:rPr lang="en-US" altLang="en-US" sz="2400" dirty="0">
                <a:latin typeface="Arial Narrow" panose="020B0606020202030204" pitchFamily="34" charset="0"/>
              </a:rPr>
              <a:t>I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nvestment Trusts (REITs) to improve liquidity, inflation hedging, and steady income streams.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Optimize fund management expenses to reflect real performance of assets.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400" dirty="0">
              <a:latin typeface="Arial Narrow" panose="020B0606020202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84B874-DD31-4E3A-B923-D071E9E7C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9" y="4013351"/>
            <a:ext cx="1647872" cy="1647872"/>
          </a:xfrm>
          <a:prstGeom prst="rect">
            <a:avLst/>
          </a:prstGeom>
        </p:spPr>
      </p:pic>
      <p:pic>
        <p:nvPicPr>
          <p:cNvPr id="6" name="Picture 2" descr="48th ZAPF Annual General Meeting and Conference ...">
            <a:extLst>
              <a:ext uri="{FF2B5EF4-FFF2-40B4-BE49-F238E27FC236}">
                <a16:creationId xmlns:a16="http://schemas.microsoft.com/office/drawing/2014/main" id="{B6907498-8809-474A-B22D-6CA7C72F5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46" y="954157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ife Offices Association">
            <a:extLst>
              <a:ext uri="{FF2B5EF4-FFF2-40B4-BE49-F238E27FC236}">
                <a16:creationId xmlns:a16="http://schemas.microsoft.com/office/drawing/2014/main" id="{A486FA65-B798-4764-AF01-1AC132DFA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46" y="2341713"/>
            <a:ext cx="2052637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908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7BEE1-96EA-0372-01BD-FFED3C3EC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00BB8-58AD-7BF4-B07F-B70C77AC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934"/>
            <a:ext cx="12192000" cy="960091"/>
          </a:xfrm>
          <a:solidFill>
            <a:srgbClr val="FF0101"/>
          </a:solidFill>
        </p:spPr>
        <p:txBody>
          <a:bodyPr>
            <a:noAutofit/>
          </a:bodyPr>
          <a:lstStyle/>
          <a:p>
            <a:pPr algn="l"/>
            <a:r>
              <a:rPr lang="en-GB" sz="3400" dirty="0">
                <a:solidFill>
                  <a:schemeClr val="bg1"/>
                </a:solidFill>
              </a:rPr>
              <a:t>Key Recommendations: </a:t>
            </a:r>
            <a:r>
              <a:rPr lang="en-GB" sz="3400" dirty="0"/>
              <a:t>IPEC, Industry &amp; Employers’ Consideration</a:t>
            </a:r>
            <a:endParaRPr lang="en-ZW" sz="3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AE39B1-E2D3-31AE-356B-A66637F11C56}"/>
              </a:ext>
            </a:extLst>
          </p:cNvPr>
          <p:cNvSpPr txBox="1"/>
          <p:nvPr/>
        </p:nvSpPr>
        <p:spPr>
          <a:xfrm>
            <a:off x="2910468" y="1230604"/>
            <a:ext cx="90830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Arial Narrow" panose="020B0606020202030204" pitchFamily="34" charset="0"/>
              </a:rPr>
              <a:t>Enhance Pension Contributions: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400" b="1" dirty="0">
              <a:latin typeface="Arial Narrow" panose="020B0606020202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Pension contributions based on “total cost to employer: instead of </a:t>
            </a:r>
            <a:r>
              <a:rPr lang="en-US" altLang="en-US" sz="2400" dirty="0">
                <a:latin typeface="Arial Narrow" panose="020B0606020202030204" pitchFamily="34" charset="0"/>
              </a:rPr>
              <a:t>“basic salary”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dirty="0">
                <a:latin typeface="Arial Narrow" panose="020B0606020202030204" pitchFamily="34" charset="0"/>
              </a:rPr>
              <a:t>Tighten remedies against late payment of contributions by employers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dirty="0">
                <a:latin typeface="Arial Narrow" panose="020B0606020202030204" pitchFamily="34" charset="0"/>
              </a:rPr>
              <a:t>Increase pension contribution rates in a phased manner – contribution rates to reflect target retirement outcomes.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3405A-352C-4AE7-94FB-DA2259F87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85" y="954158"/>
            <a:ext cx="1102716" cy="11027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AE9B89-D99A-47FF-AAA9-62FAC8B39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04" y="3711894"/>
            <a:ext cx="1116843" cy="1116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FEBE64-DCEB-4C3B-804F-7E4854731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0" y="4828737"/>
            <a:ext cx="892081" cy="892081"/>
          </a:xfrm>
          <a:prstGeom prst="rect">
            <a:avLst/>
          </a:prstGeom>
        </p:spPr>
      </p:pic>
      <p:pic>
        <p:nvPicPr>
          <p:cNvPr id="8" name="Picture 2" descr="48th ZAPF Annual General Meeting and Conference ...">
            <a:extLst>
              <a:ext uri="{FF2B5EF4-FFF2-40B4-BE49-F238E27FC236}">
                <a16:creationId xmlns:a16="http://schemas.microsoft.com/office/drawing/2014/main" id="{7BD06683-71C4-4D18-954A-87D791CF3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5" y="2013397"/>
            <a:ext cx="1092722" cy="10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Life Offices Association">
            <a:extLst>
              <a:ext uri="{FF2B5EF4-FFF2-40B4-BE49-F238E27FC236}">
                <a16:creationId xmlns:a16="http://schemas.microsoft.com/office/drawing/2014/main" id="{C85C8428-1D3B-4988-92F4-7809C2136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93" y="2719019"/>
            <a:ext cx="1460666" cy="118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949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7BEE1-96EA-0372-01BD-FFED3C3EC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00BB8-58AD-7BF4-B07F-B70C77AC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934"/>
            <a:ext cx="12192000" cy="960091"/>
          </a:xfrm>
          <a:solidFill>
            <a:srgbClr val="FF0101"/>
          </a:solidFill>
        </p:spPr>
        <p:txBody>
          <a:bodyPr>
            <a:noAutofit/>
          </a:bodyPr>
          <a:lstStyle/>
          <a:p>
            <a:pPr algn="l"/>
            <a:r>
              <a:rPr lang="en-GB" sz="3300" dirty="0">
                <a:solidFill>
                  <a:schemeClr val="bg1"/>
                </a:solidFill>
              </a:rPr>
              <a:t>Key Recommendations: </a:t>
            </a:r>
            <a:r>
              <a:rPr lang="en-GB" sz="3300" dirty="0"/>
              <a:t>For Industry &amp; Professionals  Consideration</a:t>
            </a:r>
            <a:endParaRPr lang="en-ZW" sz="33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AE39B1-E2D3-31AE-356B-A66637F11C56}"/>
              </a:ext>
            </a:extLst>
          </p:cNvPr>
          <p:cNvSpPr txBox="1"/>
          <p:nvPr/>
        </p:nvSpPr>
        <p:spPr>
          <a:xfrm>
            <a:off x="2977376" y="954157"/>
            <a:ext cx="902730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Arial Narrow" panose="020B0606020202030204" pitchFamily="34" charset="0"/>
              </a:rPr>
              <a:t>Re-</a:t>
            </a:r>
            <a:r>
              <a:rPr lang="en-US" altLang="en-US" sz="2200" b="1" dirty="0">
                <a:solidFill>
                  <a:srgbClr val="3333FF"/>
                </a:solidFill>
                <a:latin typeface="Arial Narrow" panose="020B0606020202030204" pitchFamily="34" charset="0"/>
              </a:rPr>
              <a:t>Design the Pension Products Framework and Pooled Investments Approach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Arial Narrow" panose="020B0606020202030204" pitchFamily="34" charset="0"/>
              </a:rPr>
              <a:t>: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200" b="1" dirty="0">
              <a:latin typeface="Arial Narrow" panose="020B0606020202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Smaller funds should consolidate into larger and more efficient funds to achieve scale and optimize expenses.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200" dirty="0">
              <a:latin typeface="Arial Narrow" panose="020B0606020202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Allow for asset recycling and revitalisation – to enable stronger market values </a:t>
            </a:r>
            <a:r>
              <a:rPr lang="en-US" altLang="en-US" sz="2200" dirty="0">
                <a:latin typeface="Arial Narrow" panose="020B0606020202030204" pitchFamily="34" charset="0"/>
              </a:rPr>
              <a:t>of assets.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200" dirty="0">
                <a:latin typeface="Arial Narrow" panose="020B0606020202030204" pitchFamily="34" charset="0"/>
              </a:rPr>
              <a:t>Micro-pension schemes with flexible, low-value contributions and u</a:t>
            </a:r>
            <a:r>
              <a:rPr lang="en-ZW" sz="2200" dirty="0">
                <a:latin typeface="Arial Narrow" panose="020B0606020202030204" pitchFamily="34" charset="0"/>
              </a:rPr>
              <a:t>se of mobile money platforms to collect contributions and pay benefits.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ZW" sz="22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W" sz="2200" dirty="0">
                <a:latin typeface="Arial Narrow" panose="020B0606020202030204" pitchFamily="34" charset="0"/>
              </a:rPr>
              <a:t>Incentivise participation through tax reliefs or government matching for low-income earners.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400" dirty="0">
              <a:latin typeface="Arial Narrow" panose="020B06060202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C9CC06-28FA-4A0D-AE91-C80B50785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97" y="3908693"/>
            <a:ext cx="1498604" cy="1498604"/>
          </a:xfrm>
          <a:prstGeom prst="rect">
            <a:avLst/>
          </a:prstGeom>
        </p:spPr>
      </p:pic>
      <p:pic>
        <p:nvPicPr>
          <p:cNvPr id="6" name="Picture 2" descr="48th ZAPF Annual General Meeting and Conference ...">
            <a:extLst>
              <a:ext uri="{FF2B5EF4-FFF2-40B4-BE49-F238E27FC236}">
                <a16:creationId xmlns:a16="http://schemas.microsoft.com/office/drawing/2014/main" id="{A91E2D3D-5122-47C6-87AE-9D760EE35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97" y="1048523"/>
            <a:ext cx="1374014" cy="129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ife Offices Association">
            <a:extLst>
              <a:ext uri="{FF2B5EF4-FFF2-40B4-BE49-F238E27FC236}">
                <a16:creationId xmlns:a16="http://schemas.microsoft.com/office/drawing/2014/main" id="{A2E81282-DD82-4359-8B1F-60915CB2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2" y="2243488"/>
            <a:ext cx="194152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910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7BEE1-96EA-0372-01BD-FFED3C3EC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00BB8-58AD-7BF4-B07F-B70C77AC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934"/>
            <a:ext cx="12192000" cy="960091"/>
          </a:xfrm>
          <a:solidFill>
            <a:srgbClr val="FF0101"/>
          </a:solidFill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Urgent Call to Action: Recommendations for Reforms</a:t>
            </a:r>
            <a:endParaRPr lang="en-ZW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AE39B1-E2D3-31AE-356B-A66637F11C56}"/>
              </a:ext>
            </a:extLst>
          </p:cNvPr>
          <p:cNvSpPr txBox="1"/>
          <p:nvPr/>
        </p:nvSpPr>
        <p:spPr>
          <a:xfrm>
            <a:off x="90814" y="1508154"/>
            <a:ext cx="3771901" cy="36933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C99">
                <a:alpha val="16863"/>
              </a:srgbClr>
            </a:solidFill>
          </a:ln>
        </p:spPr>
        <p:txBody>
          <a:bodyPr wrap="square" rtlCol="0">
            <a:spAutoFit/>
          </a:bodyPr>
          <a:lstStyle/>
          <a:p>
            <a:endParaRPr lang="en-ZW" b="1" dirty="0">
              <a:latin typeface="Arial Narrow" panose="020B0606020202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ZW" dirty="0">
                <a:latin typeface="Arial Narrow" panose="020B0606020202030204" pitchFamily="34" charset="0"/>
              </a:rPr>
              <a:t>Evidence and Source of Loss of Value (Broad Asset Classes and Monetary Policy Interventions)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ZW" dirty="0">
                <a:latin typeface="Arial Narrow" panose="020B0606020202030204" pitchFamily="34" charset="0"/>
              </a:rPr>
              <a:t>Evidence of declining savings and contributions due to low contribution rates and pensionable salaries, falling income replacement ratios, and subdued support to National Projects.</a:t>
            </a:r>
          </a:p>
          <a:p>
            <a:pPr marL="342900" indent="-342900" algn="just">
              <a:buFont typeface="+mj-lt"/>
              <a:buAutoNum type="arabicPeriod"/>
            </a:pPr>
            <a:endParaRPr lang="en-ZW" dirty="0">
              <a:latin typeface="Arial Narrow" panose="020B0606020202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ZW" b="1" dirty="0">
                <a:latin typeface="Arial Narrow" panose="020B0606020202030204" pitchFamily="34" charset="0"/>
              </a:rPr>
              <a:t>Compensation framework (current form) </a:t>
            </a:r>
            <a:r>
              <a:rPr lang="en-ZW" dirty="0">
                <a:latin typeface="Arial Narrow" panose="020B0606020202030204" pitchFamily="34" charset="0"/>
              </a:rPr>
              <a:t>is not practical. Propose a means-tested approach.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EF7452-A773-4E12-9D63-94B3BC867CC7}"/>
              </a:ext>
            </a:extLst>
          </p:cNvPr>
          <p:cNvSpPr txBox="1"/>
          <p:nvPr/>
        </p:nvSpPr>
        <p:spPr>
          <a:xfrm>
            <a:off x="0" y="1047065"/>
            <a:ext cx="3862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 Narrow" panose="020B0606020202030204" pitchFamily="34" charset="0"/>
              </a:rPr>
              <a:t>What needs to be communicated</a:t>
            </a:r>
            <a:endParaRPr lang="en-ZW" sz="2000" b="1" dirty="0">
              <a:latin typeface="Arial Narrow" panose="020B06060202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109BB1-49A7-49DB-BA06-A43E59561209}"/>
              </a:ext>
            </a:extLst>
          </p:cNvPr>
          <p:cNvSpPr txBox="1"/>
          <p:nvPr/>
        </p:nvSpPr>
        <p:spPr>
          <a:xfrm>
            <a:off x="4210049" y="1508153"/>
            <a:ext cx="3771901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C99">
                <a:alpha val="16863"/>
              </a:srgbClr>
            </a:solidFill>
          </a:ln>
        </p:spPr>
        <p:txBody>
          <a:bodyPr wrap="square" rtlCol="0">
            <a:spAutoFit/>
          </a:bodyPr>
          <a:lstStyle/>
          <a:p>
            <a:endParaRPr lang="en-ZW" b="1" dirty="0">
              <a:latin typeface="Arial Narrow" panose="020B0606020202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ZW" dirty="0">
                <a:latin typeface="Arial Narrow" panose="020B0606020202030204" pitchFamily="34" charset="0"/>
              </a:rPr>
              <a:t>Insurers and Pension schemes engage members on 1 &amp; 2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ZW" dirty="0">
                <a:latin typeface="Arial Narrow" panose="020B0606020202030204" pitchFamily="34" charset="0"/>
              </a:rPr>
              <a:t>Regulator on 3</a:t>
            </a:r>
          </a:p>
          <a:p>
            <a:pPr marL="342900" indent="-342900" algn="just">
              <a:buFont typeface="+mj-lt"/>
              <a:buAutoNum type="arabicPeriod"/>
            </a:pPr>
            <a:endParaRPr lang="en-ZW" dirty="0">
              <a:latin typeface="Arial Narrow" panose="020B0606020202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ZW" dirty="0">
                <a:latin typeface="Arial Narrow" panose="020B0606020202030204" pitchFamily="34" charset="0"/>
              </a:rPr>
              <a:t>Parliamentarians &amp; Other Stakeholders and influencers on adverse impact on:</a:t>
            </a:r>
          </a:p>
          <a:p>
            <a:pPr marL="342900" indent="-342900" algn="just">
              <a:buFont typeface="+mj-lt"/>
              <a:buAutoNum type="arabicPeriod"/>
            </a:pPr>
            <a:endParaRPr lang="en-ZW" dirty="0">
              <a:latin typeface="Arial Narrow" panose="020B0606020202030204" pitchFamily="34" charset="0"/>
            </a:endParaRPr>
          </a:p>
          <a:p>
            <a:pPr marL="628650" indent="-285750" algn="just">
              <a:buFont typeface="Courier New" panose="02070309020205020404" pitchFamily="49" charset="0"/>
              <a:buChar char="o"/>
            </a:pPr>
            <a:r>
              <a:rPr lang="en-ZW" dirty="0">
                <a:latin typeface="Arial Narrow" panose="020B0606020202030204" pitchFamily="34" charset="0"/>
              </a:rPr>
              <a:t>National poverty (destitute retirees)</a:t>
            </a:r>
          </a:p>
          <a:p>
            <a:pPr marL="628650" indent="-285750" algn="just">
              <a:buFont typeface="Courier New" panose="02070309020205020404" pitchFamily="49" charset="0"/>
              <a:buChar char="o"/>
            </a:pPr>
            <a:r>
              <a:rPr lang="en-ZW" dirty="0">
                <a:latin typeface="Arial Narrow" panose="020B0606020202030204" pitchFamily="34" charset="0"/>
              </a:rPr>
              <a:t>National development projects</a:t>
            </a:r>
          </a:p>
          <a:p>
            <a:pPr marL="628650" indent="-285750" algn="just">
              <a:buFont typeface="Courier New" panose="02070309020205020404" pitchFamily="49" charset="0"/>
              <a:buChar char="o"/>
            </a:pPr>
            <a:r>
              <a:rPr lang="en-ZW" dirty="0">
                <a:latin typeface="Arial Narrow" panose="020B0606020202030204" pitchFamily="34" charset="0"/>
              </a:rPr>
              <a:t>Drain / strain on government social services</a:t>
            </a:r>
          </a:p>
          <a:p>
            <a:pPr marL="628650" indent="-285750" algn="just">
              <a:buFont typeface="Courier New" panose="02070309020205020404" pitchFamily="49" charset="0"/>
              <a:buChar char="o"/>
            </a:pPr>
            <a:endParaRPr lang="en-ZW" dirty="0"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86F2CF-FCC3-47D8-8A67-D2B99D1F34C1}"/>
              </a:ext>
            </a:extLst>
          </p:cNvPr>
          <p:cNvSpPr txBox="1"/>
          <p:nvPr/>
        </p:nvSpPr>
        <p:spPr>
          <a:xfrm>
            <a:off x="8329285" y="1508153"/>
            <a:ext cx="3771901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C99">
                <a:alpha val="16863"/>
              </a:srgbClr>
            </a:solidFill>
          </a:ln>
        </p:spPr>
        <p:txBody>
          <a:bodyPr wrap="square" rtlCol="0">
            <a:spAutoFit/>
          </a:bodyPr>
          <a:lstStyle/>
          <a:p>
            <a:endParaRPr lang="en-ZW" b="1" dirty="0">
              <a:latin typeface="Arial Narrow" panose="020B0606020202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ZW" dirty="0">
                <a:latin typeface="Arial Narrow" panose="020B0606020202030204" pitchFamily="34" charset="0"/>
              </a:rPr>
              <a:t>Legislate for Increased pension contributions (to buy back the future) – </a:t>
            </a:r>
            <a:r>
              <a:rPr lang="en-ZW" dirty="0">
                <a:solidFill>
                  <a:srgbClr val="000066"/>
                </a:solidFill>
                <a:latin typeface="Arial Narrow" panose="020B0606020202030204" pitchFamily="34" charset="0"/>
              </a:rPr>
              <a:t>target between 20% to 30% total contribution rate.</a:t>
            </a:r>
          </a:p>
          <a:p>
            <a:pPr marL="342900" indent="-342900" algn="just">
              <a:buFont typeface="+mj-lt"/>
              <a:buAutoNum type="arabicPeriod"/>
            </a:pPr>
            <a:endParaRPr lang="en-ZW" dirty="0">
              <a:latin typeface="Arial Narrow" panose="020B0606020202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ZW" dirty="0">
                <a:latin typeface="Arial Narrow" panose="020B0606020202030204" pitchFamily="34" charset="0"/>
              </a:rPr>
              <a:t>Promote tangible assets which drive visible national development; housing; livestock, infrastructure, etc</a:t>
            </a:r>
          </a:p>
          <a:p>
            <a:pPr marL="342900" indent="-342900" algn="just">
              <a:buFont typeface="+mj-lt"/>
              <a:buAutoNum type="arabicPeriod"/>
            </a:pPr>
            <a:endParaRPr lang="en-ZW" dirty="0">
              <a:latin typeface="Arial Narrow" panose="020B0606020202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ZW" dirty="0">
                <a:latin typeface="Arial Narrow" panose="020B0606020202030204" pitchFamily="34" charset="0"/>
              </a:rPr>
              <a:t>Change regulatory asset guidelines</a:t>
            </a:r>
          </a:p>
          <a:p>
            <a:pPr marL="342900" indent="-342900" algn="just">
              <a:buFont typeface="+mj-lt"/>
              <a:buAutoNum type="arabicPeriod"/>
            </a:pPr>
            <a:endParaRPr lang="en-ZW" dirty="0">
              <a:latin typeface="Arial Narrow" panose="020B0606020202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ZW" dirty="0">
                <a:latin typeface="Arial Narrow" panose="020B0606020202030204" pitchFamily="34" charset="0"/>
              </a:rPr>
              <a:t>Review Compensation Framework - Adopt a Means-tested Approach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9E68D9-41C6-4D0C-A85D-1A845BF0609F}"/>
              </a:ext>
            </a:extLst>
          </p:cNvPr>
          <p:cNvSpPr txBox="1"/>
          <p:nvPr/>
        </p:nvSpPr>
        <p:spPr>
          <a:xfrm>
            <a:off x="7877175" y="1047065"/>
            <a:ext cx="3862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 Narrow" panose="020B0606020202030204" pitchFamily="34" charset="0"/>
              </a:rPr>
              <a:t>Some Solutions</a:t>
            </a:r>
            <a:endParaRPr lang="en-ZW" sz="2000" b="1" dirty="0"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79B8E0-C225-4D11-8522-E2C6E85B35BC}"/>
              </a:ext>
            </a:extLst>
          </p:cNvPr>
          <p:cNvSpPr txBox="1"/>
          <p:nvPr/>
        </p:nvSpPr>
        <p:spPr>
          <a:xfrm>
            <a:off x="4164641" y="1031100"/>
            <a:ext cx="3862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 Narrow" panose="020B0606020202030204" pitchFamily="34" charset="0"/>
              </a:rPr>
              <a:t>Order of Messaging</a:t>
            </a:r>
            <a:endParaRPr lang="en-ZW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77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7BEE1-96EA-0372-01BD-FFED3C3EC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00BB8-58AD-7BF4-B07F-B70C77AC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934"/>
            <a:ext cx="12192000" cy="960091"/>
          </a:xfrm>
          <a:solidFill>
            <a:srgbClr val="FF0101"/>
          </a:solidFill>
        </p:spPr>
        <p:txBody>
          <a:bodyPr>
            <a:noAutofit/>
          </a:bodyPr>
          <a:lstStyle/>
          <a:p>
            <a:r>
              <a:rPr lang="en-GB" sz="3400" dirty="0">
                <a:solidFill>
                  <a:schemeClr val="bg1"/>
                </a:solidFill>
              </a:rPr>
              <a:t>In Closing:</a:t>
            </a:r>
            <a:endParaRPr lang="en-ZW" sz="3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AE39B1-E2D3-31AE-356B-A66637F11C56}"/>
              </a:ext>
            </a:extLst>
          </p:cNvPr>
          <p:cNvSpPr txBox="1"/>
          <p:nvPr/>
        </p:nvSpPr>
        <p:spPr>
          <a:xfrm>
            <a:off x="600075" y="2962275"/>
            <a:ext cx="112505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Arial Narrow" panose="020B0606020202030204" pitchFamily="34" charset="0"/>
              </a:rPr>
              <a:t>“To change your emotions, you must change your actions”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b="1" dirty="0">
                <a:latin typeface="Arial Narrow" panose="020B0606020202030204" pitchFamily="34" charset="0"/>
              </a:rPr>
              <a:t>Edwin Louis Cole</a:t>
            </a:r>
          </a:p>
        </p:txBody>
      </p:sp>
    </p:spTree>
    <p:extLst>
      <p:ext uri="{BB962C8B-B14F-4D97-AF65-F5344CB8AC3E}">
        <p14:creationId xmlns:p14="http://schemas.microsoft.com/office/powerpoint/2010/main" val="81705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E9385-81C7-E3C7-F3DF-208A5B0A3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3F1A45-1780-43F7-9BA9-ECE5CA4CB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W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9BC77A5-2B08-47B9-9616-58C8B70B49A3}"/>
              </a:ext>
            </a:extLst>
          </p:cNvPr>
          <p:cNvGrpSpPr/>
          <p:nvPr/>
        </p:nvGrpSpPr>
        <p:grpSpPr>
          <a:xfrm>
            <a:off x="-11142387" y="-2276442"/>
            <a:ext cx="14902858" cy="15544809"/>
            <a:chOff x="10038098" y="4270601"/>
            <a:chExt cx="3270369" cy="331441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E41F966-D902-45FD-A723-6990AA285B8B}"/>
                </a:ext>
              </a:extLst>
            </p:cNvPr>
            <p:cNvGrpSpPr/>
            <p:nvPr/>
          </p:nvGrpSpPr>
          <p:grpSpPr>
            <a:xfrm>
              <a:off x="10038098" y="4270601"/>
              <a:ext cx="3270369" cy="1731119"/>
              <a:chOff x="6642992" y="4270601"/>
              <a:chExt cx="3270369" cy="1731119"/>
            </a:xfrm>
          </p:grpSpPr>
          <p:pic>
            <p:nvPicPr>
              <p:cNvPr id="32" name="Graphic 31">
                <a:extLst>
                  <a:ext uri="{FF2B5EF4-FFF2-40B4-BE49-F238E27FC236}">
                    <a16:creationId xmlns:a16="http://schemas.microsoft.com/office/drawing/2014/main" id="{0D559737-708A-4DA4-9DE9-A2182A8E3F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8256154" y="4344513"/>
                <a:ext cx="1657207" cy="1657207"/>
              </a:xfrm>
              <a:prstGeom prst="rect">
                <a:avLst/>
              </a:prstGeom>
            </p:spPr>
          </p:pic>
          <p:pic>
            <p:nvPicPr>
              <p:cNvPr id="34" name="Graphic 33">
                <a:extLst>
                  <a:ext uri="{FF2B5EF4-FFF2-40B4-BE49-F238E27FC236}">
                    <a16:creationId xmlns:a16="http://schemas.microsoft.com/office/drawing/2014/main" id="{0C1A0563-2112-4F03-8804-EF6F1FEB0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V="1">
                <a:off x="6642992" y="4270601"/>
                <a:ext cx="1657210" cy="1657208"/>
              </a:xfrm>
              <a:prstGeom prst="rect">
                <a:avLst/>
              </a:prstGeom>
            </p:spPr>
          </p:pic>
        </p:grp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68006699-3911-406E-865A-84FFC399C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38098" y="5927809"/>
              <a:ext cx="1657208" cy="1657208"/>
            </a:xfrm>
            <a:prstGeom prst="rect">
              <a:avLst/>
            </a:prstGeom>
          </p:spPr>
        </p:pic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071F7641-FDBE-4EFC-8DB5-499ED0C258D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60091"/>
          </a:xfrm>
          <a:prstGeom prst="rect">
            <a:avLst/>
          </a:prstGeom>
          <a:solidFill>
            <a:srgbClr val="FF010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GB">
                <a:solidFill>
                  <a:schemeClr val="bg1"/>
                </a:solidFill>
              </a:rPr>
              <a:t>Presentation Outline</a:t>
            </a:r>
            <a:endParaRPr lang="en-ZW" dirty="0">
              <a:solidFill>
                <a:schemeClr val="bg1"/>
              </a:solidFill>
            </a:endParaRPr>
          </a:p>
        </p:txBody>
      </p:sp>
      <p:graphicFrame>
        <p:nvGraphicFramePr>
          <p:cNvPr id="27" name="SmartArt Placeholder 5" descr="Lined list SmartArt graphic">
            <a:extLst>
              <a:ext uri="{FF2B5EF4-FFF2-40B4-BE49-F238E27FC236}">
                <a16:creationId xmlns:a16="http://schemas.microsoft.com/office/drawing/2014/main" id="{9D0CE2A0-6B60-4905-804D-EC337CD745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120234"/>
              </p:ext>
            </p:extLst>
          </p:nvPr>
        </p:nvGraphicFramePr>
        <p:xfrm>
          <a:off x="3834161" y="1120794"/>
          <a:ext cx="8357839" cy="4721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848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hank You Clipart | Great PowerPoint ClipArt for Presentations -  PresenterMedia.com">
            <a:extLst>
              <a:ext uri="{FF2B5EF4-FFF2-40B4-BE49-F238E27FC236}">
                <a16:creationId xmlns:a16="http://schemas.microsoft.com/office/drawing/2014/main" id="{8466DAAB-2A76-39EA-D4DD-6540A517F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354013"/>
            <a:ext cx="509587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>
            <a:extLst>
              <a:ext uri="{FF2B5EF4-FFF2-40B4-BE49-F238E27FC236}">
                <a16:creationId xmlns:a16="http://schemas.microsoft.com/office/drawing/2014/main" id="{DA0FB529-8305-BFEB-A424-24B9A7D56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0"/>
            <a:ext cx="6900862" cy="58372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A7320FD-338F-5E7A-5462-063E6D7CD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139" y="3578225"/>
            <a:ext cx="2770187" cy="21209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="ctr"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 eaLnBrk="1" hangingPunct="1">
              <a:defRPr/>
            </a:pPr>
            <a:endParaRPr lang="en-ZW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3C91A67-C6FB-D52E-2E9B-2A74043EE25F}"/>
              </a:ext>
            </a:extLst>
          </p:cNvPr>
          <p:cNvSpPr txBox="1">
            <a:spLocks/>
          </p:cNvSpPr>
          <p:nvPr/>
        </p:nvSpPr>
        <p:spPr>
          <a:xfrm>
            <a:off x="0" y="20930"/>
            <a:ext cx="12192000" cy="731520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Introduction: Overview of Pension Products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220C0E7A-6954-4C9F-91AF-E1C1528E1A8D}"/>
              </a:ext>
            </a:extLst>
          </p:cNvPr>
          <p:cNvSpPr/>
          <p:nvPr/>
        </p:nvSpPr>
        <p:spPr>
          <a:xfrm>
            <a:off x="152400" y="3177047"/>
            <a:ext cx="5237200" cy="230935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61BE1A5-1824-4781-89AF-7C025F615845}"/>
              </a:ext>
            </a:extLst>
          </p:cNvPr>
          <p:cNvSpPr txBox="1"/>
          <p:nvPr/>
        </p:nvSpPr>
        <p:spPr>
          <a:xfrm>
            <a:off x="428938" y="929793"/>
            <a:ext cx="49606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ZW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1. Defined Benefit</a:t>
            </a:r>
          </a:p>
          <a:p>
            <a:pPr algn="just"/>
            <a:r>
              <a:rPr lang="en-ZW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Structure: </a:t>
            </a:r>
            <a:r>
              <a:rPr lang="en-ZW" sz="1400" dirty="0">
                <a:solidFill>
                  <a:schemeClr val="tx1"/>
                </a:solidFill>
                <a:latin typeface="Arial Narrow" panose="020B0606020202030204" pitchFamily="34" charset="0"/>
              </a:rPr>
              <a:t>Promises a fixed retirement benefit based on salary history and year of service.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41F1553-CFB2-4B0F-A330-63B4A2A6FD25}"/>
              </a:ext>
            </a:extLst>
          </p:cNvPr>
          <p:cNvSpPr txBox="1"/>
          <p:nvPr/>
        </p:nvSpPr>
        <p:spPr>
          <a:xfrm>
            <a:off x="628829" y="1633118"/>
            <a:ext cx="4223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ZW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Predictable income for retirees, longevity risk borne by the sponsor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BBC1C85-EF28-40C1-9662-9506C3AFC414}"/>
              </a:ext>
            </a:extLst>
          </p:cNvPr>
          <p:cNvSpPr>
            <a:spLocks noChangeAspect="1"/>
          </p:cNvSpPr>
          <p:nvPr/>
        </p:nvSpPr>
        <p:spPr>
          <a:xfrm>
            <a:off x="250095" y="1687480"/>
            <a:ext cx="419994" cy="41999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62" name="Freeform 1">
            <a:extLst>
              <a:ext uri="{FF2B5EF4-FFF2-40B4-BE49-F238E27FC236}">
                <a16:creationId xmlns:a16="http://schemas.microsoft.com/office/drawing/2014/main" id="{268F8C32-1764-475A-A6A9-34F4B13E4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12" y="1782866"/>
            <a:ext cx="295500" cy="231487"/>
          </a:xfrm>
          <a:custGeom>
            <a:avLst/>
            <a:gdLst>
              <a:gd name="T0" fmla="*/ 1845 w 5250"/>
              <a:gd name="T1" fmla="*/ 4112 h 4113"/>
              <a:gd name="T2" fmla="*/ 205 w 5250"/>
              <a:gd name="T3" fmla="*/ 2473 h 4113"/>
              <a:gd name="T4" fmla="*/ 205 w 5250"/>
              <a:gd name="T5" fmla="*/ 2473 h 4113"/>
              <a:gd name="T6" fmla="*/ 205 w 5250"/>
              <a:gd name="T7" fmla="*/ 1730 h 4113"/>
              <a:gd name="T8" fmla="*/ 205 w 5250"/>
              <a:gd name="T9" fmla="*/ 1730 h 4113"/>
              <a:gd name="T10" fmla="*/ 948 w 5250"/>
              <a:gd name="T11" fmla="*/ 1730 h 4113"/>
              <a:gd name="T12" fmla="*/ 1849 w 5250"/>
              <a:gd name="T13" fmla="*/ 2630 h 4113"/>
              <a:gd name="T14" fmla="*/ 4302 w 5250"/>
              <a:gd name="T15" fmla="*/ 205 h 4113"/>
              <a:gd name="T16" fmla="*/ 4302 w 5250"/>
              <a:gd name="T17" fmla="*/ 205 h 4113"/>
              <a:gd name="T18" fmla="*/ 5045 w 5250"/>
              <a:gd name="T19" fmla="*/ 209 h 4113"/>
              <a:gd name="T20" fmla="*/ 5045 w 5250"/>
              <a:gd name="T21" fmla="*/ 209 h 4113"/>
              <a:gd name="T22" fmla="*/ 5041 w 5250"/>
              <a:gd name="T23" fmla="*/ 952 h 4113"/>
              <a:gd name="T24" fmla="*/ 1845 w 5250"/>
              <a:gd name="T25" fmla="*/ 4112 h 4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0" h="4113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latin typeface="Arial Narrow" panose="020B060602020203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5C8D7FE-795E-4E36-9A52-5B615C0174E2}"/>
              </a:ext>
            </a:extLst>
          </p:cNvPr>
          <p:cNvGrpSpPr/>
          <p:nvPr/>
        </p:nvGrpSpPr>
        <p:grpSpPr>
          <a:xfrm>
            <a:off x="246766" y="2227296"/>
            <a:ext cx="419993" cy="420916"/>
            <a:chOff x="-13776744" y="-1046693"/>
            <a:chExt cx="2828436" cy="282843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253D660-B4AE-4D2B-8152-1359C17D5D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3776744" y="-1046693"/>
              <a:ext cx="2828436" cy="282843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F1622055-FFD0-43CD-9857-308D2CAA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945615" y="-198968"/>
              <a:ext cx="1089723" cy="1088488"/>
            </a:xfrm>
            <a:custGeom>
              <a:avLst/>
              <a:gdLst>
                <a:gd name="connsiteX0" fmla="*/ 92404 w 672526"/>
                <a:gd name="connsiteY0" fmla="*/ 0 h 671763"/>
                <a:gd name="connsiteX1" fmla="*/ 157940 w 672526"/>
                <a:gd name="connsiteY1" fmla="*/ 26977 h 671763"/>
                <a:gd name="connsiteX2" fmla="*/ 336263 w 672526"/>
                <a:gd name="connsiteY2" fmla="*/ 205079 h 671763"/>
                <a:gd name="connsiteX3" fmla="*/ 514585 w 672526"/>
                <a:gd name="connsiteY3" fmla="*/ 26977 h 671763"/>
                <a:gd name="connsiteX4" fmla="*/ 645526 w 672526"/>
                <a:gd name="connsiteY4" fmla="*/ 26977 h 671763"/>
                <a:gd name="connsiteX5" fmla="*/ 645526 w 672526"/>
                <a:gd name="connsiteY5" fmla="*/ 157803 h 671763"/>
                <a:gd name="connsiteX6" fmla="*/ 467227 w 672526"/>
                <a:gd name="connsiteY6" fmla="*/ 335882 h 671763"/>
                <a:gd name="connsiteX7" fmla="*/ 645526 w 672526"/>
                <a:gd name="connsiteY7" fmla="*/ 513961 h 671763"/>
                <a:gd name="connsiteX8" fmla="*/ 645526 w 672526"/>
                <a:gd name="connsiteY8" fmla="*/ 644787 h 671763"/>
                <a:gd name="connsiteX9" fmla="*/ 514585 w 672526"/>
                <a:gd name="connsiteY9" fmla="*/ 644787 h 671763"/>
                <a:gd name="connsiteX10" fmla="*/ 336263 w 672526"/>
                <a:gd name="connsiteY10" fmla="*/ 466685 h 671763"/>
                <a:gd name="connsiteX11" fmla="*/ 157940 w 672526"/>
                <a:gd name="connsiteY11" fmla="*/ 644787 h 671763"/>
                <a:gd name="connsiteX12" fmla="*/ 27000 w 672526"/>
                <a:gd name="connsiteY12" fmla="*/ 644787 h 671763"/>
                <a:gd name="connsiteX13" fmla="*/ 27000 w 672526"/>
                <a:gd name="connsiteY13" fmla="*/ 513961 h 671763"/>
                <a:gd name="connsiteX14" fmla="*/ 205299 w 672526"/>
                <a:gd name="connsiteY14" fmla="*/ 335882 h 671763"/>
                <a:gd name="connsiteX15" fmla="*/ 27000 w 672526"/>
                <a:gd name="connsiteY15" fmla="*/ 157803 h 671763"/>
                <a:gd name="connsiteX16" fmla="*/ 27000 w 672526"/>
                <a:gd name="connsiteY16" fmla="*/ 26977 h 671763"/>
                <a:gd name="connsiteX17" fmla="*/ 92404 w 672526"/>
                <a:gd name="connsiteY17" fmla="*/ 0 h 67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2526" h="671763">
                  <a:moveTo>
                    <a:pt x="92404" y="0"/>
                  </a:moveTo>
                  <a:cubicBezTo>
                    <a:pt x="116117" y="0"/>
                    <a:pt x="139852" y="8993"/>
                    <a:pt x="157940" y="26977"/>
                  </a:cubicBezTo>
                  <a:lnTo>
                    <a:pt x="336263" y="205079"/>
                  </a:lnTo>
                  <a:lnTo>
                    <a:pt x="514585" y="26977"/>
                  </a:lnTo>
                  <a:cubicBezTo>
                    <a:pt x="550585" y="-8992"/>
                    <a:pt x="609526" y="-8992"/>
                    <a:pt x="645526" y="26977"/>
                  </a:cubicBezTo>
                  <a:cubicBezTo>
                    <a:pt x="681526" y="62945"/>
                    <a:pt x="681526" y="121658"/>
                    <a:pt x="645526" y="157803"/>
                  </a:cubicBezTo>
                  <a:lnTo>
                    <a:pt x="467227" y="335882"/>
                  </a:lnTo>
                  <a:lnTo>
                    <a:pt x="645526" y="513961"/>
                  </a:lnTo>
                  <a:cubicBezTo>
                    <a:pt x="681526" y="549930"/>
                    <a:pt x="681526" y="608819"/>
                    <a:pt x="645526" y="644787"/>
                  </a:cubicBezTo>
                  <a:cubicBezTo>
                    <a:pt x="609526" y="680756"/>
                    <a:pt x="550585" y="680756"/>
                    <a:pt x="514585" y="644787"/>
                  </a:cubicBezTo>
                  <a:lnTo>
                    <a:pt x="336263" y="466685"/>
                  </a:lnTo>
                  <a:lnTo>
                    <a:pt x="157940" y="644787"/>
                  </a:lnTo>
                  <a:cubicBezTo>
                    <a:pt x="121764" y="680756"/>
                    <a:pt x="63000" y="680756"/>
                    <a:pt x="27000" y="644787"/>
                  </a:cubicBezTo>
                  <a:cubicBezTo>
                    <a:pt x="-9000" y="608819"/>
                    <a:pt x="-9000" y="549930"/>
                    <a:pt x="27000" y="513961"/>
                  </a:cubicBezTo>
                  <a:lnTo>
                    <a:pt x="205299" y="335882"/>
                  </a:lnTo>
                  <a:lnTo>
                    <a:pt x="27000" y="157803"/>
                  </a:lnTo>
                  <a:cubicBezTo>
                    <a:pt x="-9000" y="121658"/>
                    <a:pt x="-9000" y="62945"/>
                    <a:pt x="27000" y="26977"/>
                  </a:cubicBezTo>
                  <a:cubicBezTo>
                    <a:pt x="45000" y="8993"/>
                    <a:pt x="68691" y="0"/>
                    <a:pt x="924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>
              <a:noAutofit/>
            </a:bodyPr>
            <a:lstStyle/>
            <a:p>
              <a:endParaRPr lang="en-US" sz="20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633157C9-4DD7-4F0A-A00A-AB6DCE662355}"/>
              </a:ext>
            </a:extLst>
          </p:cNvPr>
          <p:cNvSpPr txBox="1"/>
          <p:nvPr/>
        </p:nvSpPr>
        <p:spPr>
          <a:xfrm>
            <a:off x="607885" y="2206019"/>
            <a:ext cx="42651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ZW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Costly for employers, funding challenges, susceptible to demographic and investment risks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309C4EE-092E-4AB9-9AC1-C8507B014497}"/>
              </a:ext>
            </a:extLst>
          </p:cNvPr>
          <p:cNvSpPr/>
          <p:nvPr/>
        </p:nvSpPr>
        <p:spPr>
          <a:xfrm>
            <a:off x="6525862" y="835377"/>
            <a:ext cx="5237200" cy="2058362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AAE27C3-47A3-45BC-98A3-19B9B4F4AE97}"/>
              </a:ext>
            </a:extLst>
          </p:cNvPr>
          <p:cNvSpPr txBox="1"/>
          <p:nvPr/>
        </p:nvSpPr>
        <p:spPr>
          <a:xfrm>
            <a:off x="184896" y="3194119"/>
            <a:ext cx="50824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ZW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2. Defined Contribution</a:t>
            </a:r>
          </a:p>
          <a:p>
            <a:pPr algn="just"/>
            <a:r>
              <a:rPr lang="en-ZW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Structure: </a:t>
            </a:r>
            <a:r>
              <a:rPr lang="en-ZW" sz="1800" dirty="0">
                <a:solidFill>
                  <a:schemeClr val="tx1"/>
                </a:solidFill>
                <a:latin typeface="Arial Narrow" panose="020B0606020202030204" pitchFamily="34" charset="0"/>
              </a:rPr>
              <a:t>Contributions are defined, but final benefit depends on investment performance.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E2C6730-0C53-458D-AD73-9E87116AFFB5}"/>
              </a:ext>
            </a:extLst>
          </p:cNvPr>
          <p:cNvSpPr txBox="1"/>
          <p:nvPr/>
        </p:nvSpPr>
        <p:spPr>
          <a:xfrm>
            <a:off x="607885" y="4119021"/>
            <a:ext cx="622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ZW" sz="1800" dirty="0">
                <a:solidFill>
                  <a:srgbClr val="00B050"/>
                </a:solidFill>
                <a:latin typeface="Arial Narrow" panose="020B0606020202030204" pitchFamily="34" charset="0"/>
              </a:rPr>
              <a:t> Predictable cost for sponsor, portable for members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70A96D-CEB9-41C2-B242-084D060596FB}"/>
              </a:ext>
            </a:extLst>
          </p:cNvPr>
          <p:cNvSpPr txBox="1"/>
          <p:nvPr/>
        </p:nvSpPr>
        <p:spPr>
          <a:xfrm>
            <a:off x="666759" y="4465829"/>
            <a:ext cx="47228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ZW" sz="1800" dirty="0">
                <a:solidFill>
                  <a:srgbClr val="FF0000"/>
                </a:solidFill>
                <a:latin typeface="Arial Narrow" panose="020B0606020202030204" pitchFamily="34" charset="0"/>
              </a:rPr>
              <a:t>Investment and longevity risk shifted to individual, can result in inadequate retirement income.</a:t>
            </a:r>
          </a:p>
          <a:p>
            <a:pPr algn="just"/>
            <a:r>
              <a:rPr lang="en-ZW" sz="1800" dirty="0">
                <a:solidFill>
                  <a:srgbClr val="FF0000"/>
                </a:solidFill>
                <a:latin typeface="Arial Narrow" panose="020B0606020202030204" pitchFamily="34" charset="0"/>
              </a:rPr>
              <a:t>Any loss of value is to the member’s account.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23AF156-014C-47B8-8FAD-669F6B91686C}"/>
              </a:ext>
            </a:extLst>
          </p:cNvPr>
          <p:cNvSpPr>
            <a:spLocks noChangeAspect="1"/>
          </p:cNvSpPr>
          <p:nvPr/>
        </p:nvSpPr>
        <p:spPr>
          <a:xfrm>
            <a:off x="250095" y="4093690"/>
            <a:ext cx="419994" cy="41999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79" name="Freeform 1">
            <a:extLst>
              <a:ext uri="{FF2B5EF4-FFF2-40B4-BE49-F238E27FC236}">
                <a16:creationId xmlns:a16="http://schemas.microsoft.com/office/drawing/2014/main" id="{A5D9B8C7-0C5D-43BC-92D9-FBE356AB1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12" y="4189076"/>
            <a:ext cx="295500" cy="231487"/>
          </a:xfrm>
          <a:custGeom>
            <a:avLst/>
            <a:gdLst>
              <a:gd name="T0" fmla="*/ 1845 w 5250"/>
              <a:gd name="T1" fmla="*/ 4112 h 4113"/>
              <a:gd name="T2" fmla="*/ 205 w 5250"/>
              <a:gd name="T3" fmla="*/ 2473 h 4113"/>
              <a:gd name="T4" fmla="*/ 205 w 5250"/>
              <a:gd name="T5" fmla="*/ 2473 h 4113"/>
              <a:gd name="T6" fmla="*/ 205 w 5250"/>
              <a:gd name="T7" fmla="*/ 1730 h 4113"/>
              <a:gd name="T8" fmla="*/ 205 w 5250"/>
              <a:gd name="T9" fmla="*/ 1730 h 4113"/>
              <a:gd name="T10" fmla="*/ 948 w 5250"/>
              <a:gd name="T11" fmla="*/ 1730 h 4113"/>
              <a:gd name="T12" fmla="*/ 1849 w 5250"/>
              <a:gd name="T13" fmla="*/ 2630 h 4113"/>
              <a:gd name="T14" fmla="*/ 4302 w 5250"/>
              <a:gd name="T15" fmla="*/ 205 h 4113"/>
              <a:gd name="T16" fmla="*/ 4302 w 5250"/>
              <a:gd name="T17" fmla="*/ 205 h 4113"/>
              <a:gd name="T18" fmla="*/ 5045 w 5250"/>
              <a:gd name="T19" fmla="*/ 209 h 4113"/>
              <a:gd name="T20" fmla="*/ 5045 w 5250"/>
              <a:gd name="T21" fmla="*/ 209 h 4113"/>
              <a:gd name="T22" fmla="*/ 5041 w 5250"/>
              <a:gd name="T23" fmla="*/ 952 h 4113"/>
              <a:gd name="T24" fmla="*/ 1845 w 5250"/>
              <a:gd name="T25" fmla="*/ 4112 h 4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0" h="4113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latin typeface="Arial Narrow" panose="020B0606020202030204" pitchFamily="34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A7D7C59-84D4-4F94-AB80-626D7FFA4A47}"/>
              </a:ext>
            </a:extLst>
          </p:cNvPr>
          <p:cNvGrpSpPr/>
          <p:nvPr/>
        </p:nvGrpSpPr>
        <p:grpSpPr>
          <a:xfrm>
            <a:off x="246766" y="4543171"/>
            <a:ext cx="419993" cy="420916"/>
            <a:chOff x="-13776744" y="-1046693"/>
            <a:chExt cx="2828436" cy="2828436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2B84D26-4AB9-4AF2-9FD5-E67EA84F8D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3776744" y="-1046693"/>
              <a:ext cx="2828436" cy="282843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83" name="Freeform 27">
              <a:extLst>
                <a:ext uri="{FF2B5EF4-FFF2-40B4-BE49-F238E27FC236}">
                  <a16:creationId xmlns:a16="http://schemas.microsoft.com/office/drawing/2014/main" id="{7758BF6E-4FFC-404A-A99A-6C2AA2047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945615" y="-198968"/>
              <a:ext cx="1089723" cy="1088488"/>
            </a:xfrm>
            <a:custGeom>
              <a:avLst/>
              <a:gdLst>
                <a:gd name="connsiteX0" fmla="*/ 92404 w 672526"/>
                <a:gd name="connsiteY0" fmla="*/ 0 h 671763"/>
                <a:gd name="connsiteX1" fmla="*/ 157940 w 672526"/>
                <a:gd name="connsiteY1" fmla="*/ 26977 h 671763"/>
                <a:gd name="connsiteX2" fmla="*/ 336263 w 672526"/>
                <a:gd name="connsiteY2" fmla="*/ 205079 h 671763"/>
                <a:gd name="connsiteX3" fmla="*/ 514585 w 672526"/>
                <a:gd name="connsiteY3" fmla="*/ 26977 h 671763"/>
                <a:gd name="connsiteX4" fmla="*/ 645526 w 672526"/>
                <a:gd name="connsiteY4" fmla="*/ 26977 h 671763"/>
                <a:gd name="connsiteX5" fmla="*/ 645526 w 672526"/>
                <a:gd name="connsiteY5" fmla="*/ 157803 h 671763"/>
                <a:gd name="connsiteX6" fmla="*/ 467227 w 672526"/>
                <a:gd name="connsiteY6" fmla="*/ 335882 h 671763"/>
                <a:gd name="connsiteX7" fmla="*/ 645526 w 672526"/>
                <a:gd name="connsiteY7" fmla="*/ 513961 h 671763"/>
                <a:gd name="connsiteX8" fmla="*/ 645526 w 672526"/>
                <a:gd name="connsiteY8" fmla="*/ 644787 h 671763"/>
                <a:gd name="connsiteX9" fmla="*/ 514585 w 672526"/>
                <a:gd name="connsiteY9" fmla="*/ 644787 h 671763"/>
                <a:gd name="connsiteX10" fmla="*/ 336263 w 672526"/>
                <a:gd name="connsiteY10" fmla="*/ 466685 h 671763"/>
                <a:gd name="connsiteX11" fmla="*/ 157940 w 672526"/>
                <a:gd name="connsiteY11" fmla="*/ 644787 h 671763"/>
                <a:gd name="connsiteX12" fmla="*/ 27000 w 672526"/>
                <a:gd name="connsiteY12" fmla="*/ 644787 h 671763"/>
                <a:gd name="connsiteX13" fmla="*/ 27000 w 672526"/>
                <a:gd name="connsiteY13" fmla="*/ 513961 h 671763"/>
                <a:gd name="connsiteX14" fmla="*/ 205299 w 672526"/>
                <a:gd name="connsiteY14" fmla="*/ 335882 h 671763"/>
                <a:gd name="connsiteX15" fmla="*/ 27000 w 672526"/>
                <a:gd name="connsiteY15" fmla="*/ 157803 h 671763"/>
                <a:gd name="connsiteX16" fmla="*/ 27000 w 672526"/>
                <a:gd name="connsiteY16" fmla="*/ 26977 h 671763"/>
                <a:gd name="connsiteX17" fmla="*/ 92404 w 672526"/>
                <a:gd name="connsiteY17" fmla="*/ 0 h 67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2526" h="671763">
                  <a:moveTo>
                    <a:pt x="92404" y="0"/>
                  </a:moveTo>
                  <a:cubicBezTo>
                    <a:pt x="116117" y="0"/>
                    <a:pt x="139852" y="8993"/>
                    <a:pt x="157940" y="26977"/>
                  </a:cubicBezTo>
                  <a:lnTo>
                    <a:pt x="336263" y="205079"/>
                  </a:lnTo>
                  <a:lnTo>
                    <a:pt x="514585" y="26977"/>
                  </a:lnTo>
                  <a:cubicBezTo>
                    <a:pt x="550585" y="-8992"/>
                    <a:pt x="609526" y="-8992"/>
                    <a:pt x="645526" y="26977"/>
                  </a:cubicBezTo>
                  <a:cubicBezTo>
                    <a:pt x="681526" y="62945"/>
                    <a:pt x="681526" y="121658"/>
                    <a:pt x="645526" y="157803"/>
                  </a:cubicBezTo>
                  <a:lnTo>
                    <a:pt x="467227" y="335882"/>
                  </a:lnTo>
                  <a:lnTo>
                    <a:pt x="645526" y="513961"/>
                  </a:lnTo>
                  <a:cubicBezTo>
                    <a:pt x="681526" y="549930"/>
                    <a:pt x="681526" y="608819"/>
                    <a:pt x="645526" y="644787"/>
                  </a:cubicBezTo>
                  <a:cubicBezTo>
                    <a:pt x="609526" y="680756"/>
                    <a:pt x="550585" y="680756"/>
                    <a:pt x="514585" y="644787"/>
                  </a:cubicBezTo>
                  <a:lnTo>
                    <a:pt x="336263" y="466685"/>
                  </a:lnTo>
                  <a:lnTo>
                    <a:pt x="157940" y="644787"/>
                  </a:lnTo>
                  <a:cubicBezTo>
                    <a:pt x="121764" y="680756"/>
                    <a:pt x="63000" y="680756"/>
                    <a:pt x="27000" y="644787"/>
                  </a:cubicBezTo>
                  <a:cubicBezTo>
                    <a:pt x="-9000" y="608819"/>
                    <a:pt x="-9000" y="549930"/>
                    <a:pt x="27000" y="513961"/>
                  </a:cubicBezTo>
                  <a:lnTo>
                    <a:pt x="205299" y="335882"/>
                  </a:lnTo>
                  <a:lnTo>
                    <a:pt x="27000" y="157803"/>
                  </a:lnTo>
                  <a:cubicBezTo>
                    <a:pt x="-9000" y="121658"/>
                    <a:pt x="-9000" y="62945"/>
                    <a:pt x="27000" y="26977"/>
                  </a:cubicBezTo>
                  <a:cubicBezTo>
                    <a:pt x="45000" y="8993"/>
                    <a:pt x="68691" y="0"/>
                    <a:pt x="924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>
              <a:noAutofit/>
            </a:bodyPr>
            <a:lstStyle/>
            <a:p>
              <a:endParaRPr lang="en-US" sz="20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33FCCD2D-90E9-4EA3-922A-88B0E343043B}"/>
              </a:ext>
            </a:extLst>
          </p:cNvPr>
          <p:cNvSpPr txBox="1"/>
          <p:nvPr/>
        </p:nvSpPr>
        <p:spPr>
          <a:xfrm>
            <a:off x="5584253" y="1550991"/>
            <a:ext cx="87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ptos Display" panose="020B0004020202020204"/>
              </a:rPr>
              <a:t>&lt;5%</a:t>
            </a:r>
            <a:endParaRPr lang="en-ZW" b="1" dirty="0">
              <a:latin typeface="Aptos Display" panose="020B0004020202020204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184D6D-43B4-443E-8AFB-C4FF3711DEB4}"/>
              </a:ext>
            </a:extLst>
          </p:cNvPr>
          <p:cNvSpPr txBox="1"/>
          <p:nvPr/>
        </p:nvSpPr>
        <p:spPr>
          <a:xfrm>
            <a:off x="5551557" y="4155592"/>
            <a:ext cx="87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ptos Display" panose="020B0004020202020204"/>
              </a:rPr>
              <a:t>&gt;95%</a:t>
            </a:r>
            <a:endParaRPr lang="en-ZW" b="1" dirty="0">
              <a:latin typeface="Aptos Display" panose="020B0004020202020204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7363E3A2-135B-45E1-94F0-4606415F7476}"/>
              </a:ext>
            </a:extLst>
          </p:cNvPr>
          <p:cNvSpPr/>
          <p:nvPr/>
        </p:nvSpPr>
        <p:spPr>
          <a:xfrm>
            <a:off x="121846" y="818617"/>
            <a:ext cx="5237200" cy="2058362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B7E5793-D934-49D5-89BD-374262F1F739}"/>
              </a:ext>
            </a:extLst>
          </p:cNvPr>
          <p:cNvSpPr txBox="1"/>
          <p:nvPr/>
        </p:nvSpPr>
        <p:spPr>
          <a:xfrm>
            <a:off x="6830885" y="907169"/>
            <a:ext cx="48086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ZW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3. Collective Defined Contribution</a:t>
            </a:r>
          </a:p>
          <a:p>
            <a:pPr algn="just"/>
            <a:r>
              <a:rPr lang="en-ZW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Structure: </a:t>
            </a:r>
            <a:r>
              <a:rPr lang="en-ZW" sz="1600" dirty="0">
                <a:solidFill>
                  <a:schemeClr val="tx1"/>
                </a:solidFill>
                <a:latin typeface="Arial Narrow" panose="020B0606020202030204" pitchFamily="34" charset="0"/>
              </a:rPr>
              <a:t>Pooled investments and shared risks among members, but no guaranteed benefit.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036D90D-AC66-46DF-A9C0-04C94CDC99EA}"/>
              </a:ext>
            </a:extLst>
          </p:cNvPr>
          <p:cNvSpPr txBox="1"/>
          <p:nvPr/>
        </p:nvSpPr>
        <p:spPr>
          <a:xfrm>
            <a:off x="7258050" y="1706075"/>
            <a:ext cx="43815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ZW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Risk sharing improves outcomes vs individual DC, predictable costs vs DB</a:t>
            </a:r>
          </a:p>
          <a:p>
            <a:pPr algn="just"/>
            <a:r>
              <a:rPr lang="en-ZW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Complex to govern, benefit variability possible based on fund performance</a:t>
            </a:r>
          </a:p>
        </p:txBody>
      </p:sp>
      <p:sp>
        <p:nvSpPr>
          <p:cNvPr id="92" name="Freeform 1">
            <a:extLst>
              <a:ext uri="{FF2B5EF4-FFF2-40B4-BE49-F238E27FC236}">
                <a16:creationId xmlns:a16="http://schemas.microsoft.com/office/drawing/2014/main" id="{2310B163-D46F-4314-84D1-0BF0C816D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12" y="1810098"/>
            <a:ext cx="295500" cy="231487"/>
          </a:xfrm>
          <a:custGeom>
            <a:avLst/>
            <a:gdLst>
              <a:gd name="T0" fmla="*/ 1845 w 5250"/>
              <a:gd name="T1" fmla="*/ 4112 h 4113"/>
              <a:gd name="T2" fmla="*/ 205 w 5250"/>
              <a:gd name="T3" fmla="*/ 2473 h 4113"/>
              <a:gd name="T4" fmla="*/ 205 w 5250"/>
              <a:gd name="T5" fmla="*/ 2473 h 4113"/>
              <a:gd name="T6" fmla="*/ 205 w 5250"/>
              <a:gd name="T7" fmla="*/ 1730 h 4113"/>
              <a:gd name="T8" fmla="*/ 205 w 5250"/>
              <a:gd name="T9" fmla="*/ 1730 h 4113"/>
              <a:gd name="T10" fmla="*/ 948 w 5250"/>
              <a:gd name="T11" fmla="*/ 1730 h 4113"/>
              <a:gd name="T12" fmla="*/ 1849 w 5250"/>
              <a:gd name="T13" fmla="*/ 2630 h 4113"/>
              <a:gd name="T14" fmla="*/ 4302 w 5250"/>
              <a:gd name="T15" fmla="*/ 205 h 4113"/>
              <a:gd name="T16" fmla="*/ 4302 w 5250"/>
              <a:gd name="T17" fmla="*/ 205 h 4113"/>
              <a:gd name="T18" fmla="*/ 5045 w 5250"/>
              <a:gd name="T19" fmla="*/ 209 h 4113"/>
              <a:gd name="T20" fmla="*/ 5045 w 5250"/>
              <a:gd name="T21" fmla="*/ 209 h 4113"/>
              <a:gd name="T22" fmla="*/ 5041 w 5250"/>
              <a:gd name="T23" fmla="*/ 952 h 4113"/>
              <a:gd name="T24" fmla="*/ 1845 w 5250"/>
              <a:gd name="T25" fmla="*/ 4112 h 4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0" h="4113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7C037577-0925-4CE1-AF6C-43549BA8BFF8}"/>
              </a:ext>
            </a:extLst>
          </p:cNvPr>
          <p:cNvSpPr>
            <a:spLocks noChangeAspect="1"/>
          </p:cNvSpPr>
          <p:nvPr/>
        </p:nvSpPr>
        <p:spPr>
          <a:xfrm>
            <a:off x="6688794" y="1704982"/>
            <a:ext cx="419994" cy="41999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94" name="Freeform 1">
            <a:extLst>
              <a:ext uri="{FF2B5EF4-FFF2-40B4-BE49-F238E27FC236}">
                <a16:creationId xmlns:a16="http://schemas.microsoft.com/office/drawing/2014/main" id="{DBEAF2FD-D16F-48D9-885C-A9041E832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0411" y="1827600"/>
            <a:ext cx="295500" cy="231487"/>
          </a:xfrm>
          <a:custGeom>
            <a:avLst/>
            <a:gdLst>
              <a:gd name="T0" fmla="*/ 1845 w 5250"/>
              <a:gd name="T1" fmla="*/ 4112 h 4113"/>
              <a:gd name="T2" fmla="*/ 205 w 5250"/>
              <a:gd name="T3" fmla="*/ 2473 h 4113"/>
              <a:gd name="T4" fmla="*/ 205 w 5250"/>
              <a:gd name="T5" fmla="*/ 2473 h 4113"/>
              <a:gd name="T6" fmla="*/ 205 w 5250"/>
              <a:gd name="T7" fmla="*/ 1730 h 4113"/>
              <a:gd name="T8" fmla="*/ 205 w 5250"/>
              <a:gd name="T9" fmla="*/ 1730 h 4113"/>
              <a:gd name="T10" fmla="*/ 948 w 5250"/>
              <a:gd name="T11" fmla="*/ 1730 h 4113"/>
              <a:gd name="T12" fmla="*/ 1849 w 5250"/>
              <a:gd name="T13" fmla="*/ 2630 h 4113"/>
              <a:gd name="T14" fmla="*/ 4302 w 5250"/>
              <a:gd name="T15" fmla="*/ 205 h 4113"/>
              <a:gd name="T16" fmla="*/ 4302 w 5250"/>
              <a:gd name="T17" fmla="*/ 205 h 4113"/>
              <a:gd name="T18" fmla="*/ 5045 w 5250"/>
              <a:gd name="T19" fmla="*/ 209 h 4113"/>
              <a:gd name="T20" fmla="*/ 5045 w 5250"/>
              <a:gd name="T21" fmla="*/ 209 h 4113"/>
              <a:gd name="T22" fmla="*/ 5041 w 5250"/>
              <a:gd name="T23" fmla="*/ 952 h 4113"/>
              <a:gd name="T24" fmla="*/ 1845 w 5250"/>
              <a:gd name="T25" fmla="*/ 4112 h 4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0" h="4113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148ED1E0-464A-4BA7-B371-F2D465214952}"/>
              </a:ext>
            </a:extLst>
          </p:cNvPr>
          <p:cNvSpPr>
            <a:spLocks noChangeAspect="1"/>
          </p:cNvSpPr>
          <p:nvPr/>
        </p:nvSpPr>
        <p:spPr>
          <a:xfrm>
            <a:off x="6694982" y="2207954"/>
            <a:ext cx="419993" cy="42091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100" name="Freeform 27">
            <a:extLst>
              <a:ext uri="{FF2B5EF4-FFF2-40B4-BE49-F238E27FC236}">
                <a16:creationId xmlns:a16="http://schemas.microsoft.com/office/drawing/2014/main" id="{C14BE873-4FD3-4ECE-852F-D7DFB3D53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7885" y="2347373"/>
            <a:ext cx="161812" cy="161984"/>
          </a:xfrm>
          <a:custGeom>
            <a:avLst/>
            <a:gdLst>
              <a:gd name="connsiteX0" fmla="*/ 92404 w 672526"/>
              <a:gd name="connsiteY0" fmla="*/ 0 h 671763"/>
              <a:gd name="connsiteX1" fmla="*/ 157940 w 672526"/>
              <a:gd name="connsiteY1" fmla="*/ 26977 h 671763"/>
              <a:gd name="connsiteX2" fmla="*/ 336263 w 672526"/>
              <a:gd name="connsiteY2" fmla="*/ 205079 h 671763"/>
              <a:gd name="connsiteX3" fmla="*/ 514585 w 672526"/>
              <a:gd name="connsiteY3" fmla="*/ 26977 h 671763"/>
              <a:gd name="connsiteX4" fmla="*/ 645526 w 672526"/>
              <a:gd name="connsiteY4" fmla="*/ 26977 h 671763"/>
              <a:gd name="connsiteX5" fmla="*/ 645526 w 672526"/>
              <a:gd name="connsiteY5" fmla="*/ 157803 h 671763"/>
              <a:gd name="connsiteX6" fmla="*/ 467227 w 672526"/>
              <a:gd name="connsiteY6" fmla="*/ 335882 h 671763"/>
              <a:gd name="connsiteX7" fmla="*/ 645526 w 672526"/>
              <a:gd name="connsiteY7" fmla="*/ 513961 h 671763"/>
              <a:gd name="connsiteX8" fmla="*/ 645526 w 672526"/>
              <a:gd name="connsiteY8" fmla="*/ 644787 h 671763"/>
              <a:gd name="connsiteX9" fmla="*/ 514585 w 672526"/>
              <a:gd name="connsiteY9" fmla="*/ 644787 h 671763"/>
              <a:gd name="connsiteX10" fmla="*/ 336263 w 672526"/>
              <a:gd name="connsiteY10" fmla="*/ 466685 h 671763"/>
              <a:gd name="connsiteX11" fmla="*/ 157940 w 672526"/>
              <a:gd name="connsiteY11" fmla="*/ 644787 h 671763"/>
              <a:gd name="connsiteX12" fmla="*/ 27000 w 672526"/>
              <a:gd name="connsiteY12" fmla="*/ 644787 h 671763"/>
              <a:gd name="connsiteX13" fmla="*/ 27000 w 672526"/>
              <a:gd name="connsiteY13" fmla="*/ 513961 h 671763"/>
              <a:gd name="connsiteX14" fmla="*/ 205299 w 672526"/>
              <a:gd name="connsiteY14" fmla="*/ 335882 h 671763"/>
              <a:gd name="connsiteX15" fmla="*/ 27000 w 672526"/>
              <a:gd name="connsiteY15" fmla="*/ 157803 h 671763"/>
              <a:gd name="connsiteX16" fmla="*/ 27000 w 672526"/>
              <a:gd name="connsiteY16" fmla="*/ 26977 h 671763"/>
              <a:gd name="connsiteX17" fmla="*/ 92404 w 672526"/>
              <a:gd name="connsiteY17" fmla="*/ 0 h 6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2526" h="671763">
                <a:moveTo>
                  <a:pt x="92404" y="0"/>
                </a:moveTo>
                <a:cubicBezTo>
                  <a:pt x="116117" y="0"/>
                  <a:pt x="139852" y="8993"/>
                  <a:pt x="157940" y="26977"/>
                </a:cubicBezTo>
                <a:lnTo>
                  <a:pt x="336263" y="205079"/>
                </a:lnTo>
                <a:lnTo>
                  <a:pt x="514585" y="26977"/>
                </a:lnTo>
                <a:cubicBezTo>
                  <a:pt x="550585" y="-8992"/>
                  <a:pt x="609526" y="-8992"/>
                  <a:pt x="645526" y="26977"/>
                </a:cubicBezTo>
                <a:cubicBezTo>
                  <a:pt x="681526" y="62945"/>
                  <a:pt x="681526" y="121658"/>
                  <a:pt x="645526" y="157803"/>
                </a:cubicBezTo>
                <a:lnTo>
                  <a:pt x="467227" y="335882"/>
                </a:lnTo>
                <a:lnTo>
                  <a:pt x="645526" y="513961"/>
                </a:lnTo>
                <a:cubicBezTo>
                  <a:pt x="681526" y="549930"/>
                  <a:pt x="681526" y="608819"/>
                  <a:pt x="645526" y="644787"/>
                </a:cubicBezTo>
                <a:cubicBezTo>
                  <a:pt x="609526" y="680756"/>
                  <a:pt x="550585" y="680756"/>
                  <a:pt x="514585" y="644787"/>
                </a:cubicBezTo>
                <a:lnTo>
                  <a:pt x="336263" y="466685"/>
                </a:lnTo>
                <a:lnTo>
                  <a:pt x="157940" y="644787"/>
                </a:lnTo>
                <a:cubicBezTo>
                  <a:pt x="121764" y="680756"/>
                  <a:pt x="63000" y="680756"/>
                  <a:pt x="27000" y="644787"/>
                </a:cubicBezTo>
                <a:cubicBezTo>
                  <a:pt x="-9000" y="608819"/>
                  <a:pt x="-9000" y="549930"/>
                  <a:pt x="27000" y="513961"/>
                </a:cubicBezTo>
                <a:lnTo>
                  <a:pt x="205299" y="335882"/>
                </a:lnTo>
                <a:lnTo>
                  <a:pt x="27000" y="157803"/>
                </a:lnTo>
                <a:cubicBezTo>
                  <a:pt x="-9000" y="121658"/>
                  <a:pt x="-9000" y="62945"/>
                  <a:pt x="27000" y="26977"/>
                </a:cubicBezTo>
                <a:cubicBezTo>
                  <a:pt x="45000" y="8993"/>
                  <a:pt x="68691" y="0"/>
                  <a:pt x="924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ADB35AF3-AEAD-4972-B6FD-234996A368C8}"/>
              </a:ext>
            </a:extLst>
          </p:cNvPr>
          <p:cNvSpPr/>
          <p:nvPr/>
        </p:nvSpPr>
        <p:spPr>
          <a:xfrm>
            <a:off x="6402350" y="3194118"/>
            <a:ext cx="5360712" cy="2292281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DA1E431-5E5C-42D7-A0F1-0BF16D42D8B9}"/>
              </a:ext>
            </a:extLst>
          </p:cNvPr>
          <p:cNvSpPr txBox="1"/>
          <p:nvPr/>
        </p:nvSpPr>
        <p:spPr>
          <a:xfrm>
            <a:off x="6552812" y="3272990"/>
            <a:ext cx="508673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ZW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4. Hybrid Approaches </a:t>
            </a:r>
          </a:p>
          <a:p>
            <a:pPr algn="just"/>
            <a:endParaRPr lang="en-ZW" sz="1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W" sz="1800" dirty="0">
                <a:solidFill>
                  <a:schemeClr val="tx1"/>
                </a:solidFill>
                <a:latin typeface="Arial Narrow" panose="020B0606020202030204" pitchFamily="34" charset="0"/>
              </a:rPr>
              <a:t>Combine features of DB and DC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W" sz="1800" dirty="0">
                <a:solidFill>
                  <a:schemeClr val="tx1"/>
                </a:solidFill>
                <a:latin typeface="Arial Narrow" panose="020B0606020202030204" pitchFamily="34" charset="0"/>
              </a:rPr>
              <a:t>Common examples include cash balance plans and career average schemes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W" sz="1800" dirty="0">
                <a:solidFill>
                  <a:schemeClr val="tx1"/>
                </a:solidFill>
                <a:latin typeface="Arial Narrow" panose="020B0606020202030204" pitchFamily="34" charset="0"/>
              </a:rPr>
              <a:t>Aim to balance sustainability for sponsors and security for members</a:t>
            </a:r>
          </a:p>
        </p:txBody>
      </p:sp>
    </p:spTree>
    <p:extLst>
      <p:ext uri="{BB962C8B-B14F-4D97-AF65-F5344CB8AC3E}">
        <p14:creationId xmlns:p14="http://schemas.microsoft.com/office/powerpoint/2010/main" val="221505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E9385-81C7-E3C7-F3DF-208A5B0A3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15FD-500C-6BFE-167B-32E7D9B9D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934"/>
            <a:ext cx="12192000" cy="960091"/>
          </a:xfrm>
          <a:solidFill>
            <a:srgbClr val="FF0101"/>
          </a:solidFill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Introduction: Importance of Pension Funds</a:t>
            </a:r>
            <a:endParaRPr lang="en-ZW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8525FC-760D-54F6-DB13-BD3546B2D5E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0082" y="2311058"/>
            <a:ext cx="4168632" cy="344709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W" sz="2200" b="1" dirty="0">
                <a:solidFill>
                  <a:srgbClr val="2B8F29"/>
                </a:solidFill>
                <a:latin typeface="Arial Narrow" panose="020B0606020202030204" pitchFamily="34" charset="0"/>
              </a:rPr>
              <a:t>Financial Security for Retirees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ZW" dirty="0">
              <a:latin typeface="Arial Narrow" panose="020B060602020203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ZW" dirty="0">
                <a:latin typeface="Arial Narrow" panose="020B0606020202030204" pitchFamily="34" charset="0"/>
              </a:rPr>
              <a:t>Income Replacement through steady income.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ZW" dirty="0">
              <a:latin typeface="Arial Narrow" panose="020B060602020203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ZW" dirty="0">
                <a:latin typeface="Arial Narrow" panose="020B0606020202030204" pitchFamily="34" charset="0"/>
              </a:rPr>
              <a:t>Social Security Enhancement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ZW" dirty="0">
              <a:latin typeface="Arial Narrow" panose="020B060602020203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ZW" dirty="0">
                <a:latin typeface="Arial Narrow" panose="020B0606020202030204" pitchFamily="34" charset="0"/>
              </a:rPr>
              <a:t>Protection against Longevity and Inflation Risk.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ZW" dirty="0">
              <a:latin typeface="Arial Narrow" panose="020B060602020203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ZW" dirty="0">
                <a:latin typeface="Arial Narrow" panose="020B0606020202030204" pitchFamily="34" charset="0"/>
              </a:rPr>
              <a:t>Health Care and Quality Life Improvements.</a:t>
            </a:r>
            <a:endParaRPr lang="en-ZW" sz="16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ZW" sz="1600" dirty="0">
              <a:latin typeface="Arial Narrow" panose="020B0606020202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6134BB-2F9F-DE8A-2E85-25262AC7865F}"/>
              </a:ext>
            </a:extLst>
          </p:cNvPr>
          <p:cNvSpPr txBox="1"/>
          <p:nvPr/>
        </p:nvSpPr>
        <p:spPr>
          <a:xfrm>
            <a:off x="4488751" y="2311058"/>
            <a:ext cx="3664070" cy="344709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ZW" sz="2200" b="1" dirty="0">
                <a:solidFill>
                  <a:srgbClr val="3333FF"/>
                </a:solidFill>
                <a:latin typeface="Arial Narrow" panose="020B0606020202030204" pitchFamily="34" charset="0"/>
              </a:rPr>
              <a:t>Economic Growth</a:t>
            </a:r>
          </a:p>
          <a:p>
            <a:pPr algn="just"/>
            <a:endParaRPr lang="en-ZW" sz="1600" dirty="0">
              <a:latin typeface="Arial Narrow" panose="020B0606020202030204" pitchFamily="34" charset="0"/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en-ZW" dirty="0">
                <a:latin typeface="Arial Narrow" panose="020B0606020202030204" pitchFamily="34" charset="0"/>
              </a:rPr>
              <a:t>Capital Market Development.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endParaRPr lang="en-ZW" dirty="0">
              <a:latin typeface="Arial Narrow" panose="020B0606020202030204" pitchFamily="34" charset="0"/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en-ZW" dirty="0">
                <a:latin typeface="Arial Narrow" panose="020B0606020202030204" pitchFamily="34" charset="0"/>
              </a:rPr>
              <a:t>Infrastructure Development.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endParaRPr lang="en-ZW" dirty="0">
              <a:latin typeface="Arial Narrow" panose="020B0606020202030204" pitchFamily="34" charset="0"/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en-ZW" dirty="0">
                <a:latin typeface="Arial Narrow" panose="020B0606020202030204" pitchFamily="34" charset="0"/>
              </a:rPr>
              <a:t>Economic Growth through Investments.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endParaRPr lang="en-ZW" dirty="0">
              <a:latin typeface="Arial Narrow" panose="020B0606020202030204" pitchFamily="34" charset="0"/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en-ZW" dirty="0">
                <a:latin typeface="Arial Narrow" panose="020B0606020202030204" pitchFamily="34" charset="0"/>
              </a:rPr>
              <a:t>Macroeconomic Stability.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endParaRPr lang="en-ZW" dirty="0">
              <a:latin typeface="Arial Narrow" panose="020B0606020202030204" pitchFamily="34" charset="0"/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en-ZW" dirty="0">
                <a:latin typeface="Arial Narrow" panose="020B0606020202030204" pitchFamily="34" charset="0"/>
              </a:rPr>
              <a:t>Foreign Investment Attraction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A39AFA-914C-43D1-AC4F-ECEF84C0E537}"/>
              </a:ext>
            </a:extLst>
          </p:cNvPr>
          <p:cNvSpPr txBox="1"/>
          <p:nvPr/>
        </p:nvSpPr>
        <p:spPr>
          <a:xfrm>
            <a:off x="8292858" y="2311058"/>
            <a:ext cx="3614553" cy="34163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ZW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Social Impact</a:t>
            </a:r>
          </a:p>
          <a:p>
            <a:pPr algn="just"/>
            <a:endParaRPr lang="en-ZW" sz="1600" dirty="0">
              <a:latin typeface="Arial Narrow" panose="020B0606020202030204" pitchFamily="34" charset="0"/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en-ZW" dirty="0">
                <a:latin typeface="Arial Narrow" panose="020B0606020202030204" pitchFamily="34" charset="0"/>
              </a:rPr>
              <a:t>Poverty Alleviation.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endParaRPr lang="en-ZW" dirty="0">
              <a:latin typeface="Arial Narrow" panose="020B0606020202030204" pitchFamily="34" charset="0"/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en-ZW" dirty="0">
                <a:latin typeface="Arial Narrow" panose="020B0606020202030204" pitchFamily="34" charset="0"/>
              </a:rPr>
              <a:t>Social Safety Net – Provision of Basic Standard of Living.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endParaRPr lang="en-ZW" dirty="0">
              <a:latin typeface="Arial Narrow" panose="020B0606020202030204" pitchFamily="34" charset="0"/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en-ZW" dirty="0">
                <a:latin typeface="Arial Narrow" panose="020B0606020202030204" pitchFamily="34" charset="0"/>
              </a:rPr>
              <a:t>Less Dependence on Social Infrastructure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endParaRPr lang="en-ZW" dirty="0">
              <a:latin typeface="Arial Narrow" panose="020B0606020202030204" pitchFamily="34" charset="0"/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en-ZW" dirty="0">
                <a:latin typeface="Arial Narrow" panose="020B0606020202030204" pitchFamily="34" charset="0"/>
              </a:rPr>
              <a:t>Reduced Inequality</a:t>
            </a:r>
          </a:p>
          <a:p>
            <a:pPr lvl="0" algn="just"/>
            <a:endParaRPr lang="en-ZW" sz="1600" dirty="0">
              <a:latin typeface="Arial Narrow" panose="020B0606020202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098F0AD-CC6C-40AE-91D0-D9FC26612A41}"/>
              </a:ext>
            </a:extLst>
          </p:cNvPr>
          <p:cNvSpPr/>
          <p:nvPr/>
        </p:nvSpPr>
        <p:spPr>
          <a:xfrm>
            <a:off x="1628181" y="1107572"/>
            <a:ext cx="927366" cy="57704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b="1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252E0A-F76D-4437-AD15-5F88264B41DA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2091864" y="1684620"/>
            <a:ext cx="0" cy="62643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4BF8916-9683-42B8-BE8C-39776F9542B3}"/>
              </a:ext>
            </a:extLst>
          </p:cNvPr>
          <p:cNvSpPr/>
          <p:nvPr/>
        </p:nvSpPr>
        <p:spPr>
          <a:xfrm>
            <a:off x="5798399" y="1107572"/>
            <a:ext cx="927366" cy="577048"/>
          </a:xfrm>
          <a:prstGeom prst="roundRect">
            <a:avLst/>
          </a:prstGeom>
          <a:solidFill>
            <a:srgbClr val="0000FF"/>
          </a:solidFill>
          <a:ln>
            <a:solidFill>
              <a:srgbClr val="3333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  <a:endParaRPr lang="en-ZW" b="1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A3647B-335B-4CD4-96D2-A0AD33C2B5FB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6262082" y="1684620"/>
            <a:ext cx="0" cy="62643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948A7CD-A66A-4F30-8FAF-EA0EA4C5A7CD}"/>
              </a:ext>
            </a:extLst>
          </p:cNvPr>
          <p:cNvSpPr/>
          <p:nvPr/>
        </p:nvSpPr>
        <p:spPr>
          <a:xfrm>
            <a:off x="9504935" y="1107572"/>
            <a:ext cx="927366" cy="577048"/>
          </a:xfrm>
          <a:prstGeom prst="roundRect">
            <a:avLst/>
          </a:prstGeom>
          <a:solidFill>
            <a:srgbClr val="FF010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  <a:endParaRPr lang="en-ZW" b="1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A99327-15ED-4FDC-B8A0-0DE3DBDA49E4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9968617" y="1684620"/>
            <a:ext cx="1" cy="6264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749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4AD02-0B1C-F870-C4A0-41580F3B8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73F7B-204B-9D0F-8FD4-D14F50EEA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934"/>
            <a:ext cx="12192000" cy="960091"/>
          </a:xfrm>
          <a:solidFill>
            <a:srgbClr val="FF0101"/>
          </a:solidFill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Introduction: Historical Overview of Pension Funds</a:t>
            </a:r>
            <a:endParaRPr lang="en-ZW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E79CCF-E50B-15E0-9824-F40AC2B00A10}"/>
              </a:ext>
            </a:extLst>
          </p:cNvPr>
          <p:cNvSpPr txBox="1"/>
          <p:nvPr/>
        </p:nvSpPr>
        <p:spPr>
          <a:xfrm>
            <a:off x="7874493" y="1061086"/>
            <a:ext cx="41991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ZW" sz="2000" dirty="0">
                <a:latin typeface="Arial Narrow" panose="020B0606020202030204" pitchFamily="34" charset="0"/>
              </a:rPr>
              <a:t>Contributions increased due to dollarisation and growing economy (2009 to 2016).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ZW" sz="20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ZW" sz="2000" dirty="0">
                <a:latin typeface="Arial Narrow" panose="020B0606020202030204" pitchFamily="34" charset="0"/>
              </a:rPr>
              <a:t>2019 significant drop due to currency reforms.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ZW" sz="20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ZW" sz="2000" dirty="0">
                <a:latin typeface="Arial Narrow" panose="020B0606020202030204" pitchFamily="34" charset="0"/>
              </a:rPr>
              <a:t>Thereafter steady increase with no growth in 2024 due to further currency changes.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ZW" sz="20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ZW" sz="2000" dirty="0">
                <a:latin typeface="Arial Narrow" panose="020B0606020202030204" pitchFamily="34" charset="0"/>
              </a:rPr>
              <a:t>Current average contribution per active member: </a:t>
            </a:r>
            <a:r>
              <a:rPr lang="en-ZW" sz="2000" b="1" dirty="0">
                <a:latin typeface="Arial Narrow" panose="020B0606020202030204" pitchFamily="34" charset="0"/>
              </a:rPr>
              <a:t>$47 per month.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2BFE63-6170-5474-4919-B83CCA6959A1}"/>
              </a:ext>
            </a:extLst>
          </p:cNvPr>
          <p:cNvSpPr txBox="1"/>
          <p:nvPr/>
        </p:nvSpPr>
        <p:spPr>
          <a:xfrm>
            <a:off x="160736" y="5457913"/>
            <a:ext cx="2947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1400" i="1" dirty="0">
                <a:latin typeface="Arial Narrow" panose="020B0606020202030204" pitchFamily="34" charset="0"/>
              </a:rPr>
              <a:t>**Source: IPEC Quarterly Reports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CAC65CE-75A2-F105-9044-61B6AA7B33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789052"/>
              </p:ext>
            </p:extLst>
          </p:nvPr>
        </p:nvGraphicFramePr>
        <p:xfrm>
          <a:off x="160736" y="1061086"/>
          <a:ext cx="7486668" cy="444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8720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CD198B5-933C-2977-68A6-7A12FF1CBF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378450"/>
              </p:ext>
            </p:extLst>
          </p:nvPr>
        </p:nvGraphicFramePr>
        <p:xfrm>
          <a:off x="490732" y="969263"/>
          <a:ext cx="5178552" cy="216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BA5A180-6555-1FA2-DAC9-CD6D2D014F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75300"/>
              </p:ext>
            </p:extLst>
          </p:nvPr>
        </p:nvGraphicFramePr>
        <p:xfrm>
          <a:off x="6096000" y="1106424"/>
          <a:ext cx="5605269" cy="279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34D8A59-7B13-FA69-548A-CCF30E7E5AD2}"/>
              </a:ext>
            </a:extLst>
          </p:cNvPr>
          <p:cNvSpPr txBox="1"/>
          <p:nvPr/>
        </p:nvSpPr>
        <p:spPr>
          <a:xfrm>
            <a:off x="6525769" y="3997250"/>
            <a:ext cx="5056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  <a:latin typeface="Arial Narrow" panose="020B0606020202030204" pitchFamily="34" charset="0"/>
              </a:rPr>
              <a:t>Average assets per member growing but not aggressively enough.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  <a:latin typeface="Arial Narrow" panose="020B0606020202030204" pitchFamily="34" charset="0"/>
              </a:rPr>
              <a:t>Membership growing in line with pension contributions.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  <a:latin typeface="Arial Narrow" panose="020B0606020202030204" pitchFamily="34" charset="0"/>
              </a:rPr>
              <a:t>Liquidity a concern as revaluation gains constitute the bulk of income.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  <a:latin typeface="Arial Narrow" panose="020B0606020202030204" pitchFamily="34" charset="0"/>
              </a:rPr>
              <a:t>Increase in Inactive funds – more than active funds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50719-3957-E3AD-F7FA-BA920909E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934"/>
            <a:ext cx="12192000" cy="960091"/>
          </a:xfrm>
          <a:solidFill>
            <a:srgbClr val="FF0101"/>
          </a:solidFill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Introduction: Recent Experience of Pension Funds</a:t>
            </a:r>
            <a:endParaRPr lang="en-ZW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645B1CA-1017-E6DF-BF5F-95C9E003B3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145257"/>
              </p:ext>
            </p:extLst>
          </p:nvPr>
        </p:nvGraphicFramePr>
        <p:xfrm>
          <a:off x="900546" y="3130296"/>
          <a:ext cx="476568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D328949-34B9-4275-BFE7-CA65675A1FE5}"/>
              </a:ext>
            </a:extLst>
          </p:cNvPr>
          <p:cNvSpPr txBox="1"/>
          <p:nvPr/>
        </p:nvSpPr>
        <p:spPr>
          <a:xfrm>
            <a:off x="41009" y="5474578"/>
            <a:ext cx="2604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1400" i="1" dirty="0">
                <a:latin typeface="Arial Narrow" panose="020B0606020202030204" pitchFamily="34" charset="0"/>
              </a:rPr>
              <a:t>**Source: IPEC Quarterly Reports</a:t>
            </a:r>
          </a:p>
        </p:txBody>
      </p:sp>
    </p:spTree>
    <p:extLst>
      <p:ext uri="{BB962C8B-B14F-4D97-AF65-F5344CB8AC3E}">
        <p14:creationId xmlns:p14="http://schemas.microsoft.com/office/powerpoint/2010/main" val="1989341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1B042-EA6F-401E-844B-C105BAC5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75" y="1129770"/>
            <a:ext cx="11732591" cy="4574633"/>
          </a:xfrm>
        </p:spPr>
        <p:txBody>
          <a:bodyPr>
            <a:no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297871-272D-44EA-BBDE-4D4C565C04BE}"/>
              </a:ext>
            </a:extLst>
          </p:cNvPr>
          <p:cNvGrpSpPr/>
          <p:nvPr/>
        </p:nvGrpSpPr>
        <p:grpSpPr>
          <a:xfrm>
            <a:off x="-11359559" y="-2093562"/>
            <a:ext cx="15629332" cy="15544809"/>
            <a:chOff x="10038098" y="4270601"/>
            <a:chExt cx="3332438" cy="331441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88F439B-26EC-47ED-9DC7-C28B942045F1}"/>
                </a:ext>
              </a:extLst>
            </p:cNvPr>
            <p:cNvGrpSpPr/>
            <p:nvPr/>
          </p:nvGrpSpPr>
          <p:grpSpPr>
            <a:xfrm>
              <a:off x="10038098" y="4270601"/>
              <a:ext cx="3332438" cy="1667755"/>
              <a:chOff x="6642992" y="4270601"/>
              <a:chExt cx="3332438" cy="1667755"/>
            </a:xfrm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80903125-D03B-48ED-BD35-C1EDCD45C0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8318223" y="4281149"/>
                <a:ext cx="1657207" cy="1657207"/>
              </a:xfrm>
              <a:prstGeom prst="rect">
                <a:avLst/>
              </a:prstGeom>
            </p:spPr>
          </p:pic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3D4D8136-8D90-49B7-A40A-9AE54316D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V="1">
                <a:off x="6642992" y="4270601"/>
                <a:ext cx="1657210" cy="1657208"/>
              </a:xfrm>
              <a:prstGeom prst="rect">
                <a:avLst/>
              </a:prstGeom>
            </p:spPr>
          </p:pic>
        </p:grp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1D358EF-13C0-4C3E-8DE7-A0385267F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38098" y="5927809"/>
              <a:ext cx="1657208" cy="165720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2BA032-082E-41C0-8E67-37C48768E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90419"/>
            <a:ext cx="12192000" cy="960091"/>
          </a:xfrm>
          <a:solidFill>
            <a:srgbClr val="FF0101"/>
          </a:solidFill>
        </p:spPr>
        <p:txBody>
          <a:bodyPr>
            <a:normAutofit/>
          </a:bodyPr>
          <a:lstStyle/>
          <a:p>
            <a:r>
              <a:rPr lang="en-GB" dirty="0"/>
              <a:t>Current State of Pension Fund Industry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93518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7BEE1-96EA-0372-01BD-FFED3C3EC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00BB8-58AD-7BF4-B07F-B70C77AC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934"/>
            <a:ext cx="12192000" cy="960091"/>
          </a:xfrm>
          <a:solidFill>
            <a:srgbClr val="FF0101"/>
          </a:solidFill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Current State of Pension Funds</a:t>
            </a:r>
            <a:endParaRPr lang="en-ZW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66D411-6742-4F89-893E-38E4B6592431}"/>
              </a:ext>
            </a:extLst>
          </p:cNvPr>
          <p:cNvGrpSpPr/>
          <p:nvPr/>
        </p:nvGrpSpPr>
        <p:grpSpPr>
          <a:xfrm>
            <a:off x="4619391" y="1315845"/>
            <a:ext cx="2336181" cy="2274849"/>
            <a:chOff x="4641694" y="1282391"/>
            <a:chExt cx="2336181" cy="2274849"/>
          </a:xfrm>
        </p:grpSpPr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4F5E3E2E-1E45-42F7-ABC9-FC48D2F8B41D}"/>
                </a:ext>
              </a:extLst>
            </p:cNvPr>
            <p:cNvSpPr/>
            <p:nvPr/>
          </p:nvSpPr>
          <p:spPr>
            <a:xfrm>
              <a:off x="4641694" y="1282391"/>
              <a:ext cx="2336181" cy="1883470"/>
            </a:xfrm>
            <a:prstGeom prst="blockArc">
              <a:avLst/>
            </a:prstGeom>
            <a:solidFill>
              <a:srgbClr val="FF0101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W">
                <a:solidFill>
                  <a:schemeClr val="tx1"/>
                </a:solidFill>
              </a:endParaRPr>
            </a:p>
          </p:txBody>
        </p:sp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EE3B2A62-4E2A-4934-A993-0C8BAD993E62}"/>
                </a:ext>
              </a:extLst>
            </p:cNvPr>
            <p:cNvSpPr/>
            <p:nvPr/>
          </p:nvSpPr>
          <p:spPr>
            <a:xfrm>
              <a:off x="4828476" y="1673770"/>
              <a:ext cx="1940313" cy="1883470"/>
            </a:xfrm>
            <a:prstGeom prst="flowChartConnector">
              <a:avLst/>
            </a:prstGeom>
            <a:solidFill>
              <a:schemeClr val="bg2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W" dirty="0"/>
            </a:p>
          </p:txBody>
        </p:sp>
      </p:grpSp>
      <p:sp>
        <p:nvSpPr>
          <p:cNvPr id="11" name="Block Arc 10">
            <a:extLst>
              <a:ext uri="{FF2B5EF4-FFF2-40B4-BE49-F238E27FC236}">
                <a16:creationId xmlns:a16="http://schemas.microsoft.com/office/drawing/2014/main" id="{4B11B42C-2442-4CA4-A432-3AEDBE417FD0}"/>
              </a:ext>
            </a:extLst>
          </p:cNvPr>
          <p:cNvSpPr/>
          <p:nvPr/>
        </p:nvSpPr>
        <p:spPr>
          <a:xfrm rot="10800000">
            <a:off x="4029635" y="1732657"/>
            <a:ext cx="3588205" cy="2933313"/>
          </a:xfrm>
          <a:prstGeom prst="blockArc">
            <a:avLst/>
          </a:prstGeom>
          <a:solidFill>
            <a:srgbClr val="FF010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14A10E-82B6-4023-8D4C-238AD0D0154F}"/>
              </a:ext>
            </a:extLst>
          </p:cNvPr>
          <p:cNvSpPr txBox="1"/>
          <p:nvPr/>
        </p:nvSpPr>
        <p:spPr>
          <a:xfrm>
            <a:off x="5097019" y="2418126"/>
            <a:ext cx="15609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Challenges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endParaRPr lang="en-ZW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FB4E7D-A465-45B8-8707-DFC8082227CA}"/>
              </a:ext>
            </a:extLst>
          </p:cNvPr>
          <p:cNvSpPr txBox="1"/>
          <p:nvPr/>
        </p:nvSpPr>
        <p:spPr>
          <a:xfrm>
            <a:off x="138222" y="1156708"/>
            <a:ext cx="286015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1. Erosion of Value: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Effects of hyperinflation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Currency Reforms</a:t>
            </a:r>
          </a:p>
          <a:p>
            <a:pPr algn="just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B18F99-A753-40CF-92C2-F71D076DE87C}"/>
              </a:ext>
            </a:extLst>
          </p:cNvPr>
          <p:cNvSpPr txBox="1"/>
          <p:nvPr/>
        </p:nvSpPr>
        <p:spPr>
          <a:xfrm>
            <a:off x="194929" y="3453824"/>
            <a:ext cx="373988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2. Low Contributions: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Inability to target desired retirement outcomes.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Low “pensionable” salaries – impact of allowances.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Lower contribution rates.</a:t>
            </a:r>
            <a:endParaRPr lang="en-ZW" dirty="0">
              <a:latin typeface="Arial Narrow" panose="020B0606020202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AB9311-CA48-4D90-A4C6-7A683F09EABA}"/>
              </a:ext>
            </a:extLst>
          </p:cNvPr>
          <p:cNvSpPr txBox="1"/>
          <p:nvPr/>
        </p:nvSpPr>
        <p:spPr>
          <a:xfrm>
            <a:off x="8143540" y="1137211"/>
            <a:ext cx="37737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3. Poor Investment Returns:</a:t>
            </a:r>
          </a:p>
          <a:p>
            <a:pPr algn="just"/>
            <a:endParaRPr lang="en-US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Erosion of value through prescribed assets and fixed income investments.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Limited historical offshore investments.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Properties returns affected by state of the economy.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064482-7616-4BC2-9E01-A9F60E93FC4E}"/>
              </a:ext>
            </a:extLst>
          </p:cNvPr>
          <p:cNvSpPr txBox="1"/>
          <p:nvPr/>
        </p:nvSpPr>
        <p:spPr>
          <a:xfrm>
            <a:off x="8143540" y="3411403"/>
            <a:ext cx="390184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4. Structural Weaknesses:</a:t>
            </a:r>
          </a:p>
          <a:p>
            <a:pPr algn="just"/>
            <a:endParaRPr lang="en-US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Assets are being recycled among players.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Defined Contribution Model weaknesses – no adjustment to reflect our environment</a:t>
            </a:r>
          </a:p>
        </p:txBody>
      </p:sp>
    </p:spTree>
    <p:extLst>
      <p:ext uri="{BB962C8B-B14F-4D97-AF65-F5344CB8AC3E}">
        <p14:creationId xmlns:p14="http://schemas.microsoft.com/office/powerpoint/2010/main" val="38945209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MHL PowerPoint template.potx" id="{3C66ADD7-95D0-4CBE-9242-84EE3E66BCE9}" vid="{284CC25B-7751-47F0-82BA-1C7AF4A411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BA4ADC38DEAE44A057282B565FB488" ma:contentTypeVersion="18" ma:contentTypeDescription="Create a new document." ma:contentTypeScope="" ma:versionID="a2fe4513058d7b038a5eb9f33585f3b2">
  <xsd:schema xmlns:xsd="http://www.w3.org/2001/XMLSchema" xmlns:xs="http://www.w3.org/2001/XMLSchema" xmlns:p="http://schemas.microsoft.com/office/2006/metadata/properties" xmlns:ns3="868a41da-fb92-4645-bf64-6964d5a8ed50" xmlns:ns4="a24a74c8-ce2a-4507-9184-1dae24364b21" targetNamespace="http://schemas.microsoft.com/office/2006/metadata/properties" ma:root="true" ma:fieldsID="bcee64c81d283f54079e1915bd529f16" ns3:_="" ns4:_="">
    <xsd:import namespace="868a41da-fb92-4645-bf64-6964d5a8ed50"/>
    <xsd:import namespace="a24a74c8-ce2a-4507-9184-1dae24364b2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8a41da-fb92-4645-bf64-6964d5a8ed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4a74c8-ce2a-4507-9184-1dae24364b2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68a41da-fb92-4645-bf64-6964d5a8ed50" xsi:nil="true"/>
  </documentManagement>
</p:properties>
</file>

<file path=customXml/itemProps1.xml><?xml version="1.0" encoding="utf-8"?>
<ds:datastoreItem xmlns:ds="http://schemas.openxmlformats.org/officeDocument/2006/customXml" ds:itemID="{707B649D-A055-4C00-BFA0-64F6908F48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EBD3CB-4BF8-4B44-A843-0FF46A777A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8a41da-fb92-4645-bf64-6964d5a8ed50"/>
    <ds:schemaRef ds:uri="a24a74c8-ce2a-4507-9184-1dae24364b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8161FA-90DB-46E3-B90C-9E69E3018E58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868a41da-fb92-4645-bf64-6964d5a8ed50"/>
    <ds:schemaRef ds:uri="http://purl.org/dc/dcmitype/"/>
    <ds:schemaRef ds:uri="a24a74c8-ce2a-4507-9184-1dae24364b2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FMHL PowerPoint template</Template>
  <TotalTime>76314</TotalTime>
  <Words>2503</Words>
  <Application>Microsoft Office PowerPoint</Application>
  <PresentationFormat>Widescreen</PresentationFormat>
  <Paragraphs>359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Aptos Display</vt:lpstr>
      <vt:lpstr>Arial</vt:lpstr>
      <vt:lpstr>Arial Narrow</vt:lpstr>
      <vt:lpstr>Calibri</vt:lpstr>
      <vt:lpstr>Calibri Light</vt:lpstr>
      <vt:lpstr>Courier New</vt:lpstr>
      <vt:lpstr>1_Office Theme</vt:lpstr>
      <vt:lpstr>PowerPoint Presentation</vt:lpstr>
      <vt:lpstr>PowerPoint Presentation</vt:lpstr>
      <vt:lpstr>PowerPoint Presentation</vt:lpstr>
      <vt:lpstr>PowerPoint Presentation</vt:lpstr>
      <vt:lpstr>Introduction: Importance of Pension Funds</vt:lpstr>
      <vt:lpstr>Introduction: Historical Overview of Pension Funds</vt:lpstr>
      <vt:lpstr>Introduction: Recent Experience of Pension Funds</vt:lpstr>
      <vt:lpstr>Current State of Pension Fund Industry</vt:lpstr>
      <vt:lpstr>Current State of Pension Funds</vt:lpstr>
      <vt:lpstr>Current State of Pension Funds: Historical Burdens</vt:lpstr>
      <vt:lpstr>Current State of Pension Funds: Positives</vt:lpstr>
      <vt:lpstr>Case Studies &amp; Best Practices</vt:lpstr>
      <vt:lpstr>Case Studies &amp; Best Practices</vt:lpstr>
      <vt:lpstr>Case Studies &amp; Best Practices</vt:lpstr>
      <vt:lpstr>Case Studies &amp; Best Practices</vt:lpstr>
      <vt:lpstr>Case Studies &amp; Best Practices</vt:lpstr>
      <vt:lpstr>Case Studies &amp; Best Practices: Africa </vt:lpstr>
      <vt:lpstr>Key Insights from Case Studies</vt:lpstr>
      <vt:lpstr>Recommendations &amp; Possible Reforms</vt:lpstr>
      <vt:lpstr>Key Recommendations: For Government’s Consideration</vt:lpstr>
      <vt:lpstr>Key Recommendations: For IPEC’s Consideration</vt:lpstr>
      <vt:lpstr>Key Recommendations: For IPEC &amp; Government Consideration</vt:lpstr>
      <vt:lpstr>Key Recommendations: For IPEC &amp; Industry Consideration</vt:lpstr>
      <vt:lpstr>Key Recommendations: For Govt, IPEC &amp; Industry Consideration</vt:lpstr>
      <vt:lpstr>Key Recommendations: For Industry &amp; Professionals’ Consideration</vt:lpstr>
      <vt:lpstr>Key Recommendations: IPEC, Industry &amp; Employers’ Consideration</vt:lpstr>
      <vt:lpstr>Key Recommendations: For Industry &amp; Professionals  Consideration</vt:lpstr>
      <vt:lpstr>Urgent Call to Action: Recommendations for Reforms</vt:lpstr>
      <vt:lpstr>In Closing: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Newell</dc:creator>
  <cp:lastModifiedBy>Livingstone Magorimbo</cp:lastModifiedBy>
  <cp:revision>136</cp:revision>
  <dcterms:created xsi:type="dcterms:W3CDTF">2023-12-13T05:02:34Z</dcterms:created>
  <dcterms:modified xsi:type="dcterms:W3CDTF">2025-05-11T17:07:24Z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0x01010078BA4ADC38DEAE44A057282B565FB488</vt:lpwstr>
  </property>
</Properties>
</file>