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65" r:id="rId1"/>
    <p:sldMasterId id="2147484067" r:id="rId2"/>
    <p:sldMasterId id="2147484080" r:id="rId3"/>
    <p:sldMasterId id="2147484092" r:id="rId4"/>
    <p:sldMasterId id="2147484103" r:id="rId5"/>
    <p:sldMasterId id="2147484070" r:id="rId6"/>
    <p:sldMasterId id="2147484076" r:id="rId7"/>
  </p:sldMasterIdLst>
  <p:notesMasterIdLst>
    <p:notesMasterId r:id="rId45"/>
  </p:notesMasterIdLst>
  <p:handoutMasterIdLst>
    <p:handoutMasterId r:id="rId46"/>
  </p:handoutMasterIdLst>
  <p:sldIdLst>
    <p:sldId id="2200" r:id="rId8"/>
    <p:sldId id="3098" r:id="rId9"/>
    <p:sldId id="2241" r:id="rId10"/>
    <p:sldId id="2235" r:id="rId11"/>
    <p:sldId id="2998" r:id="rId12"/>
    <p:sldId id="3094" r:id="rId13"/>
    <p:sldId id="2787" r:id="rId14"/>
    <p:sldId id="2233" r:id="rId15"/>
    <p:sldId id="3095" r:id="rId16"/>
    <p:sldId id="3087" r:id="rId17"/>
    <p:sldId id="2997" r:id="rId18"/>
    <p:sldId id="3091" r:id="rId19"/>
    <p:sldId id="2995" r:id="rId20"/>
    <p:sldId id="3090" r:id="rId21"/>
    <p:sldId id="3089" r:id="rId22"/>
    <p:sldId id="3096" r:id="rId23"/>
    <p:sldId id="3099" r:id="rId24"/>
    <p:sldId id="3093" r:id="rId25"/>
    <p:sldId id="2237" r:id="rId26"/>
    <p:sldId id="2960" r:id="rId27"/>
    <p:sldId id="3104" r:id="rId28"/>
    <p:sldId id="2853" r:id="rId29"/>
    <p:sldId id="2855" r:id="rId30"/>
    <p:sldId id="3102" r:id="rId31"/>
    <p:sldId id="2862" r:id="rId32"/>
    <p:sldId id="2857" r:id="rId33"/>
    <p:sldId id="2617" r:id="rId34"/>
    <p:sldId id="2980" r:id="rId35"/>
    <p:sldId id="2753" r:id="rId36"/>
    <p:sldId id="2272" r:id="rId37"/>
    <p:sldId id="2264" r:id="rId38"/>
    <p:sldId id="2236" r:id="rId39"/>
    <p:sldId id="2238" r:id="rId40"/>
    <p:sldId id="3103" r:id="rId41"/>
    <p:sldId id="3101" r:id="rId42"/>
    <p:sldId id="2185" r:id="rId43"/>
    <p:sldId id="2232" r:id="rId4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orient="horz" pos="3022" userDrawn="1">
          <p15:clr>
            <a:srgbClr val="A4A3A4"/>
          </p15:clr>
        </p15:guide>
        <p15:guide id="3" pos="1413" userDrawn="1">
          <p15:clr>
            <a:srgbClr val="A4A3A4"/>
          </p15:clr>
        </p15:guide>
        <p15:guide id="4" pos="62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a van der Nest (SPW)" initials="NvdN(" lastIdx="15" clrIdx="0">
    <p:extLst>
      <p:ext uri="{19B8F6BF-5375-455C-9EA6-DF929625EA0E}">
        <p15:presenceInfo xmlns:p15="http://schemas.microsoft.com/office/powerpoint/2012/main" userId="S-1-5-21-226440778-1305312232-255577006-230983" providerId="AD"/>
      </p:ext>
    </p:extLst>
  </p:cmAuthor>
  <p:cmAuthor id="2" name="Reginald Labuschagne (SPW)" initials="RL(" lastIdx="2" clrIdx="1">
    <p:extLst>
      <p:ext uri="{19B8F6BF-5375-455C-9EA6-DF929625EA0E}">
        <p15:presenceInfo xmlns:p15="http://schemas.microsoft.com/office/powerpoint/2012/main" userId="S-1-5-21-226440778-1305312232-255577006-1925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8D2DD"/>
    <a:srgbClr val="7796AB"/>
    <a:srgbClr val="7B6469"/>
    <a:srgbClr val="C17B45"/>
    <a:srgbClr val="0074C8"/>
    <a:srgbClr val="333E48"/>
    <a:srgbClr val="F2F2F2"/>
    <a:srgbClr val="823B34"/>
    <a:srgbClr val="E5E5E5"/>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4" autoAdjust="0"/>
    <p:restoredTop sz="95097" autoAdjust="0"/>
  </p:normalViewPr>
  <p:slideViewPr>
    <p:cSldViewPr snapToGrid="0" snapToObjects="1">
      <p:cViewPr varScale="1">
        <p:scale>
          <a:sx n="79" d="100"/>
          <a:sy n="79" d="100"/>
        </p:scale>
        <p:origin x="965" y="77"/>
      </p:cViewPr>
      <p:guideLst>
        <p:guide orient="horz" pos="1344"/>
        <p:guide orient="horz" pos="3022"/>
        <p:guide pos="1413"/>
        <p:guide pos="6244"/>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72" d="100"/>
        <a:sy n="72" d="100"/>
      </p:scale>
      <p:origin x="0" y="0"/>
    </p:cViewPr>
  </p:sorterViewPr>
  <p:notesViewPr>
    <p:cSldViewPr snapToGrid="0" snapToObjects="1" showGuides="1">
      <p:cViewPr varScale="1">
        <p:scale>
          <a:sx n="79" d="100"/>
          <a:sy n="79" d="100"/>
        </p:scale>
        <p:origin x="4096" y="2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oleObject" Target="file:///\\srv000254.mud.internal.co.za\home\_Private%20Clients\Renier%20de%20Bruyn\Back%20ups\Asset%20allocation\IC%20macro%20chart%20data%20Apr%20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rv000254.mud.internal.co.za\home\_Private%20Clients\Renier%20de%20Bruyn\Back%20ups\Asset%20allocation\Data%20Intermediary%20conference%20presentation%20March%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rv000254.mud.internal.co.za\home\_Private%20Clients\Renier%20de%20Bruyn\Back%20ups\Asset%20allocation\Data%20Intermediary%20conference%20presentation%20March%20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7"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7"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949182\AppData\Roaming\Microsoft\Excel\Book1%20(version%201).xlsb"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srv000254.mud.internal.co.za\home\_Private%20Clients\Renier%20de%20Bruyn\Back%20ups\Asset%20allocation\Global%20equity%20fund%20Morningstar%20worksheet.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srv000254.mud.internal.co.za\home\_Private%20Clients\Renier%20de%20Bruyn\Back%20ups\Asset%20allocation\Global%20MA%20portfolio%20holdings%20for%20monthly%20pack.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srv000254.mud.internal.co.za\home\_Private%20Clients\Renier%20de%20Bruyn\Back%20ups\Asset%20allocation\Global%20MA%20portfolio%20holdings%20for%20monthly%20pac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26878161968883E-2"/>
          <c:y val="1.8434291109577835E-2"/>
          <c:w val="0.92665781967152161"/>
          <c:h val="0.84683498065720642"/>
        </c:manualLayout>
      </c:layout>
      <c:barChart>
        <c:barDir val="col"/>
        <c:grouping val="clustered"/>
        <c:varyColors val="0"/>
        <c:ser>
          <c:idx val="0"/>
          <c:order val="0"/>
          <c:tx>
            <c:strRef>
              <c:f>Sheet10!$B$3</c:f>
              <c:strCache>
                <c:ptCount val="1"/>
                <c:pt idx="0">
                  <c:v>1995</c:v>
                </c:pt>
              </c:strCache>
            </c:strRef>
          </c:tx>
          <c:spPr>
            <a:solidFill>
              <a:schemeClr val="accent1"/>
            </a:solidFill>
            <a:ln>
              <a:noFill/>
            </a:ln>
            <a:effectLst/>
          </c:spPr>
          <c:invertIfNegative val="0"/>
          <c:cat>
            <c:strRef>
              <c:f>Sheet10!$A$4:$A$17</c:f>
              <c:strCache>
                <c:ptCount val="14"/>
                <c:pt idx="0">
                  <c:v>USA</c:v>
                </c:pt>
                <c:pt idx="1">
                  <c:v>Japan</c:v>
                </c:pt>
                <c:pt idx="2">
                  <c:v>Germany</c:v>
                </c:pt>
                <c:pt idx="3">
                  <c:v>China</c:v>
                </c:pt>
                <c:pt idx="4">
                  <c:v>Italy</c:v>
                </c:pt>
                <c:pt idx="5">
                  <c:v>France</c:v>
                </c:pt>
                <c:pt idx="6">
                  <c:v>UK</c:v>
                </c:pt>
                <c:pt idx="7">
                  <c:v>Brazil</c:v>
                </c:pt>
                <c:pt idx="8">
                  <c:v>Mexico</c:v>
                </c:pt>
                <c:pt idx="9">
                  <c:v>Canada</c:v>
                </c:pt>
                <c:pt idx="10">
                  <c:v>Korea</c:v>
                </c:pt>
                <c:pt idx="11">
                  <c:v>Spain</c:v>
                </c:pt>
                <c:pt idx="12">
                  <c:v>Russia</c:v>
                </c:pt>
                <c:pt idx="13">
                  <c:v>India</c:v>
                </c:pt>
              </c:strCache>
            </c:strRef>
          </c:cat>
          <c:val>
            <c:numRef>
              <c:f>Sheet10!$B$4:$B$17</c:f>
              <c:numCache>
                <c:formatCode>0.0%</c:formatCode>
                <c:ptCount val="14"/>
                <c:pt idx="0">
                  <c:v>0.23599999999999999</c:v>
                </c:pt>
                <c:pt idx="1">
                  <c:v>0.12</c:v>
                </c:pt>
                <c:pt idx="2">
                  <c:v>8.4000000000000005E-2</c:v>
                </c:pt>
                <c:pt idx="3">
                  <c:v>4.9000000000000002E-2</c:v>
                </c:pt>
                <c:pt idx="4">
                  <c:v>4.7E-2</c:v>
                </c:pt>
                <c:pt idx="5">
                  <c:v>3.2000000000000001E-2</c:v>
                </c:pt>
                <c:pt idx="6">
                  <c:v>3.1E-2</c:v>
                </c:pt>
                <c:pt idx="7">
                  <c:v>2.8000000000000001E-2</c:v>
                </c:pt>
                <c:pt idx="8">
                  <c:v>2.5000000000000001E-2</c:v>
                </c:pt>
                <c:pt idx="9">
                  <c:v>2.1999999999999999E-2</c:v>
                </c:pt>
                <c:pt idx="10">
                  <c:v>2.1000000000000001E-2</c:v>
                </c:pt>
                <c:pt idx="11">
                  <c:v>0.02</c:v>
                </c:pt>
                <c:pt idx="12">
                  <c:v>1.6E-2</c:v>
                </c:pt>
                <c:pt idx="13">
                  <c:v>1.4999999999999999E-2</c:v>
                </c:pt>
              </c:numCache>
            </c:numRef>
          </c:val>
          <c:extLst>
            <c:ext xmlns:c16="http://schemas.microsoft.com/office/drawing/2014/chart" uri="{C3380CC4-5D6E-409C-BE32-E72D297353CC}">
              <c16:uniqueId val="{00000000-A755-4FC9-BCD9-B3A05DAF68D0}"/>
            </c:ext>
          </c:extLst>
        </c:ser>
        <c:ser>
          <c:idx val="1"/>
          <c:order val="1"/>
          <c:tx>
            <c:strRef>
              <c:f>Sheet10!$C$3</c:f>
              <c:strCache>
                <c:ptCount val="1"/>
                <c:pt idx="0">
                  <c:v>2023</c:v>
                </c:pt>
              </c:strCache>
            </c:strRef>
          </c:tx>
          <c:spPr>
            <a:solidFill>
              <a:schemeClr val="accent2"/>
            </a:solidFill>
            <a:ln>
              <a:noFill/>
            </a:ln>
            <a:effectLst/>
          </c:spPr>
          <c:invertIfNegative val="0"/>
          <c:cat>
            <c:strRef>
              <c:f>Sheet10!$A$4:$A$17</c:f>
              <c:strCache>
                <c:ptCount val="14"/>
                <c:pt idx="0">
                  <c:v>USA</c:v>
                </c:pt>
                <c:pt idx="1">
                  <c:v>Japan</c:v>
                </c:pt>
                <c:pt idx="2">
                  <c:v>Germany</c:v>
                </c:pt>
                <c:pt idx="3">
                  <c:v>China</c:v>
                </c:pt>
                <c:pt idx="4">
                  <c:v>Italy</c:v>
                </c:pt>
                <c:pt idx="5">
                  <c:v>France</c:v>
                </c:pt>
                <c:pt idx="6">
                  <c:v>UK</c:v>
                </c:pt>
                <c:pt idx="7">
                  <c:v>Brazil</c:v>
                </c:pt>
                <c:pt idx="8">
                  <c:v>Mexico</c:v>
                </c:pt>
                <c:pt idx="9">
                  <c:v>Canada</c:v>
                </c:pt>
                <c:pt idx="10">
                  <c:v>Korea</c:v>
                </c:pt>
                <c:pt idx="11">
                  <c:v>Spain</c:v>
                </c:pt>
                <c:pt idx="12">
                  <c:v>Russia</c:v>
                </c:pt>
                <c:pt idx="13">
                  <c:v>India</c:v>
                </c:pt>
              </c:strCache>
            </c:strRef>
          </c:cat>
          <c:val>
            <c:numRef>
              <c:f>Sheet10!$C$4:$C$17</c:f>
              <c:numCache>
                <c:formatCode>0.0%</c:formatCode>
                <c:ptCount val="14"/>
                <c:pt idx="0">
                  <c:v>0.15</c:v>
                </c:pt>
                <c:pt idx="1">
                  <c:v>6.6000000000000003E-2</c:v>
                </c:pt>
                <c:pt idx="2">
                  <c:v>4.5999999999999999E-2</c:v>
                </c:pt>
                <c:pt idx="3">
                  <c:v>0.318</c:v>
                </c:pt>
                <c:pt idx="4">
                  <c:v>1.7999999999999999E-2</c:v>
                </c:pt>
                <c:pt idx="5">
                  <c:v>1.7000000000000001E-2</c:v>
                </c:pt>
                <c:pt idx="6">
                  <c:v>1.9E-2</c:v>
                </c:pt>
                <c:pt idx="7">
                  <c:v>1.2E-2</c:v>
                </c:pt>
                <c:pt idx="8">
                  <c:v>1.7999999999999999E-2</c:v>
                </c:pt>
                <c:pt idx="9">
                  <c:v>0.01</c:v>
                </c:pt>
                <c:pt idx="10">
                  <c:v>0.03</c:v>
                </c:pt>
                <c:pt idx="11">
                  <c:v>0.01</c:v>
                </c:pt>
                <c:pt idx="12">
                  <c:v>1.2999999999999999E-2</c:v>
                </c:pt>
                <c:pt idx="13">
                  <c:v>3.2000000000000001E-2</c:v>
                </c:pt>
              </c:numCache>
            </c:numRef>
          </c:val>
          <c:extLst>
            <c:ext xmlns:c16="http://schemas.microsoft.com/office/drawing/2014/chart" uri="{C3380CC4-5D6E-409C-BE32-E72D297353CC}">
              <c16:uniqueId val="{00000001-A755-4FC9-BCD9-B3A05DAF68D0}"/>
            </c:ext>
          </c:extLst>
        </c:ser>
        <c:dLbls>
          <c:showLegendKey val="0"/>
          <c:showVal val="0"/>
          <c:showCatName val="0"/>
          <c:showSerName val="0"/>
          <c:showPercent val="0"/>
          <c:showBubbleSize val="0"/>
        </c:dLbls>
        <c:gapWidth val="219"/>
        <c:overlap val="-27"/>
        <c:axId val="2125829264"/>
        <c:axId val="2125828784"/>
      </c:barChart>
      <c:catAx>
        <c:axId val="212582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rial Narrow" panose="020B0606020202030204" pitchFamily="34" charset="0"/>
                <a:ea typeface="+mn-ea"/>
                <a:cs typeface="+mn-cs"/>
              </a:defRPr>
            </a:pPr>
            <a:endParaRPr lang="en-US"/>
          </a:p>
        </c:txPr>
        <c:crossAx val="2125828784"/>
        <c:crosses val="autoZero"/>
        <c:auto val="1"/>
        <c:lblAlgn val="ctr"/>
        <c:lblOffset val="100"/>
        <c:noMultiLvlLbl val="0"/>
      </c:catAx>
      <c:valAx>
        <c:axId val="2125828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Arial Narrow" panose="020B0606020202030204" pitchFamily="34" charset="0"/>
                <a:ea typeface="+mn-ea"/>
                <a:cs typeface="+mn-cs"/>
              </a:defRPr>
            </a:pPr>
            <a:endParaRPr lang="en-US"/>
          </a:p>
        </c:txPr>
        <c:crossAx val="212582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2"/>
          </a:solidFill>
          <a:latin typeface="Arial Narrow" panose="020B0606020202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Sheet7!$B$1</c:f>
              <c:strCache>
                <c:ptCount val="1"/>
                <c:pt idx="0">
                  <c:v>Fed debt held by the public % of GDP</c:v>
                </c:pt>
              </c:strCache>
            </c:strRef>
          </c:tx>
          <c:spPr>
            <a:ln w="28575" cap="rnd">
              <a:solidFill>
                <a:schemeClr val="accent1"/>
              </a:solidFill>
              <a:round/>
            </a:ln>
            <a:effectLst/>
          </c:spPr>
          <c:marker>
            <c:symbol val="none"/>
          </c:marker>
          <c:cat>
            <c:numRef>
              <c:f>Sheet7!$A$2:$A$94</c:f>
              <c:numCache>
                <c:formatCode>m/d/yyyy</c:formatCode>
                <c:ptCount val="93"/>
                <c:pt idx="0">
                  <c:v>23011</c:v>
                </c:pt>
                <c:pt idx="1">
                  <c:v>23376</c:v>
                </c:pt>
                <c:pt idx="2">
                  <c:v>23742</c:v>
                </c:pt>
                <c:pt idx="3">
                  <c:v>24107</c:v>
                </c:pt>
                <c:pt idx="4">
                  <c:v>24472</c:v>
                </c:pt>
                <c:pt idx="5">
                  <c:v>24837</c:v>
                </c:pt>
                <c:pt idx="6">
                  <c:v>25203</c:v>
                </c:pt>
                <c:pt idx="7">
                  <c:v>25568</c:v>
                </c:pt>
                <c:pt idx="8">
                  <c:v>25933</c:v>
                </c:pt>
                <c:pt idx="9">
                  <c:v>26298</c:v>
                </c:pt>
                <c:pt idx="10">
                  <c:v>26664</c:v>
                </c:pt>
                <c:pt idx="11">
                  <c:v>27029</c:v>
                </c:pt>
                <c:pt idx="12">
                  <c:v>27394</c:v>
                </c:pt>
                <c:pt idx="13">
                  <c:v>27759</c:v>
                </c:pt>
                <c:pt idx="14">
                  <c:v>28125</c:v>
                </c:pt>
                <c:pt idx="15">
                  <c:v>28490</c:v>
                </c:pt>
                <c:pt idx="16">
                  <c:v>28855</c:v>
                </c:pt>
                <c:pt idx="17">
                  <c:v>29220</c:v>
                </c:pt>
                <c:pt idx="18">
                  <c:v>29586</c:v>
                </c:pt>
                <c:pt idx="19">
                  <c:v>29951</c:v>
                </c:pt>
                <c:pt idx="20">
                  <c:v>30316</c:v>
                </c:pt>
                <c:pt idx="21">
                  <c:v>30681</c:v>
                </c:pt>
                <c:pt idx="22">
                  <c:v>31047</c:v>
                </c:pt>
                <c:pt idx="23">
                  <c:v>31412</c:v>
                </c:pt>
                <c:pt idx="24">
                  <c:v>31777</c:v>
                </c:pt>
                <c:pt idx="25">
                  <c:v>32142</c:v>
                </c:pt>
                <c:pt idx="26">
                  <c:v>32508</c:v>
                </c:pt>
                <c:pt idx="27">
                  <c:v>32873</c:v>
                </c:pt>
                <c:pt idx="28">
                  <c:v>33238</c:v>
                </c:pt>
                <c:pt idx="29">
                  <c:v>33603</c:v>
                </c:pt>
                <c:pt idx="30">
                  <c:v>33969</c:v>
                </c:pt>
                <c:pt idx="31">
                  <c:v>34334</c:v>
                </c:pt>
                <c:pt idx="32">
                  <c:v>34699</c:v>
                </c:pt>
                <c:pt idx="33">
                  <c:v>35064</c:v>
                </c:pt>
                <c:pt idx="34">
                  <c:v>35430</c:v>
                </c:pt>
                <c:pt idx="35">
                  <c:v>35795</c:v>
                </c:pt>
                <c:pt idx="36">
                  <c:v>36160</c:v>
                </c:pt>
                <c:pt idx="37">
                  <c:v>36525</c:v>
                </c:pt>
                <c:pt idx="38">
                  <c:v>36891</c:v>
                </c:pt>
                <c:pt idx="39">
                  <c:v>37256</c:v>
                </c:pt>
                <c:pt idx="40">
                  <c:v>37621</c:v>
                </c:pt>
                <c:pt idx="41">
                  <c:v>37986</c:v>
                </c:pt>
                <c:pt idx="42">
                  <c:v>38352</c:v>
                </c:pt>
                <c:pt idx="43">
                  <c:v>38717</c:v>
                </c:pt>
                <c:pt idx="44">
                  <c:v>39082</c:v>
                </c:pt>
                <c:pt idx="45">
                  <c:v>39447</c:v>
                </c:pt>
                <c:pt idx="46">
                  <c:v>39813</c:v>
                </c:pt>
                <c:pt idx="47">
                  <c:v>40178</c:v>
                </c:pt>
                <c:pt idx="48">
                  <c:v>40543</c:v>
                </c:pt>
                <c:pt idx="49">
                  <c:v>40908</c:v>
                </c:pt>
                <c:pt idx="50">
                  <c:v>41274</c:v>
                </c:pt>
                <c:pt idx="51">
                  <c:v>41639</c:v>
                </c:pt>
                <c:pt idx="52">
                  <c:v>42004</c:v>
                </c:pt>
                <c:pt idx="53">
                  <c:v>42369</c:v>
                </c:pt>
                <c:pt idx="54">
                  <c:v>42735</c:v>
                </c:pt>
                <c:pt idx="55">
                  <c:v>43100</c:v>
                </c:pt>
                <c:pt idx="56">
                  <c:v>43465</c:v>
                </c:pt>
                <c:pt idx="57">
                  <c:v>43830</c:v>
                </c:pt>
                <c:pt idx="58">
                  <c:v>44196</c:v>
                </c:pt>
                <c:pt idx="59">
                  <c:v>44561</c:v>
                </c:pt>
                <c:pt idx="60">
                  <c:v>44926</c:v>
                </c:pt>
                <c:pt idx="61">
                  <c:v>45291</c:v>
                </c:pt>
                <c:pt idx="62">
                  <c:v>45657</c:v>
                </c:pt>
                <c:pt idx="63">
                  <c:v>46022</c:v>
                </c:pt>
                <c:pt idx="64">
                  <c:v>46387</c:v>
                </c:pt>
                <c:pt idx="65">
                  <c:v>46752</c:v>
                </c:pt>
                <c:pt idx="66">
                  <c:v>47118</c:v>
                </c:pt>
                <c:pt idx="67">
                  <c:v>47483</c:v>
                </c:pt>
                <c:pt idx="68">
                  <c:v>47848</c:v>
                </c:pt>
                <c:pt idx="69">
                  <c:v>48213</c:v>
                </c:pt>
                <c:pt idx="70">
                  <c:v>48579</c:v>
                </c:pt>
                <c:pt idx="71">
                  <c:v>48944</c:v>
                </c:pt>
                <c:pt idx="72">
                  <c:v>49309</c:v>
                </c:pt>
                <c:pt idx="73">
                  <c:v>49674</c:v>
                </c:pt>
                <c:pt idx="74">
                  <c:v>50040</c:v>
                </c:pt>
                <c:pt idx="75">
                  <c:v>50405</c:v>
                </c:pt>
                <c:pt idx="76">
                  <c:v>50770</c:v>
                </c:pt>
                <c:pt idx="77">
                  <c:v>51135</c:v>
                </c:pt>
                <c:pt idx="78">
                  <c:v>51501</c:v>
                </c:pt>
                <c:pt idx="79">
                  <c:v>51866</c:v>
                </c:pt>
                <c:pt idx="80">
                  <c:v>52231</c:v>
                </c:pt>
                <c:pt idx="81">
                  <c:v>52596</c:v>
                </c:pt>
                <c:pt idx="82">
                  <c:v>52962</c:v>
                </c:pt>
                <c:pt idx="83">
                  <c:v>53327</c:v>
                </c:pt>
                <c:pt idx="84">
                  <c:v>53692</c:v>
                </c:pt>
                <c:pt idx="85">
                  <c:v>54057</c:v>
                </c:pt>
                <c:pt idx="86">
                  <c:v>54423</c:v>
                </c:pt>
                <c:pt idx="87">
                  <c:v>54788</c:v>
                </c:pt>
                <c:pt idx="88">
                  <c:v>55153</c:v>
                </c:pt>
                <c:pt idx="89">
                  <c:v>55518</c:v>
                </c:pt>
                <c:pt idx="90">
                  <c:v>55884</c:v>
                </c:pt>
                <c:pt idx="91">
                  <c:v>56249</c:v>
                </c:pt>
                <c:pt idx="92">
                  <c:v>56614</c:v>
                </c:pt>
              </c:numCache>
            </c:numRef>
          </c:cat>
          <c:val>
            <c:numRef>
              <c:f>Sheet7!$B$2:$B$94</c:f>
              <c:numCache>
                <c:formatCode>General</c:formatCode>
                <c:ptCount val="93"/>
                <c:pt idx="0">
                  <c:v>42.345999999999997</c:v>
                </c:pt>
                <c:pt idx="1">
                  <c:v>41.082999999999998</c:v>
                </c:pt>
                <c:pt idx="2">
                  <c:v>38.817</c:v>
                </c:pt>
                <c:pt idx="3">
                  <c:v>36.764000000000003</c:v>
                </c:pt>
                <c:pt idx="4">
                  <c:v>33.789000000000001</c:v>
                </c:pt>
                <c:pt idx="5">
                  <c:v>31.873000000000001</c:v>
                </c:pt>
                <c:pt idx="6">
                  <c:v>32.259</c:v>
                </c:pt>
                <c:pt idx="7">
                  <c:v>28.37</c:v>
                </c:pt>
                <c:pt idx="8">
                  <c:v>27.056999999999999</c:v>
                </c:pt>
                <c:pt idx="9">
                  <c:v>27.14</c:v>
                </c:pt>
                <c:pt idx="10">
                  <c:v>26.506</c:v>
                </c:pt>
                <c:pt idx="11">
                  <c:v>25.202000000000002</c:v>
                </c:pt>
                <c:pt idx="12">
                  <c:v>23.178000000000001</c:v>
                </c:pt>
                <c:pt idx="13">
                  <c:v>24.562000000000001</c:v>
                </c:pt>
                <c:pt idx="14">
                  <c:v>26.728999999999999</c:v>
                </c:pt>
                <c:pt idx="15">
                  <c:v>27.125</c:v>
                </c:pt>
                <c:pt idx="16">
                  <c:v>26.704999999999998</c:v>
                </c:pt>
                <c:pt idx="17">
                  <c:v>24.957999999999998</c:v>
                </c:pt>
                <c:pt idx="18">
                  <c:v>25.5</c:v>
                </c:pt>
                <c:pt idx="19">
                  <c:v>25.195</c:v>
                </c:pt>
                <c:pt idx="20">
                  <c:v>27.905000000000001</c:v>
                </c:pt>
                <c:pt idx="21">
                  <c:v>32.162999999999997</c:v>
                </c:pt>
                <c:pt idx="22">
                  <c:v>33.094999999999999</c:v>
                </c:pt>
                <c:pt idx="23">
                  <c:v>35.338999999999999</c:v>
                </c:pt>
                <c:pt idx="24">
                  <c:v>38.456000000000003</c:v>
                </c:pt>
                <c:pt idx="25">
                  <c:v>39.637</c:v>
                </c:pt>
                <c:pt idx="26">
                  <c:v>39.926000000000002</c:v>
                </c:pt>
                <c:pt idx="27">
                  <c:v>39.439</c:v>
                </c:pt>
                <c:pt idx="28">
                  <c:v>40.883000000000003</c:v>
                </c:pt>
                <c:pt idx="29">
                  <c:v>44.131</c:v>
                </c:pt>
                <c:pt idx="30">
                  <c:v>46.752000000000002</c:v>
                </c:pt>
                <c:pt idx="31">
                  <c:v>47.945</c:v>
                </c:pt>
                <c:pt idx="32">
                  <c:v>47.835000000000001</c:v>
                </c:pt>
                <c:pt idx="33">
                  <c:v>47.673999999999999</c:v>
                </c:pt>
                <c:pt idx="34">
                  <c:v>46.962000000000003</c:v>
                </c:pt>
                <c:pt idx="35">
                  <c:v>44.637999999999998</c:v>
                </c:pt>
                <c:pt idx="36">
                  <c:v>41.665999999999997</c:v>
                </c:pt>
                <c:pt idx="37">
                  <c:v>38.317999999999998</c:v>
                </c:pt>
                <c:pt idx="38">
                  <c:v>33.703000000000003</c:v>
                </c:pt>
                <c:pt idx="39">
                  <c:v>31.538</c:v>
                </c:pt>
                <c:pt idx="40">
                  <c:v>32.694000000000003</c:v>
                </c:pt>
                <c:pt idx="41">
                  <c:v>34.697000000000003</c:v>
                </c:pt>
                <c:pt idx="42">
                  <c:v>35.712000000000003</c:v>
                </c:pt>
                <c:pt idx="43">
                  <c:v>35.765000000000001</c:v>
                </c:pt>
                <c:pt idx="44">
                  <c:v>35.411000000000001</c:v>
                </c:pt>
                <c:pt idx="45">
                  <c:v>35.197000000000003</c:v>
                </c:pt>
                <c:pt idx="46">
                  <c:v>39.219000000000001</c:v>
                </c:pt>
                <c:pt idx="47">
                  <c:v>52.15</c:v>
                </c:pt>
                <c:pt idx="48">
                  <c:v>60.593000000000004</c:v>
                </c:pt>
                <c:pt idx="49">
                  <c:v>65.484999999999999</c:v>
                </c:pt>
                <c:pt idx="50">
                  <c:v>70.028000000000006</c:v>
                </c:pt>
                <c:pt idx="51">
                  <c:v>71.805000000000007</c:v>
                </c:pt>
                <c:pt idx="52">
                  <c:v>73.328999999999994</c:v>
                </c:pt>
                <c:pt idx="53">
                  <c:v>72.212000000000003</c:v>
                </c:pt>
                <c:pt idx="54">
                  <c:v>76.001000000000005</c:v>
                </c:pt>
                <c:pt idx="55">
                  <c:v>75.691999999999993</c:v>
                </c:pt>
                <c:pt idx="56">
                  <c:v>77.066999999999993</c:v>
                </c:pt>
                <c:pt idx="57">
                  <c:v>78.968000000000004</c:v>
                </c:pt>
                <c:pt idx="58">
                  <c:v>98.704999999999998</c:v>
                </c:pt>
                <c:pt idx="59">
                  <c:v>97.15</c:v>
                </c:pt>
                <c:pt idx="60">
                  <c:v>95.837999999999994</c:v>
                </c:pt>
                <c:pt idx="61">
                  <c:v>97.278000000000006</c:v>
                </c:pt>
              </c:numCache>
            </c:numRef>
          </c:val>
          <c:smooth val="0"/>
          <c:extLst>
            <c:ext xmlns:c16="http://schemas.microsoft.com/office/drawing/2014/chart" uri="{C3380CC4-5D6E-409C-BE32-E72D297353CC}">
              <c16:uniqueId val="{00000000-9E19-44FB-A2A8-978AE420A8A4}"/>
            </c:ext>
          </c:extLst>
        </c:ser>
        <c:ser>
          <c:idx val="1"/>
          <c:order val="1"/>
          <c:tx>
            <c:strRef>
              <c:f>Sheet7!$C$1</c:f>
              <c:strCache>
                <c:ptCount val="1"/>
                <c:pt idx="0">
                  <c:v>Projected</c:v>
                </c:pt>
              </c:strCache>
            </c:strRef>
          </c:tx>
          <c:spPr>
            <a:ln w="28575" cap="rnd">
              <a:solidFill>
                <a:schemeClr val="accent2"/>
              </a:solidFill>
              <a:prstDash val="sysDash"/>
              <a:round/>
            </a:ln>
            <a:effectLst/>
          </c:spPr>
          <c:marker>
            <c:symbol val="none"/>
          </c:marker>
          <c:cat>
            <c:numRef>
              <c:f>Sheet7!$A$2:$A$94</c:f>
              <c:numCache>
                <c:formatCode>m/d/yyyy</c:formatCode>
                <c:ptCount val="93"/>
                <c:pt idx="0">
                  <c:v>23011</c:v>
                </c:pt>
                <c:pt idx="1">
                  <c:v>23376</c:v>
                </c:pt>
                <c:pt idx="2">
                  <c:v>23742</c:v>
                </c:pt>
                <c:pt idx="3">
                  <c:v>24107</c:v>
                </c:pt>
                <c:pt idx="4">
                  <c:v>24472</c:v>
                </c:pt>
                <c:pt idx="5">
                  <c:v>24837</c:v>
                </c:pt>
                <c:pt idx="6">
                  <c:v>25203</c:v>
                </c:pt>
                <c:pt idx="7">
                  <c:v>25568</c:v>
                </c:pt>
                <c:pt idx="8">
                  <c:v>25933</c:v>
                </c:pt>
                <c:pt idx="9">
                  <c:v>26298</c:v>
                </c:pt>
                <c:pt idx="10">
                  <c:v>26664</c:v>
                </c:pt>
                <c:pt idx="11">
                  <c:v>27029</c:v>
                </c:pt>
                <c:pt idx="12">
                  <c:v>27394</c:v>
                </c:pt>
                <c:pt idx="13">
                  <c:v>27759</c:v>
                </c:pt>
                <c:pt idx="14">
                  <c:v>28125</c:v>
                </c:pt>
                <c:pt idx="15">
                  <c:v>28490</c:v>
                </c:pt>
                <c:pt idx="16">
                  <c:v>28855</c:v>
                </c:pt>
                <c:pt idx="17">
                  <c:v>29220</c:v>
                </c:pt>
                <c:pt idx="18">
                  <c:v>29586</c:v>
                </c:pt>
                <c:pt idx="19">
                  <c:v>29951</c:v>
                </c:pt>
                <c:pt idx="20">
                  <c:v>30316</c:v>
                </c:pt>
                <c:pt idx="21">
                  <c:v>30681</c:v>
                </c:pt>
                <c:pt idx="22">
                  <c:v>31047</c:v>
                </c:pt>
                <c:pt idx="23">
                  <c:v>31412</c:v>
                </c:pt>
                <c:pt idx="24">
                  <c:v>31777</c:v>
                </c:pt>
                <c:pt idx="25">
                  <c:v>32142</c:v>
                </c:pt>
                <c:pt idx="26">
                  <c:v>32508</c:v>
                </c:pt>
                <c:pt idx="27">
                  <c:v>32873</c:v>
                </c:pt>
                <c:pt idx="28">
                  <c:v>33238</c:v>
                </c:pt>
                <c:pt idx="29">
                  <c:v>33603</c:v>
                </c:pt>
                <c:pt idx="30">
                  <c:v>33969</c:v>
                </c:pt>
                <c:pt idx="31">
                  <c:v>34334</c:v>
                </c:pt>
                <c:pt idx="32">
                  <c:v>34699</c:v>
                </c:pt>
                <c:pt idx="33">
                  <c:v>35064</c:v>
                </c:pt>
                <c:pt idx="34">
                  <c:v>35430</c:v>
                </c:pt>
                <c:pt idx="35">
                  <c:v>35795</c:v>
                </c:pt>
                <c:pt idx="36">
                  <c:v>36160</c:v>
                </c:pt>
                <c:pt idx="37">
                  <c:v>36525</c:v>
                </c:pt>
                <c:pt idx="38">
                  <c:v>36891</c:v>
                </c:pt>
                <c:pt idx="39">
                  <c:v>37256</c:v>
                </c:pt>
                <c:pt idx="40">
                  <c:v>37621</c:v>
                </c:pt>
                <c:pt idx="41">
                  <c:v>37986</c:v>
                </c:pt>
                <c:pt idx="42">
                  <c:v>38352</c:v>
                </c:pt>
                <c:pt idx="43">
                  <c:v>38717</c:v>
                </c:pt>
                <c:pt idx="44">
                  <c:v>39082</c:v>
                </c:pt>
                <c:pt idx="45">
                  <c:v>39447</c:v>
                </c:pt>
                <c:pt idx="46">
                  <c:v>39813</c:v>
                </c:pt>
                <c:pt idx="47">
                  <c:v>40178</c:v>
                </c:pt>
                <c:pt idx="48">
                  <c:v>40543</c:v>
                </c:pt>
                <c:pt idx="49">
                  <c:v>40908</c:v>
                </c:pt>
                <c:pt idx="50">
                  <c:v>41274</c:v>
                </c:pt>
                <c:pt idx="51">
                  <c:v>41639</c:v>
                </c:pt>
                <c:pt idx="52">
                  <c:v>42004</c:v>
                </c:pt>
                <c:pt idx="53">
                  <c:v>42369</c:v>
                </c:pt>
                <c:pt idx="54">
                  <c:v>42735</c:v>
                </c:pt>
                <c:pt idx="55">
                  <c:v>43100</c:v>
                </c:pt>
                <c:pt idx="56">
                  <c:v>43465</c:v>
                </c:pt>
                <c:pt idx="57">
                  <c:v>43830</c:v>
                </c:pt>
                <c:pt idx="58">
                  <c:v>44196</c:v>
                </c:pt>
                <c:pt idx="59">
                  <c:v>44561</c:v>
                </c:pt>
                <c:pt idx="60">
                  <c:v>44926</c:v>
                </c:pt>
                <c:pt idx="61">
                  <c:v>45291</c:v>
                </c:pt>
                <c:pt idx="62">
                  <c:v>45657</c:v>
                </c:pt>
                <c:pt idx="63">
                  <c:v>46022</c:v>
                </c:pt>
                <c:pt idx="64">
                  <c:v>46387</c:v>
                </c:pt>
                <c:pt idx="65">
                  <c:v>46752</c:v>
                </c:pt>
                <c:pt idx="66">
                  <c:v>47118</c:v>
                </c:pt>
                <c:pt idx="67">
                  <c:v>47483</c:v>
                </c:pt>
                <c:pt idx="68">
                  <c:v>47848</c:v>
                </c:pt>
                <c:pt idx="69">
                  <c:v>48213</c:v>
                </c:pt>
                <c:pt idx="70">
                  <c:v>48579</c:v>
                </c:pt>
                <c:pt idx="71">
                  <c:v>48944</c:v>
                </c:pt>
                <c:pt idx="72">
                  <c:v>49309</c:v>
                </c:pt>
                <c:pt idx="73">
                  <c:v>49674</c:v>
                </c:pt>
                <c:pt idx="74">
                  <c:v>50040</c:v>
                </c:pt>
                <c:pt idx="75">
                  <c:v>50405</c:v>
                </c:pt>
                <c:pt idx="76">
                  <c:v>50770</c:v>
                </c:pt>
                <c:pt idx="77">
                  <c:v>51135</c:v>
                </c:pt>
                <c:pt idx="78">
                  <c:v>51501</c:v>
                </c:pt>
                <c:pt idx="79">
                  <c:v>51866</c:v>
                </c:pt>
                <c:pt idx="80">
                  <c:v>52231</c:v>
                </c:pt>
                <c:pt idx="81">
                  <c:v>52596</c:v>
                </c:pt>
                <c:pt idx="82">
                  <c:v>52962</c:v>
                </c:pt>
                <c:pt idx="83">
                  <c:v>53327</c:v>
                </c:pt>
                <c:pt idx="84">
                  <c:v>53692</c:v>
                </c:pt>
                <c:pt idx="85">
                  <c:v>54057</c:v>
                </c:pt>
                <c:pt idx="86">
                  <c:v>54423</c:v>
                </c:pt>
                <c:pt idx="87">
                  <c:v>54788</c:v>
                </c:pt>
                <c:pt idx="88">
                  <c:v>55153</c:v>
                </c:pt>
                <c:pt idx="89">
                  <c:v>55518</c:v>
                </c:pt>
                <c:pt idx="90">
                  <c:v>55884</c:v>
                </c:pt>
                <c:pt idx="91">
                  <c:v>56249</c:v>
                </c:pt>
                <c:pt idx="92">
                  <c:v>56614</c:v>
                </c:pt>
              </c:numCache>
            </c:numRef>
          </c:cat>
          <c:val>
            <c:numRef>
              <c:f>Sheet7!$C$2:$C$94</c:f>
              <c:numCache>
                <c:formatCode>General</c:formatCode>
                <c:ptCount val="93"/>
                <c:pt idx="61">
                  <c:v>97.278000000000006</c:v>
                </c:pt>
                <c:pt idx="62">
                  <c:v>99.012</c:v>
                </c:pt>
                <c:pt idx="63">
                  <c:v>101.69199999999999</c:v>
                </c:pt>
                <c:pt idx="64">
                  <c:v>103.32299999999999</c:v>
                </c:pt>
                <c:pt idx="65">
                  <c:v>104.65900000000001</c:v>
                </c:pt>
                <c:pt idx="66">
                  <c:v>106.35599999999999</c:v>
                </c:pt>
                <c:pt idx="67">
                  <c:v>107.4</c:v>
                </c:pt>
                <c:pt idx="68">
                  <c:v>108.742</c:v>
                </c:pt>
                <c:pt idx="69">
                  <c:v>110.202</c:v>
                </c:pt>
                <c:pt idx="70">
                  <c:v>111.899</c:v>
                </c:pt>
                <c:pt idx="71">
                  <c:v>114.05</c:v>
                </c:pt>
                <c:pt idx="72">
                  <c:v>115.985</c:v>
                </c:pt>
                <c:pt idx="73">
                  <c:v>117.986</c:v>
                </c:pt>
                <c:pt idx="74">
                  <c:v>120.089</c:v>
                </c:pt>
                <c:pt idx="75">
                  <c:v>122.294</c:v>
                </c:pt>
                <c:pt idx="76">
                  <c:v>124.60299999999999</c:v>
                </c:pt>
                <c:pt idx="77">
                  <c:v>127.02200000000001</c:v>
                </c:pt>
                <c:pt idx="78">
                  <c:v>129.55099999999999</c:v>
                </c:pt>
                <c:pt idx="79">
                  <c:v>132.18299999999999</c:v>
                </c:pt>
                <c:pt idx="80">
                  <c:v>134.92699999999999</c:v>
                </c:pt>
                <c:pt idx="81">
                  <c:v>137.755</c:v>
                </c:pt>
                <c:pt idx="82">
                  <c:v>140.63300000000001</c:v>
                </c:pt>
                <c:pt idx="83">
                  <c:v>143.554</c:v>
                </c:pt>
                <c:pt idx="84">
                  <c:v>146.523</c:v>
                </c:pt>
                <c:pt idx="85">
                  <c:v>149.547</c:v>
                </c:pt>
                <c:pt idx="86">
                  <c:v>152.60499999999999</c:v>
                </c:pt>
                <c:pt idx="87">
                  <c:v>155.71600000000001</c:v>
                </c:pt>
                <c:pt idx="88">
                  <c:v>158.84899999999999</c:v>
                </c:pt>
                <c:pt idx="89">
                  <c:v>162.01599999999999</c:v>
                </c:pt>
                <c:pt idx="90">
                  <c:v>165.227</c:v>
                </c:pt>
                <c:pt idx="91">
                  <c:v>168.45400000000001</c:v>
                </c:pt>
                <c:pt idx="92">
                  <c:v>171.68799999999999</c:v>
                </c:pt>
              </c:numCache>
            </c:numRef>
          </c:val>
          <c:smooth val="0"/>
          <c:extLst>
            <c:ext xmlns:c16="http://schemas.microsoft.com/office/drawing/2014/chart" uri="{C3380CC4-5D6E-409C-BE32-E72D297353CC}">
              <c16:uniqueId val="{00000001-9E19-44FB-A2A8-978AE420A8A4}"/>
            </c:ext>
          </c:extLst>
        </c:ser>
        <c:dLbls>
          <c:showLegendKey val="0"/>
          <c:showVal val="0"/>
          <c:showCatName val="0"/>
          <c:showSerName val="0"/>
          <c:showPercent val="0"/>
          <c:showBubbleSize val="0"/>
        </c:dLbls>
        <c:smooth val="0"/>
        <c:axId val="820131136"/>
        <c:axId val="1092209647"/>
      </c:lineChart>
      <c:dateAx>
        <c:axId val="820131136"/>
        <c:scaling>
          <c:orientation val="minMax"/>
          <c:min val="21916"/>
        </c:scaling>
        <c:delete val="0"/>
        <c:axPos val="b"/>
        <c:numFmt formatCode="yyyy" sourceLinked="0"/>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rial Narrow" panose="020B0606020202030204" pitchFamily="34" charset="0"/>
                <a:ea typeface="+mn-ea"/>
                <a:cs typeface="+mn-cs"/>
              </a:defRPr>
            </a:pPr>
            <a:endParaRPr lang="en-US"/>
          </a:p>
        </c:txPr>
        <c:crossAx val="1092209647"/>
        <c:crosses val="autoZero"/>
        <c:auto val="1"/>
        <c:lblOffset val="100"/>
        <c:baseTimeUnit val="years"/>
        <c:majorUnit val="10"/>
        <c:majorTimeUnit val="years"/>
      </c:dateAx>
      <c:valAx>
        <c:axId val="1092209647"/>
        <c:scaling>
          <c:orientation val="minMax"/>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Arial Narrow" panose="020B0606020202030204" pitchFamily="34" charset="0"/>
                <a:ea typeface="+mn-ea"/>
                <a:cs typeface="+mn-cs"/>
              </a:defRPr>
            </a:pPr>
            <a:endParaRPr lang="en-US"/>
          </a:p>
        </c:txPr>
        <c:crossAx val="820131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2"/>
          </a:solidFill>
          <a:latin typeface="Arial Narrow" panose="020B0606020202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2"/>
                </a:solidFill>
                <a:latin typeface="Arial Narrow" panose="020B0604020202020204" pitchFamily="34" charset="0"/>
                <a:ea typeface="+mn-ea"/>
                <a:cs typeface="Arial Narrow" panose="020B0604020202020204" pitchFamily="34" charset="0"/>
              </a:defRPr>
            </a:pPr>
            <a:endParaRPr lang="en-ZA"/>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2"/>
              </a:solidFill>
              <a:latin typeface="Arial Narrow" panose="020B0604020202020204" pitchFamily="34" charset="0"/>
              <a:ea typeface="+mn-ea"/>
              <a:cs typeface="Arial Narrow" panose="020B0604020202020204" pitchFamily="34" charset="0"/>
            </a:defRPr>
          </a:pPr>
          <a:endParaRPr lang="en-ZA"/>
        </a:p>
      </c:txPr>
    </c:title>
    <c:autoTitleDeleted val="0"/>
    <c:plotArea>
      <c:layout>
        <c:manualLayout>
          <c:layoutTarget val="inner"/>
          <c:xMode val="edge"/>
          <c:yMode val="edge"/>
          <c:x val="0.13087344225214873"/>
          <c:y val="3.2327740365807996E-2"/>
          <c:w val="0.84245653616937921"/>
          <c:h val="0.80189716589324112"/>
        </c:manualLayout>
      </c:layout>
      <c:areaChart>
        <c:grouping val="standard"/>
        <c:varyColors val="0"/>
        <c:ser>
          <c:idx val="2"/>
          <c:order val="2"/>
          <c:tx>
            <c:strRef>
              <c:f>Sheet8!$D$1</c:f>
              <c:strCache>
                <c:ptCount val="1"/>
                <c:pt idx="0">
                  <c:v>Total budget balance</c:v>
                </c:pt>
              </c:strCache>
            </c:strRef>
          </c:tx>
          <c:spPr>
            <a:solidFill>
              <a:schemeClr val="tx1"/>
            </a:solidFill>
            <a:ln>
              <a:noFill/>
            </a:ln>
            <a:effectLst/>
          </c:spPr>
          <c:cat>
            <c:numRef>
              <c:f>Sheet8!$A$2:$A$94</c:f>
              <c:numCache>
                <c:formatCode>m/d/yyyy</c:formatCode>
                <c:ptCount val="93"/>
                <c:pt idx="0">
                  <c:v>23011</c:v>
                </c:pt>
                <c:pt idx="1">
                  <c:v>23376</c:v>
                </c:pt>
                <c:pt idx="2">
                  <c:v>23742</c:v>
                </c:pt>
                <c:pt idx="3">
                  <c:v>24107</c:v>
                </c:pt>
                <c:pt idx="4">
                  <c:v>24472</c:v>
                </c:pt>
                <c:pt idx="5">
                  <c:v>24837</c:v>
                </c:pt>
                <c:pt idx="6">
                  <c:v>25203</c:v>
                </c:pt>
                <c:pt idx="7">
                  <c:v>25568</c:v>
                </c:pt>
                <c:pt idx="8">
                  <c:v>25933</c:v>
                </c:pt>
                <c:pt idx="9">
                  <c:v>26298</c:v>
                </c:pt>
                <c:pt idx="10">
                  <c:v>26664</c:v>
                </c:pt>
                <c:pt idx="11">
                  <c:v>27029</c:v>
                </c:pt>
                <c:pt idx="12">
                  <c:v>27394</c:v>
                </c:pt>
                <c:pt idx="13">
                  <c:v>27759</c:v>
                </c:pt>
                <c:pt idx="14">
                  <c:v>28125</c:v>
                </c:pt>
                <c:pt idx="15">
                  <c:v>28490</c:v>
                </c:pt>
                <c:pt idx="16">
                  <c:v>28855</c:v>
                </c:pt>
                <c:pt idx="17">
                  <c:v>29220</c:v>
                </c:pt>
                <c:pt idx="18">
                  <c:v>29586</c:v>
                </c:pt>
                <c:pt idx="19">
                  <c:v>29951</c:v>
                </c:pt>
                <c:pt idx="20">
                  <c:v>30316</c:v>
                </c:pt>
                <c:pt idx="21">
                  <c:v>30681</c:v>
                </c:pt>
                <c:pt idx="22">
                  <c:v>31047</c:v>
                </c:pt>
                <c:pt idx="23">
                  <c:v>31412</c:v>
                </c:pt>
                <c:pt idx="24">
                  <c:v>31777</c:v>
                </c:pt>
                <c:pt idx="25">
                  <c:v>32142</c:v>
                </c:pt>
                <c:pt idx="26">
                  <c:v>32508</c:v>
                </c:pt>
                <c:pt idx="27">
                  <c:v>32873</c:v>
                </c:pt>
                <c:pt idx="28">
                  <c:v>33238</c:v>
                </c:pt>
                <c:pt idx="29">
                  <c:v>33603</c:v>
                </c:pt>
                <c:pt idx="30">
                  <c:v>33969</c:v>
                </c:pt>
                <c:pt idx="31">
                  <c:v>34334</c:v>
                </c:pt>
                <c:pt idx="32">
                  <c:v>34699</c:v>
                </c:pt>
                <c:pt idx="33">
                  <c:v>35064</c:v>
                </c:pt>
                <c:pt idx="34">
                  <c:v>35430</c:v>
                </c:pt>
                <c:pt idx="35">
                  <c:v>35795</c:v>
                </c:pt>
                <c:pt idx="36">
                  <c:v>36160</c:v>
                </c:pt>
                <c:pt idx="37">
                  <c:v>36525</c:v>
                </c:pt>
                <c:pt idx="38">
                  <c:v>36891</c:v>
                </c:pt>
                <c:pt idx="39">
                  <c:v>37256</c:v>
                </c:pt>
                <c:pt idx="40">
                  <c:v>37621</c:v>
                </c:pt>
                <c:pt idx="41">
                  <c:v>37986</c:v>
                </c:pt>
                <c:pt idx="42">
                  <c:v>38352</c:v>
                </c:pt>
                <c:pt idx="43">
                  <c:v>38717</c:v>
                </c:pt>
                <c:pt idx="44">
                  <c:v>39082</c:v>
                </c:pt>
                <c:pt idx="45">
                  <c:v>39447</c:v>
                </c:pt>
                <c:pt idx="46">
                  <c:v>39813</c:v>
                </c:pt>
                <c:pt idx="47">
                  <c:v>40178</c:v>
                </c:pt>
                <c:pt idx="48">
                  <c:v>40543</c:v>
                </c:pt>
                <c:pt idx="49">
                  <c:v>40908</c:v>
                </c:pt>
                <c:pt idx="50">
                  <c:v>41274</c:v>
                </c:pt>
                <c:pt idx="51">
                  <c:v>41639</c:v>
                </c:pt>
                <c:pt idx="52">
                  <c:v>42004</c:v>
                </c:pt>
                <c:pt idx="53">
                  <c:v>42369</c:v>
                </c:pt>
                <c:pt idx="54">
                  <c:v>42735</c:v>
                </c:pt>
                <c:pt idx="55">
                  <c:v>43100</c:v>
                </c:pt>
                <c:pt idx="56">
                  <c:v>43465</c:v>
                </c:pt>
                <c:pt idx="57">
                  <c:v>43830</c:v>
                </c:pt>
                <c:pt idx="58">
                  <c:v>44196</c:v>
                </c:pt>
                <c:pt idx="59">
                  <c:v>44561</c:v>
                </c:pt>
                <c:pt idx="60">
                  <c:v>44926</c:v>
                </c:pt>
                <c:pt idx="61">
                  <c:v>45291</c:v>
                </c:pt>
                <c:pt idx="62">
                  <c:v>45657</c:v>
                </c:pt>
                <c:pt idx="63">
                  <c:v>46022</c:v>
                </c:pt>
                <c:pt idx="64">
                  <c:v>46387</c:v>
                </c:pt>
                <c:pt idx="65">
                  <c:v>46752</c:v>
                </c:pt>
                <c:pt idx="66">
                  <c:v>47118</c:v>
                </c:pt>
                <c:pt idx="67">
                  <c:v>47483</c:v>
                </c:pt>
                <c:pt idx="68">
                  <c:v>47848</c:v>
                </c:pt>
                <c:pt idx="69">
                  <c:v>48213</c:v>
                </c:pt>
                <c:pt idx="70">
                  <c:v>48579</c:v>
                </c:pt>
                <c:pt idx="71">
                  <c:v>48944</c:v>
                </c:pt>
                <c:pt idx="72">
                  <c:v>49309</c:v>
                </c:pt>
                <c:pt idx="73">
                  <c:v>49674</c:v>
                </c:pt>
                <c:pt idx="74">
                  <c:v>50040</c:v>
                </c:pt>
                <c:pt idx="75">
                  <c:v>50405</c:v>
                </c:pt>
                <c:pt idx="76">
                  <c:v>50770</c:v>
                </c:pt>
                <c:pt idx="77">
                  <c:v>51135</c:v>
                </c:pt>
                <c:pt idx="78">
                  <c:v>51501</c:v>
                </c:pt>
                <c:pt idx="79">
                  <c:v>51866</c:v>
                </c:pt>
                <c:pt idx="80">
                  <c:v>52231</c:v>
                </c:pt>
                <c:pt idx="81">
                  <c:v>52596</c:v>
                </c:pt>
                <c:pt idx="82">
                  <c:v>52962</c:v>
                </c:pt>
                <c:pt idx="83">
                  <c:v>53327</c:v>
                </c:pt>
                <c:pt idx="84">
                  <c:v>53692</c:v>
                </c:pt>
                <c:pt idx="85">
                  <c:v>54057</c:v>
                </c:pt>
                <c:pt idx="86">
                  <c:v>54423</c:v>
                </c:pt>
                <c:pt idx="87">
                  <c:v>54788</c:v>
                </c:pt>
                <c:pt idx="88">
                  <c:v>55153</c:v>
                </c:pt>
                <c:pt idx="89">
                  <c:v>55518</c:v>
                </c:pt>
                <c:pt idx="90">
                  <c:v>55884</c:v>
                </c:pt>
                <c:pt idx="91">
                  <c:v>56249</c:v>
                </c:pt>
                <c:pt idx="92">
                  <c:v>56614</c:v>
                </c:pt>
              </c:numCache>
            </c:numRef>
          </c:cat>
          <c:val>
            <c:numRef>
              <c:f>Sheet8!$D$2:$D$94</c:f>
              <c:numCache>
                <c:formatCode>0.0</c:formatCode>
                <c:ptCount val="93"/>
                <c:pt idx="0">
                  <c:v>-1.22</c:v>
                </c:pt>
                <c:pt idx="1">
                  <c:v>-0.76900000000000002</c:v>
                </c:pt>
                <c:pt idx="2">
                  <c:v>-0.89400000000000002</c:v>
                </c:pt>
                <c:pt idx="3">
                  <c:v>-0.19900000000000001</c:v>
                </c:pt>
                <c:pt idx="4">
                  <c:v>-0.47399999999999998</c:v>
                </c:pt>
                <c:pt idx="5">
                  <c:v>-1.0329999999999999</c:v>
                </c:pt>
                <c:pt idx="6">
                  <c:v>-2.8029999999999999</c:v>
                </c:pt>
                <c:pt idx="7">
                  <c:v>0.33100000000000002</c:v>
                </c:pt>
                <c:pt idx="8">
                  <c:v>-0.27200000000000002</c:v>
                </c:pt>
                <c:pt idx="9">
                  <c:v>-2.0630000000000002</c:v>
                </c:pt>
                <c:pt idx="10">
                  <c:v>-1.9219999999999999</c:v>
                </c:pt>
                <c:pt idx="11">
                  <c:v>-1.1020000000000001</c:v>
                </c:pt>
                <c:pt idx="12">
                  <c:v>-0.41399999999999998</c:v>
                </c:pt>
                <c:pt idx="13">
                  <c:v>-3.3130000000000002</c:v>
                </c:pt>
                <c:pt idx="14">
                  <c:v>-4.1280000000000001</c:v>
                </c:pt>
                <c:pt idx="15">
                  <c:v>-2.6509999999999998</c:v>
                </c:pt>
                <c:pt idx="16">
                  <c:v>-2.6030000000000002</c:v>
                </c:pt>
                <c:pt idx="17">
                  <c:v>-1.587</c:v>
                </c:pt>
                <c:pt idx="18">
                  <c:v>-2.6440000000000001</c:v>
                </c:pt>
                <c:pt idx="19">
                  <c:v>-2.52</c:v>
                </c:pt>
                <c:pt idx="20">
                  <c:v>-3.8620000000000001</c:v>
                </c:pt>
                <c:pt idx="21">
                  <c:v>-5.8769999999999998</c:v>
                </c:pt>
                <c:pt idx="22">
                  <c:v>-4.694</c:v>
                </c:pt>
                <c:pt idx="23">
                  <c:v>-4.9779999999999998</c:v>
                </c:pt>
                <c:pt idx="24">
                  <c:v>-4.8879999999999999</c:v>
                </c:pt>
                <c:pt idx="25">
                  <c:v>-3.141</c:v>
                </c:pt>
                <c:pt idx="26">
                  <c:v>-3.02</c:v>
                </c:pt>
                <c:pt idx="27">
                  <c:v>-2.7480000000000002</c:v>
                </c:pt>
                <c:pt idx="28">
                  <c:v>-3.7469999999999999</c:v>
                </c:pt>
                <c:pt idx="29">
                  <c:v>-4.4189999999999996</c:v>
                </c:pt>
                <c:pt idx="30">
                  <c:v>-4.5250000000000004</c:v>
                </c:pt>
                <c:pt idx="31">
                  <c:v>-3.7639999999999998</c:v>
                </c:pt>
                <c:pt idx="32">
                  <c:v>-2.831</c:v>
                </c:pt>
                <c:pt idx="33">
                  <c:v>-2.169</c:v>
                </c:pt>
                <c:pt idx="34">
                  <c:v>-1.351</c:v>
                </c:pt>
                <c:pt idx="35">
                  <c:v>-0.25900000000000001</c:v>
                </c:pt>
                <c:pt idx="36">
                  <c:v>0.77600000000000002</c:v>
                </c:pt>
                <c:pt idx="37">
                  <c:v>1.325</c:v>
                </c:pt>
                <c:pt idx="38">
                  <c:v>2.335</c:v>
                </c:pt>
                <c:pt idx="39">
                  <c:v>1.218</c:v>
                </c:pt>
                <c:pt idx="40">
                  <c:v>-1.4570000000000001</c:v>
                </c:pt>
                <c:pt idx="41">
                  <c:v>-3.3479999999999999</c:v>
                </c:pt>
                <c:pt idx="42">
                  <c:v>-3.431</c:v>
                </c:pt>
                <c:pt idx="43">
                  <c:v>-2.4790000000000001</c:v>
                </c:pt>
                <c:pt idx="44">
                  <c:v>-1.82</c:v>
                </c:pt>
                <c:pt idx="45">
                  <c:v>-1.123</c:v>
                </c:pt>
                <c:pt idx="46">
                  <c:v>-3.0990000000000002</c:v>
                </c:pt>
                <c:pt idx="47">
                  <c:v>-9.7650000000000006</c:v>
                </c:pt>
                <c:pt idx="48">
                  <c:v>-8.6959999999999997</c:v>
                </c:pt>
                <c:pt idx="49">
                  <c:v>-8.4030000000000005</c:v>
                </c:pt>
                <c:pt idx="50">
                  <c:v>-6.6829999999999998</c:v>
                </c:pt>
                <c:pt idx="51">
                  <c:v>-4.0730000000000004</c:v>
                </c:pt>
                <c:pt idx="52">
                  <c:v>-2.782</c:v>
                </c:pt>
                <c:pt idx="53">
                  <c:v>-2.4329999999999998</c:v>
                </c:pt>
                <c:pt idx="54">
                  <c:v>-3.1360000000000001</c:v>
                </c:pt>
                <c:pt idx="55">
                  <c:v>-3.4350000000000001</c:v>
                </c:pt>
                <c:pt idx="56">
                  <c:v>-3.8130000000000002</c:v>
                </c:pt>
                <c:pt idx="57">
                  <c:v>-4.6230000000000002</c:v>
                </c:pt>
                <c:pt idx="58">
                  <c:v>-14.712</c:v>
                </c:pt>
                <c:pt idx="59">
                  <c:v>-12.1</c:v>
                </c:pt>
                <c:pt idx="60">
                  <c:v>-5.4370000000000003</c:v>
                </c:pt>
                <c:pt idx="61">
                  <c:v>-6.2850000000000001</c:v>
                </c:pt>
                <c:pt idx="62">
                  <c:v>-5.6210000000000004</c:v>
                </c:pt>
                <c:pt idx="63">
                  <c:v>-6.0579999999999998</c:v>
                </c:pt>
                <c:pt idx="64">
                  <c:v>-5.5470000000000006</c:v>
                </c:pt>
                <c:pt idx="65">
                  <c:v>-5.1660000000000004</c:v>
                </c:pt>
                <c:pt idx="66">
                  <c:v>-5.2270000000000003</c:v>
                </c:pt>
                <c:pt idx="67">
                  <c:v>-5.3559999999999999</c:v>
                </c:pt>
                <c:pt idx="68">
                  <c:v>-5.3620000000000001</c:v>
                </c:pt>
                <c:pt idx="69">
                  <c:v>-5.5280000000000005</c:v>
                </c:pt>
                <c:pt idx="70">
                  <c:v>-5.7970000000000006</c:v>
                </c:pt>
                <c:pt idx="71">
                  <c:v>-5.99</c:v>
                </c:pt>
                <c:pt idx="72">
                  <c:v>-6.1400000000000006</c:v>
                </c:pt>
                <c:pt idx="73">
                  <c:v>-6.2720000000000002</c:v>
                </c:pt>
                <c:pt idx="74">
                  <c:v>-6.3940000000000001</c:v>
                </c:pt>
                <c:pt idx="75">
                  <c:v>-6.5380000000000003</c:v>
                </c:pt>
                <c:pt idx="76">
                  <c:v>-6.6910000000000007</c:v>
                </c:pt>
                <c:pt idx="77">
                  <c:v>-6.8540000000000001</c:v>
                </c:pt>
                <c:pt idx="78">
                  <c:v>-7.0169999999999995</c:v>
                </c:pt>
                <c:pt idx="79">
                  <c:v>-7.181</c:v>
                </c:pt>
                <c:pt idx="80">
                  <c:v>-7.3610000000000007</c:v>
                </c:pt>
                <c:pt idx="81">
                  <c:v>-7.5289999999999999</c:v>
                </c:pt>
                <c:pt idx="82">
                  <c:v>-7.673</c:v>
                </c:pt>
                <c:pt idx="83">
                  <c:v>-7.8149999999999995</c:v>
                </c:pt>
                <c:pt idx="84">
                  <c:v>-7.9639999999999995</c:v>
                </c:pt>
                <c:pt idx="85">
                  <c:v>-8.125</c:v>
                </c:pt>
                <c:pt idx="86">
                  <c:v>-8.2710000000000008</c:v>
                </c:pt>
                <c:pt idx="87">
                  <c:v>-8.4319999999999986</c:v>
                </c:pt>
                <c:pt idx="88">
                  <c:v>-8.5680000000000014</c:v>
                </c:pt>
                <c:pt idx="89">
                  <c:v>-8.7089999999999996</c:v>
                </c:pt>
                <c:pt idx="90">
                  <c:v>-8.8539999999999992</c:v>
                </c:pt>
                <c:pt idx="91">
                  <c:v>-8.9779999999999998</c:v>
                </c:pt>
                <c:pt idx="92">
                  <c:v>-9.093</c:v>
                </c:pt>
              </c:numCache>
            </c:numRef>
          </c:val>
          <c:extLst>
            <c:ext xmlns:c16="http://schemas.microsoft.com/office/drawing/2014/chart" uri="{C3380CC4-5D6E-409C-BE32-E72D297353CC}">
              <c16:uniqueId val="{00000000-E375-4569-96CA-B3FB1D0248D3}"/>
            </c:ext>
          </c:extLst>
        </c:ser>
        <c:dLbls>
          <c:showLegendKey val="0"/>
          <c:showVal val="0"/>
          <c:showCatName val="0"/>
          <c:showSerName val="0"/>
          <c:showPercent val="0"/>
          <c:showBubbleSize val="0"/>
        </c:dLbls>
        <c:axId val="1087097503"/>
        <c:axId val="1096970255"/>
      </c:areaChart>
      <c:lineChart>
        <c:grouping val="standard"/>
        <c:varyColors val="0"/>
        <c:ser>
          <c:idx val="0"/>
          <c:order val="0"/>
          <c:tx>
            <c:strRef>
              <c:f>Sheet8!$B$1</c:f>
              <c:strCache>
                <c:ptCount val="1"/>
                <c:pt idx="0">
                  <c:v>Primary budget balance</c:v>
                </c:pt>
              </c:strCache>
            </c:strRef>
          </c:tx>
          <c:spPr>
            <a:ln w="28575" cap="rnd">
              <a:solidFill>
                <a:schemeClr val="tx2"/>
              </a:solidFill>
              <a:round/>
            </a:ln>
            <a:effectLst/>
          </c:spPr>
          <c:marker>
            <c:symbol val="none"/>
          </c:marker>
          <c:cat>
            <c:numRef>
              <c:f>Sheet8!$A$2:$A$94</c:f>
              <c:numCache>
                <c:formatCode>m/d/yyyy</c:formatCode>
                <c:ptCount val="93"/>
                <c:pt idx="0">
                  <c:v>23011</c:v>
                </c:pt>
                <c:pt idx="1">
                  <c:v>23376</c:v>
                </c:pt>
                <c:pt idx="2">
                  <c:v>23742</c:v>
                </c:pt>
                <c:pt idx="3">
                  <c:v>24107</c:v>
                </c:pt>
                <c:pt idx="4">
                  <c:v>24472</c:v>
                </c:pt>
                <c:pt idx="5">
                  <c:v>24837</c:v>
                </c:pt>
                <c:pt idx="6">
                  <c:v>25203</c:v>
                </c:pt>
                <c:pt idx="7">
                  <c:v>25568</c:v>
                </c:pt>
                <c:pt idx="8">
                  <c:v>25933</c:v>
                </c:pt>
                <c:pt idx="9">
                  <c:v>26298</c:v>
                </c:pt>
                <c:pt idx="10">
                  <c:v>26664</c:v>
                </c:pt>
                <c:pt idx="11">
                  <c:v>27029</c:v>
                </c:pt>
                <c:pt idx="12">
                  <c:v>27394</c:v>
                </c:pt>
                <c:pt idx="13">
                  <c:v>27759</c:v>
                </c:pt>
                <c:pt idx="14">
                  <c:v>28125</c:v>
                </c:pt>
                <c:pt idx="15">
                  <c:v>28490</c:v>
                </c:pt>
                <c:pt idx="16">
                  <c:v>28855</c:v>
                </c:pt>
                <c:pt idx="17">
                  <c:v>29220</c:v>
                </c:pt>
                <c:pt idx="18">
                  <c:v>29586</c:v>
                </c:pt>
                <c:pt idx="19">
                  <c:v>29951</c:v>
                </c:pt>
                <c:pt idx="20">
                  <c:v>30316</c:v>
                </c:pt>
                <c:pt idx="21">
                  <c:v>30681</c:v>
                </c:pt>
                <c:pt idx="22">
                  <c:v>31047</c:v>
                </c:pt>
                <c:pt idx="23">
                  <c:v>31412</c:v>
                </c:pt>
                <c:pt idx="24">
                  <c:v>31777</c:v>
                </c:pt>
                <c:pt idx="25">
                  <c:v>32142</c:v>
                </c:pt>
                <c:pt idx="26">
                  <c:v>32508</c:v>
                </c:pt>
                <c:pt idx="27">
                  <c:v>32873</c:v>
                </c:pt>
                <c:pt idx="28">
                  <c:v>33238</c:v>
                </c:pt>
                <c:pt idx="29">
                  <c:v>33603</c:v>
                </c:pt>
                <c:pt idx="30">
                  <c:v>33969</c:v>
                </c:pt>
                <c:pt idx="31">
                  <c:v>34334</c:v>
                </c:pt>
                <c:pt idx="32">
                  <c:v>34699</c:v>
                </c:pt>
                <c:pt idx="33">
                  <c:v>35064</c:v>
                </c:pt>
                <c:pt idx="34">
                  <c:v>35430</c:v>
                </c:pt>
                <c:pt idx="35">
                  <c:v>35795</c:v>
                </c:pt>
                <c:pt idx="36">
                  <c:v>36160</c:v>
                </c:pt>
                <c:pt idx="37">
                  <c:v>36525</c:v>
                </c:pt>
                <c:pt idx="38">
                  <c:v>36891</c:v>
                </c:pt>
                <c:pt idx="39">
                  <c:v>37256</c:v>
                </c:pt>
                <c:pt idx="40">
                  <c:v>37621</c:v>
                </c:pt>
                <c:pt idx="41">
                  <c:v>37986</c:v>
                </c:pt>
                <c:pt idx="42">
                  <c:v>38352</c:v>
                </c:pt>
                <c:pt idx="43">
                  <c:v>38717</c:v>
                </c:pt>
                <c:pt idx="44">
                  <c:v>39082</c:v>
                </c:pt>
                <c:pt idx="45">
                  <c:v>39447</c:v>
                </c:pt>
                <c:pt idx="46">
                  <c:v>39813</c:v>
                </c:pt>
                <c:pt idx="47">
                  <c:v>40178</c:v>
                </c:pt>
                <c:pt idx="48">
                  <c:v>40543</c:v>
                </c:pt>
                <c:pt idx="49">
                  <c:v>40908</c:v>
                </c:pt>
                <c:pt idx="50">
                  <c:v>41274</c:v>
                </c:pt>
                <c:pt idx="51">
                  <c:v>41639</c:v>
                </c:pt>
                <c:pt idx="52">
                  <c:v>42004</c:v>
                </c:pt>
                <c:pt idx="53">
                  <c:v>42369</c:v>
                </c:pt>
                <c:pt idx="54">
                  <c:v>42735</c:v>
                </c:pt>
                <c:pt idx="55">
                  <c:v>43100</c:v>
                </c:pt>
                <c:pt idx="56">
                  <c:v>43465</c:v>
                </c:pt>
                <c:pt idx="57">
                  <c:v>43830</c:v>
                </c:pt>
                <c:pt idx="58">
                  <c:v>44196</c:v>
                </c:pt>
                <c:pt idx="59">
                  <c:v>44561</c:v>
                </c:pt>
                <c:pt idx="60">
                  <c:v>44926</c:v>
                </c:pt>
                <c:pt idx="61">
                  <c:v>45291</c:v>
                </c:pt>
                <c:pt idx="62">
                  <c:v>45657</c:v>
                </c:pt>
                <c:pt idx="63">
                  <c:v>46022</c:v>
                </c:pt>
                <c:pt idx="64">
                  <c:v>46387</c:v>
                </c:pt>
                <c:pt idx="65">
                  <c:v>46752</c:v>
                </c:pt>
                <c:pt idx="66">
                  <c:v>47118</c:v>
                </c:pt>
                <c:pt idx="67">
                  <c:v>47483</c:v>
                </c:pt>
                <c:pt idx="68">
                  <c:v>47848</c:v>
                </c:pt>
                <c:pt idx="69">
                  <c:v>48213</c:v>
                </c:pt>
                <c:pt idx="70">
                  <c:v>48579</c:v>
                </c:pt>
                <c:pt idx="71">
                  <c:v>48944</c:v>
                </c:pt>
                <c:pt idx="72">
                  <c:v>49309</c:v>
                </c:pt>
                <c:pt idx="73">
                  <c:v>49674</c:v>
                </c:pt>
                <c:pt idx="74">
                  <c:v>50040</c:v>
                </c:pt>
                <c:pt idx="75">
                  <c:v>50405</c:v>
                </c:pt>
                <c:pt idx="76">
                  <c:v>50770</c:v>
                </c:pt>
                <c:pt idx="77">
                  <c:v>51135</c:v>
                </c:pt>
                <c:pt idx="78">
                  <c:v>51501</c:v>
                </c:pt>
                <c:pt idx="79">
                  <c:v>51866</c:v>
                </c:pt>
                <c:pt idx="80">
                  <c:v>52231</c:v>
                </c:pt>
                <c:pt idx="81">
                  <c:v>52596</c:v>
                </c:pt>
                <c:pt idx="82">
                  <c:v>52962</c:v>
                </c:pt>
                <c:pt idx="83">
                  <c:v>53327</c:v>
                </c:pt>
                <c:pt idx="84">
                  <c:v>53692</c:v>
                </c:pt>
                <c:pt idx="85">
                  <c:v>54057</c:v>
                </c:pt>
                <c:pt idx="86">
                  <c:v>54423</c:v>
                </c:pt>
                <c:pt idx="87">
                  <c:v>54788</c:v>
                </c:pt>
                <c:pt idx="88">
                  <c:v>55153</c:v>
                </c:pt>
                <c:pt idx="89">
                  <c:v>55518</c:v>
                </c:pt>
                <c:pt idx="90">
                  <c:v>55884</c:v>
                </c:pt>
                <c:pt idx="91">
                  <c:v>56249</c:v>
                </c:pt>
                <c:pt idx="92">
                  <c:v>56614</c:v>
                </c:pt>
              </c:numCache>
            </c:numRef>
          </c:cat>
          <c:val>
            <c:numRef>
              <c:f>Sheet8!$B$2:$B$94</c:f>
              <c:numCache>
                <c:formatCode>0.0</c:formatCode>
                <c:ptCount val="93"/>
                <c:pt idx="0">
                  <c:v>-4.4000000000000039E-2</c:v>
                </c:pt>
                <c:pt idx="1">
                  <c:v>0.48299999999999998</c:v>
                </c:pt>
                <c:pt idx="2">
                  <c:v>0.34500000000000008</c:v>
                </c:pt>
                <c:pt idx="3">
                  <c:v>1.012</c:v>
                </c:pt>
                <c:pt idx="4">
                  <c:v>0.72900000000000009</c:v>
                </c:pt>
                <c:pt idx="5">
                  <c:v>0.19400000000000017</c:v>
                </c:pt>
                <c:pt idx="6">
                  <c:v>-1.5669999999999999</c:v>
                </c:pt>
                <c:pt idx="7">
                  <c:v>1.6259999999999999</c:v>
                </c:pt>
                <c:pt idx="8">
                  <c:v>1.1020000000000001</c:v>
                </c:pt>
                <c:pt idx="9">
                  <c:v>-0.73400000000000021</c:v>
                </c:pt>
                <c:pt idx="10">
                  <c:v>-0.64900000000000002</c:v>
                </c:pt>
                <c:pt idx="11">
                  <c:v>0.18099999999999983</c:v>
                </c:pt>
                <c:pt idx="12">
                  <c:v>1.032</c:v>
                </c:pt>
                <c:pt idx="13">
                  <c:v>-1.8670000000000002</c:v>
                </c:pt>
                <c:pt idx="14">
                  <c:v>-2.6320000000000001</c:v>
                </c:pt>
                <c:pt idx="15">
                  <c:v>-1.1739999999999997</c:v>
                </c:pt>
                <c:pt idx="16">
                  <c:v>-1.0430000000000001</c:v>
                </c:pt>
                <c:pt idx="17">
                  <c:v>7.4999999999999956E-2</c:v>
                </c:pt>
                <c:pt idx="18">
                  <c:v>-0.76200000000000023</c:v>
                </c:pt>
                <c:pt idx="19">
                  <c:v>-0.32500000000000018</c:v>
                </c:pt>
                <c:pt idx="20">
                  <c:v>-1.2960000000000003</c:v>
                </c:pt>
                <c:pt idx="21">
                  <c:v>-3.3369999999999997</c:v>
                </c:pt>
                <c:pt idx="22">
                  <c:v>-1.8809999999999998</c:v>
                </c:pt>
                <c:pt idx="23">
                  <c:v>-1.9419999999999997</c:v>
                </c:pt>
                <c:pt idx="24">
                  <c:v>-1.883</c:v>
                </c:pt>
                <c:pt idx="25">
                  <c:v>-0.23399999999999999</c:v>
                </c:pt>
                <c:pt idx="26">
                  <c:v>-6.5999999999999837E-2</c:v>
                </c:pt>
                <c:pt idx="27">
                  <c:v>0.29399999999999959</c:v>
                </c:pt>
                <c:pt idx="28">
                  <c:v>-0.62199999999999989</c:v>
                </c:pt>
                <c:pt idx="29">
                  <c:v>-1.2279999999999998</c:v>
                </c:pt>
                <c:pt idx="30">
                  <c:v>-1.4180000000000001</c:v>
                </c:pt>
                <c:pt idx="31">
                  <c:v>-0.83099999999999996</c:v>
                </c:pt>
                <c:pt idx="32">
                  <c:v>-3.0000000000001137E-3</c:v>
                </c:pt>
                <c:pt idx="33">
                  <c:v>0.9009999999999998</c:v>
                </c:pt>
                <c:pt idx="34">
                  <c:v>1.681</c:v>
                </c:pt>
                <c:pt idx="35">
                  <c:v>2.6280000000000001</c:v>
                </c:pt>
                <c:pt idx="36">
                  <c:v>3.476</c:v>
                </c:pt>
                <c:pt idx="37">
                  <c:v>3.7489999999999997</c:v>
                </c:pt>
                <c:pt idx="38">
                  <c:v>4.5389999999999997</c:v>
                </c:pt>
                <c:pt idx="39">
                  <c:v>3.177</c:v>
                </c:pt>
                <c:pt idx="40">
                  <c:v>0.12199999999999989</c:v>
                </c:pt>
                <c:pt idx="41">
                  <c:v>-1.9909999999999999</c:v>
                </c:pt>
                <c:pt idx="42">
                  <c:v>-2.0990000000000002</c:v>
                </c:pt>
                <c:pt idx="43">
                  <c:v>-1.046</c:v>
                </c:pt>
                <c:pt idx="44">
                  <c:v>-0.15800000000000014</c:v>
                </c:pt>
                <c:pt idx="45">
                  <c:v>0.53400000000000003</c:v>
                </c:pt>
                <c:pt idx="46">
                  <c:v>-1.3910000000000002</c:v>
                </c:pt>
                <c:pt idx="47">
                  <c:v>-8.4730000000000008</c:v>
                </c:pt>
                <c:pt idx="48">
                  <c:v>-7.3780000000000001</c:v>
                </c:pt>
                <c:pt idx="49">
                  <c:v>-6.9160000000000004</c:v>
                </c:pt>
                <c:pt idx="50">
                  <c:v>-5.3149999999999995</c:v>
                </c:pt>
                <c:pt idx="51">
                  <c:v>-2.7490000000000006</c:v>
                </c:pt>
                <c:pt idx="52">
                  <c:v>-1.468</c:v>
                </c:pt>
                <c:pt idx="53">
                  <c:v>-1.2039999999999997</c:v>
                </c:pt>
                <c:pt idx="54">
                  <c:v>-1.8480000000000001</c:v>
                </c:pt>
                <c:pt idx="55">
                  <c:v>-2.08</c:v>
                </c:pt>
                <c:pt idx="56">
                  <c:v>-2.2229999999999999</c:v>
                </c:pt>
                <c:pt idx="57">
                  <c:v>-2.8600000000000003</c:v>
                </c:pt>
                <c:pt idx="58">
                  <c:v>-13.089</c:v>
                </c:pt>
                <c:pt idx="59">
                  <c:v>-10.564</c:v>
                </c:pt>
                <c:pt idx="60">
                  <c:v>-3.556</c:v>
                </c:pt>
                <c:pt idx="61">
                  <c:v>-3.8410000000000002</c:v>
                </c:pt>
                <c:pt idx="62">
                  <c:v>-2.5329999999999999</c:v>
                </c:pt>
                <c:pt idx="63">
                  <c:v>-2.8079999999999998</c:v>
                </c:pt>
                <c:pt idx="64">
                  <c:v>-2.2530000000000001</c:v>
                </c:pt>
                <c:pt idx="65">
                  <c:v>-1.8620000000000001</c:v>
                </c:pt>
                <c:pt idx="66">
                  <c:v>-1.881</c:v>
                </c:pt>
                <c:pt idx="67">
                  <c:v>-1.9530000000000001</c:v>
                </c:pt>
                <c:pt idx="68">
                  <c:v>-1.89</c:v>
                </c:pt>
                <c:pt idx="69">
                  <c:v>-1.9530000000000001</c:v>
                </c:pt>
                <c:pt idx="70">
                  <c:v>-2.0920000000000001</c:v>
                </c:pt>
                <c:pt idx="71">
                  <c:v>-2.1819999999999999</c:v>
                </c:pt>
                <c:pt idx="72">
                  <c:v>-2.23</c:v>
                </c:pt>
                <c:pt idx="73">
                  <c:v>-2.2610000000000001</c:v>
                </c:pt>
                <c:pt idx="74">
                  <c:v>-2.2909999999999999</c:v>
                </c:pt>
                <c:pt idx="75">
                  <c:v>-2.3319999999999999</c:v>
                </c:pt>
                <c:pt idx="76">
                  <c:v>-2.3820000000000001</c:v>
                </c:pt>
                <c:pt idx="77">
                  <c:v>-2.444</c:v>
                </c:pt>
                <c:pt idx="78">
                  <c:v>-2.496</c:v>
                </c:pt>
                <c:pt idx="79">
                  <c:v>-2.54</c:v>
                </c:pt>
                <c:pt idx="80">
                  <c:v>-2.5920000000000001</c:v>
                </c:pt>
                <c:pt idx="81">
                  <c:v>-2.6309999999999998</c:v>
                </c:pt>
                <c:pt idx="82">
                  <c:v>-2.6509999999999998</c:v>
                </c:pt>
                <c:pt idx="83">
                  <c:v>-2.6659999999999999</c:v>
                </c:pt>
                <c:pt idx="84">
                  <c:v>-2.6829999999999998</c:v>
                </c:pt>
                <c:pt idx="85">
                  <c:v>-2.7040000000000002</c:v>
                </c:pt>
                <c:pt idx="86">
                  <c:v>-2.7069999999999999</c:v>
                </c:pt>
                <c:pt idx="87">
                  <c:v>-2.7229999999999999</c:v>
                </c:pt>
                <c:pt idx="88">
                  <c:v>-2.7080000000000002</c:v>
                </c:pt>
                <c:pt idx="89">
                  <c:v>-2.6909999999999998</c:v>
                </c:pt>
                <c:pt idx="90">
                  <c:v>-2.6760000000000002</c:v>
                </c:pt>
                <c:pt idx="91">
                  <c:v>-2.64</c:v>
                </c:pt>
                <c:pt idx="92">
                  <c:v>-2.597</c:v>
                </c:pt>
              </c:numCache>
            </c:numRef>
          </c:val>
          <c:smooth val="0"/>
          <c:extLst>
            <c:ext xmlns:c16="http://schemas.microsoft.com/office/drawing/2014/chart" uri="{C3380CC4-5D6E-409C-BE32-E72D297353CC}">
              <c16:uniqueId val="{00000001-E375-4569-96CA-B3FB1D0248D3}"/>
            </c:ext>
          </c:extLst>
        </c:ser>
        <c:ser>
          <c:idx val="1"/>
          <c:order val="1"/>
          <c:tx>
            <c:strRef>
              <c:f>Sheet8!$C$1</c:f>
              <c:strCache>
                <c:ptCount val="1"/>
                <c:pt idx="0">
                  <c:v>Net interest</c:v>
                </c:pt>
              </c:strCache>
            </c:strRef>
          </c:tx>
          <c:spPr>
            <a:ln w="28575" cap="rnd">
              <a:solidFill>
                <a:schemeClr val="accent3"/>
              </a:solidFill>
              <a:round/>
            </a:ln>
            <a:effectLst/>
          </c:spPr>
          <c:marker>
            <c:symbol val="none"/>
          </c:marker>
          <c:cat>
            <c:numRef>
              <c:f>Sheet8!$A$2:$A$94</c:f>
              <c:numCache>
                <c:formatCode>m/d/yyyy</c:formatCode>
                <c:ptCount val="93"/>
                <c:pt idx="0">
                  <c:v>23011</c:v>
                </c:pt>
                <c:pt idx="1">
                  <c:v>23376</c:v>
                </c:pt>
                <c:pt idx="2">
                  <c:v>23742</c:v>
                </c:pt>
                <c:pt idx="3">
                  <c:v>24107</c:v>
                </c:pt>
                <c:pt idx="4">
                  <c:v>24472</c:v>
                </c:pt>
                <c:pt idx="5">
                  <c:v>24837</c:v>
                </c:pt>
                <c:pt idx="6">
                  <c:v>25203</c:v>
                </c:pt>
                <c:pt idx="7">
                  <c:v>25568</c:v>
                </c:pt>
                <c:pt idx="8">
                  <c:v>25933</c:v>
                </c:pt>
                <c:pt idx="9">
                  <c:v>26298</c:v>
                </c:pt>
                <c:pt idx="10">
                  <c:v>26664</c:v>
                </c:pt>
                <c:pt idx="11">
                  <c:v>27029</c:v>
                </c:pt>
                <c:pt idx="12">
                  <c:v>27394</c:v>
                </c:pt>
                <c:pt idx="13">
                  <c:v>27759</c:v>
                </c:pt>
                <c:pt idx="14">
                  <c:v>28125</c:v>
                </c:pt>
                <c:pt idx="15">
                  <c:v>28490</c:v>
                </c:pt>
                <c:pt idx="16">
                  <c:v>28855</c:v>
                </c:pt>
                <c:pt idx="17">
                  <c:v>29220</c:v>
                </c:pt>
                <c:pt idx="18">
                  <c:v>29586</c:v>
                </c:pt>
                <c:pt idx="19">
                  <c:v>29951</c:v>
                </c:pt>
                <c:pt idx="20">
                  <c:v>30316</c:v>
                </c:pt>
                <c:pt idx="21">
                  <c:v>30681</c:v>
                </c:pt>
                <c:pt idx="22">
                  <c:v>31047</c:v>
                </c:pt>
                <c:pt idx="23">
                  <c:v>31412</c:v>
                </c:pt>
                <c:pt idx="24">
                  <c:v>31777</c:v>
                </c:pt>
                <c:pt idx="25">
                  <c:v>32142</c:v>
                </c:pt>
                <c:pt idx="26">
                  <c:v>32508</c:v>
                </c:pt>
                <c:pt idx="27">
                  <c:v>32873</c:v>
                </c:pt>
                <c:pt idx="28">
                  <c:v>33238</c:v>
                </c:pt>
                <c:pt idx="29">
                  <c:v>33603</c:v>
                </c:pt>
                <c:pt idx="30">
                  <c:v>33969</c:v>
                </c:pt>
                <c:pt idx="31">
                  <c:v>34334</c:v>
                </c:pt>
                <c:pt idx="32">
                  <c:v>34699</c:v>
                </c:pt>
                <c:pt idx="33">
                  <c:v>35064</c:v>
                </c:pt>
                <c:pt idx="34">
                  <c:v>35430</c:v>
                </c:pt>
                <c:pt idx="35">
                  <c:v>35795</c:v>
                </c:pt>
                <c:pt idx="36">
                  <c:v>36160</c:v>
                </c:pt>
                <c:pt idx="37">
                  <c:v>36525</c:v>
                </c:pt>
                <c:pt idx="38">
                  <c:v>36891</c:v>
                </c:pt>
                <c:pt idx="39">
                  <c:v>37256</c:v>
                </c:pt>
                <c:pt idx="40">
                  <c:v>37621</c:v>
                </c:pt>
                <c:pt idx="41">
                  <c:v>37986</c:v>
                </c:pt>
                <c:pt idx="42">
                  <c:v>38352</c:v>
                </c:pt>
                <c:pt idx="43">
                  <c:v>38717</c:v>
                </c:pt>
                <c:pt idx="44">
                  <c:v>39082</c:v>
                </c:pt>
                <c:pt idx="45">
                  <c:v>39447</c:v>
                </c:pt>
                <c:pt idx="46">
                  <c:v>39813</c:v>
                </c:pt>
                <c:pt idx="47">
                  <c:v>40178</c:v>
                </c:pt>
                <c:pt idx="48">
                  <c:v>40543</c:v>
                </c:pt>
                <c:pt idx="49">
                  <c:v>40908</c:v>
                </c:pt>
                <c:pt idx="50">
                  <c:v>41274</c:v>
                </c:pt>
                <c:pt idx="51">
                  <c:v>41639</c:v>
                </c:pt>
                <c:pt idx="52">
                  <c:v>42004</c:v>
                </c:pt>
                <c:pt idx="53">
                  <c:v>42369</c:v>
                </c:pt>
                <c:pt idx="54">
                  <c:v>42735</c:v>
                </c:pt>
                <c:pt idx="55">
                  <c:v>43100</c:v>
                </c:pt>
                <c:pt idx="56">
                  <c:v>43465</c:v>
                </c:pt>
                <c:pt idx="57">
                  <c:v>43830</c:v>
                </c:pt>
                <c:pt idx="58">
                  <c:v>44196</c:v>
                </c:pt>
                <c:pt idx="59">
                  <c:v>44561</c:v>
                </c:pt>
                <c:pt idx="60">
                  <c:v>44926</c:v>
                </c:pt>
                <c:pt idx="61">
                  <c:v>45291</c:v>
                </c:pt>
                <c:pt idx="62">
                  <c:v>45657</c:v>
                </c:pt>
                <c:pt idx="63">
                  <c:v>46022</c:v>
                </c:pt>
                <c:pt idx="64">
                  <c:v>46387</c:v>
                </c:pt>
                <c:pt idx="65">
                  <c:v>46752</c:v>
                </c:pt>
                <c:pt idx="66">
                  <c:v>47118</c:v>
                </c:pt>
                <c:pt idx="67">
                  <c:v>47483</c:v>
                </c:pt>
                <c:pt idx="68">
                  <c:v>47848</c:v>
                </c:pt>
                <c:pt idx="69">
                  <c:v>48213</c:v>
                </c:pt>
                <c:pt idx="70">
                  <c:v>48579</c:v>
                </c:pt>
                <c:pt idx="71">
                  <c:v>48944</c:v>
                </c:pt>
                <c:pt idx="72">
                  <c:v>49309</c:v>
                </c:pt>
                <c:pt idx="73">
                  <c:v>49674</c:v>
                </c:pt>
                <c:pt idx="74">
                  <c:v>50040</c:v>
                </c:pt>
                <c:pt idx="75">
                  <c:v>50405</c:v>
                </c:pt>
                <c:pt idx="76">
                  <c:v>50770</c:v>
                </c:pt>
                <c:pt idx="77">
                  <c:v>51135</c:v>
                </c:pt>
                <c:pt idx="78">
                  <c:v>51501</c:v>
                </c:pt>
                <c:pt idx="79">
                  <c:v>51866</c:v>
                </c:pt>
                <c:pt idx="80">
                  <c:v>52231</c:v>
                </c:pt>
                <c:pt idx="81">
                  <c:v>52596</c:v>
                </c:pt>
                <c:pt idx="82">
                  <c:v>52962</c:v>
                </c:pt>
                <c:pt idx="83">
                  <c:v>53327</c:v>
                </c:pt>
                <c:pt idx="84">
                  <c:v>53692</c:v>
                </c:pt>
                <c:pt idx="85">
                  <c:v>54057</c:v>
                </c:pt>
                <c:pt idx="86">
                  <c:v>54423</c:v>
                </c:pt>
                <c:pt idx="87">
                  <c:v>54788</c:v>
                </c:pt>
                <c:pt idx="88">
                  <c:v>55153</c:v>
                </c:pt>
                <c:pt idx="89">
                  <c:v>55518</c:v>
                </c:pt>
                <c:pt idx="90">
                  <c:v>55884</c:v>
                </c:pt>
                <c:pt idx="91">
                  <c:v>56249</c:v>
                </c:pt>
                <c:pt idx="92">
                  <c:v>56614</c:v>
                </c:pt>
              </c:numCache>
            </c:numRef>
          </c:cat>
          <c:val>
            <c:numRef>
              <c:f>Sheet8!$C$2:$C$94</c:f>
              <c:numCache>
                <c:formatCode>#,##0.0</c:formatCode>
                <c:ptCount val="93"/>
                <c:pt idx="0">
                  <c:v>-1.1759999999999999</c:v>
                </c:pt>
                <c:pt idx="1">
                  <c:v>-1.252</c:v>
                </c:pt>
                <c:pt idx="2">
                  <c:v>-1.2390000000000001</c:v>
                </c:pt>
                <c:pt idx="3">
                  <c:v>-1.2110000000000001</c:v>
                </c:pt>
                <c:pt idx="4">
                  <c:v>-1.2030000000000001</c:v>
                </c:pt>
                <c:pt idx="5">
                  <c:v>-1.2270000000000001</c:v>
                </c:pt>
                <c:pt idx="6">
                  <c:v>-1.236</c:v>
                </c:pt>
                <c:pt idx="7">
                  <c:v>-1.2949999999999999</c:v>
                </c:pt>
                <c:pt idx="8">
                  <c:v>-1.3740000000000001</c:v>
                </c:pt>
                <c:pt idx="9">
                  <c:v>-1.329</c:v>
                </c:pt>
                <c:pt idx="10">
                  <c:v>-1.2729999999999999</c:v>
                </c:pt>
                <c:pt idx="11">
                  <c:v>-1.2829999999999999</c:v>
                </c:pt>
                <c:pt idx="12">
                  <c:v>-1.446</c:v>
                </c:pt>
                <c:pt idx="13">
                  <c:v>-1.446</c:v>
                </c:pt>
                <c:pt idx="14">
                  <c:v>-1.496</c:v>
                </c:pt>
                <c:pt idx="15">
                  <c:v>-1.4770000000000001</c:v>
                </c:pt>
                <c:pt idx="16">
                  <c:v>-1.56</c:v>
                </c:pt>
                <c:pt idx="17">
                  <c:v>-1.6619999999999999</c:v>
                </c:pt>
                <c:pt idx="18">
                  <c:v>-1.8819999999999999</c:v>
                </c:pt>
                <c:pt idx="19">
                  <c:v>-2.1949999999999998</c:v>
                </c:pt>
                <c:pt idx="20">
                  <c:v>-2.5659999999999998</c:v>
                </c:pt>
                <c:pt idx="21">
                  <c:v>-2.54</c:v>
                </c:pt>
                <c:pt idx="22">
                  <c:v>-2.8130000000000002</c:v>
                </c:pt>
                <c:pt idx="23">
                  <c:v>-3.036</c:v>
                </c:pt>
                <c:pt idx="24">
                  <c:v>-3.0049999999999999</c:v>
                </c:pt>
                <c:pt idx="25">
                  <c:v>-2.907</c:v>
                </c:pt>
                <c:pt idx="26">
                  <c:v>-2.9540000000000002</c:v>
                </c:pt>
                <c:pt idx="27">
                  <c:v>-3.0419999999999998</c:v>
                </c:pt>
                <c:pt idx="28">
                  <c:v>-3.125</c:v>
                </c:pt>
                <c:pt idx="29">
                  <c:v>-3.1909999999999998</c:v>
                </c:pt>
                <c:pt idx="30">
                  <c:v>-3.1070000000000002</c:v>
                </c:pt>
                <c:pt idx="31">
                  <c:v>-2.9329999999999998</c:v>
                </c:pt>
                <c:pt idx="32">
                  <c:v>-2.8279999999999998</c:v>
                </c:pt>
                <c:pt idx="33">
                  <c:v>-3.07</c:v>
                </c:pt>
                <c:pt idx="34">
                  <c:v>-3.032</c:v>
                </c:pt>
                <c:pt idx="35">
                  <c:v>-2.887</c:v>
                </c:pt>
                <c:pt idx="36">
                  <c:v>-2.7</c:v>
                </c:pt>
                <c:pt idx="37">
                  <c:v>-2.4239999999999999</c:v>
                </c:pt>
                <c:pt idx="38">
                  <c:v>-2.2040000000000002</c:v>
                </c:pt>
                <c:pt idx="39">
                  <c:v>-1.9590000000000001</c:v>
                </c:pt>
                <c:pt idx="40">
                  <c:v>-1.579</c:v>
                </c:pt>
                <c:pt idx="41">
                  <c:v>-1.357</c:v>
                </c:pt>
                <c:pt idx="42">
                  <c:v>-1.3320000000000001</c:v>
                </c:pt>
                <c:pt idx="43">
                  <c:v>-1.4330000000000001</c:v>
                </c:pt>
                <c:pt idx="44">
                  <c:v>-1.6619999999999999</c:v>
                </c:pt>
                <c:pt idx="45">
                  <c:v>-1.657</c:v>
                </c:pt>
                <c:pt idx="46">
                  <c:v>-1.708</c:v>
                </c:pt>
                <c:pt idx="47">
                  <c:v>-1.292</c:v>
                </c:pt>
                <c:pt idx="48">
                  <c:v>-1.3180000000000001</c:v>
                </c:pt>
                <c:pt idx="49">
                  <c:v>-1.4870000000000001</c:v>
                </c:pt>
                <c:pt idx="50">
                  <c:v>-1.3680000000000001</c:v>
                </c:pt>
                <c:pt idx="51">
                  <c:v>-1.3240000000000001</c:v>
                </c:pt>
                <c:pt idx="52">
                  <c:v>-1.3140000000000001</c:v>
                </c:pt>
                <c:pt idx="53">
                  <c:v>-1.2290000000000001</c:v>
                </c:pt>
                <c:pt idx="54">
                  <c:v>-1.288</c:v>
                </c:pt>
                <c:pt idx="55">
                  <c:v>-1.355</c:v>
                </c:pt>
                <c:pt idx="56">
                  <c:v>-1.59</c:v>
                </c:pt>
                <c:pt idx="57">
                  <c:v>-1.7629999999999999</c:v>
                </c:pt>
                <c:pt idx="58">
                  <c:v>-1.623</c:v>
                </c:pt>
                <c:pt idx="59">
                  <c:v>-1.536</c:v>
                </c:pt>
                <c:pt idx="60">
                  <c:v>-1.881</c:v>
                </c:pt>
                <c:pt idx="61">
                  <c:v>-2.444</c:v>
                </c:pt>
                <c:pt idx="62" formatCode="0.0">
                  <c:v>-3.0880000000000001</c:v>
                </c:pt>
                <c:pt idx="63" formatCode="0.0">
                  <c:v>-3.25</c:v>
                </c:pt>
                <c:pt idx="64" formatCode="0.0">
                  <c:v>-3.294</c:v>
                </c:pt>
                <c:pt idx="65" formatCode="0.0">
                  <c:v>-3.3039999999999998</c:v>
                </c:pt>
                <c:pt idx="66" formatCode="0.0">
                  <c:v>-3.3460000000000001</c:v>
                </c:pt>
                <c:pt idx="67" formatCode="0.0">
                  <c:v>-3.403</c:v>
                </c:pt>
                <c:pt idx="68" formatCode="0.0">
                  <c:v>-3.472</c:v>
                </c:pt>
                <c:pt idx="69" formatCode="0.0">
                  <c:v>-3.5750000000000002</c:v>
                </c:pt>
                <c:pt idx="70" formatCode="0.0">
                  <c:v>-3.7050000000000001</c:v>
                </c:pt>
                <c:pt idx="71" formatCode="0.0">
                  <c:v>-3.8079999999999998</c:v>
                </c:pt>
                <c:pt idx="72" formatCode="0.0">
                  <c:v>-3.91</c:v>
                </c:pt>
                <c:pt idx="73" formatCode="0.0">
                  <c:v>-4.0110000000000001</c:v>
                </c:pt>
                <c:pt idx="74" formatCode="0.0">
                  <c:v>-4.1029999999999998</c:v>
                </c:pt>
                <c:pt idx="75" formatCode="0.0">
                  <c:v>-4.2060000000000004</c:v>
                </c:pt>
                <c:pt idx="76" formatCode="0.0">
                  <c:v>-4.3090000000000002</c:v>
                </c:pt>
                <c:pt idx="77" formatCode="0.0">
                  <c:v>-4.41</c:v>
                </c:pt>
                <c:pt idx="78" formatCode="0.0">
                  <c:v>-4.5209999999999999</c:v>
                </c:pt>
                <c:pt idx="79" formatCode="0.0">
                  <c:v>-4.641</c:v>
                </c:pt>
                <c:pt idx="80" formatCode="0.0">
                  <c:v>-4.7690000000000001</c:v>
                </c:pt>
                <c:pt idx="81" formatCode="0.0">
                  <c:v>-4.8979999999999997</c:v>
                </c:pt>
                <c:pt idx="82" formatCode="0.0">
                  <c:v>-5.0220000000000002</c:v>
                </c:pt>
                <c:pt idx="83" formatCode="0.0">
                  <c:v>-5.149</c:v>
                </c:pt>
                <c:pt idx="84" formatCode="0.0">
                  <c:v>-5.2809999999999997</c:v>
                </c:pt>
                <c:pt idx="85" formatCode="0.0">
                  <c:v>-5.4210000000000003</c:v>
                </c:pt>
                <c:pt idx="86" formatCode="0.0">
                  <c:v>-5.5640000000000001</c:v>
                </c:pt>
                <c:pt idx="87" formatCode="0.0">
                  <c:v>-5.7089999999999996</c:v>
                </c:pt>
                <c:pt idx="88" formatCode="0.0">
                  <c:v>-5.86</c:v>
                </c:pt>
                <c:pt idx="89" formatCode="0.0">
                  <c:v>-6.0179999999999998</c:v>
                </c:pt>
                <c:pt idx="90" formatCode="0.0">
                  <c:v>-6.1779999999999999</c:v>
                </c:pt>
                <c:pt idx="91" formatCode="0.0">
                  <c:v>-6.3380000000000001</c:v>
                </c:pt>
                <c:pt idx="92" formatCode="0.0">
                  <c:v>-6.4960000000000004</c:v>
                </c:pt>
              </c:numCache>
            </c:numRef>
          </c:val>
          <c:smooth val="0"/>
          <c:extLst>
            <c:ext xmlns:c16="http://schemas.microsoft.com/office/drawing/2014/chart" uri="{C3380CC4-5D6E-409C-BE32-E72D297353CC}">
              <c16:uniqueId val="{00000002-E375-4569-96CA-B3FB1D0248D3}"/>
            </c:ext>
          </c:extLst>
        </c:ser>
        <c:dLbls>
          <c:showLegendKey val="0"/>
          <c:showVal val="0"/>
          <c:showCatName val="0"/>
          <c:showSerName val="0"/>
          <c:showPercent val="0"/>
          <c:showBubbleSize val="0"/>
        </c:dLbls>
        <c:marker val="1"/>
        <c:smooth val="0"/>
        <c:axId val="1087097503"/>
        <c:axId val="1096970255"/>
      </c:lineChart>
      <c:dateAx>
        <c:axId val="1087097503"/>
        <c:scaling>
          <c:orientation val="minMax"/>
          <c:min val="21916"/>
        </c:scaling>
        <c:delete val="0"/>
        <c:axPos val="b"/>
        <c:numFmt formatCode="yyyy" sourceLinked="0"/>
        <c:majorTickMark val="out"/>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rial Narrow" panose="020B0604020202020204" pitchFamily="34" charset="0"/>
                <a:ea typeface="+mn-ea"/>
                <a:cs typeface="Arial Narrow" panose="020B0604020202020204" pitchFamily="34" charset="0"/>
              </a:defRPr>
            </a:pPr>
            <a:endParaRPr lang="en-US"/>
          </a:p>
        </c:txPr>
        <c:crossAx val="1096970255"/>
        <c:crosses val="autoZero"/>
        <c:auto val="1"/>
        <c:lblOffset val="100"/>
        <c:baseTimeUnit val="years"/>
        <c:majorUnit val="10"/>
        <c:majorTimeUnit val="years"/>
      </c:dateAx>
      <c:valAx>
        <c:axId val="1096970255"/>
        <c:scaling>
          <c:orientation val="minMax"/>
          <c:max val="5"/>
          <c:min val="-16"/>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Arial Narrow" panose="020B0604020202020204" pitchFamily="34" charset="0"/>
                    <a:ea typeface="+mn-ea"/>
                    <a:cs typeface="Arial Narrow" panose="020B0604020202020204" pitchFamily="34" charset="0"/>
                  </a:defRPr>
                </a:pPr>
                <a:r>
                  <a:rPr lang="en-ZA"/>
                  <a:t>% of GDP</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2"/>
                  </a:solidFill>
                  <a:latin typeface="Arial Narrow" panose="020B0604020202020204" pitchFamily="34" charset="0"/>
                  <a:ea typeface="+mn-ea"/>
                  <a:cs typeface="Arial Narrow"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Arial Narrow" panose="020B0604020202020204" pitchFamily="34" charset="0"/>
                <a:ea typeface="+mn-ea"/>
                <a:cs typeface="Arial Narrow" panose="020B0604020202020204" pitchFamily="34" charset="0"/>
              </a:defRPr>
            </a:pPr>
            <a:endParaRPr lang="en-US"/>
          </a:p>
        </c:txPr>
        <c:crossAx val="1087097503"/>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Narrow" panose="020B0604020202020204" pitchFamily="34" charset="0"/>
              <a:ea typeface="+mn-ea"/>
              <a:cs typeface="Arial Narrow"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solidFill>
            <a:schemeClr val="tx2"/>
          </a:solidFill>
          <a:latin typeface="Arial Narrow" panose="020B0604020202020204" pitchFamily="34" charset="0"/>
          <a:cs typeface="Arial Narrow"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Sheet4!$B$1</c:f>
              <c:strCache>
                <c:ptCount val="1"/>
                <c:pt idx="0">
                  <c:v>Bloomberg US Policy Uncertainty Index</c:v>
                </c:pt>
              </c:strCache>
            </c:strRef>
          </c:tx>
          <c:spPr>
            <a:ln w="28575" cap="rnd">
              <a:solidFill>
                <a:schemeClr val="accent1"/>
              </a:solidFill>
              <a:round/>
            </a:ln>
            <a:effectLst/>
          </c:spPr>
          <c:marker>
            <c:symbol val="none"/>
          </c:marker>
          <c:cat>
            <c:numRef>
              <c:f>Sheet4!$A$2:$A$241</c:f>
              <c:numCache>
                <c:formatCode>m/d/yyyy</c:formatCode>
                <c:ptCount val="240"/>
                <c:pt idx="0">
                  <c:v>45737</c:v>
                </c:pt>
                <c:pt idx="1">
                  <c:v>45716</c:v>
                </c:pt>
                <c:pt idx="2">
                  <c:v>45688</c:v>
                </c:pt>
                <c:pt idx="3">
                  <c:v>45657</c:v>
                </c:pt>
                <c:pt idx="4">
                  <c:v>45626</c:v>
                </c:pt>
                <c:pt idx="5">
                  <c:v>45596</c:v>
                </c:pt>
                <c:pt idx="6">
                  <c:v>45565</c:v>
                </c:pt>
                <c:pt idx="7">
                  <c:v>45535</c:v>
                </c:pt>
                <c:pt idx="8">
                  <c:v>45504</c:v>
                </c:pt>
                <c:pt idx="9">
                  <c:v>45473</c:v>
                </c:pt>
                <c:pt idx="10">
                  <c:v>45443</c:v>
                </c:pt>
                <c:pt idx="11">
                  <c:v>45412</c:v>
                </c:pt>
                <c:pt idx="12">
                  <c:v>45382</c:v>
                </c:pt>
                <c:pt idx="13">
                  <c:v>45351</c:v>
                </c:pt>
                <c:pt idx="14">
                  <c:v>45322</c:v>
                </c:pt>
                <c:pt idx="15">
                  <c:v>45291</c:v>
                </c:pt>
                <c:pt idx="16">
                  <c:v>45260</c:v>
                </c:pt>
                <c:pt idx="17">
                  <c:v>45230</c:v>
                </c:pt>
                <c:pt idx="18">
                  <c:v>45199</c:v>
                </c:pt>
                <c:pt idx="19">
                  <c:v>45169</c:v>
                </c:pt>
                <c:pt idx="20">
                  <c:v>45138</c:v>
                </c:pt>
                <c:pt idx="21">
                  <c:v>45107</c:v>
                </c:pt>
                <c:pt idx="22">
                  <c:v>45077</c:v>
                </c:pt>
                <c:pt idx="23">
                  <c:v>45046</c:v>
                </c:pt>
                <c:pt idx="24">
                  <c:v>45016</c:v>
                </c:pt>
                <c:pt idx="25">
                  <c:v>44985</c:v>
                </c:pt>
                <c:pt idx="26">
                  <c:v>44957</c:v>
                </c:pt>
                <c:pt idx="27">
                  <c:v>44926</c:v>
                </c:pt>
                <c:pt idx="28">
                  <c:v>44895</c:v>
                </c:pt>
                <c:pt idx="29">
                  <c:v>44865</c:v>
                </c:pt>
                <c:pt idx="30">
                  <c:v>44834</c:v>
                </c:pt>
                <c:pt idx="31">
                  <c:v>44804</c:v>
                </c:pt>
                <c:pt idx="32">
                  <c:v>44773</c:v>
                </c:pt>
                <c:pt idx="33">
                  <c:v>44742</c:v>
                </c:pt>
                <c:pt idx="34">
                  <c:v>44712</c:v>
                </c:pt>
                <c:pt idx="35">
                  <c:v>44681</c:v>
                </c:pt>
                <c:pt idx="36">
                  <c:v>44651</c:v>
                </c:pt>
                <c:pt idx="37">
                  <c:v>44620</c:v>
                </c:pt>
                <c:pt idx="38">
                  <c:v>44592</c:v>
                </c:pt>
                <c:pt idx="39">
                  <c:v>44561</c:v>
                </c:pt>
                <c:pt idx="40">
                  <c:v>44530</c:v>
                </c:pt>
                <c:pt idx="41">
                  <c:v>44500</c:v>
                </c:pt>
                <c:pt idx="42">
                  <c:v>44469</c:v>
                </c:pt>
                <c:pt idx="43">
                  <c:v>44439</c:v>
                </c:pt>
                <c:pt idx="44">
                  <c:v>44408</c:v>
                </c:pt>
                <c:pt idx="45">
                  <c:v>44377</c:v>
                </c:pt>
                <c:pt idx="46">
                  <c:v>44347</c:v>
                </c:pt>
                <c:pt idx="47">
                  <c:v>44316</c:v>
                </c:pt>
                <c:pt idx="48">
                  <c:v>44286</c:v>
                </c:pt>
                <c:pt idx="49">
                  <c:v>44255</c:v>
                </c:pt>
                <c:pt idx="50">
                  <c:v>44227</c:v>
                </c:pt>
                <c:pt idx="51">
                  <c:v>44196</c:v>
                </c:pt>
                <c:pt idx="52">
                  <c:v>44165</c:v>
                </c:pt>
                <c:pt idx="53">
                  <c:v>44135</c:v>
                </c:pt>
                <c:pt idx="54">
                  <c:v>44104</c:v>
                </c:pt>
                <c:pt idx="55">
                  <c:v>44074</c:v>
                </c:pt>
                <c:pt idx="56">
                  <c:v>44043</c:v>
                </c:pt>
                <c:pt idx="57">
                  <c:v>44012</c:v>
                </c:pt>
                <c:pt idx="58">
                  <c:v>43982</c:v>
                </c:pt>
                <c:pt idx="59">
                  <c:v>43951</c:v>
                </c:pt>
                <c:pt idx="60">
                  <c:v>43921</c:v>
                </c:pt>
                <c:pt idx="61">
                  <c:v>43890</c:v>
                </c:pt>
                <c:pt idx="62">
                  <c:v>43861</c:v>
                </c:pt>
                <c:pt idx="63">
                  <c:v>43830</c:v>
                </c:pt>
                <c:pt idx="64">
                  <c:v>43799</c:v>
                </c:pt>
                <c:pt idx="65">
                  <c:v>43769</c:v>
                </c:pt>
                <c:pt idx="66">
                  <c:v>43738</c:v>
                </c:pt>
                <c:pt idx="67">
                  <c:v>43708</c:v>
                </c:pt>
                <c:pt idx="68">
                  <c:v>43677</c:v>
                </c:pt>
                <c:pt idx="69">
                  <c:v>43646</c:v>
                </c:pt>
                <c:pt idx="70">
                  <c:v>43616</c:v>
                </c:pt>
                <c:pt idx="71">
                  <c:v>43585</c:v>
                </c:pt>
                <c:pt idx="72">
                  <c:v>43555</c:v>
                </c:pt>
                <c:pt idx="73">
                  <c:v>43524</c:v>
                </c:pt>
                <c:pt idx="74">
                  <c:v>43496</c:v>
                </c:pt>
                <c:pt idx="75">
                  <c:v>43465</c:v>
                </c:pt>
                <c:pt idx="76">
                  <c:v>43434</c:v>
                </c:pt>
                <c:pt idx="77">
                  <c:v>43404</c:v>
                </c:pt>
                <c:pt idx="78">
                  <c:v>43373</c:v>
                </c:pt>
                <c:pt idx="79">
                  <c:v>43343</c:v>
                </c:pt>
                <c:pt idx="80">
                  <c:v>43312</c:v>
                </c:pt>
                <c:pt idx="81">
                  <c:v>43281</c:v>
                </c:pt>
                <c:pt idx="82">
                  <c:v>43251</c:v>
                </c:pt>
                <c:pt idx="83">
                  <c:v>43220</c:v>
                </c:pt>
                <c:pt idx="84">
                  <c:v>43190</c:v>
                </c:pt>
                <c:pt idx="85">
                  <c:v>43159</c:v>
                </c:pt>
                <c:pt idx="86">
                  <c:v>43131</c:v>
                </c:pt>
                <c:pt idx="87">
                  <c:v>43100</c:v>
                </c:pt>
                <c:pt idx="88">
                  <c:v>43069</c:v>
                </c:pt>
                <c:pt idx="89">
                  <c:v>43039</c:v>
                </c:pt>
                <c:pt idx="90">
                  <c:v>43008</c:v>
                </c:pt>
                <c:pt idx="91">
                  <c:v>42978</c:v>
                </c:pt>
                <c:pt idx="92">
                  <c:v>42947</c:v>
                </c:pt>
                <c:pt idx="93">
                  <c:v>42916</c:v>
                </c:pt>
                <c:pt idx="94">
                  <c:v>42886</c:v>
                </c:pt>
                <c:pt idx="95">
                  <c:v>42855</c:v>
                </c:pt>
                <c:pt idx="96">
                  <c:v>42825</c:v>
                </c:pt>
                <c:pt idx="97">
                  <c:v>42794</c:v>
                </c:pt>
                <c:pt idx="98">
                  <c:v>42766</c:v>
                </c:pt>
                <c:pt idx="99">
                  <c:v>42735</c:v>
                </c:pt>
                <c:pt idx="100">
                  <c:v>42704</c:v>
                </c:pt>
                <c:pt idx="101">
                  <c:v>42674</c:v>
                </c:pt>
                <c:pt idx="102">
                  <c:v>42643</c:v>
                </c:pt>
                <c:pt idx="103">
                  <c:v>42613</c:v>
                </c:pt>
                <c:pt idx="104">
                  <c:v>42582</c:v>
                </c:pt>
                <c:pt idx="105">
                  <c:v>42551</c:v>
                </c:pt>
                <c:pt idx="106">
                  <c:v>42521</c:v>
                </c:pt>
                <c:pt idx="107">
                  <c:v>42490</c:v>
                </c:pt>
                <c:pt idx="108">
                  <c:v>42460</c:v>
                </c:pt>
                <c:pt idx="109">
                  <c:v>42429</c:v>
                </c:pt>
                <c:pt idx="110">
                  <c:v>42400</c:v>
                </c:pt>
                <c:pt idx="111">
                  <c:v>42369</c:v>
                </c:pt>
                <c:pt idx="112">
                  <c:v>42338</c:v>
                </c:pt>
                <c:pt idx="113">
                  <c:v>42308</c:v>
                </c:pt>
                <c:pt idx="114">
                  <c:v>42277</c:v>
                </c:pt>
                <c:pt idx="115">
                  <c:v>42247</c:v>
                </c:pt>
                <c:pt idx="116">
                  <c:v>42216</c:v>
                </c:pt>
                <c:pt idx="117">
                  <c:v>42185</c:v>
                </c:pt>
                <c:pt idx="118">
                  <c:v>42155</c:v>
                </c:pt>
                <c:pt idx="119">
                  <c:v>42124</c:v>
                </c:pt>
                <c:pt idx="120">
                  <c:v>42094</c:v>
                </c:pt>
                <c:pt idx="121">
                  <c:v>42063</c:v>
                </c:pt>
                <c:pt idx="122">
                  <c:v>42035</c:v>
                </c:pt>
                <c:pt idx="123">
                  <c:v>42004</c:v>
                </c:pt>
                <c:pt idx="124">
                  <c:v>41973</c:v>
                </c:pt>
                <c:pt idx="125">
                  <c:v>41943</c:v>
                </c:pt>
                <c:pt idx="126">
                  <c:v>41912</c:v>
                </c:pt>
                <c:pt idx="127">
                  <c:v>41882</c:v>
                </c:pt>
                <c:pt idx="128">
                  <c:v>41851</c:v>
                </c:pt>
                <c:pt idx="129">
                  <c:v>41820</c:v>
                </c:pt>
                <c:pt idx="130">
                  <c:v>41790</c:v>
                </c:pt>
                <c:pt idx="131">
                  <c:v>41759</c:v>
                </c:pt>
                <c:pt idx="132">
                  <c:v>41729</c:v>
                </c:pt>
                <c:pt idx="133">
                  <c:v>41698</c:v>
                </c:pt>
                <c:pt idx="134">
                  <c:v>41670</c:v>
                </c:pt>
                <c:pt idx="135">
                  <c:v>41639</c:v>
                </c:pt>
                <c:pt idx="136">
                  <c:v>41608</c:v>
                </c:pt>
                <c:pt idx="137">
                  <c:v>41578</c:v>
                </c:pt>
                <c:pt idx="138">
                  <c:v>41547</c:v>
                </c:pt>
                <c:pt idx="139">
                  <c:v>41517</c:v>
                </c:pt>
                <c:pt idx="140">
                  <c:v>41486</c:v>
                </c:pt>
                <c:pt idx="141">
                  <c:v>41455</c:v>
                </c:pt>
                <c:pt idx="142">
                  <c:v>41425</c:v>
                </c:pt>
                <c:pt idx="143">
                  <c:v>41394</c:v>
                </c:pt>
                <c:pt idx="144">
                  <c:v>41364</c:v>
                </c:pt>
                <c:pt idx="145">
                  <c:v>41333</c:v>
                </c:pt>
                <c:pt idx="146">
                  <c:v>41305</c:v>
                </c:pt>
                <c:pt idx="147">
                  <c:v>41274</c:v>
                </c:pt>
                <c:pt idx="148">
                  <c:v>41243</c:v>
                </c:pt>
                <c:pt idx="149">
                  <c:v>41213</c:v>
                </c:pt>
                <c:pt idx="150">
                  <c:v>41182</c:v>
                </c:pt>
                <c:pt idx="151">
                  <c:v>41152</c:v>
                </c:pt>
                <c:pt idx="152">
                  <c:v>41121</c:v>
                </c:pt>
                <c:pt idx="153">
                  <c:v>41090</c:v>
                </c:pt>
                <c:pt idx="154">
                  <c:v>41060</c:v>
                </c:pt>
                <c:pt idx="155">
                  <c:v>41029</c:v>
                </c:pt>
                <c:pt idx="156">
                  <c:v>40999</c:v>
                </c:pt>
                <c:pt idx="157">
                  <c:v>40968</c:v>
                </c:pt>
                <c:pt idx="158">
                  <c:v>40939</c:v>
                </c:pt>
                <c:pt idx="159">
                  <c:v>40908</c:v>
                </c:pt>
                <c:pt idx="160">
                  <c:v>40877</c:v>
                </c:pt>
                <c:pt idx="161">
                  <c:v>40847</c:v>
                </c:pt>
                <c:pt idx="162">
                  <c:v>40816</c:v>
                </c:pt>
                <c:pt idx="163">
                  <c:v>40786</c:v>
                </c:pt>
                <c:pt idx="164">
                  <c:v>40755</c:v>
                </c:pt>
                <c:pt idx="165">
                  <c:v>40724</c:v>
                </c:pt>
                <c:pt idx="166">
                  <c:v>40694</c:v>
                </c:pt>
                <c:pt idx="167">
                  <c:v>40663</c:v>
                </c:pt>
                <c:pt idx="168">
                  <c:v>40633</c:v>
                </c:pt>
                <c:pt idx="169">
                  <c:v>40602</c:v>
                </c:pt>
                <c:pt idx="170">
                  <c:v>40574</c:v>
                </c:pt>
                <c:pt idx="171">
                  <c:v>40543</c:v>
                </c:pt>
                <c:pt idx="172">
                  <c:v>40512</c:v>
                </c:pt>
                <c:pt idx="173">
                  <c:v>40482</c:v>
                </c:pt>
                <c:pt idx="174">
                  <c:v>40451</c:v>
                </c:pt>
                <c:pt idx="175">
                  <c:v>40421</c:v>
                </c:pt>
                <c:pt idx="176">
                  <c:v>40390</c:v>
                </c:pt>
                <c:pt idx="177">
                  <c:v>40359</c:v>
                </c:pt>
                <c:pt idx="178">
                  <c:v>40329</c:v>
                </c:pt>
                <c:pt idx="179">
                  <c:v>40298</c:v>
                </c:pt>
                <c:pt idx="180">
                  <c:v>40268</c:v>
                </c:pt>
                <c:pt idx="181">
                  <c:v>40237</c:v>
                </c:pt>
                <c:pt idx="182">
                  <c:v>40209</c:v>
                </c:pt>
                <c:pt idx="183">
                  <c:v>40178</c:v>
                </c:pt>
                <c:pt idx="184">
                  <c:v>40147</c:v>
                </c:pt>
                <c:pt idx="185">
                  <c:v>40117</c:v>
                </c:pt>
                <c:pt idx="186">
                  <c:v>40086</c:v>
                </c:pt>
                <c:pt idx="187">
                  <c:v>40056</c:v>
                </c:pt>
                <c:pt idx="188">
                  <c:v>40025</c:v>
                </c:pt>
                <c:pt idx="189">
                  <c:v>39994</c:v>
                </c:pt>
                <c:pt idx="190">
                  <c:v>39964</c:v>
                </c:pt>
                <c:pt idx="191">
                  <c:v>39933</c:v>
                </c:pt>
                <c:pt idx="192">
                  <c:v>39903</c:v>
                </c:pt>
                <c:pt idx="193">
                  <c:v>39872</c:v>
                </c:pt>
                <c:pt idx="194">
                  <c:v>39844</c:v>
                </c:pt>
                <c:pt idx="195">
                  <c:v>39813</c:v>
                </c:pt>
                <c:pt idx="196">
                  <c:v>39782</c:v>
                </c:pt>
                <c:pt idx="197">
                  <c:v>39752</c:v>
                </c:pt>
                <c:pt idx="198">
                  <c:v>39721</c:v>
                </c:pt>
                <c:pt idx="199">
                  <c:v>39691</c:v>
                </c:pt>
                <c:pt idx="200">
                  <c:v>39660</c:v>
                </c:pt>
                <c:pt idx="201">
                  <c:v>39629</c:v>
                </c:pt>
                <c:pt idx="202">
                  <c:v>39599</c:v>
                </c:pt>
                <c:pt idx="203">
                  <c:v>39568</c:v>
                </c:pt>
                <c:pt idx="204">
                  <c:v>39538</c:v>
                </c:pt>
                <c:pt idx="205">
                  <c:v>39507</c:v>
                </c:pt>
                <c:pt idx="206">
                  <c:v>39478</c:v>
                </c:pt>
                <c:pt idx="207">
                  <c:v>39447</c:v>
                </c:pt>
                <c:pt idx="208">
                  <c:v>39416</c:v>
                </c:pt>
                <c:pt idx="209">
                  <c:v>39386</c:v>
                </c:pt>
                <c:pt idx="210">
                  <c:v>39355</c:v>
                </c:pt>
                <c:pt idx="211">
                  <c:v>39325</c:v>
                </c:pt>
                <c:pt idx="212">
                  <c:v>39294</c:v>
                </c:pt>
                <c:pt idx="213">
                  <c:v>39263</c:v>
                </c:pt>
                <c:pt idx="214">
                  <c:v>39233</c:v>
                </c:pt>
                <c:pt idx="215">
                  <c:v>39202</c:v>
                </c:pt>
                <c:pt idx="216">
                  <c:v>39172</c:v>
                </c:pt>
                <c:pt idx="217">
                  <c:v>39141</c:v>
                </c:pt>
                <c:pt idx="218">
                  <c:v>39113</c:v>
                </c:pt>
                <c:pt idx="219">
                  <c:v>39082</c:v>
                </c:pt>
                <c:pt idx="220">
                  <c:v>39051</c:v>
                </c:pt>
                <c:pt idx="221">
                  <c:v>39021</c:v>
                </c:pt>
                <c:pt idx="222">
                  <c:v>38990</c:v>
                </c:pt>
                <c:pt idx="223">
                  <c:v>38960</c:v>
                </c:pt>
                <c:pt idx="224">
                  <c:v>38929</c:v>
                </c:pt>
                <c:pt idx="225">
                  <c:v>38898</c:v>
                </c:pt>
                <c:pt idx="226">
                  <c:v>38868</c:v>
                </c:pt>
                <c:pt idx="227">
                  <c:v>38837</c:v>
                </c:pt>
                <c:pt idx="228">
                  <c:v>38807</c:v>
                </c:pt>
                <c:pt idx="229">
                  <c:v>38776</c:v>
                </c:pt>
                <c:pt idx="230">
                  <c:v>38748</c:v>
                </c:pt>
                <c:pt idx="231">
                  <c:v>38717</c:v>
                </c:pt>
                <c:pt idx="232">
                  <c:v>38686</c:v>
                </c:pt>
                <c:pt idx="233">
                  <c:v>38656</c:v>
                </c:pt>
                <c:pt idx="234">
                  <c:v>38625</c:v>
                </c:pt>
                <c:pt idx="235">
                  <c:v>38595</c:v>
                </c:pt>
                <c:pt idx="236">
                  <c:v>38564</c:v>
                </c:pt>
                <c:pt idx="237">
                  <c:v>38533</c:v>
                </c:pt>
                <c:pt idx="238">
                  <c:v>38503</c:v>
                </c:pt>
                <c:pt idx="239">
                  <c:v>38472</c:v>
                </c:pt>
              </c:numCache>
            </c:numRef>
          </c:cat>
          <c:val>
            <c:numRef>
              <c:f>Sheet4!$B$2:$B$241</c:f>
              <c:numCache>
                <c:formatCode>General</c:formatCode>
                <c:ptCount val="240"/>
                <c:pt idx="0">
                  <c:v>483.96</c:v>
                </c:pt>
                <c:pt idx="1">
                  <c:v>345.22</c:v>
                </c:pt>
                <c:pt idx="2">
                  <c:v>495.78</c:v>
                </c:pt>
                <c:pt idx="3">
                  <c:v>109.44</c:v>
                </c:pt>
                <c:pt idx="4">
                  <c:v>123.13</c:v>
                </c:pt>
                <c:pt idx="5">
                  <c:v>107.64</c:v>
                </c:pt>
                <c:pt idx="6">
                  <c:v>116.24</c:v>
                </c:pt>
                <c:pt idx="7">
                  <c:v>66.180000000000007</c:v>
                </c:pt>
                <c:pt idx="8">
                  <c:v>53.04</c:v>
                </c:pt>
                <c:pt idx="9">
                  <c:v>130.99</c:v>
                </c:pt>
                <c:pt idx="10">
                  <c:v>72.400000000000006</c:v>
                </c:pt>
                <c:pt idx="11">
                  <c:v>111.88</c:v>
                </c:pt>
                <c:pt idx="12">
                  <c:v>89.56</c:v>
                </c:pt>
                <c:pt idx="13">
                  <c:v>105.86</c:v>
                </c:pt>
                <c:pt idx="14">
                  <c:v>81.760000000000005</c:v>
                </c:pt>
                <c:pt idx="15">
                  <c:v>221.29</c:v>
                </c:pt>
                <c:pt idx="16">
                  <c:v>147.72</c:v>
                </c:pt>
                <c:pt idx="17">
                  <c:v>42.38</c:v>
                </c:pt>
                <c:pt idx="18">
                  <c:v>113.8</c:v>
                </c:pt>
                <c:pt idx="19">
                  <c:v>167.14</c:v>
                </c:pt>
                <c:pt idx="20">
                  <c:v>81.19</c:v>
                </c:pt>
                <c:pt idx="21">
                  <c:v>96.85</c:v>
                </c:pt>
                <c:pt idx="22">
                  <c:v>264.79000000000002</c:v>
                </c:pt>
                <c:pt idx="23">
                  <c:v>209.08</c:v>
                </c:pt>
                <c:pt idx="24">
                  <c:v>144.99</c:v>
                </c:pt>
                <c:pt idx="25">
                  <c:v>88.38</c:v>
                </c:pt>
                <c:pt idx="26">
                  <c:v>158.19</c:v>
                </c:pt>
                <c:pt idx="27">
                  <c:v>162.78</c:v>
                </c:pt>
                <c:pt idx="28">
                  <c:v>89.9</c:v>
                </c:pt>
                <c:pt idx="29">
                  <c:v>161.13</c:v>
                </c:pt>
                <c:pt idx="30">
                  <c:v>192.84</c:v>
                </c:pt>
                <c:pt idx="31">
                  <c:v>126.46</c:v>
                </c:pt>
                <c:pt idx="32">
                  <c:v>118.84</c:v>
                </c:pt>
                <c:pt idx="33">
                  <c:v>158.37</c:v>
                </c:pt>
                <c:pt idx="34">
                  <c:v>72.900000000000006</c:v>
                </c:pt>
                <c:pt idx="35">
                  <c:v>281.5</c:v>
                </c:pt>
                <c:pt idx="36">
                  <c:v>81.849999999999994</c:v>
                </c:pt>
                <c:pt idx="37">
                  <c:v>167.06</c:v>
                </c:pt>
                <c:pt idx="38">
                  <c:v>184.81</c:v>
                </c:pt>
                <c:pt idx="39">
                  <c:v>132.09</c:v>
                </c:pt>
                <c:pt idx="40">
                  <c:v>117.24</c:v>
                </c:pt>
                <c:pt idx="41">
                  <c:v>97.73</c:v>
                </c:pt>
                <c:pt idx="42">
                  <c:v>142.53</c:v>
                </c:pt>
                <c:pt idx="43">
                  <c:v>166.77</c:v>
                </c:pt>
                <c:pt idx="44">
                  <c:v>116.35</c:v>
                </c:pt>
                <c:pt idx="45">
                  <c:v>133.65</c:v>
                </c:pt>
                <c:pt idx="46">
                  <c:v>74.69</c:v>
                </c:pt>
                <c:pt idx="47">
                  <c:v>125.83</c:v>
                </c:pt>
                <c:pt idx="48">
                  <c:v>136.03</c:v>
                </c:pt>
                <c:pt idx="49">
                  <c:v>194.65</c:v>
                </c:pt>
                <c:pt idx="50">
                  <c:v>199.79</c:v>
                </c:pt>
                <c:pt idx="51">
                  <c:v>307.12</c:v>
                </c:pt>
                <c:pt idx="52">
                  <c:v>156.15</c:v>
                </c:pt>
                <c:pt idx="53">
                  <c:v>186.36</c:v>
                </c:pt>
                <c:pt idx="54">
                  <c:v>207.77</c:v>
                </c:pt>
                <c:pt idx="55">
                  <c:v>169.1</c:v>
                </c:pt>
                <c:pt idx="56">
                  <c:v>384.08</c:v>
                </c:pt>
                <c:pt idx="57">
                  <c:v>292.37</c:v>
                </c:pt>
                <c:pt idx="58">
                  <c:v>557.19000000000005</c:v>
                </c:pt>
                <c:pt idx="59">
                  <c:v>440.07</c:v>
                </c:pt>
                <c:pt idx="60">
                  <c:v>516.54999999999995</c:v>
                </c:pt>
                <c:pt idx="61">
                  <c:v>225.32</c:v>
                </c:pt>
                <c:pt idx="62">
                  <c:v>122.2</c:v>
                </c:pt>
                <c:pt idx="63">
                  <c:v>105.75</c:v>
                </c:pt>
                <c:pt idx="64">
                  <c:v>41.19</c:v>
                </c:pt>
                <c:pt idx="65">
                  <c:v>133.29</c:v>
                </c:pt>
                <c:pt idx="66">
                  <c:v>113</c:v>
                </c:pt>
                <c:pt idx="67">
                  <c:v>135.02000000000001</c:v>
                </c:pt>
                <c:pt idx="68">
                  <c:v>103.01</c:v>
                </c:pt>
                <c:pt idx="69">
                  <c:v>114.41</c:v>
                </c:pt>
                <c:pt idx="70">
                  <c:v>94.35</c:v>
                </c:pt>
                <c:pt idx="71">
                  <c:v>75.34</c:v>
                </c:pt>
                <c:pt idx="72">
                  <c:v>134.75</c:v>
                </c:pt>
                <c:pt idx="73">
                  <c:v>125.24</c:v>
                </c:pt>
                <c:pt idx="74">
                  <c:v>126.24</c:v>
                </c:pt>
                <c:pt idx="75">
                  <c:v>149.82</c:v>
                </c:pt>
                <c:pt idx="76">
                  <c:v>136.43</c:v>
                </c:pt>
                <c:pt idx="77">
                  <c:v>79.069999999999993</c:v>
                </c:pt>
                <c:pt idx="78">
                  <c:v>83.77</c:v>
                </c:pt>
                <c:pt idx="79">
                  <c:v>121.46</c:v>
                </c:pt>
                <c:pt idx="80">
                  <c:v>91.35</c:v>
                </c:pt>
                <c:pt idx="81">
                  <c:v>114.66</c:v>
                </c:pt>
                <c:pt idx="82">
                  <c:v>77.319999999999993</c:v>
                </c:pt>
                <c:pt idx="83">
                  <c:v>86.67</c:v>
                </c:pt>
                <c:pt idx="84">
                  <c:v>67.64</c:v>
                </c:pt>
                <c:pt idx="85">
                  <c:v>46.68</c:v>
                </c:pt>
                <c:pt idx="86">
                  <c:v>71.84</c:v>
                </c:pt>
                <c:pt idx="87">
                  <c:v>174.9</c:v>
                </c:pt>
                <c:pt idx="88">
                  <c:v>101.48</c:v>
                </c:pt>
                <c:pt idx="89">
                  <c:v>50.39</c:v>
                </c:pt>
                <c:pt idx="90">
                  <c:v>44.96</c:v>
                </c:pt>
                <c:pt idx="91">
                  <c:v>43.34</c:v>
                </c:pt>
                <c:pt idx="92">
                  <c:v>80.959999999999994</c:v>
                </c:pt>
                <c:pt idx="93">
                  <c:v>111.89</c:v>
                </c:pt>
                <c:pt idx="94">
                  <c:v>168.16</c:v>
                </c:pt>
                <c:pt idx="95">
                  <c:v>224.35</c:v>
                </c:pt>
                <c:pt idx="96">
                  <c:v>221.37</c:v>
                </c:pt>
                <c:pt idx="97">
                  <c:v>114.25</c:v>
                </c:pt>
                <c:pt idx="98">
                  <c:v>139.29</c:v>
                </c:pt>
                <c:pt idx="99">
                  <c:v>127.18</c:v>
                </c:pt>
                <c:pt idx="100">
                  <c:v>63.67</c:v>
                </c:pt>
                <c:pt idx="101">
                  <c:v>95.82</c:v>
                </c:pt>
                <c:pt idx="102">
                  <c:v>34.93</c:v>
                </c:pt>
                <c:pt idx="103">
                  <c:v>45.98</c:v>
                </c:pt>
                <c:pt idx="104">
                  <c:v>117.46</c:v>
                </c:pt>
                <c:pt idx="105">
                  <c:v>96.08</c:v>
                </c:pt>
                <c:pt idx="106">
                  <c:v>48.19</c:v>
                </c:pt>
                <c:pt idx="107">
                  <c:v>45.03</c:v>
                </c:pt>
                <c:pt idx="108">
                  <c:v>36.42</c:v>
                </c:pt>
                <c:pt idx="109">
                  <c:v>65.739999999999995</c:v>
                </c:pt>
                <c:pt idx="110">
                  <c:v>94.57</c:v>
                </c:pt>
                <c:pt idx="111">
                  <c:v>59.74</c:v>
                </c:pt>
                <c:pt idx="112">
                  <c:v>61.99</c:v>
                </c:pt>
                <c:pt idx="113">
                  <c:v>46.01</c:v>
                </c:pt>
                <c:pt idx="114">
                  <c:v>77.75</c:v>
                </c:pt>
                <c:pt idx="115">
                  <c:v>113.96</c:v>
                </c:pt>
                <c:pt idx="116">
                  <c:v>29.32</c:v>
                </c:pt>
                <c:pt idx="117">
                  <c:v>122.02</c:v>
                </c:pt>
                <c:pt idx="118">
                  <c:v>86.03</c:v>
                </c:pt>
                <c:pt idx="119">
                  <c:v>39.659999999999997</c:v>
                </c:pt>
                <c:pt idx="120">
                  <c:v>88.25</c:v>
                </c:pt>
                <c:pt idx="121">
                  <c:v>70.02</c:v>
                </c:pt>
                <c:pt idx="122">
                  <c:v>82.5</c:v>
                </c:pt>
                <c:pt idx="123">
                  <c:v>127.2</c:v>
                </c:pt>
                <c:pt idx="124">
                  <c:v>41.6</c:v>
                </c:pt>
                <c:pt idx="125">
                  <c:v>103.08</c:v>
                </c:pt>
                <c:pt idx="126">
                  <c:v>41.03</c:v>
                </c:pt>
                <c:pt idx="127">
                  <c:v>31.79</c:v>
                </c:pt>
                <c:pt idx="128">
                  <c:v>87.58</c:v>
                </c:pt>
                <c:pt idx="129">
                  <c:v>43.97</c:v>
                </c:pt>
                <c:pt idx="130">
                  <c:v>62.38</c:v>
                </c:pt>
                <c:pt idx="131">
                  <c:v>35.130000000000003</c:v>
                </c:pt>
                <c:pt idx="132">
                  <c:v>45.06</c:v>
                </c:pt>
                <c:pt idx="133">
                  <c:v>71.2</c:v>
                </c:pt>
                <c:pt idx="134">
                  <c:v>44.12</c:v>
                </c:pt>
                <c:pt idx="135">
                  <c:v>130.03</c:v>
                </c:pt>
                <c:pt idx="136">
                  <c:v>93.59</c:v>
                </c:pt>
                <c:pt idx="137">
                  <c:v>67.75</c:v>
                </c:pt>
                <c:pt idx="138">
                  <c:v>156.80000000000001</c:v>
                </c:pt>
                <c:pt idx="139">
                  <c:v>101.91</c:v>
                </c:pt>
                <c:pt idx="140">
                  <c:v>77.62</c:v>
                </c:pt>
                <c:pt idx="141">
                  <c:v>122.13</c:v>
                </c:pt>
                <c:pt idx="142">
                  <c:v>66.84</c:v>
                </c:pt>
                <c:pt idx="143">
                  <c:v>81.56</c:v>
                </c:pt>
                <c:pt idx="144">
                  <c:v>154.03</c:v>
                </c:pt>
                <c:pt idx="145">
                  <c:v>234.74</c:v>
                </c:pt>
                <c:pt idx="146">
                  <c:v>126.24</c:v>
                </c:pt>
                <c:pt idx="147">
                  <c:v>249.99</c:v>
                </c:pt>
                <c:pt idx="148">
                  <c:v>251.56</c:v>
                </c:pt>
                <c:pt idx="149">
                  <c:v>141.63999999999999</c:v>
                </c:pt>
                <c:pt idx="150">
                  <c:v>217</c:v>
                </c:pt>
                <c:pt idx="151">
                  <c:v>259.97000000000003</c:v>
                </c:pt>
                <c:pt idx="152">
                  <c:v>109.48</c:v>
                </c:pt>
                <c:pt idx="153">
                  <c:v>222.24</c:v>
                </c:pt>
                <c:pt idx="154">
                  <c:v>108.36</c:v>
                </c:pt>
                <c:pt idx="155">
                  <c:v>111.81</c:v>
                </c:pt>
                <c:pt idx="156">
                  <c:v>82.22</c:v>
                </c:pt>
                <c:pt idx="157">
                  <c:v>51.9</c:v>
                </c:pt>
                <c:pt idx="158">
                  <c:v>92.52</c:v>
                </c:pt>
                <c:pt idx="159">
                  <c:v>193.99</c:v>
                </c:pt>
                <c:pt idx="160">
                  <c:v>90.16</c:v>
                </c:pt>
                <c:pt idx="161">
                  <c:v>106.27</c:v>
                </c:pt>
                <c:pt idx="162">
                  <c:v>106.29</c:v>
                </c:pt>
                <c:pt idx="163">
                  <c:v>152.91999999999999</c:v>
                </c:pt>
                <c:pt idx="164">
                  <c:v>320.02</c:v>
                </c:pt>
                <c:pt idx="165">
                  <c:v>128.68</c:v>
                </c:pt>
                <c:pt idx="166">
                  <c:v>71.400000000000006</c:v>
                </c:pt>
                <c:pt idx="167">
                  <c:v>75.959999999999994</c:v>
                </c:pt>
                <c:pt idx="168">
                  <c:v>81.91</c:v>
                </c:pt>
                <c:pt idx="169">
                  <c:v>84.82</c:v>
                </c:pt>
                <c:pt idx="170">
                  <c:v>114.06</c:v>
                </c:pt>
                <c:pt idx="171">
                  <c:v>180.76</c:v>
                </c:pt>
                <c:pt idx="172">
                  <c:v>163.66</c:v>
                </c:pt>
                <c:pt idx="173">
                  <c:v>298.32</c:v>
                </c:pt>
                <c:pt idx="174">
                  <c:v>153.16999999999999</c:v>
                </c:pt>
                <c:pt idx="175">
                  <c:v>214.97</c:v>
                </c:pt>
                <c:pt idx="176">
                  <c:v>202.13</c:v>
                </c:pt>
                <c:pt idx="177">
                  <c:v>190.92</c:v>
                </c:pt>
                <c:pt idx="178">
                  <c:v>221.3</c:v>
                </c:pt>
                <c:pt idx="179">
                  <c:v>70.760000000000005</c:v>
                </c:pt>
                <c:pt idx="180">
                  <c:v>89.89</c:v>
                </c:pt>
                <c:pt idx="181">
                  <c:v>204.83</c:v>
                </c:pt>
                <c:pt idx="182">
                  <c:v>174.05</c:v>
                </c:pt>
                <c:pt idx="183">
                  <c:v>158.19</c:v>
                </c:pt>
                <c:pt idx="184">
                  <c:v>158.41999999999999</c:v>
                </c:pt>
                <c:pt idx="185">
                  <c:v>94.64</c:v>
                </c:pt>
                <c:pt idx="186">
                  <c:v>96.76</c:v>
                </c:pt>
                <c:pt idx="187">
                  <c:v>49.01</c:v>
                </c:pt>
                <c:pt idx="188">
                  <c:v>353.57</c:v>
                </c:pt>
                <c:pt idx="189">
                  <c:v>85.78</c:v>
                </c:pt>
                <c:pt idx="190">
                  <c:v>110.96</c:v>
                </c:pt>
                <c:pt idx="191">
                  <c:v>130.16999999999999</c:v>
                </c:pt>
                <c:pt idx="192">
                  <c:v>212.96</c:v>
                </c:pt>
                <c:pt idx="193">
                  <c:v>204.86</c:v>
                </c:pt>
                <c:pt idx="194">
                  <c:v>174.89</c:v>
                </c:pt>
                <c:pt idx="195">
                  <c:v>208.04</c:v>
                </c:pt>
                <c:pt idx="196">
                  <c:v>270.26</c:v>
                </c:pt>
                <c:pt idx="197">
                  <c:v>215.88</c:v>
                </c:pt>
                <c:pt idx="198">
                  <c:v>626.03</c:v>
                </c:pt>
                <c:pt idx="199">
                  <c:v>96.96</c:v>
                </c:pt>
                <c:pt idx="200">
                  <c:v>65.510000000000005</c:v>
                </c:pt>
                <c:pt idx="201">
                  <c:v>84.01</c:v>
                </c:pt>
                <c:pt idx="202">
                  <c:v>70.58</c:v>
                </c:pt>
                <c:pt idx="203">
                  <c:v>80.739999999999995</c:v>
                </c:pt>
                <c:pt idx="204">
                  <c:v>76</c:v>
                </c:pt>
                <c:pt idx="205">
                  <c:v>142.87</c:v>
                </c:pt>
                <c:pt idx="206">
                  <c:v>224.7</c:v>
                </c:pt>
                <c:pt idx="207">
                  <c:v>127.28</c:v>
                </c:pt>
                <c:pt idx="208">
                  <c:v>70.77</c:v>
                </c:pt>
                <c:pt idx="209">
                  <c:v>85.65</c:v>
                </c:pt>
                <c:pt idx="210">
                  <c:v>39.770000000000003</c:v>
                </c:pt>
                <c:pt idx="211">
                  <c:v>65.25</c:v>
                </c:pt>
                <c:pt idx="212">
                  <c:v>21.01</c:v>
                </c:pt>
                <c:pt idx="213">
                  <c:v>29.7</c:v>
                </c:pt>
                <c:pt idx="214">
                  <c:v>42.02</c:v>
                </c:pt>
                <c:pt idx="215">
                  <c:v>32.94</c:v>
                </c:pt>
                <c:pt idx="216">
                  <c:v>55.33</c:v>
                </c:pt>
                <c:pt idx="217">
                  <c:v>50.63</c:v>
                </c:pt>
                <c:pt idx="218">
                  <c:v>110.31</c:v>
                </c:pt>
                <c:pt idx="219">
                  <c:v>155.94</c:v>
                </c:pt>
                <c:pt idx="220">
                  <c:v>110.48</c:v>
                </c:pt>
                <c:pt idx="221">
                  <c:v>38.380000000000003</c:v>
                </c:pt>
                <c:pt idx="222">
                  <c:v>53.98</c:v>
                </c:pt>
                <c:pt idx="223">
                  <c:v>38.020000000000003</c:v>
                </c:pt>
                <c:pt idx="224">
                  <c:v>85.5</c:v>
                </c:pt>
                <c:pt idx="225">
                  <c:v>136.32</c:v>
                </c:pt>
                <c:pt idx="226">
                  <c:v>102.87</c:v>
                </c:pt>
                <c:pt idx="227">
                  <c:v>71.12</c:v>
                </c:pt>
                <c:pt idx="228">
                  <c:v>31.92</c:v>
                </c:pt>
                <c:pt idx="229">
                  <c:v>57.41</c:v>
                </c:pt>
                <c:pt idx="230">
                  <c:v>50.45</c:v>
                </c:pt>
                <c:pt idx="231">
                  <c:v>127.04</c:v>
                </c:pt>
                <c:pt idx="232">
                  <c:v>53.48</c:v>
                </c:pt>
                <c:pt idx="233">
                  <c:v>110.84</c:v>
                </c:pt>
                <c:pt idx="234">
                  <c:v>71.099999999999994</c:v>
                </c:pt>
                <c:pt idx="235">
                  <c:v>34.979999999999997</c:v>
                </c:pt>
                <c:pt idx="236">
                  <c:v>35.299999999999997</c:v>
                </c:pt>
                <c:pt idx="237">
                  <c:v>67.14</c:v>
                </c:pt>
                <c:pt idx="238">
                  <c:v>69.66</c:v>
                </c:pt>
                <c:pt idx="239">
                  <c:v>148.21</c:v>
                </c:pt>
              </c:numCache>
            </c:numRef>
          </c:val>
          <c:smooth val="0"/>
          <c:extLst>
            <c:ext xmlns:c16="http://schemas.microsoft.com/office/drawing/2014/chart" uri="{C3380CC4-5D6E-409C-BE32-E72D297353CC}">
              <c16:uniqueId val="{00000000-A0A2-4846-A633-8D49AC29CFB4}"/>
            </c:ext>
          </c:extLst>
        </c:ser>
        <c:dLbls>
          <c:showLegendKey val="0"/>
          <c:showVal val="0"/>
          <c:showCatName val="0"/>
          <c:showSerName val="0"/>
          <c:showPercent val="0"/>
          <c:showBubbleSize val="0"/>
        </c:dLbls>
        <c:smooth val="0"/>
        <c:axId val="1894995632"/>
        <c:axId val="1894998512"/>
      </c:lineChart>
      <c:dateAx>
        <c:axId val="1894995632"/>
        <c:scaling>
          <c:orientation val="minMax"/>
          <c:min val="38353"/>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rial Narrow" panose="020B0606020202030204" pitchFamily="34" charset="0"/>
                <a:ea typeface="+mn-ea"/>
                <a:cs typeface="+mn-cs"/>
              </a:defRPr>
            </a:pPr>
            <a:endParaRPr lang="en-US"/>
          </a:p>
        </c:txPr>
        <c:crossAx val="1894998512"/>
        <c:crosses val="autoZero"/>
        <c:auto val="1"/>
        <c:lblOffset val="100"/>
        <c:baseTimeUnit val="days"/>
      </c:dateAx>
      <c:valAx>
        <c:axId val="1894998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Arial Narrow" panose="020B0606020202030204" pitchFamily="34" charset="0"/>
                <a:ea typeface="+mn-ea"/>
                <a:cs typeface="+mn-cs"/>
              </a:defRPr>
            </a:pPr>
            <a:endParaRPr lang="en-US"/>
          </a:p>
        </c:txPr>
        <c:crossAx val="1894995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2"/>
          </a:solidFill>
          <a:latin typeface="Arial Narrow" panose="020B0606020202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Sheet3!$B$1</c:f>
              <c:strCache>
                <c:ptCount val="1"/>
                <c:pt idx="0">
                  <c:v>Chief Executive Magazine - CEO Confidence Index (left hand scale)</c:v>
                </c:pt>
              </c:strCache>
            </c:strRef>
          </c:tx>
          <c:spPr>
            <a:ln w="28575" cap="rnd">
              <a:solidFill>
                <a:schemeClr val="accent1"/>
              </a:solidFill>
              <a:round/>
            </a:ln>
            <a:effectLst/>
          </c:spPr>
          <c:marker>
            <c:symbol val="none"/>
          </c:marker>
          <c:cat>
            <c:numRef>
              <c:f>Sheet3!$A$2:$A$241</c:f>
              <c:numCache>
                <c:formatCode>m/d/yyyy</c:formatCode>
                <c:ptCount val="240"/>
                <c:pt idx="0">
                  <c:v>45747</c:v>
                </c:pt>
                <c:pt idx="1">
                  <c:v>45716</c:v>
                </c:pt>
                <c:pt idx="2">
                  <c:v>45688</c:v>
                </c:pt>
                <c:pt idx="3">
                  <c:v>45657</c:v>
                </c:pt>
                <c:pt idx="4">
                  <c:v>45626</c:v>
                </c:pt>
                <c:pt idx="5">
                  <c:v>45596</c:v>
                </c:pt>
                <c:pt idx="6">
                  <c:v>45565</c:v>
                </c:pt>
                <c:pt idx="7">
                  <c:v>45535</c:v>
                </c:pt>
                <c:pt idx="8">
                  <c:v>45504</c:v>
                </c:pt>
                <c:pt idx="9">
                  <c:v>45473</c:v>
                </c:pt>
                <c:pt idx="10">
                  <c:v>45443</c:v>
                </c:pt>
                <c:pt idx="11">
                  <c:v>45412</c:v>
                </c:pt>
                <c:pt idx="12">
                  <c:v>45382</c:v>
                </c:pt>
                <c:pt idx="13">
                  <c:v>45351</c:v>
                </c:pt>
                <c:pt idx="14">
                  <c:v>45322</c:v>
                </c:pt>
                <c:pt idx="15">
                  <c:v>45291</c:v>
                </c:pt>
                <c:pt idx="16">
                  <c:v>45260</c:v>
                </c:pt>
                <c:pt idx="17">
                  <c:v>45230</c:v>
                </c:pt>
                <c:pt idx="18">
                  <c:v>45199</c:v>
                </c:pt>
                <c:pt idx="19">
                  <c:v>45169</c:v>
                </c:pt>
                <c:pt idx="20">
                  <c:v>45138</c:v>
                </c:pt>
                <c:pt idx="21">
                  <c:v>45107</c:v>
                </c:pt>
                <c:pt idx="22">
                  <c:v>45077</c:v>
                </c:pt>
                <c:pt idx="23">
                  <c:v>45046</c:v>
                </c:pt>
                <c:pt idx="24">
                  <c:v>45016</c:v>
                </c:pt>
                <c:pt idx="25">
                  <c:v>44985</c:v>
                </c:pt>
                <c:pt idx="26">
                  <c:v>44957</c:v>
                </c:pt>
                <c:pt idx="27">
                  <c:v>44926</c:v>
                </c:pt>
                <c:pt idx="28">
                  <c:v>44895</c:v>
                </c:pt>
                <c:pt idx="29">
                  <c:v>44865</c:v>
                </c:pt>
                <c:pt idx="30">
                  <c:v>44834</c:v>
                </c:pt>
                <c:pt idx="31">
                  <c:v>44804</c:v>
                </c:pt>
                <c:pt idx="32">
                  <c:v>44773</c:v>
                </c:pt>
                <c:pt idx="33">
                  <c:v>44742</c:v>
                </c:pt>
                <c:pt idx="34">
                  <c:v>44712</c:v>
                </c:pt>
                <c:pt idx="35">
                  <c:v>44681</c:v>
                </c:pt>
                <c:pt idx="36">
                  <c:v>44651</c:v>
                </c:pt>
                <c:pt idx="37">
                  <c:v>44620</c:v>
                </c:pt>
                <c:pt idx="38">
                  <c:v>44592</c:v>
                </c:pt>
                <c:pt idx="39">
                  <c:v>44561</c:v>
                </c:pt>
                <c:pt idx="40">
                  <c:v>44530</c:v>
                </c:pt>
                <c:pt idx="41">
                  <c:v>44500</c:v>
                </c:pt>
                <c:pt idx="42">
                  <c:v>44469</c:v>
                </c:pt>
                <c:pt idx="43">
                  <c:v>44439</c:v>
                </c:pt>
                <c:pt idx="44">
                  <c:v>44408</c:v>
                </c:pt>
                <c:pt idx="45">
                  <c:v>44377</c:v>
                </c:pt>
                <c:pt idx="46">
                  <c:v>44347</c:v>
                </c:pt>
                <c:pt idx="47">
                  <c:v>44316</c:v>
                </c:pt>
                <c:pt idx="48">
                  <c:v>44286</c:v>
                </c:pt>
                <c:pt idx="49">
                  <c:v>44255</c:v>
                </c:pt>
                <c:pt idx="50">
                  <c:v>44227</c:v>
                </c:pt>
                <c:pt idx="51">
                  <c:v>44196</c:v>
                </c:pt>
                <c:pt idx="52">
                  <c:v>44165</c:v>
                </c:pt>
                <c:pt idx="53">
                  <c:v>44135</c:v>
                </c:pt>
                <c:pt idx="54">
                  <c:v>44104</c:v>
                </c:pt>
                <c:pt idx="55">
                  <c:v>44074</c:v>
                </c:pt>
                <c:pt idx="56">
                  <c:v>44043</c:v>
                </c:pt>
                <c:pt idx="57">
                  <c:v>44012</c:v>
                </c:pt>
                <c:pt idx="58">
                  <c:v>43982</c:v>
                </c:pt>
                <c:pt idx="59">
                  <c:v>43951</c:v>
                </c:pt>
                <c:pt idx="60">
                  <c:v>43921</c:v>
                </c:pt>
                <c:pt idx="61">
                  <c:v>43890</c:v>
                </c:pt>
                <c:pt idx="62">
                  <c:v>43861</c:v>
                </c:pt>
                <c:pt idx="63">
                  <c:v>43830</c:v>
                </c:pt>
                <c:pt idx="64">
                  <c:v>43799</c:v>
                </c:pt>
                <c:pt idx="65">
                  <c:v>43769</c:v>
                </c:pt>
                <c:pt idx="66">
                  <c:v>43738</c:v>
                </c:pt>
                <c:pt idx="67">
                  <c:v>43708</c:v>
                </c:pt>
                <c:pt idx="68">
                  <c:v>43677</c:v>
                </c:pt>
                <c:pt idx="69">
                  <c:v>43646</c:v>
                </c:pt>
                <c:pt idx="70">
                  <c:v>43616</c:v>
                </c:pt>
                <c:pt idx="71">
                  <c:v>43585</c:v>
                </c:pt>
                <c:pt idx="72">
                  <c:v>43555</c:v>
                </c:pt>
                <c:pt idx="73">
                  <c:v>43524</c:v>
                </c:pt>
                <c:pt idx="74">
                  <c:v>43496</c:v>
                </c:pt>
                <c:pt idx="75">
                  <c:v>43465</c:v>
                </c:pt>
                <c:pt idx="76">
                  <c:v>43434</c:v>
                </c:pt>
                <c:pt idx="77">
                  <c:v>43404</c:v>
                </c:pt>
                <c:pt idx="78">
                  <c:v>43373</c:v>
                </c:pt>
                <c:pt idx="79">
                  <c:v>43343</c:v>
                </c:pt>
                <c:pt idx="80">
                  <c:v>43312</c:v>
                </c:pt>
                <c:pt idx="81">
                  <c:v>43281</c:v>
                </c:pt>
                <c:pt idx="82">
                  <c:v>43251</c:v>
                </c:pt>
                <c:pt idx="83">
                  <c:v>43220</c:v>
                </c:pt>
                <c:pt idx="84">
                  <c:v>43190</c:v>
                </c:pt>
                <c:pt idx="85">
                  <c:v>43159</c:v>
                </c:pt>
                <c:pt idx="86">
                  <c:v>43131</c:v>
                </c:pt>
                <c:pt idx="87">
                  <c:v>43100</c:v>
                </c:pt>
                <c:pt idx="88">
                  <c:v>43069</c:v>
                </c:pt>
                <c:pt idx="89">
                  <c:v>43039</c:v>
                </c:pt>
                <c:pt idx="90">
                  <c:v>43008</c:v>
                </c:pt>
                <c:pt idx="91">
                  <c:v>42978</c:v>
                </c:pt>
                <c:pt idx="92">
                  <c:v>42947</c:v>
                </c:pt>
                <c:pt idx="93">
                  <c:v>42916</c:v>
                </c:pt>
                <c:pt idx="94">
                  <c:v>42886</c:v>
                </c:pt>
                <c:pt idx="95">
                  <c:v>42855</c:v>
                </c:pt>
                <c:pt idx="96">
                  <c:v>42825</c:v>
                </c:pt>
                <c:pt idx="97">
                  <c:v>42794</c:v>
                </c:pt>
                <c:pt idx="98">
                  <c:v>42766</c:v>
                </c:pt>
                <c:pt idx="99">
                  <c:v>42735</c:v>
                </c:pt>
                <c:pt idx="100">
                  <c:v>42704</c:v>
                </c:pt>
                <c:pt idx="101">
                  <c:v>42674</c:v>
                </c:pt>
                <c:pt idx="102">
                  <c:v>42643</c:v>
                </c:pt>
                <c:pt idx="103">
                  <c:v>42613</c:v>
                </c:pt>
                <c:pt idx="104">
                  <c:v>42582</c:v>
                </c:pt>
                <c:pt idx="105">
                  <c:v>42551</c:v>
                </c:pt>
                <c:pt idx="106">
                  <c:v>42521</c:v>
                </c:pt>
                <c:pt idx="107">
                  <c:v>42490</c:v>
                </c:pt>
                <c:pt idx="108">
                  <c:v>42460</c:v>
                </c:pt>
                <c:pt idx="109">
                  <c:v>42429</c:v>
                </c:pt>
                <c:pt idx="110">
                  <c:v>42400</c:v>
                </c:pt>
                <c:pt idx="111">
                  <c:v>42369</c:v>
                </c:pt>
                <c:pt idx="112">
                  <c:v>42338</c:v>
                </c:pt>
                <c:pt idx="113">
                  <c:v>42308</c:v>
                </c:pt>
                <c:pt idx="114">
                  <c:v>42277</c:v>
                </c:pt>
                <c:pt idx="115">
                  <c:v>42247</c:v>
                </c:pt>
                <c:pt idx="116">
                  <c:v>42216</c:v>
                </c:pt>
                <c:pt idx="117">
                  <c:v>42185</c:v>
                </c:pt>
                <c:pt idx="118">
                  <c:v>42155</c:v>
                </c:pt>
                <c:pt idx="119">
                  <c:v>42124</c:v>
                </c:pt>
                <c:pt idx="120">
                  <c:v>42094</c:v>
                </c:pt>
                <c:pt idx="121">
                  <c:v>42063</c:v>
                </c:pt>
                <c:pt idx="122">
                  <c:v>42035</c:v>
                </c:pt>
                <c:pt idx="123">
                  <c:v>42004</c:v>
                </c:pt>
                <c:pt idx="124">
                  <c:v>41973</c:v>
                </c:pt>
                <c:pt idx="125">
                  <c:v>41943</c:v>
                </c:pt>
                <c:pt idx="126">
                  <c:v>41912</c:v>
                </c:pt>
                <c:pt idx="127">
                  <c:v>41882</c:v>
                </c:pt>
                <c:pt idx="128">
                  <c:v>41851</c:v>
                </c:pt>
                <c:pt idx="129">
                  <c:v>41820</c:v>
                </c:pt>
                <c:pt idx="130">
                  <c:v>41790</c:v>
                </c:pt>
                <c:pt idx="131">
                  <c:v>41759</c:v>
                </c:pt>
                <c:pt idx="132">
                  <c:v>41729</c:v>
                </c:pt>
                <c:pt idx="133">
                  <c:v>41698</c:v>
                </c:pt>
                <c:pt idx="134">
                  <c:v>41670</c:v>
                </c:pt>
                <c:pt idx="135">
                  <c:v>41639</c:v>
                </c:pt>
                <c:pt idx="136">
                  <c:v>41608</c:v>
                </c:pt>
                <c:pt idx="137">
                  <c:v>41578</c:v>
                </c:pt>
                <c:pt idx="138">
                  <c:v>41547</c:v>
                </c:pt>
                <c:pt idx="139">
                  <c:v>41517</c:v>
                </c:pt>
                <c:pt idx="140">
                  <c:v>41486</c:v>
                </c:pt>
                <c:pt idx="141">
                  <c:v>41455</c:v>
                </c:pt>
                <c:pt idx="142">
                  <c:v>41425</c:v>
                </c:pt>
                <c:pt idx="143">
                  <c:v>41394</c:v>
                </c:pt>
                <c:pt idx="144">
                  <c:v>41364</c:v>
                </c:pt>
                <c:pt idx="145">
                  <c:v>41333</c:v>
                </c:pt>
                <c:pt idx="146">
                  <c:v>41305</c:v>
                </c:pt>
                <c:pt idx="147">
                  <c:v>41274</c:v>
                </c:pt>
                <c:pt idx="148">
                  <c:v>41243</c:v>
                </c:pt>
                <c:pt idx="149">
                  <c:v>41213</c:v>
                </c:pt>
                <c:pt idx="150">
                  <c:v>41182</c:v>
                </c:pt>
                <c:pt idx="151">
                  <c:v>41152</c:v>
                </c:pt>
                <c:pt idx="152">
                  <c:v>41121</c:v>
                </c:pt>
                <c:pt idx="153">
                  <c:v>41090</c:v>
                </c:pt>
                <c:pt idx="154">
                  <c:v>41060</c:v>
                </c:pt>
                <c:pt idx="155">
                  <c:v>41029</c:v>
                </c:pt>
                <c:pt idx="156">
                  <c:v>40999</c:v>
                </c:pt>
                <c:pt idx="157">
                  <c:v>40968</c:v>
                </c:pt>
                <c:pt idx="158">
                  <c:v>40939</c:v>
                </c:pt>
                <c:pt idx="159">
                  <c:v>40908</c:v>
                </c:pt>
                <c:pt idx="160">
                  <c:v>40877</c:v>
                </c:pt>
                <c:pt idx="161">
                  <c:v>40847</c:v>
                </c:pt>
                <c:pt idx="162">
                  <c:v>40816</c:v>
                </c:pt>
                <c:pt idx="163">
                  <c:v>40786</c:v>
                </c:pt>
                <c:pt idx="164">
                  <c:v>40755</c:v>
                </c:pt>
                <c:pt idx="165">
                  <c:v>40724</c:v>
                </c:pt>
                <c:pt idx="166">
                  <c:v>40694</c:v>
                </c:pt>
                <c:pt idx="167">
                  <c:v>40663</c:v>
                </c:pt>
                <c:pt idx="168">
                  <c:v>40633</c:v>
                </c:pt>
                <c:pt idx="169">
                  <c:v>40602</c:v>
                </c:pt>
                <c:pt idx="170">
                  <c:v>40574</c:v>
                </c:pt>
                <c:pt idx="171">
                  <c:v>40543</c:v>
                </c:pt>
                <c:pt idx="172">
                  <c:v>40512</c:v>
                </c:pt>
                <c:pt idx="173">
                  <c:v>40482</c:v>
                </c:pt>
                <c:pt idx="174">
                  <c:v>40451</c:v>
                </c:pt>
                <c:pt idx="175">
                  <c:v>40421</c:v>
                </c:pt>
                <c:pt idx="176">
                  <c:v>40390</c:v>
                </c:pt>
                <c:pt idx="177">
                  <c:v>40359</c:v>
                </c:pt>
                <c:pt idx="178">
                  <c:v>40329</c:v>
                </c:pt>
                <c:pt idx="179">
                  <c:v>40298</c:v>
                </c:pt>
                <c:pt idx="180">
                  <c:v>40268</c:v>
                </c:pt>
                <c:pt idx="181">
                  <c:v>40237</c:v>
                </c:pt>
                <c:pt idx="182">
                  <c:v>40209</c:v>
                </c:pt>
                <c:pt idx="183">
                  <c:v>40178</c:v>
                </c:pt>
                <c:pt idx="184">
                  <c:v>40147</c:v>
                </c:pt>
                <c:pt idx="185">
                  <c:v>40117</c:v>
                </c:pt>
                <c:pt idx="186">
                  <c:v>40086</c:v>
                </c:pt>
                <c:pt idx="187">
                  <c:v>40056</c:v>
                </c:pt>
                <c:pt idx="188">
                  <c:v>40025</c:v>
                </c:pt>
                <c:pt idx="189">
                  <c:v>39994</c:v>
                </c:pt>
                <c:pt idx="190">
                  <c:v>39964</c:v>
                </c:pt>
                <c:pt idx="191">
                  <c:v>39933</c:v>
                </c:pt>
                <c:pt idx="192">
                  <c:v>39903</c:v>
                </c:pt>
                <c:pt idx="193">
                  <c:v>39872</c:v>
                </c:pt>
                <c:pt idx="194">
                  <c:v>39844</c:v>
                </c:pt>
                <c:pt idx="195">
                  <c:v>39813</c:v>
                </c:pt>
                <c:pt idx="196">
                  <c:v>39782</c:v>
                </c:pt>
                <c:pt idx="197">
                  <c:v>39752</c:v>
                </c:pt>
                <c:pt idx="198">
                  <c:v>39721</c:v>
                </c:pt>
                <c:pt idx="199">
                  <c:v>39691</c:v>
                </c:pt>
                <c:pt idx="200">
                  <c:v>39660</c:v>
                </c:pt>
                <c:pt idx="201">
                  <c:v>39629</c:v>
                </c:pt>
                <c:pt idx="202">
                  <c:v>39599</c:v>
                </c:pt>
                <c:pt idx="203">
                  <c:v>39568</c:v>
                </c:pt>
                <c:pt idx="204">
                  <c:v>39538</c:v>
                </c:pt>
                <c:pt idx="205">
                  <c:v>39507</c:v>
                </c:pt>
                <c:pt idx="206">
                  <c:v>39478</c:v>
                </c:pt>
                <c:pt idx="207">
                  <c:v>39447</c:v>
                </c:pt>
                <c:pt idx="208">
                  <c:v>39416</c:v>
                </c:pt>
                <c:pt idx="209">
                  <c:v>39386</c:v>
                </c:pt>
                <c:pt idx="210">
                  <c:v>39355</c:v>
                </c:pt>
                <c:pt idx="211">
                  <c:v>39325</c:v>
                </c:pt>
                <c:pt idx="212">
                  <c:v>39294</c:v>
                </c:pt>
                <c:pt idx="213">
                  <c:v>39263</c:v>
                </c:pt>
                <c:pt idx="214">
                  <c:v>39233</c:v>
                </c:pt>
                <c:pt idx="215">
                  <c:v>39202</c:v>
                </c:pt>
                <c:pt idx="216">
                  <c:v>39172</c:v>
                </c:pt>
                <c:pt idx="217">
                  <c:v>39141</c:v>
                </c:pt>
                <c:pt idx="218">
                  <c:v>39113</c:v>
                </c:pt>
                <c:pt idx="219">
                  <c:v>39082</c:v>
                </c:pt>
                <c:pt idx="220">
                  <c:v>39051</c:v>
                </c:pt>
                <c:pt idx="221">
                  <c:v>39021</c:v>
                </c:pt>
                <c:pt idx="222">
                  <c:v>38990</c:v>
                </c:pt>
                <c:pt idx="223">
                  <c:v>38960</c:v>
                </c:pt>
                <c:pt idx="224">
                  <c:v>38929</c:v>
                </c:pt>
                <c:pt idx="225">
                  <c:v>38898</c:v>
                </c:pt>
                <c:pt idx="226">
                  <c:v>38868</c:v>
                </c:pt>
                <c:pt idx="227">
                  <c:v>38837</c:v>
                </c:pt>
                <c:pt idx="228">
                  <c:v>38807</c:v>
                </c:pt>
                <c:pt idx="229">
                  <c:v>38776</c:v>
                </c:pt>
                <c:pt idx="230">
                  <c:v>38748</c:v>
                </c:pt>
                <c:pt idx="231">
                  <c:v>38717</c:v>
                </c:pt>
                <c:pt idx="232">
                  <c:v>38686</c:v>
                </c:pt>
                <c:pt idx="233">
                  <c:v>38656</c:v>
                </c:pt>
                <c:pt idx="234">
                  <c:v>38625</c:v>
                </c:pt>
                <c:pt idx="235">
                  <c:v>38595</c:v>
                </c:pt>
                <c:pt idx="236">
                  <c:v>38564</c:v>
                </c:pt>
                <c:pt idx="237">
                  <c:v>38533</c:v>
                </c:pt>
                <c:pt idx="238">
                  <c:v>38503</c:v>
                </c:pt>
                <c:pt idx="239">
                  <c:v>38472</c:v>
                </c:pt>
              </c:numCache>
            </c:numRef>
          </c:cat>
          <c:val>
            <c:numRef>
              <c:f>Sheet3!$B$2:$B$241</c:f>
              <c:numCache>
                <c:formatCode>General</c:formatCode>
                <c:ptCount val="240"/>
                <c:pt idx="0">
                  <c:v>4.99</c:v>
                </c:pt>
                <c:pt idx="2">
                  <c:v>6.93</c:v>
                </c:pt>
                <c:pt idx="3">
                  <c:v>7.01</c:v>
                </c:pt>
                <c:pt idx="4">
                  <c:v>6.81</c:v>
                </c:pt>
                <c:pt idx="5">
                  <c:v>6.34</c:v>
                </c:pt>
                <c:pt idx="6">
                  <c:v>6.48</c:v>
                </c:pt>
                <c:pt idx="7">
                  <c:v>6.36</c:v>
                </c:pt>
                <c:pt idx="8">
                  <c:v>6.55</c:v>
                </c:pt>
                <c:pt idx="9">
                  <c:v>6.73</c:v>
                </c:pt>
                <c:pt idx="10">
                  <c:v>6.65</c:v>
                </c:pt>
                <c:pt idx="11">
                  <c:v>6.54</c:v>
                </c:pt>
                <c:pt idx="12">
                  <c:v>7.01</c:v>
                </c:pt>
                <c:pt idx="13">
                  <c:v>6.59</c:v>
                </c:pt>
                <c:pt idx="14">
                  <c:v>6.46</c:v>
                </c:pt>
                <c:pt idx="15">
                  <c:v>6.32</c:v>
                </c:pt>
                <c:pt idx="16">
                  <c:v>5.88</c:v>
                </c:pt>
                <c:pt idx="17">
                  <c:v>5.76</c:v>
                </c:pt>
                <c:pt idx="18">
                  <c:v>6.08</c:v>
                </c:pt>
                <c:pt idx="19">
                  <c:v>6.35</c:v>
                </c:pt>
                <c:pt idx="20">
                  <c:v>6.2</c:v>
                </c:pt>
                <c:pt idx="21">
                  <c:v>6.59</c:v>
                </c:pt>
                <c:pt idx="22">
                  <c:v>5.91</c:v>
                </c:pt>
                <c:pt idx="23">
                  <c:v>6.13</c:v>
                </c:pt>
                <c:pt idx="24">
                  <c:v>6.11</c:v>
                </c:pt>
                <c:pt idx="25">
                  <c:v>6.33</c:v>
                </c:pt>
                <c:pt idx="26">
                  <c:v>6.29</c:v>
                </c:pt>
                <c:pt idx="27">
                  <c:v>5.9</c:v>
                </c:pt>
                <c:pt idx="28">
                  <c:v>5.69</c:v>
                </c:pt>
                <c:pt idx="29">
                  <c:v>5.75</c:v>
                </c:pt>
                <c:pt idx="30">
                  <c:v>5.92</c:v>
                </c:pt>
                <c:pt idx="31">
                  <c:v>5.82</c:v>
                </c:pt>
                <c:pt idx="32">
                  <c:v>5.12</c:v>
                </c:pt>
                <c:pt idx="33">
                  <c:v>5.57</c:v>
                </c:pt>
                <c:pt idx="34">
                  <c:v>5.92</c:v>
                </c:pt>
                <c:pt idx="35">
                  <c:v>6.1</c:v>
                </c:pt>
                <c:pt idx="36">
                  <c:v>6.71</c:v>
                </c:pt>
                <c:pt idx="37">
                  <c:v>6.63</c:v>
                </c:pt>
                <c:pt idx="38">
                  <c:v>6.95</c:v>
                </c:pt>
                <c:pt idx="39">
                  <c:v>6.5</c:v>
                </c:pt>
                <c:pt idx="40">
                  <c:v>6.36</c:v>
                </c:pt>
                <c:pt idx="41">
                  <c:v>6.61</c:v>
                </c:pt>
                <c:pt idx="42">
                  <c:v>6.72</c:v>
                </c:pt>
                <c:pt idx="43">
                  <c:v>6.77</c:v>
                </c:pt>
                <c:pt idx="44">
                  <c:v>7.27</c:v>
                </c:pt>
                <c:pt idx="45">
                  <c:v>6.89</c:v>
                </c:pt>
                <c:pt idx="46">
                  <c:v>7.18</c:v>
                </c:pt>
                <c:pt idx="47">
                  <c:v>7.27</c:v>
                </c:pt>
                <c:pt idx="48">
                  <c:v>7.08</c:v>
                </c:pt>
                <c:pt idx="49">
                  <c:v>7.07</c:v>
                </c:pt>
                <c:pt idx="50">
                  <c:v>6.97</c:v>
                </c:pt>
                <c:pt idx="51">
                  <c:v>6.9</c:v>
                </c:pt>
                <c:pt idx="52">
                  <c:v>6.43</c:v>
                </c:pt>
                <c:pt idx="53">
                  <c:v>6.87</c:v>
                </c:pt>
                <c:pt idx="54">
                  <c:v>6.89</c:v>
                </c:pt>
                <c:pt idx="55">
                  <c:v>6.71</c:v>
                </c:pt>
                <c:pt idx="56">
                  <c:v>6.64</c:v>
                </c:pt>
                <c:pt idx="57">
                  <c:v>6.5</c:v>
                </c:pt>
                <c:pt idx="58">
                  <c:v>6.4</c:v>
                </c:pt>
                <c:pt idx="59">
                  <c:v>6.65</c:v>
                </c:pt>
                <c:pt idx="60">
                  <c:v>6.99</c:v>
                </c:pt>
                <c:pt idx="61">
                  <c:v>7</c:v>
                </c:pt>
                <c:pt idx="62">
                  <c:v>6.74</c:v>
                </c:pt>
                <c:pt idx="63">
                  <c:v>6.59</c:v>
                </c:pt>
                <c:pt idx="64">
                  <c:v>6.61</c:v>
                </c:pt>
                <c:pt idx="65">
                  <c:v>6.36</c:v>
                </c:pt>
                <c:pt idx="66">
                  <c:v>6.24</c:v>
                </c:pt>
                <c:pt idx="67">
                  <c:v>6.18</c:v>
                </c:pt>
                <c:pt idx="68">
                  <c:v>6.55</c:v>
                </c:pt>
                <c:pt idx="69">
                  <c:v>6.46</c:v>
                </c:pt>
                <c:pt idx="70">
                  <c:v>6.84</c:v>
                </c:pt>
                <c:pt idx="71">
                  <c:v>6.66</c:v>
                </c:pt>
                <c:pt idx="72">
                  <c:v>6.72</c:v>
                </c:pt>
                <c:pt idx="73">
                  <c:v>6.78</c:v>
                </c:pt>
                <c:pt idx="74">
                  <c:v>6.6</c:v>
                </c:pt>
                <c:pt idx="75">
                  <c:v>6.44</c:v>
                </c:pt>
                <c:pt idx="76">
                  <c:v>6.95</c:v>
                </c:pt>
                <c:pt idx="77">
                  <c:v>7</c:v>
                </c:pt>
                <c:pt idx="78">
                  <c:v>7.11</c:v>
                </c:pt>
                <c:pt idx="79">
                  <c:v>7.14</c:v>
                </c:pt>
                <c:pt idx="80">
                  <c:v>7.02</c:v>
                </c:pt>
                <c:pt idx="81">
                  <c:v>7.19</c:v>
                </c:pt>
                <c:pt idx="82">
                  <c:v>7.29</c:v>
                </c:pt>
                <c:pt idx="83">
                  <c:v>7.16</c:v>
                </c:pt>
                <c:pt idx="84">
                  <c:v>7.17</c:v>
                </c:pt>
                <c:pt idx="85">
                  <c:v>7.56</c:v>
                </c:pt>
                <c:pt idx="86">
                  <c:v>7.62</c:v>
                </c:pt>
                <c:pt idx="87">
                  <c:v>7.42</c:v>
                </c:pt>
                <c:pt idx="88">
                  <c:v>7.07</c:v>
                </c:pt>
                <c:pt idx="89">
                  <c:v>6.85</c:v>
                </c:pt>
                <c:pt idx="90">
                  <c:v>6.75</c:v>
                </c:pt>
                <c:pt idx="91">
                  <c:v>7.01</c:v>
                </c:pt>
                <c:pt idx="92">
                  <c:v>7</c:v>
                </c:pt>
                <c:pt idx="93">
                  <c:v>7.02</c:v>
                </c:pt>
                <c:pt idx="94">
                  <c:v>7.03</c:v>
                </c:pt>
                <c:pt idx="95">
                  <c:v>7.29</c:v>
                </c:pt>
                <c:pt idx="96">
                  <c:v>7.41</c:v>
                </c:pt>
                <c:pt idx="97">
                  <c:v>6.99</c:v>
                </c:pt>
                <c:pt idx="98">
                  <c:v>7.07</c:v>
                </c:pt>
                <c:pt idx="99">
                  <c:v>6.93</c:v>
                </c:pt>
                <c:pt idx="100">
                  <c:v>6.54</c:v>
                </c:pt>
                <c:pt idx="101">
                  <c:v>5.9</c:v>
                </c:pt>
                <c:pt idx="102">
                  <c:v>5.9</c:v>
                </c:pt>
                <c:pt idx="103">
                  <c:v>5.7</c:v>
                </c:pt>
                <c:pt idx="104">
                  <c:v>5.69</c:v>
                </c:pt>
                <c:pt idx="105">
                  <c:v>5.75</c:v>
                </c:pt>
                <c:pt idx="106">
                  <c:v>5.92</c:v>
                </c:pt>
                <c:pt idx="107">
                  <c:v>5.99</c:v>
                </c:pt>
                <c:pt idx="108">
                  <c:v>6.04</c:v>
                </c:pt>
                <c:pt idx="109">
                  <c:v>5.85</c:v>
                </c:pt>
                <c:pt idx="110">
                  <c:v>6.04</c:v>
                </c:pt>
                <c:pt idx="111">
                  <c:v>6.08</c:v>
                </c:pt>
                <c:pt idx="112">
                  <c:v>6.06</c:v>
                </c:pt>
                <c:pt idx="113">
                  <c:v>6.23</c:v>
                </c:pt>
                <c:pt idx="114">
                  <c:v>6.09</c:v>
                </c:pt>
                <c:pt idx="115">
                  <c:v>6.14</c:v>
                </c:pt>
                <c:pt idx="116">
                  <c:v>6.33</c:v>
                </c:pt>
                <c:pt idx="117">
                  <c:v>6.25</c:v>
                </c:pt>
                <c:pt idx="118">
                  <c:v>6.41</c:v>
                </c:pt>
                <c:pt idx="119">
                  <c:v>6.52</c:v>
                </c:pt>
                <c:pt idx="120">
                  <c:v>6.48</c:v>
                </c:pt>
                <c:pt idx="121">
                  <c:v>6.45</c:v>
                </c:pt>
                <c:pt idx="122">
                  <c:v>6.71</c:v>
                </c:pt>
                <c:pt idx="123">
                  <c:v>6.47</c:v>
                </c:pt>
                <c:pt idx="124">
                  <c:v>6.75</c:v>
                </c:pt>
                <c:pt idx="125">
                  <c:v>6.36</c:v>
                </c:pt>
                <c:pt idx="126">
                  <c:v>6.44</c:v>
                </c:pt>
                <c:pt idx="127">
                  <c:v>6.34</c:v>
                </c:pt>
                <c:pt idx="128">
                  <c:v>6.16</c:v>
                </c:pt>
                <c:pt idx="129">
                  <c:v>5.98</c:v>
                </c:pt>
                <c:pt idx="130">
                  <c:v>6.16</c:v>
                </c:pt>
                <c:pt idx="131">
                  <c:v>6.09</c:v>
                </c:pt>
                <c:pt idx="132">
                  <c:v>6.2</c:v>
                </c:pt>
                <c:pt idx="133">
                  <c:v>5.88</c:v>
                </c:pt>
                <c:pt idx="134">
                  <c:v>6.14</c:v>
                </c:pt>
                <c:pt idx="135">
                  <c:v>6.12</c:v>
                </c:pt>
                <c:pt idx="136">
                  <c:v>5.7</c:v>
                </c:pt>
                <c:pt idx="137">
                  <c:v>5.63</c:v>
                </c:pt>
                <c:pt idx="138">
                  <c:v>5.7</c:v>
                </c:pt>
                <c:pt idx="139">
                  <c:v>5.82</c:v>
                </c:pt>
                <c:pt idx="140">
                  <c:v>5.84</c:v>
                </c:pt>
                <c:pt idx="141">
                  <c:v>6.09</c:v>
                </c:pt>
                <c:pt idx="142">
                  <c:v>5.86</c:v>
                </c:pt>
                <c:pt idx="143">
                  <c:v>6.07</c:v>
                </c:pt>
                <c:pt idx="144">
                  <c:v>5.55</c:v>
                </c:pt>
                <c:pt idx="145">
                  <c:v>5.63</c:v>
                </c:pt>
                <c:pt idx="146">
                  <c:v>5.29</c:v>
                </c:pt>
                <c:pt idx="147">
                  <c:v>5.09</c:v>
                </c:pt>
                <c:pt idx="148">
                  <c:v>4.99</c:v>
                </c:pt>
                <c:pt idx="149">
                  <c:v>5.1100000000000003</c:v>
                </c:pt>
                <c:pt idx="150">
                  <c:v>5.47</c:v>
                </c:pt>
                <c:pt idx="151">
                  <c:v>5.34</c:v>
                </c:pt>
                <c:pt idx="152">
                  <c:v>5.36</c:v>
                </c:pt>
                <c:pt idx="153">
                  <c:v>5.56</c:v>
                </c:pt>
                <c:pt idx="154">
                  <c:v>5.96</c:v>
                </c:pt>
                <c:pt idx="155">
                  <c:v>5.86</c:v>
                </c:pt>
                <c:pt idx="156">
                  <c:v>5.98</c:v>
                </c:pt>
                <c:pt idx="157">
                  <c:v>6.03</c:v>
                </c:pt>
                <c:pt idx="158">
                  <c:v>5.78</c:v>
                </c:pt>
                <c:pt idx="159">
                  <c:v>5.48</c:v>
                </c:pt>
                <c:pt idx="160">
                  <c:v>5.23</c:v>
                </c:pt>
                <c:pt idx="161">
                  <c:v>4.88</c:v>
                </c:pt>
                <c:pt idx="162">
                  <c:v>4.88</c:v>
                </c:pt>
                <c:pt idx="163">
                  <c:v>5.3</c:v>
                </c:pt>
                <c:pt idx="164">
                  <c:v>5.25</c:v>
                </c:pt>
                <c:pt idx="165">
                  <c:v>5.36</c:v>
                </c:pt>
                <c:pt idx="166">
                  <c:v>6.09</c:v>
                </c:pt>
                <c:pt idx="167">
                  <c:v>6.22</c:v>
                </c:pt>
                <c:pt idx="168">
                  <c:v>6.02</c:v>
                </c:pt>
                <c:pt idx="169">
                  <c:v>6.39</c:v>
                </c:pt>
                <c:pt idx="170">
                  <c:v>6.25</c:v>
                </c:pt>
                <c:pt idx="171">
                  <c:v>5.85</c:v>
                </c:pt>
                <c:pt idx="172">
                  <c:v>5.84</c:v>
                </c:pt>
                <c:pt idx="173">
                  <c:v>5.14</c:v>
                </c:pt>
                <c:pt idx="174">
                  <c:v>4.8499999999999996</c:v>
                </c:pt>
                <c:pt idx="175">
                  <c:v>5.01</c:v>
                </c:pt>
                <c:pt idx="176">
                  <c:v>4.66</c:v>
                </c:pt>
                <c:pt idx="177">
                  <c:v>5.76</c:v>
                </c:pt>
                <c:pt idx="178">
                  <c:v>5.94</c:v>
                </c:pt>
                <c:pt idx="179">
                  <c:v>5.36</c:v>
                </c:pt>
                <c:pt idx="180">
                  <c:v>5.78</c:v>
                </c:pt>
                <c:pt idx="181">
                  <c:v>4.99</c:v>
                </c:pt>
                <c:pt idx="182">
                  <c:v>5.22</c:v>
                </c:pt>
                <c:pt idx="183">
                  <c:v>4.75</c:v>
                </c:pt>
                <c:pt idx="184">
                  <c:v>4.26</c:v>
                </c:pt>
                <c:pt idx="185">
                  <c:v>4</c:v>
                </c:pt>
                <c:pt idx="186">
                  <c:v>4.49</c:v>
                </c:pt>
                <c:pt idx="187">
                  <c:v>4.28</c:v>
                </c:pt>
                <c:pt idx="188">
                  <c:v>3.28</c:v>
                </c:pt>
                <c:pt idx="189">
                  <c:v>3.89</c:v>
                </c:pt>
                <c:pt idx="190">
                  <c:v>3.78</c:v>
                </c:pt>
                <c:pt idx="191">
                  <c:v>3.32</c:v>
                </c:pt>
                <c:pt idx="192">
                  <c:v>1.55</c:v>
                </c:pt>
                <c:pt idx="193">
                  <c:v>1.54</c:v>
                </c:pt>
                <c:pt idx="194">
                  <c:v>2.08</c:v>
                </c:pt>
                <c:pt idx="195">
                  <c:v>1.58</c:v>
                </c:pt>
                <c:pt idx="196">
                  <c:v>1.93</c:v>
                </c:pt>
                <c:pt idx="197">
                  <c:v>2.17</c:v>
                </c:pt>
                <c:pt idx="198">
                  <c:v>4.6100000000000003</c:v>
                </c:pt>
                <c:pt idx="199">
                  <c:v>4.01</c:v>
                </c:pt>
                <c:pt idx="200">
                  <c:v>3.45</c:v>
                </c:pt>
                <c:pt idx="201">
                  <c:v>3.52</c:v>
                </c:pt>
                <c:pt idx="202">
                  <c:v>3.99</c:v>
                </c:pt>
                <c:pt idx="203">
                  <c:v>3.99</c:v>
                </c:pt>
                <c:pt idx="204">
                  <c:v>3.25</c:v>
                </c:pt>
                <c:pt idx="205">
                  <c:v>3.85</c:v>
                </c:pt>
                <c:pt idx="206">
                  <c:v>4.78</c:v>
                </c:pt>
                <c:pt idx="207">
                  <c:v>4.68</c:v>
                </c:pt>
                <c:pt idx="208">
                  <c:v>4.3</c:v>
                </c:pt>
                <c:pt idx="209">
                  <c:v>4.8899999999999997</c:v>
                </c:pt>
                <c:pt idx="210">
                  <c:v>5.03</c:v>
                </c:pt>
                <c:pt idx="211">
                  <c:v>5.4</c:v>
                </c:pt>
                <c:pt idx="212">
                  <c:v>6.54</c:v>
                </c:pt>
                <c:pt idx="213">
                  <c:v>6.19</c:v>
                </c:pt>
                <c:pt idx="214">
                  <c:v>5.99</c:v>
                </c:pt>
                <c:pt idx="215">
                  <c:v>6.01</c:v>
                </c:pt>
                <c:pt idx="216">
                  <c:v>6.39</c:v>
                </c:pt>
                <c:pt idx="217">
                  <c:v>6.65</c:v>
                </c:pt>
                <c:pt idx="218">
                  <c:v>6.38</c:v>
                </c:pt>
                <c:pt idx="219">
                  <c:v>6.44</c:v>
                </c:pt>
                <c:pt idx="220">
                  <c:v>5.91</c:v>
                </c:pt>
                <c:pt idx="221">
                  <c:v>6.2</c:v>
                </c:pt>
                <c:pt idx="222">
                  <c:v>5.84</c:v>
                </c:pt>
                <c:pt idx="223">
                  <c:v>6.29</c:v>
                </c:pt>
                <c:pt idx="224">
                  <c:v>6.46</c:v>
                </c:pt>
                <c:pt idx="225">
                  <c:v>6.61</c:v>
                </c:pt>
                <c:pt idx="226">
                  <c:v>7.02</c:v>
                </c:pt>
                <c:pt idx="227">
                  <c:v>6.83</c:v>
                </c:pt>
                <c:pt idx="228">
                  <c:v>7.03</c:v>
                </c:pt>
                <c:pt idx="229">
                  <c:v>6.98</c:v>
                </c:pt>
                <c:pt idx="230">
                  <c:v>7.55</c:v>
                </c:pt>
                <c:pt idx="231">
                  <c:v>7.07</c:v>
                </c:pt>
                <c:pt idx="232">
                  <c:v>6.58</c:v>
                </c:pt>
                <c:pt idx="233">
                  <c:v>6.11</c:v>
                </c:pt>
                <c:pt idx="234">
                  <c:v>6.69</c:v>
                </c:pt>
                <c:pt idx="235">
                  <c:v>7.02</c:v>
                </c:pt>
                <c:pt idx="236">
                  <c:v>6.88</c:v>
                </c:pt>
                <c:pt idx="237">
                  <c:v>7.04</c:v>
                </c:pt>
                <c:pt idx="238">
                  <c:v>6.33</c:v>
                </c:pt>
                <c:pt idx="239">
                  <c:v>7.06</c:v>
                </c:pt>
              </c:numCache>
            </c:numRef>
          </c:val>
          <c:smooth val="0"/>
          <c:extLst>
            <c:ext xmlns:c16="http://schemas.microsoft.com/office/drawing/2014/chart" uri="{C3380CC4-5D6E-409C-BE32-E72D297353CC}">
              <c16:uniqueId val="{00000000-B1C3-4A18-8402-F70765E25A69}"/>
            </c:ext>
          </c:extLst>
        </c:ser>
        <c:dLbls>
          <c:showLegendKey val="0"/>
          <c:showVal val="0"/>
          <c:showCatName val="0"/>
          <c:showSerName val="0"/>
          <c:showPercent val="0"/>
          <c:showBubbleSize val="0"/>
        </c:dLbls>
        <c:marker val="1"/>
        <c:smooth val="0"/>
        <c:axId val="1749229199"/>
        <c:axId val="1749218639"/>
      </c:lineChart>
      <c:lineChart>
        <c:grouping val="standard"/>
        <c:varyColors val="0"/>
        <c:ser>
          <c:idx val="1"/>
          <c:order val="1"/>
          <c:tx>
            <c:strRef>
              <c:f>Sheet3!$C$1</c:f>
              <c:strCache>
                <c:ptCount val="1"/>
                <c:pt idx="0">
                  <c:v>University of Michigan Consumer Sentiment Index (right hand scale)</c:v>
                </c:pt>
              </c:strCache>
            </c:strRef>
          </c:tx>
          <c:spPr>
            <a:ln w="28575" cap="rnd">
              <a:solidFill>
                <a:schemeClr val="accent2"/>
              </a:solidFill>
              <a:round/>
            </a:ln>
            <a:effectLst/>
          </c:spPr>
          <c:marker>
            <c:symbol val="none"/>
          </c:marker>
          <c:cat>
            <c:numRef>
              <c:f>Sheet3!$A$2:$A$241</c:f>
              <c:numCache>
                <c:formatCode>m/d/yyyy</c:formatCode>
                <c:ptCount val="240"/>
                <c:pt idx="0">
                  <c:v>45747</c:v>
                </c:pt>
                <c:pt idx="1">
                  <c:v>45716</c:v>
                </c:pt>
                <c:pt idx="2">
                  <c:v>45688</c:v>
                </c:pt>
                <c:pt idx="3">
                  <c:v>45657</c:v>
                </c:pt>
                <c:pt idx="4">
                  <c:v>45626</c:v>
                </c:pt>
                <c:pt idx="5">
                  <c:v>45596</c:v>
                </c:pt>
                <c:pt idx="6">
                  <c:v>45565</c:v>
                </c:pt>
                <c:pt idx="7">
                  <c:v>45535</c:v>
                </c:pt>
                <c:pt idx="8">
                  <c:v>45504</c:v>
                </c:pt>
                <c:pt idx="9">
                  <c:v>45473</c:v>
                </c:pt>
                <c:pt idx="10">
                  <c:v>45443</c:v>
                </c:pt>
                <c:pt idx="11">
                  <c:v>45412</c:v>
                </c:pt>
                <c:pt idx="12">
                  <c:v>45382</c:v>
                </c:pt>
                <c:pt idx="13">
                  <c:v>45351</c:v>
                </c:pt>
                <c:pt idx="14">
                  <c:v>45322</c:v>
                </c:pt>
                <c:pt idx="15">
                  <c:v>45291</c:v>
                </c:pt>
                <c:pt idx="16">
                  <c:v>45260</c:v>
                </c:pt>
                <c:pt idx="17">
                  <c:v>45230</c:v>
                </c:pt>
                <c:pt idx="18">
                  <c:v>45199</c:v>
                </c:pt>
                <c:pt idx="19">
                  <c:v>45169</c:v>
                </c:pt>
                <c:pt idx="20">
                  <c:v>45138</c:v>
                </c:pt>
                <c:pt idx="21">
                  <c:v>45107</c:v>
                </c:pt>
                <c:pt idx="22">
                  <c:v>45077</c:v>
                </c:pt>
                <c:pt idx="23">
                  <c:v>45046</c:v>
                </c:pt>
                <c:pt idx="24">
                  <c:v>45016</c:v>
                </c:pt>
                <c:pt idx="25">
                  <c:v>44985</c:v>
                </c:pt>
                <c:pt idx="26">
                  <c:v>44957</c:v>
                </c:pt>
                <c:pt idx="27">
                  <c:v>44926</c:v>
                </c:pt>
                <c:pt idx="28">
                  <c:v>44895</c:v>
                </c:pt>
                <c:pt idx="29">
                  <c:v>44865</c:v>
                </c:pt>
                <c:pt idx="30">
                  <c:v>44834</c:v>
                </c:pt>
                <c:pt idx="31">
                  <c:v>44804</c:v>
                </c:pt>
                <c:pt idx="32">
                  <c:v>44773</c:v>
                </c:pt>
                <c:pt idx="33">
                  <c:v>44742</c:v>
                </c:pt>
                <c:pt idx="34">
                  <c:v>44712</c:v>
                </c:pt>
                <c:pt idx="35">
                  <c:v>44681</c:v>
                </c:pt>
                <c:pt idx="36">
                  <c:v>44651</c:v>
                </c:pt>
                <c:pt idx="37">
                  <c:v>44620</c:v>
                </c:pt>
                <c:pt idx="38">
                  <c:v>44592</c:v>
                </c:pt>
                <c:pt idx="39">
                  <c:v>44561</c:v>
                </c:pt>
                <c:pt idx="40">
                  <c:v>44530</c:v>
                </c:pt>
                <c:pt idx="41">
                  <c:v>44500</c:v>
                </c:pt>
                <c:pt idx="42">
                  <c:v>44469</c:v>
                </c:pt>
                <c:pt idx="43">
                  <c:v>44439</c:v>
                </c:pt>
                <c:pt idx="44">
                  <c:v>44408</c:v>
                </c:pt>
                <c:pt idx="45">
                  <c:v>44377</c:v>
                </c:pt>
                <c:pt idx="46">
                  <c:v>44347</c:v>
                </c:pt>
                <c:pt idx="47">
                  <c:v>44316</c:v>
                </c:pt>
                <c:pt idx="48">
                  <c:v>44286</c:v>
                </c:pt>
                <c:pt idx="49">
                  <c:v>44255</c:v>
                </c:pt>
                <c:pt idx="50">
                  <c:v>44227</c:v>
                </c:pt>
                <c:pt idx="51">
                  <c:v>44196</c:v>
                </c:pt>
                <c:pt idx="52">
                  <c:v>44165</c:v>
                </c:pt>
                <c:pt idx="53">
                  <c:v>44135</c:v>
                </c:pt>
                <c:pt idx="54">
                  <c:v>44104</c:v>
                </c:pt>
                <c:pt idx="55">
                  <c:v>44074</c:v>
                </c:pt>
                <c:pt idx="56">
                  <c:v>44043</c:v>
                </c:pt>
                <c:pt idx="57">
                  <c:v>44012</c:v>
                </c:pt>
                <c:pt idx="58">
                  <c:v>43982</c:v>
                </c:pt>
                <c:pt idx="59">
                  <c:v>43951</c:v>
                </c:pt>
                <c:pt idx="60">
                  <c:v>43921</c:v>
                </c:pt>
                <c:pt idx="61">
                  <c:v>43890</c:v>
                </c:pt>
                <c:pt idx="62">
                  <c:v>43861</c:v>
                </c:pt>
                <c:pt idx="63">
                  <c:v>43830</c:v>
                </c:pt>
                <c:pt idx="64">
                  <c:v>43799</c:v>
                </c:pt>
                <c:pt idx="65">
                  <c:v>43769</c:v>
                </c:pt>
                <c:pt idx="66">
                  <c:v>43738</c:v>
                </c:pt>
                <c:pt idx="67">
                  <c:v>43708</c:v>
                </c:pt>
                <c:pt idx="68">
                  <c:v>43677</c:v>
                </c:pt>
                <c:pt idx="69">
                  <c:v>43646</c:v>
                </c:pt>
                <c:pt idx="70">
                  <c:v>43616</c:v>
                </c:pt>
                <c:pt idx="71">
                  <c:v>43585</c:v>
                </c:pt>
                <c:pt idx="72">
                  <c:v>43555</c:v>
                </c:pt>
                <c:pt idx="73">
                  <c:v>43524</c:v>
                </c:pt>
                <c:pt idx="74">
                  <c:v>43496</c:v>
                </c:pt>
                <c:pt idx="75">
                  <c:v>43465</c:v>
                </c:pt>
                <c:pt idx="76">
                  <c:v>43434</c:v>
                </c:pt>
                <c:pt idx="77">
                  <c:v>43404</c:v>
                </c:pt>
                <c:pt idx="78">
                  <c:v>43373</c:v>
                </c:pt>
                <c:pt idx="79">
                  <c:v>43343</c:v>
                </c:pt>
                <c:pt idx="80">
                  <c:v>43312</c:v>
                </c:pt>
                <c:pt idx="81">
                  <c:v>43281</c:v>
                </c:pt>
                <c:pt idx="82">
                  <c:v>43251</c:v>
                </c:pt>
                <c:pt idx="83">
                  <c:v>43220</c:v>
                </c:pt>
                <c:pt idx="84">
                  <c:v>43190</c:v>
                </c:pt>
                <c:pt idx="85">
                  <c:v>43159</c:v>
                </c:pt>
                <c:pt idx="86">
                  <c:v>43131</c:v>
                </c:pt>
                <c:pt idx="87">
                  <c:v>43100</c:v>
                </c:pt>
                <c:pt idx="88">
                  <c:v>43069</c:v>
                </c:pt>
                <c:pt idx="89">
                  <c:v>43039</c:v>
                </c:pt>
                <c:pt idx="90">
                  <c:v>43008</c:v>
                </c:pt>
                <c:pt idx="91">
                  <c:v>42978</c:v>
                </c:pt>
                <c:pt idx="92">
                  <c:v>42947</c:v>
                </c:pt>
                <c:pt idx="93">
                  <c:v>42916</c:v>
                </c:pt>
                <c:pt idx="94">
                  <c:v>42886</c:v>
                </c:pt>
                <c:pt idx="95">
                  <c:v>42855</c:v>
                </c:pt>
                <c:pt idx="96">
                  <c:v>42825</c:v>
                </c:pt>
                <c:pt idx="97">
                  <c:v>42794</c:v>
                </c:pt>
                <c:pt idx="98">
                  <c:v>42766</c:v>
                </c:pt>
                <c:pt idx="99">
                  <c:v>42735</c:v>
                </c:pt>
                <c:pt idx="100">
                  <c:v>42704</c:v>
                </c:pt>
                <c:pt idx="101">
                  <c:v>42674</c:v>
                </c:pt>
                <c:pt idx="102">
                  <c:v>42643</c:v>
                </c:pt>
                <c:pt idx="103">
                  <c:v>42613</c:v>
                </c:pt>
                <c:pt idx="104">
                  <c:v>42582</c:v>
                </c:pt>
                <c:pt idx="105">
                  <c:v>42551</c:v>
                </c:pt>
                <c:pt idx="106">
                  <c:v>42521</c:v>
                </c:pt>
                <c:pt idx="107">
                  <c:v>42490</c:v>
                </c:pt>
                <c:pt idx="108">
                  <c:v>42460</c:v>
                </c:pt>
                <c:pt idx="109">
                  <c:v>42429</c:v>
                </c:pt>
                <c:pt idx="110">
                  <c:v>42400</c:v>
                </c:pt>
                <c:pt idx="111">
                  <c:v>42369</c:v>
                </c:pt>
                <c:pt idx="112">
                  <c:v>42338</c:v>
                </c:pt>
                <c:pt idx="113">
                  <c:v>42308</c:v>
                </c:pt>
                <c:pt idx="114">
                  <c:v>42277</c:v>
                </c:pt>
                <c:pt idx="115">
                  <c:v>42247</c:v>
                </c:pt>
                <c:pt idx="116">
                  <c:v>42216</c:v>
                </c:pt>
                <c:pt idx="117">
                  <c:v>42185</c:v>
                </c:pt>
                <c:pt idx="118">
                  <c:v>42155</c:v>
                </c:pt>
                <c:pt idx="119">
                  <c:v>42124</c:v>
                </c:pt>
                <c:pt idx="120">
                  <c:v>42094</c:v>
                </c:pt>
                <c:pt idx="121">
                  <c:v>42063</c:v>
                </c:pt>
                <c:pt idx="122">
                  <c:v>42035</c:v>
                </c:pt>
                <c:pt idx="123">
                  <c:v>42004</c:v>
                </c:pt>
                <c:pt idx="124">
                  <c:v>41973</c:v>
                </c:pt>
                <c:pt idx="125">
                  <c:v>41943</c:v>
                </c:pt>
                <c:pt idx="126">
                  <c:v>41912</c:v>
                </c:pt>
                <c:pt idx="127">
                  <c:v>41882</c:v>
                </c:pt>
                <c:pt idx="128">
                  <c:v>41851</c:v>
                </c:pt>
                <c:pt idx="129">
                  <c:v>41820</c:v>
                </c:pt>
                <c:pt idx="130">
                  <c:v>41790</c:v>
                </c:pt>
                <c:pt idx="131">
                  <c:v>41759</c:v>
                </c:pt>
                <c:pt idx="132">
                  <c:v>41729</c:v>
                </c:pt>
                <c:pt idx="133">
                  <c:v>41698</c:v>
                </c:pt>
                <c:pt idx="134">
                  <c:v>41670</c:v>
                </c:pt>
                <c:pt idx="135">
                  <c:v>41639</c:v>
                </c:pt>
                <c:pt idx="136">
                  <c:v>41608</c:v>
                </c:pt>
                <c:pt idx="137">
                  <c:v>41578</c:v>
                </c:pt>
                <c:pt idx="138">
                  <c:v>41547</c:v>
                </c:pt>
                <c:pt idx="139">
                  <c:v>41517</c:v>
                </c:pt>
                <c:pt idx="140">
                  <c:v>41486</c:v>
                </c:pt>
                <c:pt idx="141">
                  <c:v>41455</c:v>
                </c:pt>
                <c:pt idx="142">
                  <c:v>41425</c:v>
                </c:pt>
                <c:pt idx="143">
                  <c:v>41394</c:v>
                </c:pt>
                <c:pt idx="144">
                  <c:v>41364</c:v>
                </c:pt>
                <c:pt idx="145">
                  <c:v>41333</c:v>
                </c:pt>
                <c:pt idx="146">
                  <c:v>41305</c:v>
                </c:pt>
                <c:pt idx="147">
                  <c:v>41274</c:v>
                </c:pt>
                <c:pt idx="148">
                  <c:v>41243</c:v>
                </c:pt>
                <c:pt idx="149">
                  <c:v>41213</c:v>
                </c:pt>
                <c:pt idx="150">
                  <c:v>41182</c:v>
                </c:pt>
                <c:pt idx="151">
                  <c:v>41152</c:v>
                </c:pt>
                <c:pt idx="152">
                  <c:v>41121</c:v>
                </c:pt>
                <c:pt idx="153">
                  <c:v>41090</c:v>
                </c:pt>
                <c:pt idx="154">
                  <c:v>41060</c:v>
                </c:pt>
                <c:pt idx="155">
                  <c:v>41029</c:v>
                </c:pt>
                <c:pt idx="156">
                  <c:v>40999</c:v>
                </c:pt>
                <c:pt idx="157">
                  <c:v>40968</c:v>
                </c:pt>
                <c:pt idx="158">
                  <c:v>40939</c:v>
                </c:pt>
                <c:pt idx="159">
                  <c:v>40908</c:v>
                </c:pt>
                <c:pt idx="160">
                  <c:v>40877</c:v>
                </c:pt>
                <c:pt idx="161">
                  <c:v>40847</c:v>
                </c:pt>
                <c:pt idx="162">
                  <c:v>40816</c:v>
                </c:pt>
                <c:pt idx="163">
                  <c:v>40786</c:v>
                </c:pt>
                <c:pt idx="164">
                  <c:v>40755</c:v>
                </c:pt>
                <c:pt idx="165">
                  <c:v>40724</c:v>
                </c:pt>
                <c:pt idx="166">
                  <c:v>40694</c:v>
                </c:pt>
                <c:pt idx="167">
                  <c:v>40663</c:v>
                </c:pt>
                <c:pt idx="168">
                  <c:v>40633</c:v>
                </c:pt>
                <c:pt idx="169">
                  <c:v>40602</c:v>
                </c:pt>
                <c:pt idx="170">
                  <c:v>40574</c:v>
                </c:pt>
                <c:pt idx="171">
                  <c:v>40543</c:v>
                </c:pt>
                <c:pt idx="172">
                  <c:v>40512</c:v>
                </c:pt>
                <c:pt idx="173">
                  <c:v>40482</c:v>
                </c:pt>
                <c:pt idx="174">
                  <c:v>40451</c:v>
                </c:pt>
                <c:pt idx="175">
                  <c:v>40421</c:v>
                </c:pt>
                <c:pt idx="176">
                  <c:v>40390</c:v>
                </c:pt>
                <c:pt idx="177">
                  <c:v>40359</c:v>
                </c:pt>
                <c:pt idx="178">
                  <c:v>40329</c:v>
                </c:pt>
                <c:pt idx="179">
                  <c:v>40298</c:v>
                </c:pt>
                <c:pt idx="180">
                  <c:v>40268</c:v>
                </c:pt>
                <c:pt idx="181">
                  <c:v>40237</c:v>
                </c:pt>
                <c:pt idx="182">
                  <c:v>40209</c:v>
                </c:pt>
                <c:pt idx="183">
                  <c:v>40178</c:v>
                </c:pt>
                <c:pt idx="184">
                  <c:v>40147</c:v>
                </c:pt>
                <c:pt idx="185">
                  <c:v>40117</c:v>
                </c:pt>
                <c:pt idx="186">
                  <c:v>40086</c:v>
                </c:pt>
                <c:pt idx="187">
                  <c:v>40056</c:v>
                </c:pt>
                <c:pt idx="188">
                  <c:v>40025</c:v>
                </c:pt>
                <c:pt idx="189">
                  <c:v>39994</c:v>
                </c:pt>
                <c:pt idx="190">
                  <c:v>39964</c:v>
                </c:pt>
                <c:pt idx="191">
                  <c:v>39933</c:v>
                </c:pt>
                <c:pt idx="192">
                  <c:v>39903</c:v>
                </c:pt>
                <c:pt idx="193">
                  <c:v>39872</c:v>
                </c:pt>
                <c:pt idx="194">
                  <c:v>39844</c:v>
                </c:pt>
                <c:pt idx="195">
                  <c:v>39813</c:v>
                </c:pt>
                <c:pt idx="196">
                  <c:v>39782</c:v>
                </c:pt>
                <c:pt idx="197">
                  <c:v>39752</c:v>
                </c:pt>
                <c:pt idx="198">
                  <c:v>39721</c:v>
                </c:pt>
                <c:pt idx="199">
                  <c:v>39691</c:v>
                </c:pt>
                <c:pt idx="200">
                  <c:v>39660</c:v>
                </c:pt>
                <c:pt idx="201">
                  <c:v>39629</c:v>
                </c:pt>
                <c:pt idx="202">
                  <c:v>39599</c:v>
                </c:pt>
                <c:pt idx="203">
                  <c:v>39568</c:v>
                </c:pt>
                <c:pt idx="204">
                  <c:v>39538</c:v>
                </c:pt>
                <c:pt idx="205">
                  <c:v>39507</c:v>
                </c:pt>
                <c:pt idx="206">
                  <c:v>39478</c:v>
                </c:pt>
                <c:pt idx="207">
                  <c:v>39447</c:v>
                </c:pt>
                <c:pt idx="208">
                  <c:v>39416</c:v>
                </c:pt>
                <c:pt idx="209">
                  <c:v>39386</c:v>
                </c:pt>
                <c:pt idx="210">
                  <c:v>39355</c:v>
                </c:pt>
                <c:pt idx="211">
                  <c:v>39325</c:v>
                </c:pt>
                <c:pt idx="212">
                  <c:v>39294</c:v>
                </c:pt>
                <c:pt idx="213">
                  <c:v>39263</c:v>
                </c:pt>
                <c:pt idx="214">
                  <c:v>39233</c:v>
                </c:pt>
                <c:pt idx="215">
                  <c:v>39202</c:v>
                </c:pt>
                <c:pt idx="216">
                  <c:v>39172</c:v>
                </c:pt>
                <c:pt idx="217">
                  <c:v>39141</c:v>
                </c:pt>
                <c:pt idx="218">
                  <c:v>39113</c:v>
                </c:pt>
                <c:pt idx="219">
                  <c:v>39082</c:v>
                </c:pt>
                <c:pt idx="220">
                  <c:v>39051</c:v>
                </c:pt>
                <c:pt idx="221">
                  <c:v>39021</c:v>
                </c:pt>
                <c:pt idx="222">
                  <c:v>38990</c:v>
                </c:pt>
                <c:pt idx="223">
                  <c:v>38960</c:v>
                </c:pt>
                <c:pt idx="224">
                  <c:v>38929</c:v>
                </c:pt>
                <c:pt idx="225">
                  <c:v>38898</c:v>
                </c:pt>
                <c:pt idx="226">
                  <c:v>38868</c:v>
                </c:pt>
                <c:pt idx="227">
                  <c:v>38837</c:v>
                </c:pt>
                <c:pt idx="228">
                  <c:v>38807</c:v>
                </c:pt>
                <c:pt idx="229">
                  <c:v>38776</c:v>
                </c:pt>
                <c:pt idx="230">
                  <c:v>38748</c:v>
                </c:pt>
                <c:pt idx="231">
                  <c:v>38717</c:v>
                </c:pt>
                <c:pt idx="232">
                  <c:v>38686</c:v>
                </c:pt>
                <c:pt idx="233">
                  <c:v>38656</c:v>
                </c:pt>
                <c:pt idx="234">
                  <c:v>38625</c:v>
                </c:pt>
                <c:pt idx="235">
                  <c:v>38595</c:v>
                </c:pt>
                <c:pt idx="236">
                  <c:v>38564</c:v>
                </c:pt>
                <c:pt idx="237">
                  <c:v>38533</c:v>
                </c:pt>
                <c:pt idx="238">
                  <c:v>38503</c:v>
                </c:pt>
                <c:pt idx="239">
                  <c:v>38472</c:v>
                </c:pt>
              </c:numCache>
            </c:numRef>
          </c:cat>
          <c:val>
            <c:numRef>
              <c:f>Sheet3!$C$2:$C$241</c:f>
              <c:numCache>
                <c:formatCode>General</c:formatCode>
                <c:ptCount val="240"/>
                <c:pt idx="0">
                  <c:v>57</c:v>
                </c:pt>
                <c:pt idx="1">
                  <c:v>64.7</c:v>
                </c:pt>
                <c:pt idx="2">
                  <c:v>71.7</c:v>
                </c:pt>
                <c:pt idx="3">
                  <c:v>74</c:v>
                </c:pt>
                <c:pt idx="4">
                  <c:v>71.8</c:v>
                </c:pt>
                <c:pt idx="5">
                  <c:v>70.5</c:v>
                </c:pt>
                <c:pt idx="6">
                  <c:v>70.099999999999994</c:v>
                </c:pt>
                <c:pt idx="7">
                  <c:v>67.900000000000006</c:v>
                </c:pt>
                <c:pt idx="8">
                  <c:v>66.400000000000006</c:v>
                </c:pt>
                <c:pt idx="9">
                  <c:v>68.2</c:v>
                </c:pt>
                <c:pt idx="10">
                  <c:v>69.099999999999994</c:v>
                </c:pt>
                <c:pt idx="11">
                  <c:v>77.2</c:v>
                </c:pt>
                <c:pt idx="12">
                  <c:v>79.400000000000006</c:v>
                </c:pt>
                <c:pt idx="13">
                  <c:v>76.900000000000006</c:v>
                </c:pt>
                <c:pt idx="14">
                  <c:v>79</c:v>
                </c:pt>
                <c:pt idx="15">
                  <c:v>69.7</c:v>
                </c:pt>
                <c:pt idx="16">
                  <c:v>61.3</c:v>
                </c:pt>
                <c:pt idx="17">
                  <c:v>63.8</c:v>
                </c:pt>
                <c:pt idx="18">
                  <c:v>67.900000000000006</c:v>
                </c:pt>
                <c:pt idx="19">
                  <c:v>69.400000000000006</c:v>
                </c:pt>
                <c:pt idx="20">
                  <c:v>71.5</c:v>
                </c:pt>
                <c:pt idx="21">
                  <c:v>64.2</c:v>
                </c:pt>
                <c:pt idx="22">
                  <c:v>59</c:v>
                </c:pt>
                <c:pt idx="23">
                  <c:v>63.7</c:v>
                </c:pt>
                <c:pt idx="24">
                  <c:v>62</c:v>
                </c:pt>
                <c:pt idx="25">
                  <c:v>66.900000000000006</c:v>
                </c:pt>
                <c:pt idx="26">
                  <c:v>64.900000000000006</c:v>
                </c:pt>
                <c:pt idx="27">
                  <c:v>59.8</c:v>
                </c:pt>
                <c:pt idx="28">
                  <c:v>56.7</c:v>
                </c:pt>
                <c:pt idx="29">
                  <c:v>59.9</c:v>
                </c:pt>
                <c:pt idx="30">
                  <c:v>58.6</c:v>
                </c:pt>
                <c:pt idx="31">
                  <c:v>58.2</c:v>
                </c:pt>
                <c:pt idx="32">
                  <c:v>51.5</c:v>
                </c:pt>
                <c:pt idx="33">
                  <c:v>50</c:v>
                </c:pt>
                <c:pt idx="34">
                  <c:v>58.4</c:v>
                </c:pt>
                <c:pt idx="35">
                  <c:v>65.2</c:v>
                </c:pt>
                <c:pt idx="36">
                  <c:v>59.4</c:v>
                </c:pt>
                <c:pt idx="37">
                  <c:v>62.8</c:v>
                </c:pt>
                <c:pt idx="38">
                  <c:v>67.2</c:v>
                </c:pt>
                <c:pt idx="39">
                  <c:v>70.599999999999994</c:v>
                </c:pt>
                <c:pt idx="40">
                  <c:v>67.400000000000006</c:v>
                </c:pt>
                <c:pt idx="41">
                  <c:v>71.7</c:v>
                </c:pt>
                <c:pt idx="42">
                  <c:v>72.8</c:v>
                </c:pt>
                <c:pt idx="43">
                  <c:v>70.3</c:v>
                </c:pt>
                <c:pt idx="44">
                  <c:v>81.2</c:v>
                </c:pt>
                <c:pt idx="45">
                  <c:v>85.5</c:v>
                </c:pt>
                <c:pt idx="46">
                  <c:v>82.9</c:v>
                </c:pt>
                <c:pt idx="47">
                  <c:v>88.3</c:v>
                </c:pt>
                <c:pt idx="48">
                  <c:v>84.9</c:v>
                </c:pt>
                <c:pt idx="49">
                  <c:v>76.8</c:v>
                </c:pt>
                <c:pt idx="50">
                  <c:v>79</c:v>
                </c:pt>
                <c:pt idx="51">
                  <c:v>80.7</c:v>
                </c:pt>
                <c:pt idx="52">
                  <c:v>76.900000000000006</c:v>
                </c:pt>
                <c:pt idx="53">
                  <c:v>81.8</c:v>
                </c:pt>
                <c:pt idx="54">
                  <c:v>80.400000000000006</c:v>
                </c:pt>
                <c:pt idx="55">
                  <c:v>74.099999999999994</c:v>
                </c:pt>
                <c:pt idx="56">
                  <c:v>72.5</c:v>
                </c:pt>
                <c:pt idx="57">
                  <c:v>78.099999999999994</c:v>
                </c:pt>
                <c:pt idx="58">
                  <c:v>72.3</c:v>
                </c:pt>
                <c:pt idx="59">
                  <c:v>71.8</c:v>
                </c:pt>
                <c:pt idx="60">
                  <c:v>89.1</c:v>
                </c:pt>
                <c:pt idx="61">
                  <c:v>101</c:v>
                </c:pt>
                <c:pt idx="62">
                  <c:v>99.8</c:v>
                </c:pt>
                <c:pt idx="63">
                  <c:v>99.3</c:v>
                </c:pt>
                <c:pt idx="64">
                  <c:v>96.8</c:v>
                </c:pt>
                <c:pt idx="65">
                  <c:v>95.5</c:v>
                </c:pt>
                <c:pt idx="66">
                  <c:v>93.2</c:v>
                </c:pt>
                <c:pt idx="67">
                  <c:v>89.8</c:v>
                </c:pt>
                <c:pt idx="68">
                  <c:v>98.4</c:v>
                </c:pt>
                <c:pt idx="69">
                  <c:v>98.2</c:v>
                </c:pt>
                <c:pt idx="70">
                  <c:v>100</c:v>
                </c:pt>
                <c:pt idx="71">
                  <c:v>97.2</c:v>
                </c:pt>
                <c:pt idx="72">
                  <c:v>98.4</c:v>
                </c:pt>
                <c:pt idx="73">
                  <c:v>93.8</c:v>
                </c:pt>
                <c:pt idx="74">
                  <c:v>91.2</c:v>
                </c:pt>
                <c:pt idx="75">
                  <c:v>98.3</c:v>
                </c:pt>
                <c:pt idx="76">
                  <c:v>97.5</c:v>
                </c:pt>
                <c:pt idx="77">
                  <c:v>98.6</c:v>
                </c:pt>
                <c:pt idx="78">
                  <c:v>100.1</c:v>
                </c:pt>
                <c:pt idx="79">
                  <c:v>96.2</c:v>
                </c:pt>
                <c:pt idx="80">
                  <c:v>97.9</c:v>
                </c:pt>
                <c:pt idx="81">
                  <c:v>98.2</c:v>
                </c:pt>
                <c:pt idx="82">
                  <c:v>98</c:v>
                </c:pt>
                <c:pt idx="83">
                  <c:v>98.8</c:v>
                </c:pt>
                <c:pt idx="84">
                  <c:v>101.4</c:v>
                </c:pt>
                <c:pt idx="85">
                  <c:v>99.7</c:v>
                </c:pt>
                <c:pt idx="86">
                  <c:v>95.7</c:v>
                </c:pt>
                <c:pt idx="87">
                  <c:v>95.9</c:v>
                </c:pt>
                <c:pt idx="88">
                  <c:v>98.5</c:v>
                </c:pt>
                <c:pt idx="89">
                  <c:v>100.7</c:v>
                </c:pt>
                <c:pt idx="90">
                  <c:v>95.1</c:v>
                </c:pt>
                <c:pt idx="91">
                  <c:v>96.8</c:v>
                </c:pt>
                <c:pt idx="92">
                  <c:v>93.4</c:v>
                </c:pt>
                <c:pt idx="93">
                  <c:v>95</c:v>
                </c:pt>
                <c:pt idx="94">
                  <c:v>97.1</c:v>
                </c:pt>
                <c:pt idx="95">
                  <c:v>97</c:v>
                </c:pt>
                <c:pt idx="96">
                  <c:v>96.9</c:v>
                </c:pt>
                <c:pt idx="97">
                  <c:v>96.3</c:v>
                </c:pt>
                <c:pt idx="98">
                  <c:v>98.5</c:v>
                </c:pt>
                <c:pt idx="99">
                  <c:v>98.2</c:v>
                </c:pt>
                <c:pt idx="100">
                  <c:v>93.8</c:v>
                </c:pt>
                <c:pt idx="101">
                  <c:v>87.2</c:v>
                </c:pt>
                <c:pt idx="102">
                  <c:v>91.2</c:v>
                </c:pt>
                <c:pt idx="103">
                  <c:v>89.8</c:v>
                </c:pt>
                <c:pt idx="104">
                  <c:v>90</c:v>
                </c:pt>
                <c:pt idx="105">
                  <c:v>93.5</c:v>
                </c:pt>
                <c:pt idx="106">
                  <c:v>94.7</c:v>
                </c:pt>
                <c:pt idx="107">
                  <c:v>89</c:v>
                </c:pt>
                <c:pt idx="108">
                  <c:v>91</c:v>
                </c:pt>
                <c:pt idx="109">
                  <c:v>91.7</c:v>
                </c:pt>
                <c:pt idx="110">
                  <c:v>92</c:v>
                </c:pt>
                <c:pt idx="111">
                  <c:v>92.6</c:v>
                </c:pt>
                <c:pt idx="112">
                  <c:v>91.3</c:v>
                </c:pt>
                <c:pt idx="113">
                  <c:v>90</c:v>
                </c:pt>
                <c:pt idx="114">
                  <c:v>87.2</c:v>
                </c:pt>
                <c:pt idx="115">
                  <c:v>91.9</c:v>
                </c:pt>
                <c:pt idx="116">
                  <c:v>93.1</c:v>
                </c:pt>
                <c:pt idx="117">
                  <c:v>96.1</c:v>
                </c:pt>
                <c:pt idx="118">
                  <c:v>90.7</c:v>
                </c:pt>
                <c:pt idx="119">
                  <c:v>95.9</c:v>
                </c:pt>
                <c:pt idx="120">
                  <c:v>93</c:v>
                </c:pt>
                <c:pt idx="121">
                  <c:v>95.4</c:v>
                </c:pt>
                <c:pt idx="122">
                  <c:v>98.1</c:v>
                </c:pt>
                <c:pt idx="123">
                  <c:v>93.6</c:v>
                </c:pt>
                <c:pt idx="124">
                  <c:v>88.8</c:v>
                </c:pt>
                <c:pt idx="125">
                  <c:v>86.9</c:v>
                </c:pt>
                <c:pt idx="126">
                  <c:v>84.6</c:v>
                </c:pt>
                <c:pt idx="127">
                  <c:v>82.5</c:v>
                </c:pt>
                <c:pt idx="128">
                  <c:v>81.8</c:v>
                </c:pt>
                <c:pt idx="129">
                  <c:v>82.5</c:v>
                </c:pt>
                <c:pt idx="130">
                  <c:v>81.900000000000006</c:v>
                </c:pt>
                <c:pt idx="131">
                  <c:v>84.1</c:v>
                </c:pt>
                <c:pt idx="132">
                  <c:v>80</c:v>
                </c:pt>
                <c:pt idx="133">
                  <c:v>81.599999999999994</c:v>
                </c:pt>
                <c:pt idx="134">
                  <c:v>81.2</c:v>
                </c:pt>
                <c:pt idx="135">
                  <c:v>82.5</c:v>
                </c:pt>
                <c:pt idx="136">
                  <c:v>75.099999999999994</c:v>
                </c:pt>
                <c:pt idx="137">
                  <c:v>73.2</c:v>
                </c:pt>
                <c:pt idx="138">
                  <c:v>77.5</c:v>
                </c:pt>
                <c:pt idx="139">
                  <c:v>82.1</c:v>
                </c:pt>
                <c:pt idx="140">
                  <c:v>85.1</c:v>
                </c:pt>
                <c:pt idx="141">
                  <c:v>84.1</c:v>
                </c:pt>
                <c:pt idx="142">
                  <c:v>84.5</c:v>
                </c:pt>
                <c:pt idx="143">
                  <c:v>76.400000000000006</c:v>
                </c:pt>
                <c:pt idx="144">
                  <c:v>78.599999999999994</c:v>
                </c:pt>
                <c:pt idx="145">
                  <c:v>77.599999999999994</c:v>
                </c:pt>
                <c:pt idx="146">
                  <c:v>73.8</c:v>
                </c:pt>
                <c:pt idx="147">
                  <c:v>72.900000000000006</c:v>
                </c:pt>
                <c:pt idx="148">
                  <c:v>82.7</c:v>
                </c:pt>
                <c:pt idx="149">
                  <c:v>82.6</c:v>
                </c:pt>
                <c:pt idx="150">
                  <c:v>78.3</c:v>
                </c:pt>
                <c:pt idx="151">
                  <c:v>74.3</c:v>
                </c:pt>
                <c:pt idx="152">
                  <c:v>72.3</c:v>
                </c:pt>
                <c:pt idx="153">
                  <c:v>73.2</c:v>
                </c:pt>
                <c:pt idx="154">
                  <c:v>79.3</c:v>
                </c:pt>
                <c:pt idx="155">
                  <c:v>76.400000000000006</c:v>
                </c:pt>
                <c:pt idx="156">
                  <c:v>76.2</c:v>
                </c:pt>
                <c:pt idx="157">
                  <c:v>75.3</c:v>
                </c:pt>
                <c:pt idx="158">
                  <c:v>75</c:v>
                </c:pt>
                <c:pt idx="159">
                  <c:v>69.900000000000006</c:v>
                </c:pt>
                <c:pt idx="160">
                  <c:v>63.7</c:v>
                </c:pt>
                <c:pt idx="161">
                  <c:v>60.8</c:v>
                </c:pt>
                <c:pt idx="162">
                  <c:v>59.5</c:v>
                </c:pt>
                <c:pt idx="163">
                  <c:v>55.8</c:v>
                </c:pt>
                <c:pt idx="164">
                  <c:v>63.7</c:v>
                </c:pt>
                <c:pt idx="165">
                  <c:v>71.5</c:v>
                </c:pt>
                <c:pt idx="166">
                  <c:v>74.3</c:v>
                </c:pt>
                <c:pt idx="167">
                  <c:v>69.8</c:v>
                </c:pt>
                <c:pt idx="168">
                  <c:v>67.5</c:v>
                </c:pt>
                <c:pt idx="169">
                  <c:v>77.5</c:v>
                </c:pt>
                <c:pt idx="170">
                  <c:v>74.2</c:v>
                </c:pt>
                <c:pt idx="171">
                  <c:v>74.5</c:v>
                </c:pt>
                <c:pt idx="172">
                  <c:v>71.599999999999994</c:v>
                </c:pt>
                <c:pt idx="173">
                  <c:v>67.7</c:v>
                </c:pt>
                <c:pt idx="174">
                  <c:v>68.2</c:v>
                </c:pt>
                <c:pt idx="175">
                  <c:v>68.900000000000006</c:v>
                </c:pt>
                <c:pt idx="176">
                  <c:v>67.8</c:v>
                </c:pt>
                <c:pt idx="177">
                  <c:v>76</c:v>
                </c:pt>
                <c:pt idx="178">
                  <c:v>73.599999999999994</c:v>
                </c:pt>
                <c:pt idx="179">
                  <c:v>72.2</c:v>
                </c:pt>
                <c:pt idx="180">
                  <c:v>73.599999999999994</c:v>
                </c:pt>
                <c:pt idx="181">
                  <c:v>73.599999999999994</c:v>
                </c:pt>
                <c:pt idx="182">
                  <c:v>74.400000000000006</c:v>
                </c:pt>
                <c:pt idx="183">
                  <c:v>72.5</c:v>
                </c:pt>
                <c:pt idx="184">
                  <c:v>67.400000000000006</c:v>
                </c:pt>
                <c:pt idx="185">
                  <c:v>70.599999999999994</c:v>
                </c:pt>
                <c:pt idx="186">
                  <c:v>73.5</c:v>
                </c:pt>
                <c:pt idx="187">
                  <c:v>65.7</c:v>
                </c:pt>
                <c:pt idx="188">
                  <c:v>66</c:v>
                </c:pt>
                <c:pt idx="189">
                  <c:v>70.8</c:v>
                </c:pt>
                <c:pt idx="190">
                  <c:v>68.7</c:v>
                </c:pt>
                <c:pt idx="191">
                  <c:v>65.099999999999994</c:v>
                </c:pt>
                <c:pt idx="192">
                  <c:v>57.3</c:v>
                </c:pt>
                <c:pt idx="193">
                  <c:v>56.3</c:v>
                </c:pt>
                <c:pt idx="194">
                  <c:v>61.2</c:v>
                </c:pt>
                <c:pt idx="195">
                  <c:v>60.1</c:v>
                </c:pt>
                <c:pt idx="196">
                  <c:v>55.3</c:v>
                </c:pt>
                <c:pt idx="197">
                  <c:v>57.6</c:v>
                </c:pt>
                <c:pt idx="198">
                  <c:v>70.3</c:v>
                </c:pt>
                <c:pt idx="199">
                  <c:v>63</c:v>
                </c:pt>
                <c:pt idx="200">
                  <c:v>61.2</c:v>
                </c:pt>
                <c:pt idx="201">
                  <c:v>56.4</c:v>
                </c:pt>
                <c:pt idx="202">
                  <c:v>59.8</c:v>
                </c:pt>
                <c:pt idx="203">
                  <c:v>62.6</c:v>
                </c:pt>
                <c:pt idx="204">
                  <c:v>69.5</c:v>
                </c:pt>
                <c:pt idx="205">
                  <c:v>70.8</c:v>
                </c:pt>
                <c:pt idx="206">
                  <c:v>78.400000000000006</c:v>
                </c:pt>
                <c:pt idx="207">
                  <c:v>75.5</c:v>
                </c:pt>
                <c:pt idx="208">
                  <c:v>76.099999999999994</c:v>
                </c:pt>
                <c:pt idx="209">
                  <c:v>80.900000000000006</c:v>
                </c:pt>
                <c:pt idx="210">
                  <c:v>83.4</c:v>
                </c:pt>
                <c:pt idx="211">
                  <c:v>83.4</c:v>
                </c:pt>
                <c:pt idx="212">
                  <c:v>90.4</c:v>
                </c:pt>
                <c:pt idx="213">
                  <c:v>85.3</c:v>
                </c:pt>
                <c:pt idx="214">
                  <c:v>88.3</c:v>
                </c:pt>
                <c:pt idx="215">
                  <c:v>87.1</c:v>
                </c:pt>
                <c:pt idx="216">
                  <c:v>88.4</c:v>
                </c:pt>
                <c:pt idx="217">
                  <c:v>91.3</c:v>
                </c:pt>
                <c:pt idx="218">
                  <c:v>96.9</c:v>
                </c:pt>
                <c:pt idx="219">
                  <c:v>91.7</c:v>
                </c:pt>
                <c:pt idx="220">
                  <c:v>92.1</c:v>
                </c:pt>
                <c:pt idx="221">
                  <c:v>93.6</c:v>
                </c:pt>
                <c:pt idx="222">
                  <c:v>85.4</c:v>
                </c:pt>
                <c:pt idx="223">
                  <c:v>82</c:v>
                </c:pt>
                <c:pt idx="224">
                  <c:v>84.7</c:v>
                </c:pt>
                <c:pt idx="225">
                  <c:v>84.9</c:v>
                </c:pt>
                <c:pt idx="226">
                  <c:v>79.099999999999994</c:v>
                </c:pt>
                <c:pt idx="227">
                  <c:v>87.4</c:v>
                </c:pt>
                <c:pt idx="228">
                  <c:v>88.9</c:v>
                </c:pt>
                <c:pt idx="229">
                  <c:v>86.7</c:v>
                </c:pt>
                <c:pt idx="230">
                  <c:v>91.2</c:v>
                </c:pt>
                <c:pt idx="231">
                  <c:v>91.5</c:v>
                </c:pt>
                <c:pt idx="232">
                  <c:v>81.599999999999994</c:v>
                </c:pt>
                <c:pt idx="233">
                  <c:v>74.2</c:v>
                </c:pt>
                <c:pt idx="234">
                  <c:v>76.900000000000006</c:v>
                </c:pt>
                <c:pt idx="235">
                  <c:v>89.1</c:v>
                </c:pt>
                <c:pt idx="236">
                  <c:v>96.5</c:v>
                </c:pt>
                <c:pt idx="237">
                  <c:v>96</c:v>
                </c:pt>
                <c:pt idx="238">
                  <c:v>86.9</c:v>
                </c:pt>
                <c:pt idx="239">
                  <c:v>87.7</c:v>
                </c:pt>
              </c:numCache>
            </c:numRef>
          </c:val>
          <c:smooth val="0"/>
          <c:extLst>
            <c:ext xmlns:c16="http://schemas.microsoft.com/office/drawing/2014/chart" uri="{C3380CC4-5D6E-409C-BE32-E72D297353CC}">
              <c16:uniqueId val="{00000001-B1C3-4A18-8402-F70765E25A69}"/>
            </c:ext>
          </c:extLst>
        </c:ser>
        <c:dLbls>
          <c:showLegendKey val="0"/>
          <c:showVal val="0"/>
          <c:showCatName val="0"/>
          <c:showSerName val="0"/>
          <c:showPercent val="0"/>
          <c:showBubbleSize val="0"/>
        </c:dLbls>
        <c:marker val="1"/>
        <c:smooth val="0"/>
        <c:axId val="1698084575"/>
        <c:axId val="1698098015"/>
      </c:lineChart>
      <c:dateAx>
        <c:axId val="1749229199"/>
        <c:scaling>
          <c:orientation val="minMax"/>
          <c:min val="38718"/>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Arial Narrow" panose="020B0606020202030204" pitchFamily="34" charset="0"/>
                <a:ea typeface="+mn-ea"/>
                <a:cs typeface="+mn-cs"/>
              </a:defRPr>
            </a:pPr>
            <a:endParaRPr lang="en-US"/>
          </a:p>
        </c:txPr>
        <c:crossAx val="1749218639"/>
        <c:crosses val="autoZero"/>
        <c:auto val="1"/>
        <c:lblOffset val="100"/>
        <c:baseTimeUnit val="months"/>
        <c:majorUnit val="1"/>
        <c:majorTimeUnit val="years"/>
      </c:dateAx>
      <c:valAx>
        <c:axId val="1749218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2"/>
                </a:solidFill>
                <a:latin typeface="Arial Narrow" panose="020B0606020202030204" pitchFamily="34" charset="0"/>
                <a:ea typeface="+mn-ea"/>
                <a:cs typeface="+mn-cs"/>
              </a:defRPr>
            </a:pPr>
            <a:endParaRPr lang="en-US"/>
          </a:p>
        </c:txPr>
        <c:crossAx val="1749229199"/>
        <c:crosses val="autoZero"/>
        <c:crossBetween val="between"/>
      </c:valAx>
      <c:valAx>
        <c:axId val="1698098015"/>
        <c:scaling>
          <c:orientation val="minMax"/>
          <c:min val="4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2"/>
                </a:solidFill>
                <a:latin typeface="Arial Narrow" panose="020B0606020202030204" pitchFamily="34" charset="0"/>
                <a:ea typeface="+mn-ea"/>
                <a:cs typeface="+mn-cs"/>
              </a:defRPr>
            </a:pPr>
            <a:endParaRPr lang="en-US"/>
          </a:p>
        </c:txPr>
        <c:crossAx val="1698084575"/>
        <c:crosses val="max"/>
        <c:crossBetween val="between"/>
      </c:valAx>
      <c:dateAx>
        <c:axId val="1698084575"/>
        <c:scaling>
          <c:orientation val="minMax"/>
        </c:scaling>
        <c:delete val="1"/>
        <c:axPos val="b"/>
        <c:numFmt formatCode="m/d/yyyy" sourceLinked="1"/>
        <c:majorTickMark val="out"/>
        <c:minorTickMark val="none"/>
        <c:tickLblPos val="nextTo"/>
        <c:crossAx val="1698098015"/>
        <c:crosses val="autoZero"/>
        <c:auto val="1"/>
        <c:lblOffset val="100"/>
        <c:baseTimeUnit val="month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Arial Narrow" panose="020B0606020202030204" pitchFamily="34" charset="0"/>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2"/>
          </a:solidFill>
          <a:latin typeface="Arial Narrow" panose="020B0606020202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Sheet3!$E$81</c:f>
              <c:strCache>
                <c:ptCount val="1"/>
                <c:pt idx="0">
                  <c:v>Multiple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Sheet3!$D$82:$D$84</c:f>
              <c:strCache>
                <c:ptCount val="3"/>
                <c:pt idx="0">
                  <c:v>Inflation 2.4%</c:v>
                </c:pt>
                <c:pt idx="1">
                  <c:v>Bonds 5%</c:v>
                </c:pt>
                <c:pt idx="2">
                  <c:v>Stocks 9.5%</c:v>
                </c:pt>
              </c:strCache>
            </c:strRef>
          </c:cat>
          <c:val>
            <c:numRef>
              <c:f>Sheet3!$E$82:$E$84</c:f>
              <c:numCache>
                <c:formatCode>_-* #\ ##0_-;\-* #\ ##0_-;_-* "-"??_-;_-@_-</c:formatCode>
                <c:ptCount val="3"/>
                <c:pt idx="0">
                  <c:v>2.5822498780869076</c:v>
                </c:pt>
                <c:pt idx="1">
                  <c:v>7.0399887121246492</c:v>
                </c:pt>
                <c:pt idx="2">
                  <c:v>37.71939923733742</c:v>
                </c:pt>
              </c:numCache>
            </c:numRef>
          </c:val>
          <c:extLst>
            <c:ext xmlns:c16="http://schemas.microsoft.com/office/drawing/2014/chart" uri="{C3380CC4-5D6E-409C-BE32-E72D297353CC}">
              <c16:uniqueId val="{00000000-15DD-4980-B76B-7DC912E31CDA}"/>
            </c:ext>
          </c:extLst>
        </c:ser>
        <c:dLbls>
          <c:showLegendKey val="0"/>
          <c:showVal val="0"/>
          <c:showCatName val="0"/>
          <c:showSerName val="0"/>
          <c:showPercent val="0"/>
          <c:showBubbleSize val="0"/>
        </c:dLbls>
        <c:gapWidth val="219"/>
        <c:overlap val="-27"/>
        <c:axId val="207686655"/>
        <c:axId val="207687135"/>
      </c:barChart>
      <c:catAx>
        <c:axId val="207686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207687135"/>
        <c:crosses val="autoZero"/>
        <c:auto val="1"/>
        <c:lblAlgn val="ctr"/>
        <c:lblOffset val="100"/>
        <c:noMultiLvlLbl val="0"/>
      </c:catAx>
      <c:valAx>
        <c:axId val="207687135"/>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2076866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2"/>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164147347248874E-2"/>
          <c:y val="5.9961855332259284E-2"/>
          <c:w val="0.89073787806259785"/>
          <c:h val="0.83047620314836212"/>
        </c:manualLayout>
      </c:layout>
      <c:scatterChart>
        <c:scatterStyle val="lineMarker"/>
        <c:varyColors val="0"/>
        <c:ser>
          <c:idx val="0"/>
          <c:order val="0"/>
          <c:tx>
            <c:strRef>
              <c:f>Funds!$Q$2</c:f>
              <c:strCache>
                <c:ptCount val="1"/>
                <c:pt idx="0">
                  <c:v>Value/Growth Z-score</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layout>
                <c:manualLayout>
                  <c:x val="0"/>
                  <c:y val="-3.0184181286788789E-3"/>
                </c:manualLayout>
              </c:layout>
              <c:tx>
                <c:rich>
                  <a:bodyPr rot="0" spcFirstLastPara="1" vertOverflow="ellipsis" vert="horz" wrap="square" anchor="ctr" anchorCtr="1"/>
                  <a:lstStyle/>
                  <a:p>
                    <a:pPr>
                      <a:defRPr sz="1000" b="1" i="0" u="none" strike="noStrike" kern="1200" baseline="0">
                        <a:solidFill>
                          <a:schemeClr val="tx2"/>
                        </a:solidFill>
                        <a:latin typeface="Arial Narrow" panose="020B0606020202030204" pitchFamily="34" charset="0"/>
                        <a:ea typeface="+mn-ea"/>
                        <a:cs typeface="+mn-cs"/>
                      </a:defRPr>
                    </a:pPr>
                    <a:fld id="{AC527266-BF87-4C90-AA6D-0906D9396ABB}" type="CELLRANGE">
                      <a:rPr lang="en-US" sz="1000" b="1">
                        <a:solidFill>
                          <a:schemeClr val="tx2"/>
                        </a:solidFill>
                      </a:rPr>
                      <a:pPr>
                        <a:defRPr sz="1000" b="1"/>
                      </a:pPr>
                      <a:t>[CELLRANGE]</a:t>
                    </a:fld>
                    <a:endParaRPr lang="en-ZA"/>
                  </a:p>
                </c:rich>
              </c:tx>
              <c:spPr>
                <a:noFill/>
                <a:ln>
                  <a:noFill/>
                </a:ln>
                <a:effectLst/>
              </c:spPr>
              <c:txPr>
                <a:bodyPr rot="0" spcFirstLastPara="1" vertOverflow="ellipsis" vert="horz" wrap="square" anchor="ctr" anchorCtr="1"/>
                <a:lstStyle/>
                <a:p>
                  <a:pPr>
                    <a:defRPr sz="1000" b="1" i="0" u="none" strike="noStrike" kern="1200" baseline="0">
                      <a:solidFill>
                        <a:schemeClr val="tx2"/>
                      </a:solidFill>
                      <a:latin typeface="Arial Narrow" panose="020B0606020202030204" pitchFamily="34" charset="0"/>
                      <a:ea typeface="+mn-ea"/>
                      <a:cs typeface="+mn-cs"/>
                    </a:defRPr>
                  </a:pPr>
                  <a:endParaRPr lang="en-ZA"/>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DC2-48ED-9D0B-98B69CB5309F}"/>
                </c:ext>
              </c:extLst>
            </c:dLbl>
            <c:dLbl>
              <c:idx val="1"/>
              <c:tx>
                <c:rich>
                  <a:bodyPr rot="0" spcFirstLastPara="1" vertOverflow="ellipsis" vert="horz" wrap="square" anchor="ctr" anchorCtr="1"/>
                  <a:lstStyle/>
                  <a:p>
                    <a:pPr>
                      <a:defRPr sz="900" b="1" i="0" u="none" strike="noStrike" kern="1200" baseline="0">
                        <a:solidFill>
                          <a:schemeClr val="tx2"/>
                        </a:solidFill>
                        <a:latin typeface="Arial Narrow" panose="020B0606020202030204" pitchFamily="34" charset="0"/>
                        <a:ea typeface="+mn-ea"/>
                        <a:cs typeface="+mn-cs"/>
                      </a:defRPr>
                    </a:pPr>
                    <a:fld id="{0599BA54-E7C7-48B1-AE6F-48CFF2FB443B}" type="CELLRANGE">
                      <a:rPr lang="en-ZA"/>
                      <a:pPr>
                        <a:defRPr b="1"/>
                      </a:pPr>
                      <a:t>[CELLRANGE]</a:t>
                    </a:fld>
                    <a:endParaRPr lang="en-ZA"/>
                  </a:p>
                </c:rich>
              </c:tx>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Arial Narrow" panose="020B0606020202030204" pitchFamily="34" charset="0"/>
                      <a:ea typeface="+mn-ea"/>
                      <a:cs typeface="+mn-cs"/>
                    </a:defRPr>
                  </a:pPr>
                  <a:endParaRPr lang="en-ZA"/>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DC2-48ED-9D0B-98B69CB5309F}"/>
                </c:ext>
              </c:extLst>
            </c:dLbl>
            <c:dLbl>
              <c:idx val="2"/>
              <c:layout>
                <c:manualLayout>
                  <c:x val="0"/>
                  <c:y val="-6.9228106611284182E-3"/>
                </c:manualLayout>
              </c:layout>
              <c:tx>
                <c:rich>
                  <a:bodyPr rot="0" spcFirstLastPara="1" vertOverflow="ellipsis" vert="horz" wrap="square" anchor="ctr" anchorCtr="1"/>
                  <a:lstStyle/>
                  <a:p>
                    <a:pPr>
                      <a:defRPr sz="900" b="1" i="0" u="none" strike="noStrike" kern="1200" baseline="0">
                        <a:solidFill>
                          <a:schemeClr val="tx2"/>
                        </a:solidFill>
                        <a:latin typeface="Arial Narrow" panose="020B0606020202030204" pitchFamily="34" charset="0"/>
                        <a:ea typeface="+mn-ea"/>
                        <a:cs typeface="+mn-cs"/>
                      </a:defRPr>
                    </a:pPr>
                    <a:fld id="{7897DF6A-BB93-4DA8-8044-B40A0E3CC457}" type="CELLRANGE">
                      <a:rPr lang="en-US"/>
                      <a:pPr>
                        <a:defRPr b="1"/>
                      </a:pPr>
                      <a:t>[CELLRANGE]</a:t>
                    </a:fld>
                    <a:endParaRPr lang="en-ZA"/>
                  </a:p>
                </c:rich>
              </c:tx>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Arial Narrow" panose="020B0606020202030204" pitchFamily="34" charset="0"/>
                      <a:ea typeface="+mn-ea"/>
                      <a:cs typeface="+mn-cs"/>
                    </a:defRPr>
                  </a:pPr>
                  <a:endParaRPr lang="en-ZA"/>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BDC2-48ED-9D0B-98B69CB5309F}"/>
                </c:ext>
              </c:extLst>
            </c:dLbl>
            <c:dLbl>
              <c:idx val="3"/>
              <c:layout>
                <c:manualLayout>
                  <c:x val="3.0729050348944093E-3"/>
                  <c:y val="2.0317460317460317E-2"/>
                </c:manualLayout>
              </c:layout>
              <c:tx>
                <c:rich>
                  <a:bodyPr rot="0" spcFirstLastPara="1" vertOverflow="ellipsis" vert="horz" wrap="square" anchor="ctr" anchorCtr="1"/>
                  <a:lstStyle/>
                  <a:p>
                    <a:pPr>
                      <a:defRPr sz="900" b="1" i="0" u="none" strike="noStrike" kern="1200" baseline="0">
                        <a:solidFill>
                          <a:schemeClr val="tx2"/>
                        </a:solidFill>
                        <a:latin typeface="Arial Narrow" panose="020B0606020202030204" pitchFamily="34" charset="0"/>
                        <a:ea typeface="+mn-ea"/>
                        <a:cs typeface="+mn-cs"/>
                      </a:defRPr>
                    </a:pPr>
                    <a:fld id="{5FC2C6F2-7E11-48EC-A6D5-07D6D917159C}" type="CELLRANGE">
                      <a:rPr lang="en-US" b="1" dirty="0"/>
                      <a:pPr>
                        <a:defRPr b="1"/>
                      </a:pPr>
                      <a:t>[CELLRANGE]</a:t>
                    </a:fld>
                    <a:endParaRPr lang="en-ZA"/>
                  </a:p>
                </c:rich>
              </c:tx>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Arial Narrow" panose="020B0606020202030204" pitchFamily="34" charset="0"/>
                      <a:ea typeface="+mn-ea"/>
                      <a:cs typeface="+mn-cs"/>
                    </a:defRPr>
                  </a:pPr>
                  <a:endParaRPr lang="en-ZA"/>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DC2-48ED-9D0B-98B69CB5309F}"/>
                </c:ext>
              </c:extLst>
            </c:dLbl>
            <c:dLbl>
              <c:idx val="4"/>
              <c:tx>
                <c:rich>
                  <a:bodyPr/>
                  <a:lstStyle/>
                  <a:p>
                    <a:fld id="{D0C27F91-0295-4BA5-915B-12E1C9F51080}"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DC2-48ED-9D0B-98B69CB5309F}"/>
                </c:ext>
              </c:extLst>
            </c:dLbl>
            <c:dLbl>
              <c:idx val="5"/>
              <c:layout>
                <c:manualLayout>
                  <c:x val="-4.4556411644884511E-2"/>
                  <c:y val="-2.432922441602459E-2"/>
                </c:manualLayout>
              </c:layout>
              <c:tx>
                <c:rich>
                  <a:bodyPr/>
                  <a:lstStyle/>
                  <a:p>
                    <a:fld id="{BA8EF151-90AC-4FD1-8C48-77A0907D02CA}"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DC2-48ED-9D0B-98B69CB5309F}"/>
                </c:ext>
              </c:extLst>
            </c:dLbl>
            <c:dLbl>
              <c:idx val="6"/>
              <c:layout>
                <c:manualLayout>
                  <c:x val="-0.13212116212745528"/>
                  <c:y val="-3.4021707826500922E-2"/>
                </c:manualLayout>
              </c:layout>
              <c:tx>
                <c:rich>
                  <a:bodyPr/>
                  <a:lstStyle/>
                  <a:p>
                    <a:fld id="{E13146D1-A899-44EA-A928-C0F23CECD7B3}"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DC2-48ED-9D0B-98B69CB5309F}"/>
                </c:ext>
              </c:extLst>
            </c:dLbl>
            <c:dLbl>
              <c:idx val="7"/>
              <c:layout>
                <c:manualLayout>
                  <c:x val="-0.11344090356226924"/>
                  <c:y val="2.2047443871453663E-3"/>
                </c:manualLayout>
              </c:layout>
              <c:tx>
                <c:rich>
                  <a:bodyPr/>
                  <a:lstStyle/>
                  <a:p>
                    <a:fld id="{540E9623-4CA8-4253-8F56-14DCA52878C0}" type="CELLRANGE">
                      <a:rPr lang="de-DE"/>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BDC2-48ED-9D0B-98B69CB5309F}"/>
                </c:ext>
              </c:extLst>
            </c:dLbl>
            <c:dLbl>
              <c:idx val="8"/>
              <c:layout>
                <c:manualLayout>
                  <c:x val="6.1469145755143504E-3"/>
                  <c:y val="-2.510668990803724E-3"/>
                </c:manualLayout>
              </c:layout>
              <c:tx>
                <c:rich>
                  <a:bodyPr/>
                  <a:lstStyle/>
                  <a:p>
                    <a:fld id="{BC5DB12D-AAA9-4166-8010-9ACF3F1373AD}"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DC2-48ED-9D0B-98B69CB5309F}"/>
                </c:ext>
              </c:extLst>
            </c:dLbl>
            <c:dLbl>
              <c:idx val="9"/>
              <c:tx>
                <c:rich>
                  <a:bodyPr/>
                  <a:lstStyle/>
                  <a:p>
                    <a:fld id="{745E401B-E7A8-4D85-9F38-103667AA3CF3}"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DC2-48ED-9D0B-98B69CB5309F}"/>
                </c:ext>
              </c:extLst>
            </c:dLbl>
            <c:dLbl>
              <c:idx val="10"/>
              <c:tx>
                <c:rich>
                  <a:bodyPr/>
                  <a:lstStyle/>
                  <a:p>
                    <a:fld id="{BE8FF01C-C8E6-415A-8487-EC5AE8E7852F}"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DC2-48ED-9D0B-98B69CB5309F}"/>
                </c:ext>
              </c:extLst>
            </c:dLbl>
            <c:dLbl>
              <c:idx val="11"/>
              <c:layout>
                <c:manualLayout>
                  <c:x val="-1.5364525174472047E-2"/>
                  <c:y val="1.2698412698412698E-2"/>
                </c:manualLayout>
              </c:layout>
              <c:tx>
                <c:rich>
                  <a:bodyPr/>
                  <a:lstStyle/>
                  <a:p>
                    <a:fld id="{345E139C-DF2E-4CE2-B0C8-285E895831EA}"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DC2-48ED-9D0B-98B69CB5309F}"/>
                </c:ext>
              </c:extLst>
            </c:dLbl>
            <c:dLbl>
              <c:idx val="12"/>
              <c:tx>
                <c:rich>
                  <a:bodyPr/>
                  <a:lstStyle/>
                  <a:p>
                    <a:fld id="{2CF11E10-E3B7-4CAA-BDBE-D0735569E2F3}"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BDC2-48ED-9D0B-98B69CB5309F}"/>
                </c:ext>
              </c:extLst>
            </c:dLbl>
            <c:dLbl>
              <c:idx val="13"/>
              <c:layout>
                <c:manualLayout>
                  <c:x val="0"/>
                  <c:y val="-1.5238095238095238E-2"/>
                </c:manualLayout>
              </c:layout>
              <c:tx>
                <c:rich>
                  <a:bodyPr/>
                  <a:lstStyle/>
                  <a:p>
                    <a:fld id="{3C058D56-2603-480E-B66E-2CDB975E5AC3}"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DC2-48ED-9D0B-98B69CB5309F}"/>
                </c:ext>
              </c:extLst>
            </c:dLbl>
            <c:dLbl>
              <c:idx val="14"/>
              <c:tx>
                <c:rich>
                  <a:bodyPr/>
                  <a:lstStyle/>
                  <a:p>
                    <a:fld id="{8F424B0F-B4A6-46DA-8A2B-7AC7972D0D92}"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BDC2-48ED-9D0B-98B69CB5309F}"/>
                </c:ext>
              </c:extLst>
            </c:dLbl>
            <c:dLbl>
              <c:idx val="15"/>
              <c:tx>
                <c:rich>
                  <a:bodyPr/>
                  <a:lstStyle/>
                  <a:p>
                    <a:fld id="{A234094C-50B9-411C-9D40-7F24CAAD519E}"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BDC2-48ED-9D0B-98B69CB5309F}"/>
                </c:ext>
              </c:extLst>
            </c:dLbl>
            <c:dLbl>
              <c:idx val="16"/>
              <c:layout>
                <c:manualLayout>
                  <c:x val="-4.0633918881081775E-2"/>
                  <c:y val="-4.2559050542425904E-2"/>
                </c:manualLayout>
              </c:layout>
              <c:tx>
                <c:rich>
                  <a:bodyPr rot="0" spcFirstLastPara="1" vertOverflow="ellipsis" vert="horz" wrap="square" anchor="ctr" anchorCtr="1"/>
                  <a:lstStyle/>
                  <a:p>
                    <a:pPr>
                      <a:defRPr sz="1000" b="1" i="0" u="none" strike="noStrike" kern="1200" baseline="0">
                        <a:solidFill>
                          <a:schemeClr val="tx2"/>
                        </a:solidFill>
                        <a:latin typeface="Arial Narrow" panose="020B0606020202030204" pitchFamily="34" charset="0"/>
                        <a:ea typeface="+mn-ea"/>
                        <a:cs typeface="+mn-cs"/>
                      </a:defRPr>
                    </a:pPr>
                    <a:fld id="{6823C348-BAEE-4629-8664-9AE57558813F}" type="CELLRANGE">
                      <a:rPr lang="en-US" b="1">
                        <a:solidFill>
                          <a:schemeClr val="tx2"/>
                        </a:solidFill>
                      </a:rPr>
                      <a:pPr>
                        <a:defRPr sz="1000" b="1"/>
                      </a:pPr>
                      <a:t>[CELLRANGE]</a:t>
                    </a:fld>
                    <a:endParaRPr lang="en-ZA"/>
                  </a:p>
                </c:rich>
              </c:tx>
              <c:spPr>
                <a:noFill/>
                <a:ln>
                  <a:noFill/>
                </a:ln>
                <a:effectLst/>
              </c:spPr>
              <c:txPr>
                <a:bodyPr rot="0" spcFirstLastPara="1" vertOverflow="ellipsis" vert="horz" wrap="square" anchor="ctr" anchorCtr="1"/>
                <a:lstStyle/>
                <a:p>
                  <a:pPr>
                    <a:defRPr sz="1000" b="1" i="0" u="none" strike="noStrike" kern="1200" baseline="0">
                      <a:solidFill>
                        <a:schemeClr val="tx2"/>
                      </a:solidFill>
                      <a:latin typeface="Arial Narrow" panose="020B0606020202030204" pitchFamily="34" charset="0"/>
                      <a:ea typeface="+mn-ea"/>
                      <a:cs typeface="+mn-cs"/>
                    </a:defRPr>
                  </a:pPr>
                  <a:endParaRPr lang="en-ZA"/>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BDC2-48ED-9D0B-98B69CB5309F}"/>
                </c:ext>
              </c:extLst>
            </c:dLbl>
            <c:dLbl>
              <c:idx val="17"/>
              <c:tx>
                <c:rich>
                  <a:bodyPr/>
                  <a:lstStyle/>
                  <a:p>
                    <a:fld id="{0293A232-CA7D-4D80-BA76-3D0CCAA40BA9}"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BDC2-48ED-9D0B-98B69CB5309F}"/>
                </c:ext>
              </c:extLst>
            </c:dLbl>
            <c:dLbl>
              <c:idx val="18"/>
              <c:tx>
                <c:rich>
                  <a:bodyPr/>
                  <a:lstStyle/>
                  <a:p>
                    <a:fld id="{3885F020-6C0F-4741-A34D-9FD741F6AFBF}"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BDC2-48ED-9D0B-98B69CB5309F}"/>
                </c:ext>
              </c:extLst>
            </c:dLbl>
            <c:dLbl>
              <c:idx val="19"/>
              <c:layout>
                <c:manualLayout>
                  <c:x val="1.5360984960870008E-3"/>
                  <c:y val="-3.003882043301266E-3"/>
                </c:manualLayout>
              </c:layout>
              <c:tx>
                <c:rich>
                  <a:bodyPr/>
                  <a:lstStyle/>
                  <a:p>
                    <a:fld id="{492F8A0A-6BB8-488D-9812-64B949019187}"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BDC2-48ED-9D0B-98B69CB5309F}"/>
                </c:ext>
              </c:extLst>
            </c:dLbl>
            <c:dLbl>
              <c:idx val="20"/>
              <c:layout>
                <c:manualLayout>
                  <c:x val="9.2165909765220613E-3"/>
                  <c:y val="-1.3845621322256878E-2"/>
                </c:manualLayout>
              </c:layout>
              <c:tx>
                <c:rich>
                  <a:bodyPr/>
                  <a:lstStyle/>
                  <a:p>
                    <a:fld id="{5C0E6123-9FA8-4CC6-9EDC-0B20F41D9FC0}"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BDC2-48ED-9D0B-98B69CB5309F}"/>
                </c:ext>
              </c:extLst>
            </c:dLbl>
            <c:dLbl>
              <c:idx val="21"/>
              <c:layout>
                <c:manualLayout>
                  <c:x val="9.218715104683228E-3"/>
                  <c:y val="2.2857142857142763E-2"/>
                </c:manualLayout>
              </c:layout>
              <c:tx>
                <c:rich>
                  <a:bodyPr/>
                  <a:lstStyle/>
                  <a:p>
                    <a:fld id="{961FC8EC-5E30-40F2-AE28-A8E3039C287C}"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BDC2-48ED-9D0B-98B69CB5309F}"/>
                </c:ext>
              </c:extLst>
            </c:dLbl>
            <c:dLbl>
              <c:idx val="22"/>
              <c:layout>
                <c:manualLayout>
                  <c:x val="-8.737769609521584E-2"/>
                  <c:y val="2.6192483215921655E-2"/>
                </c:manualLayout>
              </c:layout>
              <c:tx>
                <c:rich>
                  <a:bodyPr/>
                  <a:lstStyle/>
                  <a:p>
                    <a:fld id="{E467B50D-F32E-4536-B329-13488D08825F}"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layout>
                    <c:manualLayout>
                      <c:w val="0.12152075202544262"/>
                      <c:h val="6.2002002791884371E-2"/>
                    </c:manualLayout>
                  </c15:layout>
                  <c15:dlblFieldTable/>
                  <c15:showDataLabelsRange val="1"/>
                </c:ext>
                <c:ext xmlns:c16="http://schemas.microsoft.com/office/drawing/2014/chart" uri="{C3380CC4-5D6E-409C-BE32-E72D297353CC}">
                  <c16:uniqueId val="{00000016-BDC2-48ED-9D0B-98B69CB5309F}"/>
                </c:ext>
              </c:extLst>
            </c:dLbl>
            <c:dLbl>
              <c:idx val="23"/>
              <c:tx>
                <c:rich>
                  <a:bodyPr/>
                  <a:lstStyle/>
                  <a:p>
                    <a:fld id="{C48D4E8E-40DC-44BD-9C63-CA9FA56DE4A0}"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BDC2-48ED-9D0B-98B69CB5309F}"/>
                </c:ext>
              </c:extLst>
            </c:dLbl>
            <c:dLbl>
              <c:idx val="24"/>
              <c:layout>
                <c:manualLayout>
                  <c:x val="3.0729050348944093E-3"/>
                  <c:y val="-2.5396825396826329E-3"/>
                </c:manualLayout>
              </c:layout>
              <c:tx>
                <c:rich>
                  <a:bodyPr/>
                  <a:lstStyle/>
                  <a:p>
                    <a:fld id="{D5E33CF1-A626-433A-A17E-1E02066F3529}"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BDC2-48ED-9D0B-98B69CB5309F}"/>
                </c:ext>
              </c:extLst>
            </c:dLbl>
            <c:dLbl>
              <c:idx val="25"/>
              <c:layout>
                <c:manualLayout>
                  <c:x val="-8.9130957353612053E-2"/>
                  <c:y val="-2.3443272744923201E-2"/>
                </c:manualLayout>
              </c:layout>
              <c:tx>
                <c:rich>
                  <a:bodyPr/>
                  <a:lstStyle/>
                  <a:p>
                    <a:fld id="{594DFB47-BFC8-4A8B-954D-29658E8C1503}"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BDC2-48ED-9D0B-98B69CB5309F}"/>
                </c:ext>
              </c:extLst>
            </c:dLbl>
            <c:dLbl>
              <c:idx val="26"/>
              <c:tx>
                <c:rich>
                  <a:bodyPr/>
                  <a:lstStyle/>
                  <a:p>
                    <a:fld id="{B8E96409-4FA7-4F9C-80E3-D8228A1402AC}"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BDC2-48ED-9D0B-98B69CB5309F}"/>
                </c:ext>
              </c:extLst>
            </c:dLbl>
            <c:dLbl>
              <c:idx val="27"/>
              <c:layout>
                <c:manualLayout>
                  <c:x val="-4.8395602511791959E-2"/>
                  <c:y val="4.953116547454469E-2"/>
                </c:manualLayout>
              </c:layout>
              <c:tx>
                <c:rich>
                  <a:bodyPr/>
                  <a:lstStyle/>
                  <a:p>
                    <a:fld id="{08F5D949-BC9A-4C17-A930-669384106F67}"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layout>
                    <c:manualLayout>
                      <c:w val="9.5072335264590066E-2"/>
                      <c:h val="7.3753280839895019E-2"/>
                    </c:manualLayout>
                  </c15:layout>
                  <c15:dlblFieldTable/>
                  <c15:showDataLabelsRange val="1"/>
                </c:ext>
                <c:ext xmlns:c16="http://schemas.microsoft.com/office/drawing/2014/chart" uri="{C3380CC4-5D6E-409C-BE32-E72D297353CC}">
                  <c16:uniqueId val="{0000001B-BDC2-48ED-9D0B-98B69CB5309F}"/>
                </c:ext>
              </c:extLst>
            </c:dLbl>
            <c:dLbl>
              <c:idx val="28"/>
              <c:tx>
                <c:rich>
                  <a:bodyPr/>
                  <a:lstStyle/>
                  <a:p>
                    <a:fld id="{B1E4EC90-BC94-4D03-AAAC-9D5DEA213779}"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BDC2-48ED-9D0B-98B69CB5309F}"/>
                </c:ext>
              </c:extLst>
            </c:dLbl>
            <c:dLbl>
              <c:idx val="29"/>
              <c:layout>
                <c:manualLayout>
                  <c:x val="-5.6374919332822276E-17"/>
                  <c:y val="1.5267175572519083E-2"/>
                </c:manualLayout>
              </c:layout>
              <c:tx>
                <c:rich>
                  <a:bodyPr/>
                  <a:lstStyle/>
                  <a:p>
                    <a:fld id="{8527EA1D-9DFC-4DF0-8B58-FD842354E9B3}"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BDC2-48ED-9D0B-98B69CB5309F}"/>
                </c:ext>
              </c:extLst>
            </c:dLbl>
            <c:dLbl>
              <c:idx val="30"/>
              <c:layout>
                <c:manualLayout>
                  <c:x val="3.0721969921738887E-3"/>
                  <c:y val="2.3076035537094729E-3"/>
                </c:manualLayout>
              </c:layout>
              <c:tx>
                <c:rich>
                  <a:bodyPr/>
                  <a:lstStyle/>
                  <a:p>
                    <a:fld id="{BEAB3B00-0E3B-41AD-9BD6-572868AB46C9}" type="CELLRANGE">
                      <a:rPr lang="en-US">
                        <a:solidFill>
                          <a:schemeClr val="tx2"/>
                        </a:solidFill>
                      </a:rPr>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BDC2-48ED-9D0B-98B69CB5309F}"/>
                </c:ext>
              </c:extLst>
            </c:dLbl>
            <c:dLbl>
              <c:idx val="31"/>
              <c:layout>
                <c:manualLayout>
                  <c:x val="-7.6811698152049315E-2"/>
                  <c:y val="2.331488158995702E-2"/>
                </c:manualLayout>
              </c:layout>
              <c:tx>
                <c:rich>
                  <a:bodyPr/>
                  <a:lstStyle/>
                  <a:p>
                    <a:fld id="{CD8AABC7-A1EE-4F96-A0C7-0DA70FDD684D}"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layout>
                    <c:manualLayout>
                      <c:w val="0.12639780427420011"/>
                      <c:h val="7.1501186962221616E-2"/>
                    </c:manualLayout>
                  </c15:layout>
                  <c15:dlblFieldTable/>
                  <c15:showDataLabelsRange val="1"/>
                </c:ext>
                <c:ext xmlns:c16="http://schemas.microsoft.com/office/drawing/2014/chart" uri="{C3380CC4-5D6E-409C-BE32-E72D297353CC}">
                  <c16:uniqueId val="{0000001F-BDC2-48ED-9D0B-98B69CB5309F}"/>
                </c:ext>
              </c:extLst>
            </c:dLbl>
            <c:dLbl>
              <c:idx val="32"/>
              <c:tx>
                <c:rich>
                  <a:bodyPr/>
                  <a:lstStyle/>
                  <a:p>
                    <a:fld id="{C9502C11-D275-40ED-8AC3-73571957F55C}"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BDC2-48ED-9D0B-98B69CB5309F}"/>
                </c:ext>
              </c:extLst>
            </c:dLbl>
            <c:dLbl>
              <c:idx val="33"/>
              <c:layout>
                <c:manualLayout>
                  <c:x val="-5.6335941508793867E-17"/>
                  <c:y val="1.5238095238095332E-2"/>
                </c:manualLayout>
              </c:layout>
              <c:tx>
                <c:rich>
                  <a:bodyPr/>
                  <a:lstStyle/>
                  <a:p>
                    <a:fld id="{3C51DF68-766C-4890-8706-9F94903BE20B}"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BDC2-48ED-9D0B-98B69CB5309F}"/>
                </c:ext>
              </c:extLst>
            </c:dLbl>
            <c:dLbl>
              <c:idx val="34"/>
              <c:layout>
                <c:manualLayout>
                  <c:x val="-3.6866363906088016E-2"/>
                  <c:y val="-2.3076035537094728E-2"/>
                </c:manualLayout>
              </c:layout>
              <c:tx>
                <c:rich>
                  <a:bodyPr/>
                  <a:lstStyle/>
                  <a:p>
                    <a:fld id="{99BCAA55-AA38-4099-A284-29E26CA06E6D}" type="CELLRANGE">
                      <a:rPr lang="pt-BR"/>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BDC2-48ED-9D0B-98B69CB5309F}"/>
                </c:ext>
              </c:extLst>
            </c:dLbl>
            <c:dLbl>
              <c:idx val="35"/>
              <c:tx>
                <c:rich>
                  <a:bodyPr/>
                  <a:lstStyle/>
                  <a:p>
                    <a:fld id="{D539B165-B917-4287-BA18-22A4832D7CA9}"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BDC2-48ED-9D0B-98B69CB5309F}"/>
                </c:ext>
              </c:extLst>
            </c:dLbl>
            <c:dLbl>
              <c:idx val="36"/>
              <c:layout>
                <c:manualLayout>
                  <c:x val="-1.1264592175107953E-16"/>
                  <c:y val="-2.0768431983385256E-2"/>
                </c:manualLayout>
              </c:layout>
              <c:tx>
                <c:rich>
                  <a:bodyPr/>
                  <a:lstStyle/>
                  <a:p>
                    <a:fld id="{6C4FBE18-F8E7-46D9-9300-05D8D8DD2A77}"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BDC2-48ED-9D0B-98B69CB5309F}"/>
                </c:ext>
              </c:extLst>
            </c:dLbl>
            <c:dLbl>
              <c:idx val="37"/>
              <c:layout>
                <c:manualLayout>
                  <c:x val="-7.0660530820002065E-2"/>
                  <c:y val="3.746112501080829E-2"/>
                </c:manualLayout>
              </c:layout>
              <c:tx>
                <c:rich>
                  <a:bodyPr/>
                  <a:lstStyle/>
                  <a:p>
                    <a:fld id="{AE1857A1-82BF-4477-82D6-DB69D4E99BD0}" type="CELLRANGE">
                      <a:rPr lang="da-DK"/>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BDC2-48ED-9D0B-98B69CB5309F}"/>
                </c:ext>
              </c:extLst>
            </c:dLbl>
            <c:dLbl>
              <c:idx val="38"/>
              <c:tx>
                <c:rich>
                  <a:bodyPr/>
                  <a:lstStyle/>
                  <a:p>
                    <a:fld id="{62F6075A-3CA6-4878-A22E-C66F18C93FE6}"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BDC2-48ED-9D0B-98B69CB5309F}"/>
                </c:ext>
              </c:extLst>
            </c:dLbl>
            <c:dLbl>
              <c:idx val="39"/>
              <c:tx>
                <c:rich>
                  <a:bodyPr/>
                  <a:lstStyle/>
                  <a:p>
                    <a:fld id="{ADB1A7A0-6E41-42CE-AFEA-8F70589A6852}"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BDC2-48ED-9D0B-98B69CB5309F}"/>
                </c:ext>
              </c:extLst>
            </c:dLbl>
            <c:dLbl>
              <c:idx val="40"/>
              <c:layout>
                <c:manualLayout>
                  <c:x val="-5.2227348866958082E-2"/>
                  <c:y val="-1.9323935617568205E-2"/>
                </c:manualLayout>
              </c:layout>
              <c:tx>
                <c:rich>
                  <a:bodyPr/>
                  <a:lstStyle/>
                  <a:p>
                    <a:fld id="{1061BDAB-F318-4E23-BA0C-0C486A98F875}"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8-BDC2-48ED-9D0B-98B69CB5309F}"/>
                </c:ext>
              </c:extLst>
            </c:dLbl>
            <c:dLbl>
              <c:idx val="41"/>
              <c:layout>
                <c:manualLayout>
                  <c:x val="-6.144393984348003E-3"/>
                  <c:y val="0"/>
                </c:manualLayout>
              </c:layout>
              <c:tx>
                <c:rich>
                  <a:bodyPr/>
                  <a:lstStyle/>
                  <a:p>
                    <a:fld id="{AEFAD8BE-B667-4980-93BC-5DBE5B1E35E7}"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9-BDC2-48ED-9D0B-98B69CB5309F}"/>
                </c:ext>
              </c:extLst>
            </c:dLbl>
            <c:dLbl>
              <c:idx val="42"/>
              <c:layout>
                <c:manualLayout>
                  <c:x val="-9.2165909765220041E-3"/>
                  <c:y val="-2.3076035537094729E-3"/>
                </c:manualLayout>
              </c:layout>
              <c:tx>
                <c:rich>
                  <a:bodyPr/>
                  <a:lstStyle/>
                  <a:p>
                    <a:fld id="{C8C2CB5F-DF5F-4249-AE05-51428389C275}"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A-BDC2-48ED-9D0B-98B69CB5309F}"/>
                </c:ext>
              </c:extLst>
            </c:dLbl>
            <c:dLbl>
              <c:idx val="43"/>
              <c:tx>
                <c:rich>
                  <a:bodyPr/>
                  <a:lstStyle/>
                  <a:p>
                    <a:fld id="{543548AF-655A-41CA-BC70-FF2A662D73B4}"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BDC2-48ED-9D0B-98B69CB5309F}"/>
                </c:ext>
              </c:extLst>
            </c:dLbl>
            <c:dLbl>
              <c:idx val="44"/>
              <c:layout>
                <c:manualLayout>
                  <c:x val="-0.10445469773391611"/>
                  <c:y val="-1.8460828429675783E-2"/>
                </c:manualLayout>
              </c:layout>
              <c:tx>
                <c:rich>
                  <a:bodyPr/>
                  <a:lstStyle/>
                  <a:p>
                    <a:fld id="{D0EBB445-710E-4819-AC87-44239F6F3924}"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C-BDC2-48ED-9D0B-98B69CB5309F}"/>
                </c:ext>
              </c:extLst>
            </c:dLbl>
            <c:dLbl>
              <c:idx val="45"/>
              <c:tx>
                <c:rich>
                  <a:bodyPr/>
                  <a:lstStyle/>
                  <a:p>
                    <a:fld id="{E0B4FDB6-151C-405E-B5E7-F00F6EFCD51F}"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BDC2-48ED-9D0B-98B69CB5309F}"/>
                </c:ext>
              </c:extLst>
            </c:dLbl>
            <c:dLbl>
              <c:idx val="46"/>
              <c:layout>
                <c:manualLayout>
                  <c:x val="-5.5082243475591347E-2"/>
                  <c:y val="1.0058747416662654E-2"/>
                </c:manualLayout>
              </c:layout>
              <c:tx>
                <c:rich>
                  <a:bodyPr/>
                  <a:lstStyle/>
                  <a:p>
                    <a:fld id="{BF55F13C-0100-4B54-95AE-07254A5FCEF9}"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layout>
                    <c:manualLayout>
                      <c:w val="0.22520740051131521"/>
                      <c:h val="0.10424935200856902"/>
                    </c:manualLayout>
                  </c15:layout>
                  <c15:dlblFieldTable/>
                  <c15:showDataLabelsRange val="1"/>
                </c:ext>
                <c:ext xmlns:c16="http://schemas.microsoft.com/office/drawing/2014/chart" uri="{C3380CC4-5D6E-409C-BE32-E72D297353CC}">
                  <c16:uniqueId val="{0000002E-BDC2-48ED-9D0B-98B69CB5309F}"/>
                </c:ext>
              </c:extLst>
            </c:dLbl>
            <c:dLbl>
              <c:idx val="47"/>
              <c:layout>
                <c:manualLayout>
                  <c:x val="2.7649772929565958E-2"/>
                  <c:y val="-1.1538017768547364E-2"/>
                </c:manualLayout>
              </c:layout>
              <c:tx>
                <c:rich>
                  <a:bodyPr/>
                  <a:lstStyle/>
                  <a:p>
                    <a:fld id="{7BED692D-EFC3-454E-91CB-80C1BABDB498}"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F-BDC2-48ED-9D0B-98B69CB5309F}"/>
                </c:ext>
              </c:extLst>
            </c:dLbl>
            <c:dLbl>
              <c:idx val="48"/>
              <c:layout>
                <c:manualLayout>
                  <c:x val="0"/>
                  <c:y val="4.6152071074189458E-3"/>
                </c:manualLayout>
              </c:layout>
              <c:tx>
                <c:rich>
                  <a:bodyPr/>
                  <a:lstStyle/>
                  <a:p>
                    <a:fld id="{00B1BC81-E67D-4223-9B3A-15F4C4AB0E73}" type="CELLRANGE">
                      <a:rPr lang="en-US">
                        <a:solidFill>
                          <a:schemeClr val="tx2"/>
                        </a:solidFill>
                      </a:rPr>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0-BDC2-48ED-9D0B-98B69CB5309F}"/>
                </c:ext>
              </c:extLst>
            </c:dLbl>
            <c:dLbl>
              <c:idx val="49"/>
              <c:tx>
                <c:rich>
                  <a:bodyPr/>
                  <a:lstStyle/>
                  <a:p>
                    <a:endParaRPr lang="en-ZA"/>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1-BDC2-48ED-9D0B-98B69CB5309F}"/>
                </c:ext>
              </c:extLst>
            </c:dLbl>
            <c:dLbl>
              <c:idx val="50"/>
              <c:tx>
                <c:rich>
                  <a:bodyPr/>
                  <a:lstStyle/>
                  <a:p>
                    <a:endParaRPr lang="en-ZA"/>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2-BDC2-48ED-9D0B-98B69CB5309F}"/>
                </c:ext>
              </c:extLst>
            </c:dLbl>
            <c:dLbl>
              <c:idx val="51"/>
              <c:tx>
                <c:rich>
                  <a:bodyPr/>
                  <a:lstStyle/>
                  <a:p>
                    <a:endParaRPr lang="en-ZA"/>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3-BDC2-48ED-9D0B-98B69CB5309F}"/>
                </c:ext>
              </c:extLst>
            </c:dLbl>
            <c:dLbl>
              <c:idx val="52"/>
              <c:tx>
                <c:rich>
                  <a:bodyPr/>
                  <a:lstStyle/>
                  <a:p>
                    <a:endParaRPr lang="en-ZA"/>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4-BDC2-48ED-9D0B-98B69CB5309F}"/>
                </c:ext>
              </c:extLst>
            </c:dLbl>
            <c:dLbl>
              <c:idx val="53"/>
              <c:tx>
                <c:rich>
                  <a:bodyPr/>
                  <a:lstStyle/>
                  <a:p>
                    <a:endParaRPr lang="en-ZA"/>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5-BDC2-48ED-9D0B-98B69CB5309F}"/>
                </c:ext>
              </c:extLst>
            </c:dLbl>
            <c:dLbl>
              <c:idx val="54"/>
              <c:tx>
                <c:rich>
                  <a:bodyPr/>
                  <a:lstStyle/>
                  <a:p>
                    <a:endParaRPr lang="en-ZA"/>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6-BDC2-48ED-9D0B-98B69CB5309F}"/>
                </c:ext>
              </c:extLst>
            </c:dLbl>
            <c:dLbl>
              <c:idx val="55"/>
              <c:tx>
                <c:rich>
                  <a:bodyPr/>
                  <a:lstStyle/>
                  <a:p>
                    <a:endParaRPr lang="en-ZA"/>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7-BDC2-48ED-9D0B-98B69CB5309F}"/>
                </c:ext>
              </c:extLst>
            </c:dLbl>
            <c:dLbl>
              <c:idx val="56"/>
              <c:tx>
                <c:rich>
                  <a:bodyPr/>
                  <a:lstStyle/>
                  <a:p>
                    <a:endParaRPr lang="en-ZA"/>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8-BDC2-48ED-9D0B-98B69CB5309F}"/>
                </c:ext>
              </c:extLst>
            </c:dLbl>
            <c:dLbl>
              <c:idx val="57"/>
              <c:tx>
                <c:rich>
                  <a:bodyPr/>
                  <a:lstStyle/>
                  <a:p>
                    <a:endParaRPr lang="en-ZA"/>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9-BDC2-48ED-9D0B-98B69CB5309F}"/>
                </c:ext>
              </c:extLst>
            </c:dLbl>
            <c:dLbl>
              <c:idx val="58"/>
              <c:tx>
                <c:rich>
                  <a:bodyPr/>
                  <a:lstStyle/>
                  <a:p>
                    <a:endParaRPr lang="en-ZA"/>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A-BDC2-48ED-9D0B-98B69CB5309F}"/>
                </c:ext>
              </c:extLst>
            </c:dLbl>
            <c:dLbl>
              <c:idx val="59"/>
              <c:tx>
                <c:rich>
                  <a:bodyPr/>
                  <a:lstStyle/>
                  <a:p>
                    <a:endParaRPr lang="en-ZA"/>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B-BDC2-48ED-9D0B-98B69CB5309F}"/>
                </c:ext>
              </c:extLst>
            </c:dLbl>
            <c:dLbl>
              <c:idx val="60"/>
              <c:tx>
                <c:rich>
                  <a:bodyPr/>
                  <a:lstStyle/>
                  <a:p>
                    <a:endParaRPr lang="en-ZA"/>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C-BDC2-48ED-9D0B-98B69CB5309F}"/>
                </c:ext>
              </c:extLst>
            </c:dLbl>
            <c:dLbl>
              <c:idx val="61"/>
              <c:tx>
                <c:rich>
                  <a:bodyPr/>
                  <a:lstStyle/>
                  <a:p>
                    <a:endParaRPr lang="en-ZA"/>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D-BDC2-48ED-9D0B-98B69CB5309F}"/>
                </c:ext>
              </c:extLst>
            </c:dLbl>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Arial Narrow" panose="020B060602020203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Funds!$O$3:$O$70</c:f>
              <c:numCache>
                <c:formatCode>#\ ##0.00</c:formatCode>
                <c:ptCount val="62"/>
                <c:pt idx="0">
                  <c:v>-0.2983144739878727</c:v>
                </c:pt>
                <c:pt idx="1">
                  <c:v>-0.44692138525121378</c:v>
                </c:pt>
                <c:pt idx="2">
                  <c:v>0.47509774593122722</c:v>
                </c:pt>
                <c:pt idx="3">
                  <c:v>-0.37543316137719779</c:v>
                </c:pt>
                <c:pt idx="4">
                  <c:v>-1.2871557843395616</c:v>
                </c:pt>
                <c:pt idx="5">
                  <c:v>-0.40730741396132408</c:v>
                </c:pt>
                <c:pt idx="6">
                  <c:v>-1.1677200933122189</c:v>
                </c:pt>
                <c:pt idx="7">
                  <c:v>-0.29197149681340467</c:v>
                </c:pt>
                <c:pt idx="8">
                  <c:v>-7.4174158678653068E-2</c:v>
                </c:pt>
                <c:pt idx="9">
                  <c:v>0.16747188799303292</c:v>
                </c:pt>
                <c:pt idx="10">
                  <c:v>-0.21169639584361616</c:v>
                </c:pt>
                <c:pt idx="11">
                  <c:v>8.7346316517205536E-2</c:v>
                </c:pt>
                <c:pt idx="12">
                  <c:v>2.3597452902310496</c:v>
                </c:pt>
                <c:pt idx="13">
                  <c:v>0.28352187029880394</c:v>
                </c:pt>
                <c:pt idx="14">
                  <c:v>-1.4209231421384962</c:v>
                </c:pt>
                <c:pt idx="15">
                  <c:v>0.29422327030187867</c:v>
                </c:pt>
                <c:pt idx="16">
                  <c:v>-1.01027517426617</c:v>
                </c:pt>
                <c:pt idx="17">
                  <c:v>1.0792949092567246</c:v>
                </c:pt>
                <c:pt idx="18">
                  <c:v>0.38234002571115694</c:v>
                </c:pt>
                <c:pt idx="19">
                  <c:v>-0.53028887337337838</c:v>
                </c:pt>
                <c:pt idx="20">
                  <c:v>-1.4881020355394015E-2</c:v>
                </c:pt>
                <c:pt idx="21">
                  <c:v>0.68798799507827535</c:v>
                </c:pt>
                <c:pt idx="22">
                  <c:v>-0.98147012289387991</c:v>
                </c:pt>
                <c:pt idx="23">
                  <c:v>-3.6389481270812478E-2</c:v>
                </c:pt>
                <c:pt idx="24">
                  <c:v>-0.29909732674752187</c:v>
                </c:pt>
                <c:pt idx="25">
                  <c:v>-0.54416044991984358</c:v>
                </c:pt>
                <c:pt idx="26">
                  <c:v>0.74753476171785516</c:v>
                </c:pt>
                <c:pt idx="27">
                  <c:v>-0.22327503079563812</c:v>
                </c:pt>
                <c:pt idx="28">
                  <c:v>0.93040719847830855</c:v>
                </c:pt>
                <c:pt idx="29">
                  <c:v>-0.40413698837114442</c:v>
                </c:pt>
                <c:pt idx="30">
                  <c:v>1.6047880918419721</c:v>
                </c:pt>
                <c:pt idx="31">
                  <c:v>-0.56973944388773745</c:v>
                </c:pt>
                <c:pt idx="32">
                  <c:v>0.50472939940599681</c:v>
                </c:pt>
                <c:pt idx="33">
                  <c:v>0.20003940079715091</c:v>
                </c:pt>
                <c:pt idx="34">
                  <c:v>-0.67494603107180873</c:v>
                </c:pt>
                <c:pt idx="35">
                  <c:v>-0.13139188211637276</c:v>
                </c:pt>
                <c:pt idx="36">
                  <c:v>2.7059884070651825</c:v>
                </c:pt>
                <c:pt idx="37">
                  <c:v>-0.81374300217260942</c:v>
                </c:pt>
                <c:pt idx="38">
                  <c:v>-1.0314405357021736</c:v>
                </c:pt>
                <c:pt idx="39">
                  <c:v>0.14784901424723229</c:v>
                </c:pt>
                <c:pt idx="40">
                  <c:v>-0.53742324447444756</c:v>
                </c:pt>
                <c:pt idx="41">
                  <c:v>-1.2432077219806708</c:v>
                </c:pt>
                <c:pt idx="42">
                  <c:v>-0.36606814375032726</c:v>
                </c:pt>
                <c:pt idx="43">
                  <c:v>1.1643973482171222</c:v>
                </c:pt>
                <c:pt idx="44">
                  <c:v>-0.31046339495097558</c:v>
                </c:pt>
                <c:pt idx="45">
                  <c:v>0.58930368390282506</c:v>
                </c:pt>
                <c:pt idx="46">
                  <c:v>0.58151602960730342</c:v>
                </c:pt>
                <c:pt idx="47">
                  <c:v>-4.9047688928209682E-2</c:v>
                </c:pt>
                <c:pt idx="48">
                  <c:v>0.55820996935901435</c:v>
                </c:pt>
              </c:numCache>
            </c:numRef>
          </c:xVal>
          <c:yVal>
            <c:numRef>
              <c:f>Funds!$Q$3:$Q$70</c:f>
              <c:numCache>
                <c:formatCode>0.00</c:formatCode>
                <c:ptCount val="62"/>
                <c:pt idx="0">
                  <c:v>-8.875195024402583E-3</c:v>
                </c:pt>
                <c:pt idx="1">
                  <c:v>-0.76166191392788529</c:v>
                </c:pt>
                <c:pt idx="2">
                  <c:v>1.5061593647386438</c:v>
                </c:pt>
                <c:pt idx="3">
                  <c:v>-0.35897291067218928</c:v>
                </c:pt>
                <c:pt idx="4">
                  <c:v>-0.32330061921533315</c:v>
                </c:pt>
                <c:pt idx="5">
                  <c:v>-2.0930884863847529E-2</c:v>
                </c:pt>
                <c:pt idx="6">
                  <c:v>0.16324723158220816</c:v>
                </c:pt>
                <c:pt idx="7">
                  <c:v>-0.22108671236838703</c:v>
                </c:pt>
                <c:pt idx="8">
                  <c:v>-8.9680899894196087E-2</c:v>
                </c:pt>
                <c:pt idx="9">
                  <c:v>0.96846835724483848</c:v>
                </c:pt>
                <c:pt idx="10">
                  <c:v>-0.36202605334424109</c:v>
                </c:pt>
                <c:pt idx="11">
                  <c:v>-1.0866707615314215</c:v>
                </c:pt>
                <c:pt idx="12">
                  <c:v>0.56920659714670241</c:v>
                </c:pt>
                <c:pt idx="13">
                  <c:v>1.0499377887824692</c:v>
                </c:pt>
                <c:pt idx="14">
                  <c:v>-0.76989212460906808</c:v>
                </c:pt>
                <c:pt idx="15">
                  <c:v>0.70940980490913697</c:v>
                </c:pt>
                <c:pt idx="16">
                  <c:v>3.4351512688201941E-2</c:v>
                </c:pt>
                <c:pt idx="17">
                  <c:v>-1.9070127874631455</c:v>
                </c:pt>
                <c:pt idx="18">
                  <c:v>1.7013191405980075</c:v>
                </c:pt>
                <c:pt idx="19">
                  <c:v>-0.93911828939238862</c:v>
                </c:pt>
                <c:pt idx="20">
                  <c:v>0.40217676424604332</c:v>
                </c:pt>
                <c:pt idx="21">
                  <c:v>-1.1856987803727486</c:v>
                </c:pt>
                <c:pt idx="22">
                  <c:v>-1.011271412065103</c:v>
                </c:pt>
                <c:pt idx="23">
                  <c:v>-0.63056986315121755</c:v>
                </c:pt>
                <c:pt idx="24">
                  <c:v>-0.25169054563448567</c:v>
                </c:pt>
                <c:pt idx="25">
                  <c:v>1.0368442717896786</c:v>
                </c:pt>
                <c:pt idx="26">
                  <c:v>0.80797924896177631</c:v>
                </c:pt>
                <c:pt idx="27">
                  <c:v>-1.108561673812456</c:v>
                </c:pt>
                <c:pt idx="28">
                  <c:v>0.162981740915073</c:v>
                </c:pt>
                <c:pt idx="29">
                  <c:v>-4.573012672576901E-2</c:v>
                </c:pt>
                <c:pt idx="30">
                  <c:v>1.0394750429458339</c:v>
                </c:pt>
                <c:pt idx="31">
                  <c:v>-0.95254970359789648</c:v>
                </c:pt>
                <c:pt idx="32">
                  <c:v>-0.43151220158800929</c:v>
                </c:pt>
                <c:pt idx="33">
                  <c:v>-1.441885206400354</c:v>
                </c:pt>
                <c:pt idx="34">
                  <c:v>0.52887615125738807</c:v>
                </c:pt>
                <c:pt idx="35">
                  <c:v>0.88312517551855707</c:v>
                </c:pt>
                <c:pt idx="36">
                  <c:v>2.0988914146325577</c:v>
                </c:pt>
                <c:pt idx="37">
                  <c:v>0.15337580586782762</c:v>
                </c:pt>
                <c:pt idx="38">
                  <c:v>-0.52625616648238638</c:v>
                </c:pt>
                <c:pt idx="39">
                  <c:v>1.8605652698485746</c:v>
                </c:pt>
                <c:pt idx="40">
                  <c:v>-0.76687518520980757</c:v>
                </c:pt>
                <c:pt idx="41">
                  <c:v>0.94662571599419232</c:v>
                </c:pt>
                <c:pt idx="42">
                  <c:v>0.26715062449273996</c:v>
                </c:pt>
                <c:pt idx="43">
                  <c:v>-1.8077192779546836</c:v>
                </c:pt>
                <c:pt idx="44">
                  <c:v>0.30131444624996623</c:v>
                </c:pt>
                <c:pt idx="45">
                  <c:v>2.021464681889936</c:v>
                </c:pt>
                <c:pt idx="46">
                  <c:v>1.4790672489332843</c:v>
                </c:pt>
                <c:pt idx="47">
                  <c:v>-1.0994746523418835</c:v>
                </c:pt>
                <c:pt idx="48">
                  <c:v>0.41687529299924075</c:v>
                </c:pt>
              </c:numCache>
            </c:numRef>
          </c:yVal>
          <c:smooth val="0"/>
          <c:extLst>
            <c:ext xmlns:c15="http://schemas.microsoft.com/office/drawing/2012/chart" uri="{02D57815-91ED-43cb-92C2-25804820EDAC}">
              <c15:datalabelsRange>
                <c15:f>Funds!$C$3:$C$85</c15:f>
                <c15:dlblRangeCache>
                  <c:ptCount val="77"/>
                  <c:pt idx="0">
                    <c:v>MSCI World</c:v>
                  </c:pt>
                  <c:pt idx="1">
                    <c:v>Amplify (Sarofim)</c:v>
                  </c:pt>
                  <c:pt idx="2">
                    <c:v>Polaris Global Value</c:v>
                  </c:pt>
                  <c:pt idx="3">
                    <c:v>Schroder ISF QEP Glb Core</c:v>
                  </c:pt>
                  <c:pt idx="4">
                    <c:v>MS Global Brands</c:v>
                  </c:pt>
                  <c:pt idx="5">
                    <c:v>MFS Inv Global Equity</c:v>
                  </c:pt>
                  <c:pt idx="6">
                    <c:v>Veritas Glb Eq Income</c:v>
                  </c:pt>
                  <c:pt idx="7">
                    <c:v>Schroder ISF Glb Eq Alp </c:v>
                  </c:pt>
                  <c:pt idx="8">
                    <c:v>GS Global CORE Eq</c:v>
                  </c:pt>
                  <c:pt idx="9">
                    <c:v>Gavekal Glb Eq</c:v>
                  </c:pt>
                  <c:pt idx="10">
                    <c:v>JPM Global Focus</c:v>
                  </c:pt>
                  <c:pt idx="11">
                    <c:v>TR Price Glb Foc Growth</c:v>
                  </c:pt>
                  <c:pt idx="12">
                    <c:v>Contrarius Glb Eq</c:v>
                  </c:pt>
                  <c:pt idx="13">
                    <c:v>Dodge &amp; Cox WW Global Stocks</c:v>
                  </c:pt>
                  <c:pt idx="14">
                    <c:v>Fundsmith Equity</c:v>
                  </c:pt>
                  <c:pt idx="15">
                    <c:v>Artisan Global Value</c:v>
                  </c:pt>
                  <c:pt idx="16">
                    <c:v>Sanlam GHQ</c:v>
                  </c:pt>
                  <c:pt idx="17">
                    <c:v>Baillie Gifford LT Global Growth</c:v>
                  </c:pt>
                  <c:pt idx="18">
                    <c:v>Pzena Global Value </c:v>
                  </c:pt>
                  <c:pt idx="19">
                    <c:v>BNY Mellon Global Leaders </c:v>
                  </c:pt>
                  <c:pt idx="20">
                    <c:v>Credo Global Equity</c:v>
                  </c:pt>
                  <c:pt idx="21">
                    <c:v>Baillie Gifford Glb Stwds</c:v>
                  </c:pt>
                  <c:pt idx="22">
                    <c:v>GQG Partners Global Equity</c:v>
                  </c:pt>
                  <c:pt idx="23">
                    <c:v>Threadneedle Global Select</c:v>
                  </c:pt>
                  <c:pt idx="24">
                    <c:v>Wellington Global Stewards</c:v>
                  </c:pt>
                  <c:pt idx="25">
                    <c:v>JPM Global Equity Multi-Fac ETF </c:v>
                  </c:pt>
                  <c:pt idx="26">
                    <c:v>MFS Meridian Contrarian Value </c:v>
                  </c:pt>
                  <c:pt idx="27">
                    <c:v>Capital Group New Economy </c:v>
                  </c:pt>
                  <c:pt idx="28">
                    <c:v>BA Metropolis Global Value</c:v>
                  </c:pt>
                  <c:pt idx="29">
                    <c:v>S&amp;P 500 </c:v>
                  </c:pt>
                  <c:pt idx="30">
                    <c:v>JSE All Share </c:v>
                  </c:pt>
                  <c:pt idx="31">
                    <c:v>Stonehage Flmg GlbBest Ideas</c:v>
                  </c:pt>
                  <c:pt idx="32">
                    <c:v>Egerton Equity</c:v>
                  </c:pt>
                  <c:pt idx="33">
                    <c:v>Sanlam Glb AI</c:v>
                  </c:pt>
                  <c:pt idx="34">
                    <c:v>Sanlam Real assets USD Hdgd</c:v>
                  </c:pt>
                  <c:pt idx="35">
                    <c:v>Denker Glb Eq</c:v>
                  </c:pt>
                  <c:pt idx="36">
                    <c:v>Denker Glb Financial</c:v>
                  </c:pt>
                  <c:pt idx="37">
                    <c:v>Ind Franchise Prtnrs Glb Eq</c:v>
                  </c:pt>
                  <c:pt idx="38">
                    <c:v>Lindsell Train Glb eq</c:v>
                  </c:pt>
                  <c:pt idx="39">
                    <c:v>LSV Global Value</c:v>
                  </c:pt>
                  <c:pt idx="40">
                    <c:v>Ninety One Glb Frchs</c:v>
                  </c:pt>
                  <c:pt idx="41">
                    <c:v>PanAgora Def Gbl Eq Low Vol</c:v>
                  </c:pt>
                  <c:pt idx="42">
                    <c:v>PanAgora Dynamic Glob Eq</c:v>
                  </c:pt>
                  <c:pt idx="43">
                    <c:v>Sands Capital Global Growth</c:v>
                  </c:pt>
                  <c:pt idx="44">
                    <c:v>Satrix Glb Factor Enhanced</c:v>
                  </c:pt>
                  <c:pt idx="45">
                    <c:v>Schroder Global Recovery</c:v>
                  </c:pt>
                  <c:pt idx="46">
                    <c:v>State Street Glb Value Sptlght</c:v>
                  </c:pt>
                  <c:pt idx="47">
                    <c:v>Virtus SGA Global Growth</c:v>
                  </c:pt>
                  <c:pt idx="48">
                    <c:v>MSCI EM</c:v>
                  </c:pt>
                </c15:dlblRangeCache>
              </c15:datalabelsRange>
            </c:ext>
            <c:ext xmlns:c16="http://schemas.microsoft.com/office/drawing/2014/chart" uri="{C3380CC4-5D6E-409C-BE32-E72D297353CC}">
              <c16:uniqueId val="{0000003E-BDC2-48ED-9D0B-98B69CB5309F}"/>
            </c:ext>
          </c:extLst>
        </c:ser>
        <c:dLbls>
          <c:showLegendKey val="0"/>
          <c:showVal val="0"/>
          <c:showCatName val="0"/>
          <c:showSerName val="0"/>
          <c:showPercent val="0"/>
          <c:showBubbleSize val="0"/>
        </c:dLbls>
        <c:axId val="590288128"/>
        <c:axId val="590294848"/>
      </c:scatterChart>
      <c:valAx>
        <c:axId val="590288128"/>
        <c:scaling>
          <c:orientation val="minMax"/>
        </c:scaling>
        <c:delete val="0"/>
        <c:axPos val="b"/>
        <c:numFmt formatCode="#,##0.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Arial Narrow" panose="020B0606020202030204" pitchFamily="34" charset="0"/>
                <a:ea typeface="+mn-ea"/>
                <a:cs typeface="+mn-cs"/>
              </a:defRPr>
            </a:pPr>
            <a:endParaRPr lang="en-US"/>
          </a:p>
        </c:txPr>
        <c:crossAx val="590294848"/>
        <c:crosses val="autoZero"/>
        <c:crossBetween val="midCat"/>
      </c:valAx>
      <c:valAx>
        <c:axId val="590294848"/>
        <c:scaling>
          <c:orientation val="minMax"/>
        </c:scaling>
        <c:delete val="0"/>
        <c:axPos val="l"/>
        <c:numFmt formatCode="0.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Arial Narrow" panose="020B0606020202030204" pitchFamily="34" charset="0"/>
                <a:ea typeface="+mn-ea"/>
                <a:cs typeface="+mn-cs"/>
              </a:defRPr>
            </a:pPr>
            <a:endParaRPr lang="en-US"/>
          </a:p>
        </c:txPr>
        <c:crossAx val="5902881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latin typeface="Arial Narrow" panose="020B060602020203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32665054408406"/>
          <c:y val="3.3125994325673931E-2"/>
          <c:w val="0.5005310659316593"/>
          <c:h val="0.91533343718682958"/>
        </c:manualLayout>
      </c:layout>
      <c:doughnutChart>
        <c:varyColors val="1"/>
        <c:ser>
          <c:idx val="0"/>
          <c:order val="0"/>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59-4430-B300-D9C295851C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59-4430-B300-D9C295851CF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D59-4430-B300-D9C295851CF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D59-4430-B300-D9C295851CF6}"/>
              </c:ext>
            </c:extLst>
          </c:dPt>
          <c:dLbls>
            <c:dLbl>
              <c:idx val="3"/>
              <c:layout>
                <c:manualLayout>
                  <c:x val="-2.7293535982420803E-3"/>
                  <c:y val="2.419713459384455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D59-4430-B300-D9C295851CF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(Holdings!$C$3,Holdings!$C$9,Holdings!$C$13,Holdings!$C$16)</c:f>
              <c:strCache>
                <c:ptCount val="4"/>
                <c:pt idx="0">
                  <c:v>Global Equities</c:v>
                </c:pt>
                <c:pt idx="1">
                  <c:v>Global Fixed Interest</c:v>
                </c:pt>
                <c:pt idx="2">
                  <c:v>Global Cash</c:v>
                </c:pt>
                <c:pt idx="3">
                  <c:v>Alternative assets</c:v>
                </c:pt>
              </c:strCache>
            </c:strRef>
          </c:cat>
          <c:val>
            <c:numRef>
              <c:f>(Holdings!$D$3,Holdings!$D$9,Holdings!$D$13,Holdings!$D$16)</c:f>
              <c:numCache>
                <c:formatCode>0.0</c:formatCode>
                <c:ptCount val="4"/>
                <c:pt idx="0">
                  <c:v>30.636613159867832</c:v>
                </c:pt>
                <c:pt idx="1">
                  <c:v>31.084862254887991</c:v>
                </c:pt>
                <c:pt idx="2">
                  <c:v>33.662755906840054</c:v>
                </c:pt>
                <c:pt idx="3">
                  <c:v>4.6157686784041232</c:v>
                </c:pt>
              </c:numCache>
            </c:numRef>
          </c:val>
          <c:extLst>
            <c:ext xmlns:c16="http://schemas.microsoft.com/office/drawing/2014/chart" uri="{C3380CC4-5D6E-409C-BE32-E72D297353CC}">
              <c16:uniqueId val="{00000008-3D59-4430-B300-D9C295851CF6}"/>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8699936252880189"/>
          <c:y val="0.20976912917732418"/>
          <c:w val="0.31186451299089452"/>
          <c:h val="0.5167678084825384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400" b="0" i="0">
          <a:solidFill>
            <a:schemeClr val="tx2"/>
          </a:solidFill>
          <a:latin typeface="Arial Narrow" panose="020B0604020202020204" pitchFamily="34" charset="0"/>
          <a:cs typeface="Arial Narrow" panose="020B0604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628398491004957E-2"/>
          <c:y val="2.3040040411968284E-2"/>
          <c:w val="0.90499162094534102"/>
          <c:h val="0.80779245448435077"/>
        </c:manualLayout>
      </c:layout>
      <c:lineChart>
        <c:grouping val="standard"/>
        <c:varyColors val="0"/>
        <c:ser>
          <c:idx val="0"/>
          <c:order val="0"/>
          <c:tx>
            <c:strRef>
              <c:f>'SPWGCP chart'!$B$1</c:f>
              <c:strCache>
                <c:ptCount val="1"/>
                <c:pt idx="0">
                  <c:v>SPW Global Cautious Multi-asset Portfolio</c:v>
                </c:pt>
              </c:strCache>
            </c:strRef>
          </c:tx>
          <c:spPr>
            <a:ln w="38100" cap="rnd">
              <a:solidFill>
                <a:schemeClr val="accent1"/>
              </a:solidFill>
              <a:round/>
            </a:ln>
            <a:effectLst/>
          </c:spPr>
          <c:marker>
            <c:symbol val="none"/>
          </c:marker>
          <c:cat>
            <c:numRef>
              <c:f>'SPWGCP chart'!$A$2:$A$69</c:f>
              <c:numCache>
                <c:formatCode>m/d/yyyy</c:formatCode>
                <c:ptCount val="68"/>
                <c:pt idx="0">
                  <c:v>44012</c:v>
                </c:pt>
                <c:pt idx="1">
                  <c:v>44043</c:v>
                </c:pt>
                <c:pt idx="2">
                  <c:v>44074</c:v>
                </c:pt>
                <c:pt idx="3">
                  <c:v>44104</c:v>
                </c:pt>
                <c:pt idx="4">
                  <c:v>44135</c:v>
                </c:pt>
                <c:pt idx="5">
                  <c:v>44165</c:v>
                </c:pt>
                <c:pt idx="6">
                  <c:v>44196</c:v>
                </c:pt>
                <c:pt idx="7">
                  <c:v>44227</c:v>
                </c:pt>
                <c:pt idx="8">
                  <c:v>44255</c:v>
                </c:pt>
                <c:pt idx="9">
                  <c:v>44286</c:v>
                </c:pt>
                <c:pt idx="10">
                  <c:v>44316</c:v>
                </c:pt>
                <c:pt idx="11">
                  <c:v>44347</c:v>
                </c:pt>
                <c:pt idx="12">
                  <c:v>44377</c:v>
                </c:pt>
                <c:pt idx="13">
                  <c:v>44408</c:v>
                </c:pt>
                <c:pt idx="14">
                  <c:v>44439</c:v>
                </c:pt>
                <c:pt idx="15">
                  <c:v>44469</c:v>
                </c:pt>
                <c:pt idx="16">
                  <c:v>44500</c:v>
                </c:pt>
                <c:pt idx="17">
                  <c:v>44530</c:v>
                </c:pt>
                <c:pt idx="18">
                  <c:v>44561</c:v>
                </c:pt>
                <c:pt idx="19">
                  <c:v>44592</c:v>
                </c:pt>
                <c:pt idx="20">
                  <c:v>44620</c:v>
                </c:pt>
                <c:pt idx="21">
                  <c:v>44651</c:v>
                </c:pt>
                <c:pt idx="22">
                  <c:v>44681</c:v>
                </c:pt>
                <c:pt idx="23">
                  <c:v>44712</c:v>
                </c:pt>
                <c:pt idx="24">
                  <c:v>44742</c:v>
                </c:pt>
                <c:pt idx="25">
                  <c:v>44773</c:v>
                </c:pt>
                <c:pt idx="26">
                  <c:v>44804</c:v>
                </c:pt>
                <c:pt idx="27">
                  <c:v>44834</c:v>
                </c:pt>
                <c:pt idx="28">
                  <c:v>44865</c:v>
                </c:pt>
                <c:pt idx="29">
                  <c:v>44895</c:v>
                </c:pt>
                <c:pt idx="30">
                  <c:v>44926</c:v>
                </c:pt>
                <c:pt idx="31">
                  <c:v>44957</c:v>
                </c:pt>
                <c:pt idx="32">
                  <c:v>44985</c:v>
                </c:pt>
                <c:pt idx="33">
                  <c:v>45016</c:v>
                </c:pt>
                <c:pt idx="34">
                  <c:v>45046</c:v>
                </c:pt>
                <c:pt idx="35">
                  <c:v>45077</c:v>
                </c:pt>
                <c:pt idx="36">
                  <c:v>45107</c:v>
                </c:pt>
                <c:pt idx="37">
                  <c:v>45138</c:v>
                </c:pt>
                <c:pt idx="38">
                  <c:v>45169</c:v>
                </c:pt>
                <c:pt idx="39">
                  <c:v>45199</c:v>
                </c:pt>
                <c:pt idx="40">
                  <c:v>45230</c:v>
                </c:pt>
                <c:pt idx="41">
                  <c:v>45260</c:v>
                </c:pt>
                <c:pt idx="42">
                  <c:v>45291</c:v>
                </c:pt>
                <c:pt idx="43">
                  <c:v>45322</c:v>
                </c:pt>
                <c:pt idx="44">
                  <c:v>45351</c:v>
                </c:pt>
                <c:pt idx="45">
                  <c:v>45382</c:v>
                </c:pt>
                <c:pt idx="46">
                  <c:v>45412</c:v>
                </c:pt>
                <c:pt idx="47">
                  <c:v>45443</c:v>
                </c:pt>
                <c:pt idx="48">
                  <c:v>45473</c:v>
                </c:pt>
                <c:pt idx="49">
                  <c:v>45504</c:v>
                </c:pt>
                <c:pt idx="50">
                  <c:v>45535</c:v>
                </c:pt>
                <c:pt idx="51">
                  <c:v>45565</c:v>
                </c:pt>
                <c:pt idx="52">
                  <c:v>45596</c:v>
                </c:pt>
                <c:pt idx="53">
                  <c:v>45626</c:v>
                </c:pt>
                <c:pt idx="54">
                  <c:v>45657</c:v>
                </c:pt>
                <c:pt idx="55">
                  <c:v>45688</c:v>
                </c:pt>
                <c:pt idx="56">
                  <c:v>45716</c:v>
                </c:pt>
                <c:pt idx="57">
                  <c:v>45747</c:v>
                </c:pt>
                <c:pt idx="58">
                  <c:v>45777</c:v>
                </c:pt>
              </c:numCache>
            </c:numRef>
          </c:cat>
          <c:val>
            <c:numRef>
              <c:f>'SPWGCP chart'!$B$2:$B$69</c:f>
              <c:numCache>
                <c:formatCode>#,##0.0</c:formatCode>
                <c:ptCount val="68"/>
                <c:pt idx="0">
                  <c:v>100</c:v>
                </c:pt>
                <c:pt idx="1">
                  <c:v>102.0908364913</c:v>
                </c:pt>
                <c:pt idx="2">
                  <c:v>104.33446042384401</c:v>
                </c:pt>
                <c:pt idx="3">
                  <c:v>102.618318426288</c:v>
                </c:pt>
                <c:pt idx="4">
                  <c:v>100.830432913368</c:v>
                </c:pt>
                <c:pt idx="5">
                  <c:v>106.33842783805299</c:v>
                </c:pt>
                <c:pt idx="6">
                  <c:v>108.54291747538301</c:v>
                </c:pt>
                <c:pt idx="7">
                  <c:v>108.21297501430099</c:v>
                </c:pt>
                <c:pt idx="8">
                  <c:v>108.63931327393399</c:v>
                </c:pt>
                <c:pt idx="9">
                  <c:v>110.645251902509</c:v>
                </c:pt>
                <c:pt idx="10">
                  <c:v>113.679513023247</c:v>
                </c:pt>
                <c:pt idx="11">
                  <c:v>114.541872049437</c:v>
                </c:pt>
                <c:pt idx="12">
                  <c:v>114.612606547624</c:v>
                </c:pt>
                <c:pt idx="13">
                  <c:v>115.79461520936999</c:v>
                </c:pt>
                <c:pt idx="14">
                  <c:v>116.64563736400299</c:v>
                </c:pt>
                <c:pt idx="15">
                  <c:v>113.404345464931</c:v>
                </c:pt>
                <c:pt idx="16">
                  <c:v>115.053323053523</c:v>
                </c:pt>
                <c:pt idx="17">
                  <c:v>112.991728630998</c:v>
                </c:pt>
                <c:pt idx="18">
                  <c:v>115.780339729594</c:v>
                </c:pt>
                <c:pt idx="19">
                  <c:v>114.24728401666999</c:v>
                </c:pt>
                <c:pt idx="20">
                  <c:v>112.53951568158899</c:v>
                </c:pt>
                <c:pt idx="21">
                  <c:v>113.063999312116</c:v>
                </c:pt>
                <c:pt idx="22">
                  <c:v>110.589391164883</c:v>
                </c:pt>
                <c:pt idx="23">
                  <c:v>110.94402852496199</c:v>
                </c:pt>
                <c:pt idx="24">
                  <c:v>107.246545213685</c:v>
                </c:pt>
                <c:pt idx="25">
                  <c:v>108.976784831827</c:v>
                </c:pt>
                <c:pt idx="26">
                  <c:v>107.510476441497</c:v>
                </c:pt>
                <c:pt idx="27">
                  <c:v>102.77959123921001</c:v>
                </c:pt>
                <c:pt idx="28">
                  <c:v>104.56388754708701</c:v>
                </c:pt>
                <c:pt idx="29">
                  <c:v>108.08342812521499</c:v>
                </c:pt>
                <c:pt idx="30">
                  <c:v>107.457003643043</c:v>
                </c:pt>
                <c:pt idx="31">
                  <c:v>110.479847725694</c:v>
                </c:pt>
                <c:pt idx="32">
                  <c:v>108.554333308943</c:v>
                </c:pt>
                <c:pt idx="33">
                  <c:v>110.897083944369</c:v>
                </c:pt>
                <c:pt idx="34">
                  <c:v>112.287447936078</c:v>
                </c:pt>
                <c:pt idx="35">
                  <c:v>110.229896179725</c:v>
                </c:pt>
                <c:pt idx="36">
                  <c:v>111.625748565237</c:v>
                </c:pt>
                <c:pt idx="37">
                  <c:v>113.368318010639</c:v>
                </c:pt>
                <c:pt idx="38">
                  <c:v>112.658104139435</c:v>
                </c:pt>
                <c:pt idx="39">
                  <c:v>110.92188673019901</c:v>
                </c:pt>
                <c:pt idx="40">
                  <c:v>109.850790935761</c:v>
                </c:pt>
                <c:pt idx="41">
                  <c:v>113.858696811248</c:v>
                </c:pt>
                <c:pt idx="42">
                  <c:v>116.475085362426</c:v>
                </c:pt>
                <c:pt idx="43">
                  <c:v>116.296674010598</c:v>
                </c:pt>
                <c:pt idx="44">
                  <c:v>116.77523322124</c:v>
                </c:pt>
                <c:pt idx="45">
                  <c:v>118.163820719669</c:v>
                </c:pt>
                <c:pt idx="46">
                  <c:v>116.438153811397</c:v>
                </c:pt>
                <c:pt idx="47">
                  <c:v>118.32739541498501</c:v>
                </c:pt>
                <c:pt idx="48">
                  <c:v>119.263906083856</c:v>
                </c:pt>
                <c:pt idx="49">
                  <c:v>121.042558489413</c:v>
                </c:pt>
                <c:pt idx="50">
                  <c:v>122.956007172193</c:v>
                </c:pt>
                <c:pt idx="51">
                  <c:v>124.301889356073</c:v>
                </c:pt>
                <c:pt idx="52">
                  <c:v>122.303671003329</c:v>
                </c:pt>
                <c:pt idx="53">
                  <c:v>123.970759472102</c:v>
                </c:pt>
                <c:pt idx="54">
                  <c:v>122.64140003135699</c:v>
                </c:pt>
                <c:pt idx="55">
                  <c:v>124.49643245348101</c:v>
                </c:pt>
                <c:pt idx="56">
                  <c:v>125.312209236613</c:v>
                </c:pt>
                <c:pt idx="57">
                  <c:v>124.536959483144</c:v>
                </c:pt>
                <c:pt idx="58">
                  <c:v>125.387015011553</c:v>
                </c:pt>
              </c:numCache>
            </c:numRef>
          </c:val>
          <c:smooth val="0"/>
          <c:extLst>
            <c:ext xmlns:c16="http://schemas.microsoft.com/office/drawing/2014/chart" uri="{C3380CC4-5D6E-409C-BE32-E72D297353CC}">
              <c16:uniqueId val="{00000000-50BA-4D6A-8B50-53E948A56C98}"/>
            </c:ext>
          </c:extLst>
        </c:ser>
        <c:ser>
          <c:idx val="1"/>
          <c:order val="1"/>
          <c:tx>
            <c:strRef>
              <c:f>'SPWGCP chart'!$C$1</c:f>
              <c:strCache>
                <c:ptCount val="1"/>
                <c:pt idx="0">
                  <c:v>Benchmark</c:v>
                </c:pt>
              </c:strCache>
            </c:strRef>
          </c:tx>
          <c:spPr>
            <a:ln w="38100" cap="rnd">
              <a:solidFill>
                <a:sysClr val="windowText" lastClr="000000">
                  <a:lumMod val="65000"/>
                  <a:lumOff val="35000"/>
                </a:sysClr>
              </a:solidFill>
              <a:round/>
            </a:ln>
            <a:effectLst/>
          </c:spPr>
          <c:marker>
            <c:symbol val="none"/>
          </c:marker>
          <c:cat>
            <c:numRef>
              <c:f>'SPWGCP chart'!$A$2:$A$69</c:f>
              <c:numCache>
                <c:formatCode>m/d/yyyy</c:formatCode>
                <c:ptCount val="68"/>
                <c:pt idx="0">
                  <c:v>44012</c:v>
                </c:pt>
                <c:pt idx="1">
                  <c:v>44043</c:v>
                </c:pt>
                <c:pt idx="2">
                  <c:v>44074</c:v>
                </c:pt>
                <c:pt idx="3">
                  <c:v>44104</c:v>
                </c:pt>
                <c:pt idx="4">
                  <c:v>44135</c:v>
                </c:pt>
                <c:pt idx="5">
                  <c:v>44165</c:v>
                </c:pt>
                <c:pt idx="6">
                  <c:v>44196</c:v>
                </c:pt>
                <c:pt idx="7">
                  <c:v>44227</c:v>
                </c:pt>
                <c:pt idx="8">
                  <c:v>44255</c:v>
                </c:pt>
                <c:pt idx="9">
                  <c:v>44286</c:v>
                </c:pt>
                <c:pt idx="10">
                  <c:v>44316</c:v>
                </c:pt>
                <c:pt idx="11">
                  <c:v>44347</c:v>
                </c:pt>
                <c:pt idx="12">
                  <c:v>44377</c:v>
                </c:pt>
                <c:pt idx="13">
                  <c:v>44408</c:v>
                </c:pt>
                <c:pt idx="14">
                  <c:v>44439</c:v>
                </c:pt>
                <c:pt idx="15">
                  <c:v>44469</c:v>
                </c:pt>
                <c:pt idx="16">
                  <c:v>44500</c:v>
                </c:pt>
                <c:pt idx="17">
                  <c:v>44530</c:v>
                </c:pt>
                <c:pt idx="18">
                  <c:v>44561</c:v>
                </c:pt>
                <c:pt idx="19">
                  <c:v>44592</c:v>
                </c:pt>
                <c:pt idx="20">
                  <c:v>44620</c:v>
                </c:pt>
                <c:pt idx="21">
                  <c:v>44651</c:v>
                </c:pt>
                <c:pt idx="22">
                  <c:v>44681</c:v>
                </c:pt>
                <c:pt idx="23">
                  <c:v>44712</c:v>
                </c:pt>
                <c:pt idx="24">
                  <c:v>44742</c:v>
                </c:pt>
                <c:pt idx="25">
                  <c:v>44773</c:v>
                </c:pt>
                <c:pt idx="26">
                  <c:v>44804</c:v>
                </c:pt>
                <c:pt idx="27">
                  <c:v>44834</c:v>
                </c:pt>
                <c:pt idx="28">
                  <c:v>44865</c:v>
                </c:pt>
                <c:pt idx="29">
                  <c:v>44895</c:v>
                </c:pt>
                <c:pt idx="30">
                  <c:v>44926</c:v>
                </c:pt>
                <c:pt idx="31">
                  <c:v>44957</c:v>
                </c:pt>
                <c:pt idx="32">
                  <c:v>44985</c:v>
                </c:pt>
                <c:pt idx="33">
                  <c:v>45016</c:v>
                </c:pt>
                <c:pt idx="34">
                  <c:v>45046</c:v>
                </c:pt>
                <c:pt idx="35">
                  <c:v>45077</c:v>
                </c:pt>
                <c:pt idx="36">
                  <c:v>45107</c:v>
                </c:pt>
                <c:pt idx="37">
                  <c:v>45138</c:v>
                </c:pt>
                <c:pt idx="38">
                  <c:v>45169</c:v>
                </c:pt>
                <c:pt idx="39">
                  <c:v>45199</c:v>
                </c:pt>
                <c:pt idx="40">
                  <c:v>45230</c:v>
                </c:pt>
                <c:pt idx="41">
                  <c:v>45260</c:v>
                </c:pt>
                <c:pt idx="42">
                  <c:v>45291</c:v>
                </c:pt>
                <c:pt idx="43">
                  <c:v>45322</c:v>
                </c:pt>
                <c:pt idx="44">
                  <c:v>45351</c:v>
                </c:pt>
                <c:pt idx="45">
                  <c:v>45382</c:v>
                </c:pt>
                <c:pt idx="46">
                  <c:v>45412</c:v>
                </c:pt>
                <c:pt idx="47">
                  <c:v>45443</c:v>
                </c:pt>
                <c:pt idx="48">
                  <c:v>45473</c:v>
                </c:pt>
                <c:pt idx="49">
                  <c:v>45504</c:v>
                </c:pt>
                <c:pt idx="50">
                  <c:v>45535</c:v>
                </c:pt>
                <c:pt idx="51">
                  <c:v>45565</c:v>
                </c:pt>
                <c:pt idx="52">
                  <c:v>45596</c:v>
                </c:pt>
                <c:pt idx="53">
                  <c:v>45626</c:v>
                </c:pt>
                <c:pt idx="54">
                  <c:v>45657</c:v>
                </c:pt>
                <c:pt idx="55">
                  <c:v>45688</c:v>
                </c:pt>
                <c:pt idx="56">
                  <c:v>45716</c:v>
                </c:pt>
                <c:pt idx="57">
                  <c:v>45747</c:v>
                </c:pt>
                <c:pt idx="58">
                  <c:v>45777</c:v>
                </c:pt>
              </c:numCache>
            </c:numRef>
          </c:cat>
          <c:val>
            <c:numRef>
              <c:f>'SPWGCP chart'!$C$2:$C$69</c:f>
              <c:numCache>
                <c:formatCode>#,##0.0</c:formatCode>
                <c:ptCount val="68"/>
                <c:pt idx="0">
                  <c:v>100</c:v>
                </c:pt>
                <c:pt idx="1">
                  <c:v>102.39579084912</c:v>
                </c:pt>
                <c:pt idx="2">
                  <c:v>104.40439066927701</c:v>
                </c:pt>
                <c:pt idx="3">
                  <c:v>103.21421902867</c:v>
                </c:pt>
                <c:pt idx="4">
                  <c:v>102.297013923611</c:v>
                </c:pt>
                <c:pt idx="5">
                  <c:v>106.78194825029</c:v>
                </c:pt>
                <c:pt idx="6">
                  <c:v>108.573298019793</c:v>
                </c:pt>
                <c:pt idx="7">
                  <c:v>107.965429632792</c:v>
                </c:pt>
                <c:pt idx="8">
                  <c:v>108.23943849660201</c:v>
                </c:pt>
                <c:pt idx="9">
                  <c:v>108.695641686399</c:v>
                </c:pt>
                <c:pt idx="10">
                  <c:v>110.62565599483</c:v>
                </c:pt>
                <c:pt idx="11">
                  <c:v>111.415886420417</c:v>
                </c:pt>
                <c:pt idx="12">
                  <c:v>111.62018488964399</c:v>
                </c:pt>
                <c:pt idx="13">
                  <c:v>112.66751270700701</c:v>
                </c:pt>
                <c:pt idx="14">
                  <c:v>113.37006078452499</c:v>
                </c:pt>
                <c:pt idx="15">
                  <c:v>111.35544824596001</c:v>
                </c:pt>
                <c:pt idx="16">
                  <c:v>113.16849279450901</c:v>
                </c:pt>
                <c:pt idx="17">
                  <c:v>112.327112120827</c:v>
                </c:pt>
                <c:pt idx="18">
                  <c:v>113.722201032424</c:v>
                </c:pt>
                <c:pt idx="19">
                  <c:v>111.219776795069</c:v>
                </c:pt>
                <c:pt idx="20">
                  <c:v>109.980954409151</c:v>
                </c:pt>
                <c:pt idx="21">
                  <c:v>109.887386456233</c:v>
                </c:pt>
                <c:pt idx="22">
                  <c:v>105.35311931874</c:v>
                </c:pt>
                <c:pt idx="23">
                  <c:v>105.488306254595</c:v>
                </c:pt>
                <c:pt idx="24">
                  <c:v>101.769054347703</c:v>
                </c:pt>
                <c:pt idx="25">
                  <c:v>104.89728852035699</c:v>
                </c:pt>
                <c:pt idx="26">
                  <c:v>102.422476935304</c:v>
                </c:pt>
                <c:pt idx="27">
                  <c:v>98.070909044614098</c:v>
                </c:pt>
                <c:pt idx="28">
                  <c:v>100.083689073833</c:v>
                </c:pt>
                <c:pt idx="29">
                  <c:v>103.707865831993</c:v>
                </c:pt>
                <c:pt idx="30">
                  <c:v>102.699689772244</c:v>
                </c:pt>
                <c:pt idx="31">
                  <c:v>106.04373366530901</c:v>
                </c:pt>
                <c:pt idx="32">
                  <c:v>104.37081023770099</c:v>
                </c:pt>
                <c:pt idx="33">
                  <c:v>106.49448058448</c:v>
                </c:pt>
                <c:pt idx="34">
                  <c:v>107.366626752858</c:v>
                </c:pt>
                <c:pt idx="35">
                  <c:v>106.601341666051</c:v>
                </c:pt>
                <c:pt idx="36">
                  <c:v>108.712874571095</c:v>
                </c:pt>
                <c:pt idx="37">
                  <c:v>110.22508481462</c:v>
                </c:pt>
                <c:pt idx="38">
                  <c:v>109.184668930106</c:v>
                </c:pt>
                <c:pt idx="39">
                  <c:v>107.008124136753</c:v>
                </c:pt>
                <c:pt idx="40">
                  <c:v>105.889189778938</c:v>
                </c:pt>
                <c:pt idx="41">
                  <c:v>110.65738598255599</c:v>
                </c:pt>
                <c:pt idx="42">
                  <c:v>113.87041355135101</c:v>
                </c:pt>
                <c:pt idx="43">
                  <c:v>114.018345052196</c:v>
                </c:pt>
                <c:pt idx="44">
                  <c:v>115.23433909790801</c:v>
                </c:pt>
                <c:pt idx="45">
                  <c:v>116.74689215311599</c:v>
                </c:pt>
                <c:pt idx="46">
                  <c:v>114.769329442603</c:v>
                </c:pt>
                <c:pt idx="47">
                  <c:v>116.96830592107899</c:v>
                </c:pt>
                <c:pt idx="48">
                  <c:v>117.940733175623</c:v>
                </c:pt>
                <c:pt idx="49">
                  <c:v>119.758861133582</c:v>
                </c:pt>
                <c:pt idx="50">
                  <c:v>121.77906535884</c:v>
                </c:pt>
                <c:pt idx="51">
                  <c:v>123.28014042576299</c:v>
                </c:pt>
                <c:pt idx="52">
                  <c:v>121.513204623638</c:v>
                </c:pt>
                <c:pt idx="53">
                  <c:v>123.500147418344</c:v>
                </c:pt>
                <c:pt idx="54">
                  <c:v>121.93271720126199</c:v>
                </c:pt>
                <c:pt idx="55">
                  <c:v>123.61386795368701</c:v>
                </c:pt>
                <c:pt idx="56">
                  <c:v>124.04438659319899</c:v>
                </c:pt>
                <c:pt idx="57">
                  <c:v>122.801998569962</c:v>
                </c:pt>
                <c:pt idx="58">
                  <c:v>124.38968479275201</c:v>
                </c:pt>
              </c:numCache>
            </c:numRef>
          </c:val>
          <c:smooth val="0"/>
          <c:extLst>
            <c:ext xmlns:c16="http://schemas.microsoft.com/office/drawing/2014/chart" uri="{C3380CC4-5D6E-409C-BE32-E72D297353CC}">
              <c16:uniqueId val="{00000001-50BA-4D6A-8B50-53E948A56C98}"/>
            </c:ext>
          </c:extLst>
        </c:ser>
        <c:dLbls>
          <c:showLegendKey val="0"/>
          <c:showVal val="0"/>
          <c:showCatName val="0"/>
          <c:showSerName val="0"/>
          <c:showPercent val="0"/>
          <c:showBubbleSize val="0"/>
        </c:dLbls>
        <c:smooth val="0"/>
        <c:axId val="771908239"/>
        <c:axId val="47785631"/>
      </c:lineChart>
      <c:dateAx>
        <c:axId val="771908239"/>
        <c:scaling>
          <c:orientation val="minMax"/>
        </c:scaling>
        <c:delete val="0"/>
        <c:axPos val="b"/>
        <c:numFmt formatCode="mmm\'yy" sourceLinked="0"/>
        <c:majorTickMark val="in"/>
        <c:minorTickMark val="none"/>
        <c:tickLblPos val="nextTo"/>
        <c:spPr>
          <a:noFill/>
          <a:ln w="9525" cap="flat" cmpd="sng" algn="ctr">
            <a:solidFill>
              <a:sysClr val="windowText" lastClr="000000">
                <a:lumMod val="65000"/>
                <a:lumOff val="35000"/>
              </a:sys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Gotham Book" pitchFamily="50" charset="0"/>
              </a:defRPr>
            </a:pPr>
            <a:endParaRPr lang="en-US"/>
          </a:p>
        </c:txPr>
        <c:crossAx val="47785631"/>
        <c:crosses val="autoZero"/>
        <c:auto val="1"/>
        <c:lblOffset val="100"/>
        <c:baseTimeUnit val="months"/>
        <c:majorUnit val="6"/>
        <c:majorTimeUnit val="months"/>
      </c:dateAx>
      <c:valAx>
        <c:axId val="47785631"/>
        <c:scaling>
          <c:orientation val="minMax"/>
          <c:min val="95"/>
        </c:scaling>
        <c:delete val="0"/>
        <c:axPos val="l"/>
        <c:numFmt formatCode="#,##0" sourceLinked="0"/>
        <c:majorTickMark val="none"/>
        <c:minorTickMark val="none"/>
        <c:tickLblPos val="nextTo"/>
        <c:spPr>
          <a:noFill/>
          <a:ln>
            <a:solidFill>
              <a:sysClr val="windowText" lastClr="000000">
                <a:lumMod val="65000"/>
                <a:lumOff val="35000"/>
              </a:sys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Gotham Book" pitchFamily="50" charset="0"/>
              </a:defRPr>
            </a:pPr>
            <a:endParaRPr lang="en-US"/>
          </a:p>
        </c:txPr>
        <c:crossAx val="771908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Gotham Book" pitchFamily="50" charset="0"/>
            </a:defRPr>
          </a:pPr>
          <a:endParaRPr lang="en-US"/>
        </a:p>
      </c:txPr>
    </c:legend>
    <c:plotVisOnly val="1"/>
    <c:dispBlanksAs val="gap"/>
    <c:showDLblsOverMax val="0"/>
    <c:extLst/>
  </c:chart>
  <c:spPr>
    <a:noFill/>
    <a:ln w="9525" cap="flat" cmpd="sng" algn="ctr">
      <a:noFill/>
      <a:round/>
    </a:ln>
    <a:effectLst/>
  </c:spPr>
  <c:txPr>
    <a:bodyPr/>
    <a:lstStyle/>
    <a:p>
      <a:pPr>
        <a:defRPr sz="1400">
          <a:latin typeface="Arial Narrow" panose="020B0606020202030204" pitchFamily="34" charset="0"/>
          <a:cs typeface="Gotham Book" pitchFamily="50"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FDA091-2270-4671-B1AA-41D2EBBCD9A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ZA"/>
        </a:p>
      </dgm:t>
    </dgm:pt>
    <dgm:pt modelId="{B3118864-D0A8-4753-B4AA-C6EAA11A5289}">
      <dgm:prSet phldrT="[Text]" custT="1"/>
      <dgm:spPr>
        <a:solidFill>
          <a:schemeClr val="accent5"/>
        </a:solidFill>
      </dgm:spPr>
      <dgm:t>
        <a:bodyPr/>
        <a:lstStyle/>
        <a:p>
          <a:r>
            <a:rPr lang="en-US" sz="1800" dirty="0"/>
            <a:t>Volume of goods purchased by USA declines</a:t>
          </a:r>
          <a:endParaRPr lang="en-ZA" sz="1800" dirty="0"/>
        </a:p>
      </dgm:t>
    </dgm:pt>
    <dgm:pt modelId="{1E42F66F-453C-4460-9487-CDE45F2C1863}" type="parTrans" cxnId="{B548B4D8-658B-4F9A-B0DB-F059DCC3FFA5}">
      <dgm:prSet/>
      <dgm:spPr/>
      <dgm:t>
        <a:bodyPr/>
        <a:lstStyle/>
        <a:p>
          <a:endParaRPr lang="en-ZA" sz="2000"/>
        </a:p>
      </dgm:t>
    </dgm:pt>
    <dgm:pt modelId="{7177BE8B-7A92-4207-B8C1-72469AF1D622}" type="sibTrans" cxnId="{B548B4D8-658B-4F9A-B0DB-F059DCC3FFA5}">
      <dgm:prSet/>
      <dgm:spPr>
        <a:ln w="25400">
          <a:solidFill>
            <a:srgbClr val="C00000"/>
          </a:solidFill>
        </a:ln>
      </dgm:spPr>
      <dgm:t>
        <a:bodyPr/>
        <a:lstStyle/>
        <a:p>
          <a:endParaRPr lang="en-ZA" sz="2000"/>
        </a:p>
      </dgm:t>
    </dgm:pt>
    <dgm:pt modelId="{83B11511-21A7-4B3F-9D18-88C6DEBF9DDD}">
      <dgm:prSet phldrT="[Text]" custT="1"/>
      <dgm:spPr>
        <a:solidFill>
          <a:schemeClr val="tx2"/>
        </a:solidFill>
      </dgm:spPr>
      <dgm:t>
        <a:bodyPr/>
        <a:lstStyle/>
        <a:p>
          <a:r>
            <a:rPr lang="en-US" sz="1800" dirty="0"/>
            <a:t>Participants all along the global value chain make less profit</a:t>
          </a:r>
          <a:endParaRPr lang="en-ZA" sz="1800" dirty="0"/>
        </a:p>
      </dgm:t>
    </dgm:pt>
    <dgm:pt modelId="{EF9960E9-E0CA-4421-908C-273C2567C75D}" type="parTrans" cxnId="{A152F100-7D95-4F37-87A9-E455CD8BAF95}">
      <dgm:prSet/>
      <dgm:spPr/>
      <dgm:t>
        <a:bodyPr/>
        <a:lstStyle/>
        <a:p>
          <a:endParaRPr lang="en-ZA" sz="2000"/>
        </a:p>
      </dgm:t>
    </dgm:pt>
    <dgm:pt modelId="{88FCB76E-6C5C-430E-B20D-95F4B03D9A67}" type="sibTrans" cxnId="{A152F100-7D95-4F37-87A9-E455CD8BAF95}">
      <dgm:prSet/>
      <dgm:spPr>
        <a:ln w="25400">
          <a:solidFill>
            <a:srgbClr val="C00000"/>
          </a:solidFill>
        </a:ln>
      </dgm:spPr>
      <dgm:t>
        <a:bodyPr/>
        <a:lstStyle/>
        <a:p>
          <a:endParaRPr lang="en-ZA" sz="2000"/>
        </a:p>
      </dgm:t>
    </dgm:pt>
    <dgm:pt modelId="{23CE6364-5C51-43CE-9805-C035D336F23C}">
      <dgm:prSet phldrT="[Text]" custT="1"/>
      <dgm:spPr>
        <a:solidFill>
          <a:schemeClr val="accent3"/>
        </a:solidFill>
      </dgm:spPr>
      <dgm:t>
        <a:bodyPr/>
        <a:lstStyle/>
        <a:p>
          <a:r>
            <a:rPr lang="en-US" sz="1800" dirty="0"/>
            <a:t>Confidence &amp; growth spending drop</a:t>
          </a:r>
          <a:endParaRPr lang="en-ZA" sz="1800" dirty="0"/>
        </a:p>
      </dgm:t>
    </dgm:pt>
    <dgm:pt modelId="{5535A633-B21E-4824-A0BF-E314F3CF14A9}" type="parTrans" cxnId="{A52DCF7F-17AD-4099-B0F7-668036317DD2}">
      <dgm:prSet/>
      <dgm:spPr/>
      <dgm:t>
        <a:bodyPr/>
        <a:lstStyle/>
        <a:p>
          <a:endParaRPr lang="en-ZA" sz="2000"/>
        </a:p>
      </dgm:t>
    </dgm:pt>
    <dgm:pt modelId="{2AA43244-0458-41A2-893A-D82506888458}" type="sibTrans" cxnId="{A52DCF7F-17AD-4099-B0F7-668036317DD2}">
      <dgm:prSet/>
      <dgm:spPr>
        <a:ln w="25400">
          <a:solidFill>
            <a:srgbClr val="C00000"/>
          </a:solidFill>
        </a:ln>
      </dgm:spPr>
      <dgm:t>
        <a:bodyPr/>
        <a:lstStyle/>
        <a:p>
          <a:endParaRPr lang="en-ZA" sz="2000"/>
        </a:p>
      </dgm:t>
    </dgm:pt>
    <dgm:pt modelId="{CCA8AAD0-BAA7-40DA-AC7D-1B4F6AFBD037}">
      <dgm:prSet phldrT="[Text]" custT="1"/>
      <dgm:spPr>
        <a:solidFill>
          <a:schemeClr val="accent6"/>
        </a:solidFill>
      </dgm:spPr>
      <dgm:t>
        <a:bodyPr/>
        <a:lstStyle/>
        <a:p>
          <a:r>
            <a:rPr lang="en-US" sz="1800" dirty="0"/>
            <a:t>Fewer people employed</a:t>
          </a:r>
          <a:endParaRPr lang="en-ZA" sz="1800" dirty="0"/>
        </a:p>
      </dgm:t>
    </dgm:pt>
    <dgm:pt modelId="{49FC100F-10FC-4ED9-8AF0-1C9B21893D21}" type="parTrans" cxnId="{4528B51F-4872-4D74-960B-49B9F69A3D5B}">
      <dgm:prSet/>
      <dgm:spPr/>
      <dgm:t>
        <a:bodyPr/>
        <a:lstStyle/>
        <a:p>
          <a:endParaRPr lang="en-ZA" sz="2000"/>
        </a:p>
      </dgm:t>
    </dgm:pt>
    <dgm:pt modelId="{997D3DBF-3FA5-48A8-B388-48AAC65FC9B7}" type="sibTrans" cxnId="{4528B51F-4872-4D74-960B-49B9F69A3D5B}">
      <dgm:prSet/>
      <dgm:spPr>
        <a:ln w="25400">
          <a:solidFill>
            <a:srgbClr val="C00000"/>
          </a:solidFill>
        </a:ln>
      </dgm:spPr>
      <dgm:t>
        <a:bodyPr/>
        <a:lstStyle/>
        <a:p>
          <a:endParaRPr lang="en-ZA" sz="2000"/>
        </a:p>
      </dgm:t>
    </dgm:pt>
    <dgm:pt modelId="{042CDD8F-2615-4848-8223-D717FC8A48EA}">
      <dgm:prSet phldrT="[Text]" custT="1"/>
      <dgm:spPr/>
      <dgm:t>
        <a:bodyPr/>
        <a:lstStyle/>
        <a:p>
          <a:r>
            <a:rPr lang="en-US" sz="1800" dirty="0"/>
            <a:t>Lower global GDP</a:t>
          </a:r>
          <a:endParaRPr lang="en-ZA" sz="1800" dirty="0"/>
        </a:p>
      </dgm:t>
    </dgm:pt>
    <dgm:pt modelId="{C1CCD2B8-EBF3-4C31-B0DD-18881EC4B0D8}" type="parTrans" cxnId="{641BF2C6-E25E-4F6F-9C43-459940D46E13}">
      <dgm:prSet/>
      <dgm:spPr/>
      <dgm:t>
        <a:bodyPr/>
        <a:lstStyle/>
        <a:p>
          <a:endParaRPr lang="en-ZA" sz="2000"/>
        </a:p>
      </dgm:t>
    </dgm:pt>
    <dgm:pt modelId="{44922445-C6D7-4E61-A5EC-5AF5E4EEB1F8}" type="sibTrans" cxnId="{641BF2C6-E25E-4F6F-9C43-459940D46E13}">
      <dgm:prSet/>
      <dgm:spPr>
        <a:ln w="25400">
          <a:solidFill>
            <a:srgbClr val="C00000"/>
          </a:solidFill>
        </a:ln>
      </dgm:spPr>
      <dgm:t>
        <a:bodyPr/>
        <a:lstStyle/>
        <a:p>
          <a:endParaRPr lang="en-ZA" sz="2000"/>
        </a:p>
      </dgm:t>
    </dgm:pt>
    <dgm:pt modelId="{C090824D-4A76-417F-A9B3-EE9DAA213531}" type="pres">
      <dgm:prSet presAssocID="{66FDA091-2270-4671-B1AA-41D2EBBCD9A7}" presName="cycle" presStyleCnt="0">
        <dgm:presLayoutVars>
          <dgm:dir/>
          <dgm:resizeHandles val="exact"/>
        </dgm:presLayoutVars>
      </dgm:prSet>
      <dgm:spPr/>
    </dgm:pt>
    <dgm:pt modelId="{137B9736-0B6A-4EA6-A320-B08DD45F0E37}" type="pres">
      <dgm:prSet presAssocID="{B3118864-D0A8-4753-B4AA-C6EAA11A5289}" presName="node" presStyleLbl="node1" presStyleIdx="0" presStyleCnt="5" custScaleX="118347" custScaleY="106040">
        <dgm:presLayoutVars>
          <dgm:bulletEnabled val="1"/>
        </dgm:presLayoutVars>
      </dgm:prSet>
      <dgm:spPr/>
    </dgm:pt>
    <dgm:pt modelId="{FED6D7E5-EF03-49BB-A9DC-A7F367EA3F0A}" type="pres">
      <dgm:prSet presAssocID="{B3118864-D0A8-4753-B4AA-C6EAA11A5289}" presName="spNode" presStyleCnt="0"/>
      <dgm:spPr/>
    </dgm:pt>
    <dgm:pt modelId="{547B45C7-F82F-4E8E-ADBD-88F3099A1427}" type="pres">
      <dgm:prSet presAssocID="{7177BE8B-7A92-4207-B8C1-72469AF1D622}" presName="sibTrans" presStyleLbl="sibTrans1D1" presStyleIdx="0" presStyleCnt="5"/>
      <dgm:spPr/>
    </dgm:pt>
    <dgm:pt modelId="{C832C0A5-8CE4-495A-B6DF-B264ECAD673A}" type="pres">
      <dgm:prSet presAssocID="{83B11511-21A7-4B3F-9D18-88C6DEBF9DDD}" presName="node" presStyleLbl="node1" presStyleIdx="1" presStyleCnt="5" custScaleX="124147" custScaleY="134298">
        <dgm:presLayoutVars>
          <dgm:bulletEnabled val="1"/>
        </dgm:presLayoutVars>
      </dgm:prSet>
      <dgm:spPr/>
    </dgm:pt>
    <dgm:pt modelId="{B21ED50A-3814-4033-AEF5-C56308748A9C}" type="pres">
      <dgm:prSet presAssocID="{83B11511-21A7-4B3F-9D18-88C6DEBF9DDD}" presName="spNode" presStyleCnt="0"/>
      <dgm:spPr/>
    </dgm:pt>
    <dgm:pt modelId="{0A89D1D8-AA7E-42D9-9032-D4C14E5414DC}" type="pres">
      <dgm:prSet presAssocID="{88FCB76E-6C5C-430E-B20D-95F4B03D9A67}" presName="sibTrans" presStyleLbl="sibTrans1D1" presStyleIdx="1" presStyleCnt="5"/>
      <dgm:spPr/>
    </dgm:pt>
    <dgm:pt modelId="{1FAD630C-D142-41E5-977F-577CBF85CC82}" type="pres">
      <dgm:prSet presAssocID="{23CE6364-5C51-43CE-9805-C035D336F23C}" presName="node" presStyleLbl="node1" presStyleIdx="2" presStyleCnt="5" custScaleX="113805">
        <dgm:presLayoutVars>
          <dgm:bulletEnabled val="1"/>
        </dgm:presLayoutVars>
      </dgm:prSet>
      <dgm:spPr/>
    </dgm:pt>
    <dgm:pt modelId="{BE31A12D-7E57-476F-B7D2-A7578E889AE7}" type="pres">
      <dgm:prSet presAssocID="{23CE6364-5C51-43CE-9805-C035D336F23C}" presName="spNode" presStyleCnt="0"/>
      <dgm:spPr/>
    </dgm:pt>
    <dgm:pt modelId="{93205A1A-A91B-46E4-94AF-08C33205058B}" type="pres">
      <dgm:prSet presAssocID="{2AA43244-0458-41A2-893A-D82506888458}" presName="sibTrans" presStyleLbl="sibTrans1D1" presStyleIdx="2" presStyleCnt="5"/>
      <dgm:spPr/>
    </dgm:pt>
    <dgm:pt modelId="{50365B5B-E58F-409C-8BB7-F69299B9E796}" type="pres">
      <dgm:prSet presAssocID="{CCA8AAD0-BAA7-40DA-AC7D-1B4F6AFBD037}" presName="node" presStyleLbl="node1" presStyleIdx="3" presStyleCnt="5">
        <dgm:presLayoutVars>
          <dgm:bulletEnabled val="1"/>
        </dgm:presLayoutVars>
      </dgm:prSet>
      <dgm:spPr/>
    </dgm:pt>
    <dgm:pt modelId="{47408AA7-C974-4924-80DF-39BFCC34EFB7}" type="pres">
      <dgm:prSet presAssocID="{CCA8AAD0-BAA7-40DA-AC7D-1B4F6AFBD037}" presName="spNode" presStyleCnt="0"/>
      <dgm:spPr/>
    </dgm:pt>
    <dgm:pt modelId="{A03CB02A-F480-4D68-87C0-F8D7E1351F41}" type="pres">
      <dgm:prSet presAssocID="{997D3DBF-3FA5-48A8-B388-48AAC65FC9B7}" presName="sibTrans" presStyleLbl="sibTrans1D1" presStyleIdx="3" presStyleCnt="5"/>
      <dgm:spPr/>
    </dgm:pt>
    <dgm:pt modelId="{EA09817C-DC68-4787-BC5D-99CF543F3E63}" type="pres">
      <dgm:prSet presAssocID="{042CDD8F-2615-4848-8223-D717FC8A48EA}" presName="node" presStyleLbl="node1" presStyleIdx="4" presStyleCnt="5" custScaleX="121163" custScaleY="131968">
        <dgm:presLayoutVars>
          <dgm:bulletEnabled val="1"/>
        </dgm:presLayoutVars>
      </dgm:prSet>
      <dgm:spPr/>
    </dgm:pt>
    <dgm:pt modelId="{1F5F78CD-AB86-4EFA-A4FF-ABC802587DFC}" type="pres">
      <dgm:prSet presAssocID="{042CDD8F-2615-4848-8223-D717FC8A48EA}" presName="spNode" presStyleCnt="0"/>
      <dgm:spPr/>
    </dgm:pt>
    <dgm:pt modelId="{BBA124E1-4031-4D74-B211-2AED082C5521}" type="pres">
      <dgm:prSet presAssocID="{44922445-C6D7-4E61-A5EC-5AF5E4EEB1F8}" presName="sibTrans" presStyleLbl="sibTrans1D1" presStyleIdx="4" presStyleCnt="5"/>
      <dgm:spPr/>
    </dgm:pt>
  </dgm:ptLst>
  <dgm:cxnLst>
    <dgm:cxn modelId="{A152F100-7D95-4F37-87A9-E455CD8BAF95}" srcId="{66FDA091-2270-4671-B1AA-41D2EBBCD9A7}" destId="{83B11511-21A7-4B3F-9D18-88C6DEBF9DDD}" srcOrd="1" destOrd="0" parTransId="{EF9960E9-E0CA-4421-908C-273C2567C75D}" sibTransId="{88FCB76E-6C5C-430E-B20D-95F4B03D9A67}"/>
    <dgm:cxn modelId="{1D842703-14FD-41DC-8259-86DDBFAA7C26}" type="presOf" srcId="{B3118864-D0A8-4753-B4AA-C6EAA11A5289}" destId="{137B9736-0B6A-4EA6-A320-B08DD45F0E37}" srcOrd="0" destOrd="0" presId="urn:microsoft.com/office/officeart/2005/8/layout/cycle5"/>
    <dgm:cxn modelId="{64108804-EFC3-419B-9618-C9FB2724344D}" type="presOf" srcId="{997D3DBF-3FA5-48A8-B388-48AAC65FC9B7}" destId="{A03CB02A-F480-4D68-87C0-F8D7E1351F41}" srcOrd="0" destOrd="0" presId="urn:microsoft.com/office/officeart/2005/8/layout/cycle5"/>
    <dgm:cxn modelId="{51E46F15-01B6-4B6E-8548-4CB3A00F66E2}" type="presOf" srcId="{7177BE8B-7A92-4207-B8C1-72469AF1D622}" destId="{547B45C7-F82F-4E8E-ADBD-88F3099A1427}" srcOrd="0" destOrd="0" presId="urn:microsoft.com/office/officeart/2005/8/layout/cycle5"/>
    <dgm:cxn modelId="{4528B51F-4872-4D74-960B-49B9F69A3D5B}" srcId="{66FDA091-2270-4671-B1AA-41D2EBBCD9A7}" destId="{CCA8AAD0-BAA7-40DA-AC7D-1B4F6AFBD037}" srcOrd="3" destOrd="0" parTransId="{49FC100F-10FC-4ED9-8AF0-1C9B21893D21}" sibTransId="{997D3DBF-3FA5-48A8-B388-48AAC65FC9B7}"/>
    <dgm:cxn modelId="{A52DCF7F-17AD-4099-B0F7-668036317DD2}" srcId="{66FDA091-2270-4671-B1AA-41D2EBBCD9A7}" destId="{23CE6364-5C51-43CE-9805-C035D336F23C}" srcOrd="2" destOrd="0" parTransId="{5535A633-B21E-4824-A0BF-E314F3CF14A9}" sibTransId="{2AA43244-0458-41A2-893A-D82506888458}"/>
    <dgm:cxn modelId="{372BD78A-78EB-41CA-AA1E-A942E2260EDB}" type="presOf" srcId="{2AA43244-0458-41A2-893A-D82506888458}" destId="{93205A1A-A91B-46E4-94AF-08C33205058B}" srcOrd="0" destOrd="0" presId="urn:microsoft.com/office/officeart/2005/8/layout/cycle5"/>
    <dgm:cxn modelId="{8458F999-822D-4D33-822A-02DCA867A2E9}" type="presOf" srcId="{83B11511-21A7-4B3F-9D18-88C6DEBF9DDD}" destId="{C832C0A5-8CE4-495A-B6DF-B264ECAD673A}" srcOrd="0" destOrd="0" presId="urn:microsoft.com/office/officeart/2005/8/layout/cycle5"/>
    <dgm:cxn modelId="{75992EA1-243E-4E83-A918-E4A59E57CAF0}" type="presOf" srcId="{88FCB76E-6C5C-430E-B20D-95F4B03D9A67}" destId="{0A89D1D8-AA7E-42D9-9032-D4C14E5414DC}" srcOrd="0" destOrd="0" presId="urn:microsoft.com/office/officeart/2005/8/layout/cycle5"/>
    <dgm:cxn modelId="{5F083ABD-EF35-4C62-9FE6-111AB5533334}" type="presOf" srcId="{042CDD8F-2615-4848-8223-D717FC8A48EA}" destId="{EA09817C-DC68-4787-BC5D-99CF543F3E63}" srcOrd="0" destOrd="0" presId="urn:microsoft.com/office/officeart/2005/8/layout/cycle5"/>
    <dgm:cxn modelId="{B8AEEBBE-F925-454F-8FF2-F93E36BDB105}" type="presOf" srcId="{44922445-C6D7-4E61-A5EC-5AF5E4EEB1F8}" destId="{BBA124E1-4031-4D74-B211-2AED082C5521}" srcOrd="0" destOrd="0" presId="urn:microsoft.com/office/officeart/2005/8/layout/cycle5"/>
    <dgm:cxn modelId="{641BF2C6-E25E-4F6F-9C43-459940D46E13}" srcId="{66FDA091-2270-4671-B1AA-41D2EBBCD9A7}" destId="{042CDD8F-2615-4848-8223-D717FC8A48EA}" srcOrd="4" destOrd="0" parTransId="{C1CCD2B8-EBF3-4C31-B0DD-18881EC4B0D8}" sibTransId="{44922445-C6D7-4E61-A5EC-5AF5E4EEB1F8}"/>
    <dgm:cxn modelId="{B548B4D8-658B-4F9A-B0DB-F059DCC3FFA5}" srcId="{66FDA091-2270-4671-B1AA-41D2EBBCD9A7}" destId="{B3118864-D0A8-4753-B4AA-C6EAA11A5289}" srcOrd="0" destOrd="0" parTransId="{1E42F66F-453C-4460-9487-CDE45F2C1863}" sibTransId="{7177BE8B-7A92-4207-B8C1-72469AF1D622}"/>
    <dgm:cxn modelId="{099950E5-5CB4-425F-BEAA-95B53553DB89}" type="presOf" srcId="{66FDA091-2270-4671-B1AA-41D2EBBCD9A7}" destId="{C090824D-4A76-417F-A9B3-EE9DAA213531}" srcOrd="0" destOrd="0" presId="urn:microsoft.com/office/officeart/2005/8/layout/cycle5"/>
    <dgm:cxn modelId="{5B4782EA-B584-44C8-B4E9-9F4FC1FE5287}" type="presOf" srcId="{CCA8AAD0-BAA7-40DA-AC7D-1B4F6AFBD037}" destId="{50365B5B-E58F-409C-8BB7-F69299B9E796}" srcOrd="0" destOrd="0" presId="urn:microsoft.com/office/officeart/2005/8/layout/cycle5"/>
    <dgm:cxn modelId="{E1D8C9EE-2F8C-43A9-83EB-88BEFA8B2275}" type="presOf" srcId="{23CE6364-5C51-43CE-9805-C035D336F23C}" destId="{1FAD630C-D142-41E5-977F-577CBF85CC82}" srcOrd="0" destOrd="0" presId="urn:microsoft.com/office/officeart/2005/8/layout/cycle5"/>
    <dgm:cxn modelId="{5EB94BED-F13C-40FD-8B63-F3E65C5BE8E9}" type="presParOf" srcId="{C090824D-4A76-417F-A9B3-EE9DAA213531}" destId="{137B9736-0B6A-4EA6-A320-B08DD45F0E37}" srcOrd="0" destOrd="0" presId="urn:microsoft.com/office/officeart/2005/8/layout/cycle5"/>
    <dgm:cxn modelId="{93EAB349-036D-4BCA-AC9B-C05D39F38F39}" type="presParOf" srcId="{C090824D-4A76-417F-A9B3-EE9DAA213531}" destId="{FED6D7E5-EF03-49BB-A9DC-A7F367EA3F0A}" srcOrd="1" destOrd="0" presId="urn:microsoft.com/office/officeart/2005/8/layout/cycle5"/>
    <dgm:cxn modelId="{ECE2529D-8D65-4554-BE99-C898989C6E3E}" type="presParOf" srcId="{C090824D-4A76-417F-A9B3-EE9DAA213531}" destId="{547B45C7-F82F-4E8E-ADBD-88F3099A1427}" srcOrd="2" destOrd="0" presId="urn:microsoft.com/office/officeart/2005/8/layout/cycle5"/>
    <dgm:cxn modelId="{6224AA32-9246-41C2-8977-BD5EA62511EA}" type="presParOf" srcId="{C090824D-4A76-417F-A9B3-EE9DAA213531}" destId="{C832C0A5-8CE4-495A-B6DF-B264ECAD673A}" srcOrd="3" destOrd="0" presId="urn:microsoft.com/office/officeart/2005/8/layout/cycle5"/>
    <dgm:cxn modelId="{BE1DCACE-DD13-4D28-A4D5-FC592190B2AB}" type="presParOf" srcId="{C090824D-4A76-417F-A9B3-EE9DAA213531}" destId="{B21ED50A-3814-4033-AEF5-C56308748A9C}" srcOrd="4" destOrd="0" presId="urn:microsoft.com/office/officeart/2005/8/layout/cycle5"/>
    <dgm:cxn modelId="{F5AE234E-EB38-4935-8784-8143BFEBCD09}" type="presParOf" srcId="{C090824D-4A76-417F-A9B3-EE9DAA213531}" destId="{0A89D1D8-AA7E-42D9-9032-D4C14E5414DC}" srcOrd="5" destOrd="0" presId="urn:microsoft.com/office/officeart/2005/8/layout/cycle5"/>
    <dgm:cxn modelId="{79D5D560-726D-49ED-8C69-1EA2E651DB2B}" type="presParOf" srcId="{C090824D-4A76-417F-A9B3-EE9DAA213531}" destId="{1FAD630C-D142-41E5-977F-577CBF85CC82}" srcOrd="6" destOrd="0" presId="urn:microsoft.com/office/officeart/2005/8/layout/cycle5"/>
    <dgm:cxn modelId="{BA2A308E-D656-4291-B6D3-137E64F6BDEC}" type="presParOf" srcId="{C090824D-4A76-417F-A9B3-EE9DAA213531}" destId="{BE31A12D-7E57-476F-B7D2-A7578E889AE7}" srcOrd="7" destOrd="0" presId="urn:microsoft.com/office/officeart/2005/8/layout/cycle5"/>
    <dgm:cxn modelId="{AC4BA7F7-1267-42DE-BB91-6BD174FA47F5}" type="presParOf" srcId="{C090824D-4A76-417F-A9B3-EE9DAA213531}" destId="{93205A1A-A91B-46E4-94AF-08C33205058B}" srcOrd="8" destOrd="0" presId="urn:microsoft.com/office/officeart/2005/8/layout/cycle5"/>
    <dgm:cxn modelId="{EB3975C9-82E6-45EC-BF5C-79AAB530030A}" type="presParOf" srcId="{C090824D-4A76-417F-A9B3-EE9DAA213531}" destId="{50365B5B-E58F-409C-8BB7-F69299B9E796}" srcOrd="9" destOrd="0" presId="urn:microsoft.com/office/officeart/2005/8/layout/cycle5"/>
    <dgm:cxn modelId="{5424B14E-A570-4BEB-B71A-83C1F0E7D691}" type="presParOf" srcId="{C090824D-4A76-417F-A9B3-EE9DAA213531}" destId="{47408AA7-C974-4924-80DF-39BFCC34EFB7}" srcOrd="10" destOrd="0" presId="urn:microsoft.com/office/officeart/2005/8/layout/cycle5"/>
    <dgm:cxn modelId="{673734CE-C172-4CAA-A275-50111C66728F}" type="presParOf" srcId="{C090824D-4A76-417F-A9B3-EE9DAA213531}" destId="{A03CB02A-F480-4D68-87C0-F8D7E1351F41}" srcOrd="11" destOrd="0" presId="urn:microsoft.com/office/officeart/2005/8/layout/cycle5"/>
    <dgm:cxn modelId="{49BB575B-8B8E-4E86-B583-E8B74388EB2E}" type="presParOf" srcId="{C090824D-4A76-417F-A9B3-EE9DAA213531}" destId="{EA09817C-DC68-4787-BC5D-99CF543F3E63}" srcOrd="12" destOrd="0" presId="urn:microsoft.com/office/officeart/2005/8/layout/cycle5"/>
    <dgm:cxn modelId="{420D0C0D-E458-4930-A91F-B94F9C69D667}" type="presParOf" srcId="{C090824D-4A76-417F-A9B3-EE9DAA213531}" destId="{1F5F78CD-AB86-4EFA-A4FF-ABC802587DFC}" srcOrd="13" destOrd="0" presId="urn:microsoft.com/office/officeart/2005/8/layout/cycle5"/>
    <dgm:cxn modelId="{1D2E6E3F-7383-4A1D-ACF0-1FFDFA0A74CA}" type="presParOf" srcId="{C090824D-4A76-417F-A9B3-EE9DAA213531}" destId="{BBA124E1-4031-4D74-B211-2AED082C5521}"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50F17B-6E80-41E0-A0C1-C8421C01CEEE}" type="doc">
      <dgm:prSet loTypeId="urn:microsoft.com/office/officeart/2005/8/layout/pyramid3" loCatId="pyramid" qsTypeId="urn:microsoft.com/office/officeart/2005/8/quickstyle/simple1" qsCatId="simple" csTypeId="urn:microsoft.com/office/officeart/2005/8/colors/accent1_2" csCatId="accent1" phldr="1"/>
      <dgm:spPr/>
    </dgm:pt>
    <dgm:pt modelId="{F2FB316C-3DA9-487F-A6F1-B48FAFF66818}">
      <dgm:prSet phldrT="[Text]" custT="1"/>
      <dgm:spPr/>
      <dgm:t>
        <a:bodyPr/>
        <a:lstStyle/>
        <a:p>
          <a:r>
            <a:rPr lang="en-US" sz="4800" dirty="0">
              <a:solidFill>
                <a:schemeClr val="bg1"/>
              </a:solidFill>
            </a:rPr>
            <a:t>Protect value in real terms</a:t>
          </a:r>
          <a:endParaRPr lang="en-ZA" sz="4800" dirty="0">
            <a:solidFill>
              <a:schemeClr val="bg1"/>
            </a:solidFill>
          </a:endParaRPr>
        </a:p>
      </dgm:t>
    </dgm:pt>
    <dgm:pt modelId="{21962D23-E790-4CA2-8B8C-2BDA0682E559}" type="parTrans" cxnId="{99C6F0FD-934A-42DA-BCEC-8EA993616697}">
      <dgm:prSet/>
      <dgm:spPr/>
      <dgm:t>
        <a:bodyPr/>
        <a:lstStyle/>
        <a:p>
          <a:endParaRPr lang="en-ZA"/>
        </a:p>
      </dgm:t>
    </dgm:pt>
    <dgm:pt modelId="{6304BD9F-C47A-4713-8BD9-994F2553C2FC}" type="sibTrans" cxnId="{99C6F0FD-934A-42DA-BCEC-8EA993616697}">
      <dgm:prSet/>
      <dgm:spPr/>
      <dgm:t>
        <a:bodyPr/>
        <a:lstStyle/>
        <a:p>
          <a:endParaRPr lang="en-ZA"/>
        </a:p>
      </dgm:t>
    </dgm:pt>
    <dgm:pt modelId="{A4849377-62F1-4A96-884A-CE6D120367E0}">
      <dgm:prSet phldrT="[Text]" custT="1"/>
      <dgm:spPr>
        <a:solidFill>
          <a:schemeClr val="accent2"/>
        </a:solidFill>
      </dgm:spPr>
      <dgm:t>
        <a:bodyPr/>
        <a:lstStyle/>
        <a:p>
          <a:r>
            <a:rPr lang="en-US" sz="4000" dirty="0">
              <a:solidFill>
                <a:schemeClr val="bg1"/>
              </a:solidFill>
            </a:rPr>
            <a:t>Hard-currency</a:t>
          </a:r>
          <a:r>
            <a:rPr lang="en-US" sz="4200" dirty="0">
              <a:solidFill>
                <a:schemeClr val="bg1"/>
              </a:solidFill>
            </a:rPr>
            <a:t> anchor</a:t>
          </a:r>
          <a:endParaRPr lang="en-ZA" sz="4200" dirty="0">
            <a:solidFill>
              <a:schemeClr val="bg1"/>
            </a:solidFill>
          </a:endParaRPr>
        </a:p>
      </dgm:t>
    </dgm:pt>
    <dgm:pt modelId="{8C415667-5CEA-4A2A-BB1B-A6FE2578E6B1}" type="parTrans" cxnId="{1CC5A614-F477-4A03-99B5-AB8D230E7977}">
      <dgm:prSet/>
      <dgm:spPr/>
      <dgm:t>
        <a:bodyPr/>
        <a:lstStyle/>
        <a:p>
          <a:endParaRPr lang="en-ZA"/>
        </a:p>
      </dgm:t>
    </dgm:pt>
    <dgm:pt modelId="{02FEDCB8-650C-4F8F-A6C1-2E95580B8CEA}" type="sibTrans" cxnId="{1CC5A614-F477-4A03-99B5-AB8D230E7977}">
      <dgm:prSet/>
      <dgm:spPr/>
      <dgm:t>
        <a:bodyPr/>
        <a:lstStyle/>
        <a:p>
          <a:endParaRPr lang="en-ZA"/>
        </a:p>
      </dgm:t>
    </dgm:pt>
    <dgm:pt modelId="{9BE62BD9-762A-488B-B791-C51FDAE85E5F}">
      <dgm:prSet phldrT="[Text]" custT="1"/>
      <dgm:spPr>
        <a:solidFill>
          <a:schemeClr val="accent3"/>
        </a:solidFill>
      </dgm:spPr>
      <dgm:t>
        <a:bodyPr/>
        <a:lstStyle/>
        <a:p>
          <a:r>
            <a:rPr lang="en-US" sz="3200" dirty="0">
              <a:solidFill>
                <a:schemeClr val="bg1"/>
              </a:solidFill>
            </a:rPr>
            <a:t>Returns</a:t>
          </a:r>
          <a:endParaRPr lang="en-ZA" sz="3200" dirty="0">
            <a:solidFill>
              <a:schemeClr val="bg1"/>
            </a:solidFill>
          </a:endParaRPr>
        </a:p>
      </dgm:t>
    </dgm:pt>
    <dgm:pt modelId="{A44CDED8-D88D-4EA3-A1C1-9CD5D7CCB1A1}" type="parTrans" cxnId="{C46F31A5-9BD2-4B63-9ED0-3918447A1212}">
      <dgm:prSet/>
      <dgm:spPr/>
      <dgm:t>
        <a:bodyPr/>
        <a:lstStyle/>
        <a:p>
          <a:endParaRPr lang="en-ZA"/>
        </a:p>
      </dgm:t>
    </dgm:pt>
    <dgm:pt modelId="{47C7AD44-1FD6-4268-B771-F5A27993A6B5}" type="sibTrans" cxnId="{C46F31A5-9BD2-4B63-9ED0-3918447A1212}">
      <dgm:prSet/>
      <dgm:spPr/>
      <dgm:t>
        <a:bodyPr/>
        <a:lstStyle/>
        <a:p>
          <a:endParaRPr lang="en-ZA"/>
        </a:p>
      </dgm:t>
    </dgm:pt>
    <dgm:pt modelId="{F1C2031E-531B-4225-81A8-A789CFEF8E14}">
      <dgm:prSet phldrT="[Text]" custT="1"/>
      <dgm:spPr>
        <a:solidFill>
          <a:schemeClr val="accent5"/>
        </a:solidFill>
      </dgm:spPr>
      <dgm:t>
        <a:bodyPr/>
        <a:lstStyle/>
        <a:p>
          <a:r>
            <a:rPr lang="en-US" sz="2000" dirty="0">
              <a:solidFill>
                <a:schemeClr val="bg1"/>
              </a:solidFill>
            </a:rPr>
            <a:t>Volatility reduction</a:t>
          </a:r>
        </a:p>
        <a:p>
          <a:endParaRPr lang="en-ZA" sz="3200" dirty="0">
            <a:solidFill>
              <a:schemeClr val="bg1"/>
            </a:solidFill>
          </a:endParaRPr>
        </a:p>
      </dgm:t>
    </dgm:pt>
    <dgm:pt modelId="{2AFE5677-5AA2-4DBF-9173-EAA92645EA71}" type="parTrans" cxnId="{ABECB8EF-726A-43FD-93F3-E5604FE73F21}">
      <dgm:prSet/>
      <dgm:spPr/>
      <dgm:t>
        <a:bodyPr/>
        <a:lstStyle/>
        <a:p>
          <a:endParaRPr lang="en-ZA"/>
        </a:p>
      </dgm:t>
    </dgm:pt>
    <dgm:pt modelId="{BCE36C10-A386-4A08-9EE4-C17A7010891E}" type="sibTrans" cxnId="{ABECB8EF-726A-43FD-93F3-E5604FE73F21}">
      <dgm:prSet/>
      <dgm:spPr/>
      <dgm:t>
        <a:bodyPr/>
        <a:lstStyle/>
        <a:p>
          <a:endParaRPr lang="en-ZA"/>
        </a:p>
      </dgm:t>
    </dgm:pt>
    <dgm:pt modelId="{2E119B6E-68B4-4D59-9C14-BBAFB59E37A2}" type="pres">
      <dgm:prSet presAssocID="{0B50F17B-6E80-41E0-A0C1-C8421C01CEEE}" presName="Name0" presStyleCnt="0">
        <dgm:presLayoutVars>
          <dgm:dir/>
          <dgm:animLvl val="lvl"/>
          <dgm:resizeHandles val="exact"/>
        </dgm:presLayoutVars>
      </dgm:prSet>
      <dgm:spPr/>
    </dgm:pt>
    <dgm:pt modelId="{29BA0A49-9876-4CC9-8810-70620ED65E9A}" type="pres">
      <dgm:prSet presAssocID="{F2FB316C-3DA9-487F-A6F1-B48FAFF66818}" presName="Name8" presStyleCnt="0"/>
      <dgm:spPr/>
    </dgm:pt>
    <dgm:pt modelId="{795C0498-8478-4C8B-BAFE-9F37AF810E23}" type="pres">
      <dgm:prSet presAssocID="{F2FB316C-3DA9-487F-A6F1-B48FAFF66818}" presName="level" presStyleLbl="node1" presStyleIdx="0" presStyleCnt="4">
        <dgm:presLayoutVars>
          <dgm:chMax val="1"/>
          <dgm:bulletEnabled val="1"/>
        </dgm:presLayoutVars>
      </dgm:prSet>
      <dgm:spPr/>
    </dgm:pt>
    <dgm:pt modelId="{3408FA50-94AE-41B8-926F-BF01E4C40107}" type="pres">
      <dgm:prSet presAssocID="{F2FB316C-3DA9-487F-A6F1-B48FAFF66818}" presName="levelTx" presStyleLbl="revTx" presStyleIdx="0" presStyleCnt="0">
        <dgm:presLayoutVars>
          <dgm:chMax val="1"/>
          <dgm:bulletEnabled val="1"/>
        </dgm:presLayoutVars>
      </dgm:prSet>
      <dgm:spPr/>
    </dgm:pt>
    <dgm:pt modelId="{43EBB3B3-B867-417B-82D8-A7B171D7575B}" type="pres">
      <dgm:prSet presAssocID="{A4849377-62F1-4A96-884A-CE6D120367E0}" presName="Name8" presStyleCnt="0"/>
      <dgm:spPr/>
    </dgm:pt>
    <dgm:pt modelId="{E4C3EC46-8E2B-42F7-97EA-32EB7F638546}" type="pres">
      <dgm:prSet presAssocID="{A4849377-62F1-4A96-884A-CE6D120367E0}" presName="level" presStyleLbl="node1" presStyleIdx="1" presStyleCnt="4">
        <dgm:presLayoutVars>
          <dgm:chMax val="1"/>
          <dgm:bulletEnabled val="1"/>
        </dgm:presLayoutVars>
      </dgm:prSet>
      <dgm:spPr/>
    </dgm:pt>
    <dgm:pt modelId="{065E8097-3CB6-4A70-8176-43AB87945D31}" type="pres">
      <dgm:prSet presAssocID="{A4849377-62F1-4A96-884A-CE6D120367E0}" presName="levelTx" presStyleLbl="revTx" presStyleIdx="0" presStyleCnt="0">
        <dgm:presLayoutVars>
          <dgm:chMax val="1"/>
          <dgm:bulletEnabled val="1"/>
        </dgm:presLayoutVars>
      </dgm:prSet>
      <dgm:spPr/>
    </dgm:pt>
    <dgm:pt modelId="{BFE8FC59-D58E-4D1B-97CC-AFBA3020EACE}" type="pres">
      <dgm:prSet presAssocID="{9BE62BD9-762A-488B-B791-C51FDAE85E5F}" presName="Name8" presStyleCnt="0"/>
      <dgm:spPr/>
    </dgm:pt>
    <dgm:pt modelId="{44FF7780-0FE5-46A3-BAD4-4A47DF9A7423}" type="pres">
      <dgm:prSet presAssocID="{9BE62BD9-762A-488B-B791-C51FDAE85E5F}" presName="level" presStyleLbl="node1" presStyleIdx="2" presStyleCnt="4">
        <dgm:presLayoutVars>
          <dgm:chMax val="1"/>
          <dgm:bulletEnabled val="1"/>
        </dgm:presLayoutVars>
      </dgm:prSet>
      <dgm:spPr/>
    </dgm:pt>
    <dgm:pt modelId="{70F0765B-7246-4415-A09F-97DB2A9989D9}" type="pres">
      <dgm:prSet presAssocID="{9BE62BD9-762A-488B-B791-C51FDAE85E5F}" presName="levelTx" presStyleLbl="revTx" presStyleIdx="0" presStyleCnt="0">
        <dgm:presLayoutVars>
          <dgm:chMax val="1"/>
          <dgm:bulletEnabled val="1"/>
        </dgm:presLayoutVars>
      </dgm:prSet>
      <dgm:spPr/>
    </dgm:pt>
    <dgm:pt modelId="{806D9D4C-BCDD-44FC-922A-EDC4E08A9972}" type="pres">
      <dgm:prSet presAssocID="{F1C2031E-531B-4225-81A8-A789CFEF8E14}" presName="Name8" presStyleCnt="0"/>
      <dgm:spPr/>
    </dgm:pt>
    <dgm:pt modelId="{7EC6C126-47A5-45FA-911D-BCCD154A2320}" type="pres">
      <dgm:prSet presAssocID="{F1C2031E-531B-4225-81A8-A789CFEF8E14}" presName="level" presStyleLbl="node1" presStyleIdx="3" presStyleCnt="4">
        <dgm:presLayoutVars>
          <dgm:chMax val="1"/>
          <dgm:bulletEnabled val="1"/>
        </dgm:presLayoutVars>
      </dgm:prSet>
      <dgm:spPr/>
    </dgm:pt>
    <dgm:pt modelId="{716DACB4-BD73-42E1-AC6E-57A833FDCA0F}" type="pres">
      <dgm:prSet presAssocID="{F1C2031E-531B-4225-81A8-A789CFEF8E14}" presName="levelTx" presStyleLbl="revTx" presStyleIdx="0" presStyleCnt="0">
        <dgm:presLayoutVars>
          <dgm:chMax val="1"/>
          <dgm:bulletEnabled val="1"/>
        </dgm:presLayoutVars>
      </dgm:prSet>
      <dgm:spPr/>
    </dgm:pt>
  </dgm:ptLst>
  <dgm:cxnLst>
    <dgm:cxn modelId="{E6A31B03-6F41-4D7B-BA28-9FA025CD0432}" type="presOf" srcId="{F2FB316C-3DA9-487F-A6F1-B48FAFF66818}" destId="{3408FA50-94AE-41B8-926F-BF01E4C40107}" srcOrd="1" destOrd="0" presId="urn:microsoft.com/office/officeart/2005/8/layout/pyramid3"/>
    <dgm:cxn modelId="{1CC5A614-F477-4A03-99B5-AB8D230E7977}" srcId="{0B50F17B-6E80-41E0-A0C1-C8421C01CEEE}" destId="{A4849377-62F1-4A96-884A-CE6D120367E0}" srcOrd="1" destOrd="0" parTransId="{8C415667-5CEA-4A2A-BB1B-A6FE2578E6B1}" sibTransId="{02FEDCB8-650C-4F8F-A6C1-2E95580B8CEA}"/>
    <dgm:cxn modelId="{23C2A920-B36C-4C5C-A2CC-7C5C1494013B}" type="presOf" srcId="{0B50F17B-6E80-41E0-A0C1-C8421C01CEEE}" destId="{2E119B6E-68B4-4D59-9C14-BBAFB59E37A2}" srcOrd="0" destOrd="0" presId="urn:microsoft.com/office/officeart/2005/8/layout/pyramid3"/>
    <dgm:cxn modelId="{C39C8021-8CE9-434C-B44A-6F7BD2E9E7FD}" type="presOf" srcId="{9BE62BD9-762A-488B-B791-C51FDAE85E5F}" destId="{44FF7780-0FE5-46A3-BAD4-4A47DF9A7423}" srcOrd="0" destOrd="0" presId="urn:microsoft.com/office/officeart/2005/8/layout/pyramid3"/>
    <dgm:cxn modelId="{12EBE261-1E7F-4C73-95FB-120069B08478}" type="presOf" srcId="{F1C2031E-531B-4225-81A8-A789CFEF8E14}" destId="{716DACB4-BD73-42E1-AC6E-57A833FDCA0F}" srcOrd="1" destOrd="0" presId="urn:microsoft.com/office/officeart/2005/8/layout/pyramid3"/>
    <dgm:cxn modelId="{89B7CF5A-092B-40EF-93FD-A61FA4430E4E}" type="presOf" srcId="{A4849377-62F1-4A96-884A-CE6D120367E0}" destId="{065E8097-3CB6-4A70-8176-43AB87945D31}" srcOrd="1" destOrd="0" presId="urn:microsoft.com/office/officeart/2005/8/layout/pyramid3"/>
    <dgm:cxn modelId="{8C2E8A8B-C00D-485E-B536-9253F0B47AE8}" type="presOf" srcId="{F1C2031E-531B-4225-81A8-A789CFEF8E14}" destId="{7EC6C126-47A5-45FA-911D-BCCD154A2320}" srcOrd="0" destOrd="0" presId="urn:microsoft.com/office/officeart/2005/8/layout/pyramid3"/>
    <dgm:cxn modelId="{C46F31A5-9BD2-4B63-9ED0-3918447A1212}" srcId="{0B50F17B-6E80-41E0-A0C1-C8421C01CEEE}" destId="{9BE62BD9-762A-488B-B791-C51FDAE85E5F}" srcOrd="2" destOrd="0" parTransId="{A44CDED8-D88D-4EA3-A1C1-9CD5D7CCB1A1}" sibTransId="{47C7AD44-1FD6-4268-B771-F5A27993A6B5}"/>
    <dgm:cxn modelId="{13DB52AE-7E36-42A5-AD93-7DF807D6912E}" type="presOf" srcId="{9BE62BD9-762A-488B-B791-C51FDAE85E5F}" destId="{70F0765B-7246-4415-A09F-97DB2A9989D9}" srcOrd="1" destOrd="0" presId="urn:microsoft.com/office/officeart/2005/8/layout/pyramid3"/>
    <dgm:cxn modelId="{5435B0D5-08FF-4BA4-8511-45CA4C9C9E8F}" type="presOf" srcId="{A4849377-62F1-4A96-884A-CE6D120367E0}" destId="{E4C3EC46-8E2B-42F7-97EA-32EB7F638546}" srcOrd="0" destOrd="0" presId="urn:microsoft.com/office/officeart/2005/8/layout/pyramid3"/>
    <dgm:cxn modelId="{ABECB8EF-726A-43FD-93F3-E5604FE73F21}" srcId="{0B50F17B-6E80-41E0-A0C1-C8421C01CEEE}" destId="{F1C2031E-531B-4225-81A8-A789CFEF8E14}" srcOrd="3" destOrd="0" parTransId="{2AFE5677-5AA2-4DBF-9173-EAA92645EA71}" sibTransId="{BCE36C10-A386-4A08-9EE4-C17A7010891E}"/>
    <dgm:cxn modelId="{C6CBD8EF-5335-4AC3-95A7-AF4FE215106C}" type="presOf" srcId="{F2FB316C-3DA9-487F-A6F1-B48FAFF66818}" destId="{795C0498-8478-4C8B-BAFE-9F37AF810E23}" srcOrd="0" destOrd="0" presId="urn:microsoft.com/office/officeart/2005/8/layout/pyramid3"/>
    <dgm:cxn modelId="{99C6F0FD-934A-42DA-BCEC-8EA993616697}" srcId="{0B50F17B-6E80-41E0-A0C1-C8421C01CEEE}" destId="{F2FB316C-3DA9-487F-A6F1-B48FAFF66818}" srcOrd="0" destOrd="0" parTransId="{21962D23-E790-4CA2-8B8C-2BDA0682E559}" sibTransId="{6304BD9F-C47A-4713-8BD9-994F2553C2FC}"/>
    <dgm:cxn modelId="{1AE1BF94-4145-4CEA-A88E-8A331269E36B}" type="presParOf" srcId="{2E119B6E-68B4-4D59-9C14-BBAFB59E37A2}" destId="{29BA0A49-9876-4CC9-8810-70620ED65E9A}" srcOrd="0" destOrd="0" presId="urn:microsoft.com/office/officeart/2005/8/layout/pyramid3"/>
    <dgm:cxn modelId="{1C497C03-110E-4AF7-B499-926DB7BBB963}" type="presParOf" srcId="{29BA0A49-9876-4CC9-8810-70620ED65E9A}" destId="{795C0498-8478-4C8B-BAFE-9F37AF810E23}" srcOrd="0" destOrd="0" presId="urn:microsoft.com/office/officeart/2005/8/layout/pyramid3"/>
    <dgm:cxn modelId="{6EA00BF2-DDED-4324-8BA6-3F22265F7598}" type="presParOf" srcId="{29BA0A49-9876-4CC9-8810-70620ED65E9A}" destId="{3408FA50-94AE-41B8-926F-BF01E4C40107}" srcOrd="1" destOrd="0" presId="urn:microsoft.com/office/officeart/2005/8/layout/pyramid3"/>
    <dgm:cxn modelId="{8DA67B37-01FA-4E1D-8C43-07CA81ADF95C}" type="presParOf" srcId="{2E119B6E-68B4-4D59-9C14-BBAFB59E37A2}" destId="{43EBB3B3-B867-417B-82D8-A7B171D7575B}" srcOrd="1" destOrd="0" presId="urn:microsoft.com/office/officeart/2005/8/layout/pyramid3"/>
    <dgm:cxn modelId="{E2F46EBF-E299-4CBF-AC47-3732665529CF}" type="presParOf" srcId="{43EBB3B3-B867-417B-82D8-A7B171D7575B}" destId="{E4C3EC46-8E2B-42F7-97EA-32EB7F638546}" srcOrd="0" destOrd="0" presId="urn:microsoft.com/office/officeart/2005/8/layout/pyramid3"/>
    <dgm:cxn modelId="{8E9F1E53-61C3-4D45-BBBF-CCAE19BE2BE5}" type="presParOf" srcId="{43EBB3B3-B867-417B-82D8-A7B171D7575B}" destId="{065E8097-3CB6-4A70-8176-43AB87945D31}" srcOrd="1" destOrd="0" presId="urn:microsoft.com/office/officeart/2005/8/layout/pyramid3"/>
    <dgm:cxn modelId="{CEB615B9-202B-45DF-B7AF-3A3B12088C2A}" type="presParOf" srcId="{2E119B6E-68B4-4D59-9C14-BBAFB59E37A2}" destId="{BFE8FC59-D58E-4D1B-97CC-AFBA3020EACE}" srcOrd="2" destOrd="0" presId="urn:microsoft.com/office/officeart/2005/8/layout/pyramid3"/>
    <dgm:cxn modelId="{FC5ABEE4-9DED-4A4A-88D5-D8DCC8381E05}" type="presParOf" srcId="{BFE8FC59-D58E-4D1B-97CC-AFBA3020EACE}" destId="{44FF7780-0FE5-46A3-BAD4-4A47DF9A7423}" srcOrd="0" destOrd="0" presId="urn:microsoft.com/office/officeart/2005/8/layout/pyramid3"/>
    <dgm:cxn modelId="{2E1C5F31-A3F1-455D-A150-ADAE430FE96D}" type="presParOf" srcId="{BFE8FC59-D58E-4D1B-97CC-AFBA3020EACE}" destId="{70F0765B-7246-4415-A09F-97DB2A9989D9}" srcOrd="1" destOrd="0" presId="urn:microsoft.com/office/officeart/2005/8/layout/pyramid3"/>
    <dgm:cxn modelId="{C056ECD5-7872-48D7-8247-AEF3E7C9AB5C}" type="presParOf" srcId="{2E119B6E-68B4-4D59-9C14-BBAFB59E37A2}" destId="{806D9D4C-BCDD-44FC-922A-EDC4E08A9972}" srcOrd="3" destOrd="0" presId="urn:microsoft.com/office/officeart/2005/8/layout/pyramid3"/>
    <dgm:cxn modelId="{DDF97E18-D735-4E35-8164-495294D355C5}" type="presParOf" srcId="{806D9D4C-BCDD-44FC-922A-EDC4E08A9972}" destId="{7EC6C126-47A5-45FA-911D-BCCD154A2320}" srcOrd="0" destOrd="0" presId="urn:microsoft.com/office/officeart/2005/8/layout/pyramid3"/>
    <dgm:cxn modelId="{6148264B-B642-4D85-8AA2-1A2CB9B8C1FF}" type="presParOf" srcId="{806D9D4C-BCDD-44FC-922A-EDC4E08A9972}" destId="{716DACB4-BD73-42E1-AC6E-57A833FDCA0F}"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B9736-0B6A-4EA6-A320-B08DD45F0E37}">
      <dsp:nvSpPr>
        <dsp:cNvPr id="0" name=""/>
        <dsp:cNvSpPr/>
      </dsp:nvSpPr>
      <dsp:spPr>
        <a:xfrm>
          <a:off x="2514560" y="-11573"/>
          <a:ext cx="1886813" cy="1098891"/>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Volume of goods purchased by USA declines</a:t>
          </a:r>
          <a:endParaRPr lang="en-ZA" sz="1800" kern="1200" dirty="0"/>
        </a:p>
      </dsp:txBody>
      <dsp:txXfrm>
        <a:off x="2568203" y="42070"/>
        <a:ext cx="1779527" cy="991605"/>
      </dsp:txXfrm>
    </dsp:sp>
    <dsp:sp modelId="{547B45C7-F82F-4E8E-ADBD-88F3099A1427}">
      <dsp:nvSpPr>
        <dsp:cNvPr id="0" name=""/>
        <dsp:cNvSpPr/>
      </dsp:nvSpPr>
      <dsp:spPr>
        <a:xfrm>
          <a:off x="1388480" y="537872"/>
          <a:ext cx="4138973" cy="4138973"/>
        </a:xfrm>
        <a:custGeom>
          <a:avLst/>
          <a:gdLst/>
          <a:ahLst/>
          <a:cxnLst/>
          <a:rect l="0" t="0" r="0" b="0"/>
          <a:pathLst>
            <a:path>
              <a:moveTo>
                <a:pt x="3154783" y="307412"/>
              </a:moveTo>
              <a:arcTo wR="2069486" hR="2069486" stAng="18097785" swAng="820527"/>
            </a:path>
          </a:pathLst>
        </a:custGeom>
        <a:noFill/>
        <a:ln w="25400" cap="flat" cmpd="sng" algn="ctr">
          <a:solidFill>
            <a:srgbClr val="C00000"/>
          </a:solidFill>
          <a:prstDash val="solid"/>
          <a:miter lim="800000"/>
          <a:tailEnd type="arrow"/>
        </a:ln>
        <a:effectLst/>
      </dsp:spPr>
      <dsp:style>
        <a:lnRef idx="1">
          <a:scrgbClr r="0" g="0" b="0"/>
        </a:lnRef>
        <a:fillRef idx="0">
          <a:scrgbClr r="0" g="0" b="0"/>
        </a:fillRef>
        <a:effectRef idx="0">
          <a:scrgbClr r="0" g="0" b="0"/>
        </a:effectRef>
        <a:fontRef idx="minor"/>
      </dsp:style>
    </dsp:sp>
    <dsp:sp modelId="{C832C0A5-8CE4-495A-B6DF-B264ECAD673A}">
      <dsp:nvSpPr>
        <dsp:cNvPr id="0" name=""/>
        <dsp:cNvSpPr/>
      </dsp:nvSpPr>
      <dsp:spPr>
        <a:xfrm>
          <a:off x="4436524" y="1271987"/>
          <a:ext cx="1979283" cy="1391728"/>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Participants all along the global value chain make less profit</a:t>
          </a:r>
          <a:endParaRPr lang="en-ZA" sz="1800" kern="1200" dirty="0"/>
        </a:p>
      </dsp:txBody>
      <dsp:txXfrm>
        <a:off x="4504463" y="1339926"/>
        <a:ext cx="1843405" cy="1255850"/>
      </dsp:txXfrm>
    </dsp:sp>
    <dsp:sp modelId="{0A89D1D8-AA7E-42D9-9032-D4C14E5414DC}">
      <dsp:nvSpPr>
        <dsp:cNvPr id="0" name=""/>
        <dsp:cNvSpPr/>
      </dsp:nvSpPr>
      <dsp:spPr>
        <a:xfrm>
          <a:off x="1388480" y="537872"/>
          <a:ext cx="4138973" cy="4138973"/>
        </a:xfrm>
        <a:custGeom>
          <a:avLst/>
          <a:gdLst/>
          <a:ahLst/>
          <a:cxnLst/>
          <a:rect l="0" t="0" r="0" b="0"/>
          <a:pathLst>
            <a:path>
              <a:moveTo>
                <a:pt x="4119060" y="2355886"/>
              </a:moveTo>
              <a:arcTo wR="2069486" hR="2069486" stAng="477287" swAng="1176770"/>
            </a:path>
          </a:pathLst>
        </a:custGeom>
        <a:noFill/>
        <a:ln w="25400" cap="flat" cmpd="sng" algn="ctr">
          <a:solidFill>
            <a:srgbClr val="C00000"/>
          </a:solidFill>
          <a:prstDash val="solid"/>
          <a:miter lim="800000"/>
          <a:tailEnd type="arrow"/>
        </a:ln>
        <a:effectLst/>
      </dsp:spPr>
      <dsp:style>
        <a:lnRef idx="1">
          <a:scrgbClr r="0" g="0" b="0"/>
        </a:lnRef>
        <a:fillRef idx="0">
          <a:scrgbClr r="0" g="0" b="0"/>
        </a:fillRef>
        <a:effectRef idx="0">
          <a:scrgbClr r="0" g="0" b="0"/>
        </a:effectRef>
        <a:fontRef idx="minor"/>
      </dsp:style>
    </dsp:sp>
    <dsp:sp modelId="{1FAD630C-D142-41E5-977F-577CBF85CC82}">
      <dsp:nvSpPr>
        <dsp:cNvPr id="0" name=""/>
        <dsp:cNvSpPr/>
      </dsp:nvSpPr>
      <dsp:spPr>
        <a:xfrm>
          <a:off x="3767181" y="3763459"/>
          <a:ext cx="1814400" cy="1036299"/>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Confidence &amp; growth spending drop</a:t>
          </a:r>
          <a:endParaRPr lang="en-ZA" sz="1800" kern="1200" dirty="0"/>
        </a:p>
      </dsp:txBody>
      <dsp:txXfrm>
        <a:off x="3817769" y="3814047"/>
        <a:ext cx="1713224" cy="935123"/>
      </dsp:txXfrm>
    </dsp:sp>
    <dsp:sp modelId="{93205A1A-A91B-46E4-94AF-08C33205058B}">
      <dsp:nvSpPr>
        <dsp:cNvPr id="0" name=""/>
        <dsp:cNvSpPr/>
      </dsp:nvSpPr>
      <dsp:spPr>
        <a:xfrm>
          <a:off x="1388480" y="537872"/>
          <a:ext cx="4138973" cy="4138973"/>
        </a:xfrm>
        <a:custGeom>
          <a:avLst/>
          <a:gdLst/>
          <a:ahLst/>
          <a:cxnLst/>
          <a:rect l="0" t="0" r="0" b="0"/>
          <a:pathLst>
            <a:path>
              <a:moveTo>
                <a:pt x="2233941" y="4132428"/>
              </a:moveTo>
              <a:arcTo wR="2069486" hR="2069486" stAng="5126527" swAng="732675"/>
            </a:path>
          </a:pathLst>
        </a:custGeom>
        <a:noFill/>
        <a:ln w="25400" cap="flat" cmpd="sng" algn="ctr">
          <a:solidFill>
            <a:srgbClr val="C00000"/>
          </a:solidFill>
          <a:prstDash val="solid"/>
          <a:miter lim="800000"/>
          <a:tailEnd type="arrow"/>
        </a:ln>
        <a:effectLst/>
      </dsp:spPr>
      <dsp:style>
        <a:lnRef idx="1">
          <a:scrgbClr r="0" g="0" b="0"/>
        </a:lnRef>
        <a:fillRef idx="0">
          <a:scrgbClr r="0" g="0" b="0"/>
        </a:fillRef>
        <a:effectRef idx="0">
          <a:scrgbClr r="0" g="0" b="0"/>
        </a:effectRef>
        <a:fontRef idx="minor"/>
      </dsp:style>
    </dsp:sp>
    <dsp:sp modelId="{50365B5B-E58F-409C-8BB7-F69299B9E796}">
      <dsp:nvSpPr>
        <dsp:cNvPr id="0" name=""/>
        <dsp:cNvSpPr/>
      </dsp:nvSpPr>
      <dsp:spPr>
        <a:xfrm>
          <a:off x="1444400" y="3763459"/>
          <a:ext cx="1594306" cy="103629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Fewer people employed</a:t>
          </a:r>
          <a:endParaRPr lang="en-ZA" sz="1800" kern="1200" dirty="0"/>
        </a:p>
      </dsp:txBody>
      <dsp:txXfrm>
        <a:off x="1494988" y="3814047"/>
        <a:ext cx="1493130" cy="935123"/>
      </dsp:txXfrm>
    </dsp:sp>
    <dsp:sp modelId="{A03CB02A-F480-4D68-87C0-F8D7E1351F41}">
      <dsp:nvSpPr>
        <dsp:cNvPr id="0" name=""/>
        <dsp:cNvSpPr/>
      </dsp:nvSpPr>
      <dsp:spPr>
        <a:xfrm>
          <a:off x="1388480" y="537872"/>
          <a:ext cx="4138973" cy="4138973"/>
        </a:xfrm>
        <a:custGeom>
          <a:avLst/>
          <a:gdLst/>
          <a:ahLst/>
          <a:cxnLst/>
          <a:rect l="0" t="0" r="0" b="0"/>
          <a:pathLst>
            <a:path>
              <a:moveTo>
                <a:pt x="233886" y="3025179"/>
              </a:moveTo>
              <a:arcTo wR="2069486" hR="2069486" stAng="9149795" swAng="1189128"/>
            </a:path>
          </a:pathLst>
        </a:custGeom>
        <a:noFill/>
        <a:ln w="25400" cap="flat" cmpd="sng" algn="ctr">
          <a:solidFill>
            <a:srgbClr val="C00000"/>
          </a:solidFill>
          <a:prstDash val="solid"/>
          <a:miter lim="800000"/>
          <a:tailEnd type="arrow"/>
        </a:ln>
        <a:effectLst/>
      </dsp:spPr>
      <dsp:style>
        <a:lnRef idx="1">
          <a:scrgbClr r="0" g="0" b="0"/>
        </a:lnRef>
        <a:fillRef idx="0">
          <a:scrgbClr r="0" g="0" b="0"/>
        </a:fillRef>
        <a:effectRef idx="0">
          <a:scrgbClr r="0" g="0" b="0"/>
        </a:effectRef>
        <a:fontRef idx="minor"/>
      </dsp:style>
    </dsp:sp>
    <dsp:sp modelId="{EA09817C-DC68-4787-BC5D-99CF543F3E63}">
      <dsp:nvSpPr>
        <dsp:cNvPr id="0" name=""/>
        <dsp:cNvSpPr/>
      </dsp:nvSpPr>
      <dsp:spPr>
        <a:xfrm>
          <a:off x="523913" y="1284060"/>
          <a:ext cx="1931709" cy="13675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Lower global GDP</a:t>
          </a:r>
          <a:endParaRPr lang="en-ZA" sz="1800" kern="1200" dirty="0"/>
        </a:p>
      </dsp:txBody>
      <dsp:txXfrm>
        <a:off x="590673" y="1350820"/>
        <a:ext cx="1798189" cy="1234063"/>
      </dsp:txXfrm>
    </dsp:sp>
    <dsp:sp modelId="{BBA124E1-4031-4D74-B211-2AED082C5521}">
      <dsp:nvSpPr>
        <dsp:cNvPr id="0" name=""/>
        <dsp:cNvSpPr/>
      </dsp:nvSpPr>
      <dsp:spPr>
        <a:xfrm>
          <a:off x="1388480" y="537872"/>
          <a:ext cx="4138973" cy="4138973"/>
        </a:xfrm>
        <a:custGeom>
          <a:avLst/>
          <a:gdLst/>
          <a:ahLst/>
          <a:cxnLst/>
          <a:rect l="0" t="0" r="0" b="0"/>
          <a:pathLst>
            <a:path>
              <a:moveTo>
                <a:pt x="589484" y="622984"/>
              </a:moveTo>
              <a:arcTo wR="2069486" hR="2069486" stAng="13460650" swAng="836436"/>
            </a:path>
          </a:pathLst>
        </a:custGeom>
        <a:noFill/>
        <a:ln w="25400" cap="flat" cmpd="sng" algn="ctr">
          <a:solidFill>
            <a:srgbClr val="C00000"/>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C0498-8478-4C8B-BAFE-9F37AF810E23}">
      <dsp:nvSpPr>
        <dsp:cNvPr id="0" name=""/>
        <dsp:cNvSpPr/>
      </dsp:nvSpPr>
      <dsp:spPr>
        <a:xfrm rot="10800000">
          <a:off x="0" y="0"/>
          <a:ext cx="8128000" cy="1231292"/>
        </a:xfrm>
        <a:prstGeom prst="trapezoid">
          <a:avLst>
            <a:gd name="adj" fmla="val 8251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chemeClr val="bg1"/>
              </a:solidFill>
            </a:rPr>
            <a:t>Protect value in real terms</a:t>
          </a:r>
          <a:endParaRPr lang="en-ZA" sz="4800" kern="1200" dirty="0">
            <a:solidFill>
              <a:schemeClr val="bg1"/>
            </a:solidFill>
          </a:endParaRPr>
        </a:p>
      </dsp:txBody>
      <dsp:txXfrm rot="-10800000">
        <a:off x="1422399" y="0"/>
        <a:ext cx="5283200" cy="1231292"/>
      </dsp:txXfrm>
    </dsp:sp>
    <dsp:sp modelId="{E4C3EC46-8E2B-42F7-97EA-32EB7F638546}">
      <dsp:nvSpPr>
        <dsp:cNvPr id="0" name=""/>
        <dsp:cNvSpPr/>
      </dsp:nvSpPr>
      <dsp:spPr>
        <a:xfrm rot="10800000">
          <a:off x="1015999" y="1231292"/>
          <a:ext cx="6096000" cy="1231292"/>
        </a:xfrm>
        <a:prstGeom prst="trapezoid">
          <a:avLst>
            <a:gd name="adj" fmla="val 82515"/>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1"/>
              </a:solidFill>
            </a:rPr>
            <a:t>Hard-currency</a:t>
          </a:r>
          <a:r>
            <a:rPr lang="en-US" sz="4200" kern="1200" dirty="0">
              <a:solidFill>
                <a:schemeClr val="bg1"/>
              </a:solidFill>
            </a:rPr>
            <a:t> anchor</a:t>
          </a:r>
          <a:endParaRPr lang="en-ZA" sz="4200" kern="1200" dirty="0">
            <a:solidFill>
              <a:schemeClr val="bg1"/>
            </a:solidFill>
          </a:endParaRPr>
        </a:p>
      </dsp:txBody>
      <dsp:txXfrm rot="-10800000">
        <a:off x="2082799" y="1231292"/>
        <a:ext cx="3962400" cy="1231292"/>
      </dsp:txXfrm>
    </dsp:sp>
    <dsp:sp modelId="{44FF7780-0FE5-46A3-BAD4-4A47DF9A7423}">
      <dsp:nvSpPr>
        <dsp:cNvPr id="0" name=""/>
        <dsp:cNvSpPr/>
      </dsp:nvSpPr>
      <dsp:spPr>
        <a:xfrm rot="10800000">
          <a:off x="2032000" y="2462584"/>
          <a:ext cx="4064000" cy="1231292"/>
        </a:xfrm>
        <a:prstGeom prst="trapezoid">
          <a:avLst>
            <a:gd name="adj" fmla="val 82515"/>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Returns</a:t>
          </a:r>
          <a:endParaRPr lang="en-ZA" sz="3200" kern="1200" dirty="0">
            <a:solidFill>
              <a:schemeClr val="bg1"/>
            </a:solidFill>
          </a:endParaRPr>
        </a:p>
      </dsp:txBody>
      <dsp:txXfrm rot="-10800000">
        <a:off x="2743199" y="2462584"/>
        <a:ext cx="2641600" cy="1231292"/>
      </dsp:txXfrm>
    </dsp:sp>
    <dsp:sp modelId="{7EC6C126-47A5-45FA-911D-BCCD154A2320}">
      <dsp:nvSpPr>
        <dsp:cNvPr id="0" name=""/>
        <dsp:cNvSpPr/>
      </dsp:nvSpPr>
      <dsp:spPr>
        <a:xfrm rot="10800000">
          <a:off x="3047999" y="3693876"/>
          <a:ext cx="2032000" cy="1231292"/>
        </a:xfrm>
        <a:prstGeom prst="trapezoid">
          <a:avLst>
            <a:gd name="adj" fmla="val 82515"/>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Volatility reduction</a:t>
          </a:r>
        </a:p>
        <a:p>
          <a:pPr marL="0" lvl="0" indent="0" algn="ctr" defTabSz="889000">
            <a:lnSpc>
              <a:spcPct val="90000"/>
            </a:lnSpc>
            <a:spcBef>
              <a:spcPct val="0"/>
            </a:spcBef>
            <a:spcAft>
              <a:spcPct val="35000"/>
            </a:spcAft>
            <a:buNone/>
          </a:pPr>
          <a:endParaRPr lang="en-ZA" sz="3200" kern="1200" dirty="0">
            <a:solidFill>
              <a:schemeClr val="bg1"/>
            </a:solidFill>
          </a:endParaRPr>
        </a:p>
      </dsp:txBody>
      <dsp:txXfrm rot="-10800000">
        <a:off x="3047999" y="3693876"/>
        <a:ext cx="2032000" cy="1231292"/>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0.35082</cdr:x>
      <cdr:y>0.83396</cdr:y>
    </cdr:from>
    <cdr:to>
      <cdr:x>0.46069</cdr:x>
      <cdr:y>0.89481</cdr:y>
    </cdr:to>
    <cdr:sp macro="" textlink="">
      <cdr:nvSpPr>
        <cdr:cNvPr id="2" name="TextBox 4">
          <a:extLst xmlns:a="http://schemas.openxmlformats.org/drawingml/2006/main">
            <a:ext uri="{FF2B5EF4-FFF2-40B4-BE49-F238E27FC236}">
              <a16:creationId xmlns:a16="http://schemas.microsoft.com/office/drawing/2014/main" id="{E18097F2-8B71-3502-0319-535E414465B2}"/>
            </a:ext>
          </a:extLst>
        </cdr:cNvPr>
        <cdr:cNvSpPr txBox="1"/>
      </cdr:nvSpPr>
      <cdr:spPr>
        <a:xfrm xmlns:a="http://schemas.openxmlformats.org/drawingml/2006/main">
          <a:off x="2897839" y="4162402"/>
          <a:ext cx="907464" cy="303691"/>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ZA" sz="1100" b="1"/>
            <a:t>Growth</a:t>
          </a:r>
        </a:p>
      </cdr:txBody>
    </cdr:sp>
  </cdr:relSizeAnchor>
  <cdr:relSizeAnchor xmlns:cdr="http://schemas.openxmlformats.org/drawingml/2006/chartDrawing">
    <cdr:from>
      <cdr:x>0.88241</cdr:x>
      <cdr:y>0.48852</cdr:y>
    </cdr:from>
    <cdr:to>
      <cdr:x>0.98847</cdr:x>
      <cdr:y>0.54937</cdr:y>
    </cdr:to>
    <cdr:sp macro="" textlink="">
      <cdr:nvSpPr>
        <cdr:cNvPr id="3" name="TextBox 4">
          <a:extLst xmlns:a="http://schemas.openxmlformats.org/drawingml/2006/main">
            <a:ext uri="{FF2B5EF4-FFF2-40B4-BE49-F238E27FC236}">
              <a16:creationId xmlns:a16="http://schemas.microsoft.com/office/drawing/2014/main" id="{78295CA1-D841-118F-5E85-F609EBF6AECB}"/>
            </a:ext>
          </a:extLst>
        </cdr:cNvPr>
        <cdr:cNvSpPr txBox="1"/>
      </cdr:nvSpPr>
      <cdr:spPr>
        <a:xfrm xmlns:a="http://schemas.openxmlformats.org/drawingml/2006/main">
          <a:off x="7290434" y="2439177"/>
          <a:ext cx="876300" cy="303807"/>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ZA" sz="1100" b="1"/>
            <a:t>Cyclical</a:t>
          </a:r>
        </a:p>
      </cdr:txBody>
    </cdr:sp>
  </cdr:relSizeAnchor>
  <cdr:relSizeAnchor xmlns:cdr="http://schemas.openxmlformats.org/drawingml/2006/chartDrawing">
    <cdr:from>
      <cdr:x>0.07413</cdr:x>
      <cdr:y>0.47511</cdr:y>
    </cdr:from>
    <cdr:to>
      <cdr:x>0.1802</cdr:x>
      <cdr:y>0.53595</cdr:y>
    </cdr:to>
    <cdr:sp macro="" textlink="">
      <cdr:nvSpPr>
        <cdr:cNvPr id="4" name="TextBox 4">
          <a:extLst xmlns:a="http://schemas.openxmlformats.org/drawingml/2006/main">
            <a:ext uri="{FF2B5EF4-FFF2-40B4-BE49-F238E27FC236}">
              <a16:creationId xmlns:a16="http://schemas.microsoft.com/office/drawing/2014/main" id="{A1E205F0-999D-303D-AA77-CA50FA0EAEAA}"/>
            </a:ext>
          </a:extLst>
        </cdr:cNvPr>
        <cdr:cNvSpPr txBox="1"/>
      </cdr:nvSpPr>
      <cdr:spPr>
        <a:xfrm xmlns:a="http://schemas.openxmlformats.org/drawingml/2006/main">
          <a:off x="612493" y="2372214"/>
          <a:ext cx="876299" cy="303807"/>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ZA" sz="1100" b="1"/>
            <a:t>Defensive</a:t>
          </a:r>
        </a:p>
      </cdr:txBody>
    </cdr:sp>
  </cdr:relSizeAnchor>
  <cdr:relSizeAnchor xmlns:cdr="http://schemas.openxmlformats.org/drawingml/2006/chartDrawing">
    <cdr:from>
      <cdr:x>0.34863</cdr:x>
      <cdr:y>0.04644</cdr:y>
    </cdr:from>
    <cdr:to>
      <cdr:x>0.45849</cdr:x>
      <cdr:y>0.10728</cdr:y>
    </cdr:to>
    <cdr:sp macro="" textlink="">
      <cdr:nvSpPr>
        <cdr:cNvPr id="5" name="TextBox 4">
          <a:extLst xmlns:a="http://schemas.openxmlformats.org/drawingml/2006/main">
            <a:ext uri="{FF2B5EF4-FFF2-40B4-BE49-F238E27FC236}">
              <a16:creationId xmlns:a16="http://schemas.microsoft.com/office/drawing/2014/main" id="{B2441DE0-0520-CA21-4B64-72AE265A7502}"/>
            </a:ext>
          </a:extLst>
        </cdr:cNvPr>
        <cdr:cNvSpPr txBox="1"/>
      </cdr:nvSpPr>
      <cdr:spPr>
        <a:xfrm xmlns:a="http://schemas.openxmlformats.org/drawingml/2006/main">
          <a:off x="2879725" y="231775"/>
          <a:ext cx="907464" cy="303691"/>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ZA" sz="1100" b="1"/>
            <a:t>Value</a:t>
          </a:r>
        </a:p>
      </cdr:txBody>
    </cdr:sp>
  </cdr:relSizeAnchor>
  <cdr:relSizeAnchor xmlns:cdr="http://schemas.openxmlformats.org/drawingml/2006/chartDrawing">
    <cdr:from>
      <cdr:x>0.04325</cdr:x>
      <cdr:y>0.94643</cdr:y>
    </cdr:from>
    <cdr:to>
      <cdr:x>0.57973</cdr:x>
      <cdr:y>1</cdr:y>
    </cdr:to>
    <cdr:sp macro="" textlink="">
      <cdr:nvSpPr>
        <cdr:cNvPr id="6" name="TextBox 5">
          <a:extLst xmlns:a="http://schemas.openxmlformats.org/drawingml/2006/main">
            <a:ext uri="{FF2B5EF4-FFF2-40B4-BE49-F238E27FC236}">
              <a16:creationId xmlns:a16="http://schemas.microsoft.com/office/drawing/2014/main" id="{C9D56926-7A32-F504-3B26-CC2B9BD8AFD3}"/>
            </a:ext>
          </a:extLst>
        </cdr:cNvPr>
        <cdr:cNvSpPr txBox="1"/>
      </cdr:nvSpPr>
      <cdr:spPr>
        <a:xfrm xmlns:a="http://schemas.openxmlformats.org/drawingml/2006/main">
          <a:off x="462911" y="4894122"/>
          <a:ext cx="574243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solidFill>
                <a:schemeClr val="tx2"/>
              </a:solidFill>
              <a:latin typeface="Arial Narrow" panose="020B0606020202030204" pitchFamily="34" charset="0"/>
            </a:rPr>
            <a:t>Source: Morningstar Direct, SPW Research</a:t>
          </a:r>
          <a:endParaRPr lang="en-ZA" sz="1200" dirty="0">
            <a:solidFill>
              <a:schemeClr val="tx2"/>
            </a:solidFill>
            <a:latin typeface="Arial Narrow" panose="020B0606020202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BA5E11-9BFD-9E46-B480-F9B594EF068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3DF7C81-D257-204A-9EE0-1F4902670CDB}"/>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0177A5B-1E27-5E41-AC98-912FA39731E8}" type="datetimeFigureOut">
              <a:rPr lang="en-US" smtClean="0"/>
              <a:t>5/7/2025</a:t>
            </a:fld>
            <a:endParaRPr lang="en-US" dirty="0"/>
          </a:p>
        </p:txBody>
      </p:sp>
      <p:sp>
        <p:nvSpPr>
          <p:cNvPr id="4" name="Footer Placeholder 3">
            <a:extLst>
              <a:ext uri="{FF2B5EF4-FFF2-40B4-BE49-F238E27FC236}">
                <a16:creationId xmlns:a16="http://schemas.microsoft.com/office/drawing/2014/main" id="{0A141119-F6F7-D04A-92FE-67523D7C53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0AAC029-2F0D-8E45-85AA-812A50A9E32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BDF0471-B6F1-5A4C-A5D5-53FD1689FD75}" type="slidenum">
              <a:rPr lang="en-US" smtClean="0"/>
              <a:t>‹#›</a:t>
            </a:fld>
            <a:endParaRPr lang="en-US" dirty="0"/>
          </a:p>
        </p:txBody>
      </p:sp>
    </p:spTree>
    <p:extLst>
      <p:ext uri="{BB962C8B-B14F-4D97-AF65-F5344CB8AC3E}">
        <p14:creationId xmlns:p14="http://schemas.microsoft.com/office/powerpoint/2010/main" val="2902419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B05779E-5183-724C-96A4-B3197237D9AE}" type="datetimeFigureOut">
              <a:rPr lang="en-US" smtClean="0"/>
              <a:t>5/7/2025</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AA9911C-BD68-B545-BF7B-96C5747E9F9A}" type="slidenum">
              <a:rPr lang="en-US" smtClean="0"/>
              <a:t>‹#›</a:t>
            </a:fld>
            <a:endParaRPr lang="en-US" dirty="0"/>
          </a:p>
        </p:txBody>
      </p:sp>
    </p:spTree>
    <p:extLst>
      <p:ext uri="{BB962C8B-B14F-4D97-AF65-F5344CB8AC3E}">
        <p14:creationId xmlns:p14="http://schemas.microsoft.com/office/powerpoint/2010/main" val="1341456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loss of manufacturing share by the US and Western Allies to China over the past 30 years may now have gone too far.</a:t>
            </a:r>
          </a:p>
          <a:p>
            <a:endParaRPr lang="en-US" dirty="0"/>
          </a:p>
          <a:p>
            <a:r>
              <a:rPr lang="en-US" dirty="0"/>
              <a:t>For some reason, all politicians love manufacturing, and there is bipartisan support for reviving the U.S. manufacturing industry. Nevertheless, from Trump 1.0 to the Biden administration, the U.S. government has implemented a range of policies to encourage manufacturing businesses. These efforts have produced little impact. U.S. manufacturing as a share of GDP has continued to fall, along with manufacturing employment</a:t>
            </a:r>
          </a:p>
          <a:p>
            <a:endParaRPr lang="en-ZA" dirty="0"/>
          </a:p>
        </p:txBody>
      </p:sp>
      <p:sp>
        <p:nvSpPr>
          <p:cNvPr id="4" name="Slide Number Placeholder 3"/>
          <p:cNvSpPr>
            <a:spLocks noGrp="1"/>
          </p:cNvSpPr>
          <p:nvPr>
            <p:ph type="sldNum" sz="quarter" idx="5"/>
          </p:nvPr>
        </p:nvSpPr>
        <p:spPr/>
        <p:txBody>
          <a:bodyPr/>
          <a:lstStyle/>
          <a:p>
            <a:fld id="{DAA9911C-BD68-B545-BF7B-96C5747E9F9A}" type="slidenum">
              <a:rPr lang="en-US" smtClean="0"/>
              <a:t>5</a:t>
            </a:fld>
            <a:endParaRPr lang="en-US" dirty="0"/>
          </a:p>
        </p:txBody>
      </p:sp>
    </p:spTree>
    <p:extLst>
      <p:ext uri="{BB962C8B-B14F-4D97-AF65-F5344CB8AC3E}">
        <p14:creationId xmlns:p14="http://schemas.microsoft.com/office/powerpoint/2010/main" val="130266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6.xml"/><Relationship Id="rId4" Type="http://schemas.openxmlformats.org/officeDocument/2006/relationships/image" Target="../media/image4.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_Title &amp; Sub-headin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96585" y="2953816"/>
            <a:ext cx="5166151" cy="1008810"/>
          </a:xfrm>
          <a:prstGeom prst="rect">
            <a:avLst/>
          </a:prstGeom>
        </p:spPr>
        <p:txBody>
          <a:bodyPr anchor="b"/>
          <a:lstStyle>
            <a:lvl1pPr algn="l">
              <a:defRPr sz="3600">
                <a:solidFill>
                  <a:schemeClr val="accent3"/>
                </a:solidFill>
                <a:latin typeface="Arial Narrow" charset="0"/>
                <a:ea typeface="Arial Narrow" charset="0"/>
                <a:cs typeface="Arial Narrow" charset="0"/>
              </a:defRPr>
            </a:lvl1pPr>
          </a:lstStyle>
          <a:p>
            <a:r>
              <a:rPr lang="en-US" dirty="0"/>
              <a:t>CLICK TO EDIT TITLE</a:t>
            </a:r>
          </a:p>
        </p:txBody>
      </p:sp>
      <p:sp>
        <p:nvSpPr>
          <p:cNvPr id="3" name="Subtitle 2"/>
          <p:cNvSpPr>
            <a:spLocks noGrp="1"/>
          </p:cNvSpPr>
          <p:nvPr>
            <p:ph type="subTitle" idx="1" hasCustomPrompt="1"/>
          </p:nvPr>
        </p:nvSpPr>
        <p:spPr>
          <a:xfrm>
            <a:off x="6393471" y="4019653"/>
            <a:ext cx="5169265" cy="405186"/>
          </a:xfrm>
          <a:prstGeom prst="rect">
            <a:avLst/>
          </a:prstGeom>
        </p:spPr>
        <p:txBody>
          <a:bodyPr/>
          <a:lstStyle>
            <a:lvl1pPr marL="0" indent="0" algn="l">
              <a:buNone/>
              <a:defRPr sz="2000">
                <a:solidFill>
                  <a:schemeClr val="accent5">
                    <a:lumMod val="60000"/>
                    <a:lumOff val="40000"/>
                  </a:schemeClr>
                </a:solidFill>
                <a:latin typeface="Arial Narrow" charset="0"/>
                <a:ea typeface="Arial Narrow" charset="0"/>
                <a:cs typeface="Arial Narrow"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Insert date</a:t>
            </a:r>
          </a:p>
        </p:txBody>
      </p:sp>
    </p:spTree>
    <p:extLst>
      <p:ext uri="{BB962C8B-B14F-4D97-AF65-F5344CB8AC3E}">
        <p14:creationId xmlns:p14="http://schemas.microsoft.com/office/powerpoint/2010/main" val="34791263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_Heading &amp; Sub-heading_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F8DD1F-4463-7945-A790-39146F6F642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891" y="0"/>
            <a:ext cx="12247781" cy="6888516"/>
          </a:xfrm>
          <a:prstGeom prst="rect">
            <a:avLst/>
          </a:prstGeom>
        </p:spPr>
      </p:pic>
      <p:sp>
        <p:nvSpPr>
          <p:cNvPr id="7" name="Title 1">
            <a:extLst>
              <a:ext uri="{FF2B5EF4-FFF2-40B4-BE49-F238E27FC236}">
                <a16:creationId xmlns:a16="http://schemas.microsoft.com/office/drawing/2014/main" id="{1C153B50-DA9C-6E47-8871-A8D3A9EA86E7}"/>
              </a:ext>
            </a:extLst>
          </p:cNvPr>
          <p:cNvSpPr>
            <a:spLocks noGrp="1"/>
          </p:cNvSpPr>
          <p:nvPr>
            <p:ph type="ctrTitle" hasCustomPrompt="1"/>
          </p:nvPr>
        </p:nvSpPr>
        <p:spPr>
          <a:xfrm>
            <a:off x="6646330" y="1888769"/>
            <a:ext cx="5103082" cy="865253"/>
          </a:xfrm>
          <a:prstGeom prst="rect">
            <a:avLst/>
          </a:prstGeom>
        </p:spPr>
        <p:txBody>
          <a:bodyPr anchor="b"/>
          <a:lstStyle>
            <a:lvl1pPr algn="l">
              <a:defRPr sz="3600">
                <a:solidFill>
                  <a:schemeClr val="accent3"/>
                </a:solidFill>
                <a:latin typeface="Arial Narrow" charset="0"/>
                <a:ea typeface="Arial Narrow" charset="0"/>
                <a:cs typeface="Arial Narrow" charset="0"/>
              </a:defRPr>
            </a:lvl1pPr>
          </a:lstStyle>
          <a:p>
            <a:r>
              <a:rPr lang="en-US" dirty="0"/>
              <a:t>CLICK TO EDIT TITLE</a:t>
            </a:r>
          </a:p>
        </p:txBody>
      </p:sp>
      <p:sp>
        <p:nvSpPr>
          <p:cNvPr id="8" name="Text Placeholder 13">
            <a:extLst>
              <a:ext uri="{FF2B5EF4-FFF2-40B4-BE49-F238E27FC236}">
                <a16:creationId xmlns:a16="http://schemas.microsoft.com/office/drawing/2014/main" id="{E097A854-887F-064D-A433-C424C219553E}"/>
              </a:ext>
            </a:extLst>
          </p:cNvPr>
          <p:cNvSpPr>
            <a:spLocks noGrp="1"/>
          </p:cNvSpPr>
          <p:nvPr>
            <p:ph type="body" sz="quarter" idx="10" hasCustomPrompt="1"/>
          </p:nvPr>
        </p:nvSpPr>
        <p:spPr>
          <a:xfrm>
            <a:off x="5494570" y="1879026"/>
            <a:ext cx="1049338" cy="929487"/>
          </a:xfrm>
          <a:prstGeom prst="rect">
            <a:avLst/>
          </a:prstGeom>
        </p:spPr>
        <p:txBody>
          <a:bodyPr anchor="b"/>
          <a:lstStyle>
            <a:lvl1pPr marL="0" indent="0" algn="ctr">
              <a:lnSpc>
                <a:spcPct val="100000"/>
              </a:lnSpc>
              <a:spcBef>
                <a:spcPts val="0"/>
              </a:spcBef>
              <a:buNone/>
              <a:defRPr sz="5400">
                <a:solidFill>
                  <a:schemeClr val="tx2"/>
                </a:solidFill>
                <a:latin typeface="Arial Narrow" charset="0"/>
                <a:ea typeface="Arial Narrow" charset="0"/>
                <a:cs typeface="Arial Narrow" charset="0"/>
              </a:defRPr>
            </a:lvl1pPr>
          </a:lstStyle>
          <a:p>
            <a:pPr lvl="0"/>
            <a:r>
              <a:rPr lang="en-US" dirty="0"/>
              <a:t>0</a:t>
            </a:r>
          </a:p>
        </p:txBody>
      </p:sp>
      <p:sp>
        <p:nvSpPr>
          <p:cNvPr id="11" name="Subtitle 2">
            <a:extLst>
              <a:ext uri="{FF2B5EF4-FFF2-40B4-BE49-F238E27FC236}">
                <a16:creationId xmlns:a16="http://schemas.microsoft.com/office/drawing/2014/main" id="{E95544ED-7D4E-6C4D-9C82-3FF0B61812D5}"/>
              </a:ext>
            </a:extLst>
          </p:cNvPr>
          <p:cNvSpPr>
            <a:spLocks noGrp="1"/>
          </p:cNvSpPr>
          <p:nvPr>
            <p:ph type="subTitle" idx="1" hasCustomPrompt="1"/>
          </p:nvPr>
        </p:nvSpPr>
        <p:spPr>
          <a:xfrm>
            <a:off x="7206226" y="2827044"/>
            <a:ext cx="4543185" cy="405186"/>
          </a:xfrm>
          <a:prstGeom prst="rect">
            <a:avLst/>
          </a:prstGeom>
        </p:spPr>
        <p:txBody>
          <a:bodyPr/>
          <a:lstStyle>
            <a:lvl1pPr marL="0" indent="0" algn="l">
              <a:buNone/>
              <a:defRPr sz="2000">
                <a:solidFill>
                  <a:schemeClr val="accent5">
                    <a:lumMod val="60000"/>
                    <a:lumOff val="40000"/>
                  </a:schemeClr>
                </a:solidFill>
                <a:latin typeface="Arial Narrow" charset="0"/>
                <a:ea typeface="Arial Narrow" charset="0"/>
                <a:cs typeface="Arial Narrow"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Insert sub-title</a:t>
            </a:r>
          </a:p>
        </p:txBody>
      </p:sp>
      <p:sp>
        <p:nvSpPr>
          <p:cNvPr id="12" name="Oval 11">
            <a:extLst>
              <a:ext uri="{FF2B5EF4-FFF2-40B4-BE49-F238E27FC236}">
                <a16:creationId xmlns:a16="http://schemas.microsoft.com/office/drawing/2014/main" id="{FE029521-B2C1-B141-AEE3-FFDEBE3E87AC}"/>
              </a:ext>
            </a:extLst>
          </p:cNvPr>
          <p:cNvSpPr/>
          <p:nvPr userDrawn="1"/>
        </p:nvSpPr>
        <p:spPr>
          <a:xfrm>
            <a:off x="6837023" y="2952508"/>
            <a:ext cx="154259" cy="15425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dirty="0">
              <a:latin typeface="Arial Narrow" panose="020B0604020202020204" pitchFamily="34" charset="0"/>
            </a:endParaRPr>
          </a:p>
        </p:txBody>
      </p:sp>
    </p:spTree>
    <p:extLst>
      <p:ext uri="{BB962C8B-B14F-4D97-AF65-F5344CB8AC3E}">
        <p14:creationId xmlns:p14="http://schemas.microsoft.com/office/powerpoint/2010/main" val="308083876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able &amp; Graph_Heading and Sub-heading">
    <p:spTree>
      <p:nvGrpSpPr>
        <p:cNvPr id="1" name=""/>
        <p:cNvGrpSpPr/>
        <p:nvPr/>
      </p:nvGrpSpPr>
      <p:grpSpPr>
        <a:xfrm>
          <a:off x="0" y="0"/>
          <a:ext cx="0" cy="0"/>
          <a:chOff x="0" y="0"/>
          <a:chExt cx="0" cy="0"/>
        </a:xfrm>
      </p:grpSpPr>
      <p:cxnSp>
        <p:nvCxnSpPr>
          <p:cNvPr id="9" name="Straight Connector 8"/>
          <p:cNvCxnSpPr/>
          <p:nvPr userDrawn="1"/>
        </p:nvCxnSpPr>
        <p:spPr>
          <a:xfrm flipH="1">
            <a:off x="5190978" y="1505243"/>
            <a:ext cx="1702191" cy="0"/>
          </a:xfrm>
          <a:prstGeom prst="line">
            <a:avLst/>
          </a:prstGeom>
          <a:ln>
            <a:solidFill>
              <a:schemeClr val="tx2">
                <a:alpha val="26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p:cNvSpPr>
            <a:spLocks noGrp="1"/>
          </p:cNvSpPr>
          <p:nvPr>
            <p:ph type="body" sz="quarter" idx="11" hasCustomPrompt="1"/>
          </p:nvPr>
        </p:nvSpPr>
        <p:spPr>
          <a:xfrm>
            <a:off x="838200" y="963690"/>
            <a:ext cx="10515600" cy="349250"/>
          </a:xfrm>
          <a:prstGeom prst="rect">
            <a:avLst/>
          </a:prstGeom>
        </p:spPr>
        <p:txBody>
          <a:bodyPr anchor="ctr"/>
          <a:lstStyle>
            <a:lvl1pPr marL="0" indent="0" algn="ctr">
              <a:buNone/>
              <a:defRPr sz="1800">
                <a:solidFill>
                  <a:schemeClr val="tx2"/>
                </a:solidFill>
                <a:latin typeface="Arial Narrow" charset="0"/>
                <a:ea typeface="Arial Narrow" charset="0"/>
                <a:cs typeface="Arial Narrow" charset="0"/>
              </a:defRPr>
            </a:lvl1pPr>
            <a:lvl2pPr marL="457200" indent="0" algn="ctr">
              <a:buNone/>
              <a:defRPr sz="1600">
                <a:solidFill>
                  <a:schemeClr val="tx2"/>
                </a:solidFill>
                <a:latin typeface="Arial Narrow" charset="0"/>
                <a:ea typeface="Arial Narrow" charset="0"/>
                <a:cs typeface="Arial Narrow" charset="0"/>
              </a:defRPr>
            </a:lvl2pPr>
            <a:lvl3pPr marL="914400" indent="0" algn="ctr">
              <a:buNone/>
              <a:defRPr sz="1600">
                <a:solidFill>
                  <a:schemeClr val="tx2"/>
                </a:solidFill>
                <a:latin typeface="Arial Narrow" charset="0"/>
                <a:ea typeface="Arial Narrow" charset="0"/>
                <a:cs typeface="Arial Narrow" charset="0"/>
              </a:defRPr>
            </a:lvl3pPr>
            <a:lvl4pPr marL="1371600" indent="0" algn="ctr">
              <a:buNone/>
              <a:defRPr sz="1600">
                <a:solidFill>
                  <a:schemeClr val="tx2"/>
                </a:solidFill>
                <a:latin typeface="Arial Narrow" charset="0"/>
                <a:ea typeface="Arial Narrow" charset="0"/>
                <a:cs typeface="Arial Narrow" charset="0"/>
              </a:defRPr>
            </a:lvl4pPr>
            <a:lvl5pPr marL="1828800" indent="0" algn="ctr">
              <a:buNone/>
              <a:defRPr sz="1600">
                <a:solidFill>
                  <a:schemeClr val="tx2"/>
                </a:solidFill>
                <a:latin typeface="Arial Narrow" charset="0"/>
                <a:ea typeface="Arial Narrow" charset="0"/>
                <a:cs typeface="Arial Narrow" charset="0"/>
              </a:defRPr>
            </a:lvl5pPr>
          </a:lstStyle>
          <a:p>
            <a:pPr lvl="0"/>
            <a:r>
              <a:rPr lang="en-US" dirty="0"/>
              <a:t>Click to edit sub-heading</a:t>
            </a:r>
          </a:p>
        </p:txBody>
      </p:sp>
      <p:sp>
        <p:nvSpPr>
          <p:cNvPr id="5" name="Title Placeholder 1">
            <a:extLst>
              <a:ext uri="{FF2B5EF4-FFF2-40B4-BE49-F238E27FC236}">
                <a16:creationId xmlns:a16="http://schemas.microsoft.com/office/drawing/2014/main" id="{FD71AA86-CC5D-044D-96D5-5A3FC0683135}"/>
              </a:ext>
            </a:extLst>
          </p:cNvPr>
          <p:cNvSpPr>
            <a:spLocks noGrp="1"/>
          </p:cNvSpPr>
          <p:nvPr>
            <p:ph type="title" hasCustomPrompt="1"/>
          </p:nvPr>
        </p:nvSpPr>
        <p:spPr>
          <a:xfrm>
            <a:off x="838200" y="445807"/>
            <a:ext cx="10515600" cy="495487"/>
          </a:xfrm>
          <a:prstGeom prst="rect">
            <a:avLst/>
          </a:prstGeom>
        </p:spPr>
        <p:txBody>
          <a:bodyPr vert="horz" lIns="91440" tIns="45720" rIns="91440" bIns="45720" rtlCol="0" anchor="ctr">
            <a:noAutofit/>
          </a:bodyPr>
          <a:lstStyle>
            <a:lvl1pPr algn="ctr">
              <a:defRPr sz="2800">
                <a:latin typeface="Arial Narrow" charset="0"/>
                <a:ea typeface="Arial Narrow" charset="0"/>
                <a:cs typeface="Arial Narrow" charset="0"/>
              </a:defRPr>
            </a:lvl1pPr>
          </a:lstStyle>
          <a:p>
            <a:r>
              <a:rPr lang="en-US" dirty="0"/>
              <a:t>CLICK TO EDIT HEADING</a:t>
            </a:r>
          </a:p>
        </p:txBody>
      </p:sp>
    </p:spTree>
    <p:extLst>
      <p:ext uri="{BB962C8B-B14F-4D97-AF65-F5344CB8AC3E}">
        <p14:creationId xmlns:p14="http://schemas.microsoft.com/office/powerpoint/2010/main" val="27851345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 &amp; Graph_Heading">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838200" y="445807"/>
            <a:ext cx="10515600" cy="495487"/>
          </a:xfrm>
          <a:prstGeom prst="rect">
            <a:avLst/>
          </a:prstGeom>
        </p:spPr>
        <p:txBody>
          <a:bodyPr vert="horz" lIns="91440" tIns="45720" rIns="91440" bIns="45720" rtlCol="0" anchor="ctr">
            <a:noAutofit/>
          </a:bodyPr>
          <a:lstStyle>
            <a:lvl1pPr algn="ctr">
              <a:defRPr sz="2800">
                <a:latin typeface="Arial Narrow" charset="0"/>
                <a:ea typeface="Arial Narrow" charset="0"/>
                <a:cs typeface="Arial Narrow" charset="0"/>
              </a:defRPr>
            </a:lvl1pPr>
          </a:lstStyle>
          <a:p>
            <a:r>
              <a:rPr lang="en-US" dirty="0"/>
              <a:t>CLICK TO EDIT HEADING</a:t>
            </a:r>
          </a:p>
        </p:txBody>
      </p:sp>
      <p:cxnSp>
        <p:nvCxnSpPr>
          <p:cNvPr id="4" name="Straight Connector 3"/>
          <p:cNvCxnSpPr/>
          <p:nvPr userDrawn="1"/>
        </p:nvCxnSpPr>
        <p:spPr>
          <a:xfrm flipH="1">
            <a:off x="5190978" y="1169066"/>
            <a:ext cx="1702191" cy="0"/>
          </a:xfrm>
          <a:prstGeom prst="line">
            <a:avLst/>
          </a:prstGeom>
          <a:ln>
            <a:solidFill>
              <a:schemeClr val="tx2">
                <a:alpha val="26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63437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4398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able &amp; Graph_Head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F7C9E8-85D8-8A4F-A01C-05AEEF04EFA3}"/>
              </a:ext>
            </a:extLst>
          </p:cNvPr>
          <p:cNvSpPr/>
          <p:nvPr userDrawn="1"/>
        </p:nvSpPr>
        <p:spPr>
          <a:xfrm>
            <a:off x="0" y="1502001"/>
            <a:ext cx="12192000" cy="4668999"/>
          </a:xfrm>
          <a:prstGeom prst="rect">
            <a:avLst/>
          </a:prstGeom>
          <a:solidFill>
            <a:schemeClr val="bg1">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Narrow" panose="020B0604020202020204" pitchFamily="34" charset="0"/>
            </a:endParaRPr>
          </a:p>
        </p:txBody>
      </p:sp>
      <p:sp>
        <p:nvSpPr>
          <p:cNvPr id="8" name="Title Placeholder 1">
            <a:extLst>
              <a:ext uri="{FF2B5EF4-FFF2-40B4-BE49-F238E27FC236}">
                <a16:creationId xmlns:a16="http://schemas.microsoft.com/office/drawing/2014/main" id="{1F5F0154-2A22-4843-9F14-9A604748D4C2}"/>
              </a:ext>
            </a:extLst>
          </p:cNvPr>
          <p:cNvSpPr>
            <a:spLocks noGrp="1"/>
          </p:cNvSpPr>
          <p:nvPr>
            <p:ph type="title" hasCustomPrompt="1"/>
          </p:nvPr>
        </p:nvSpPr>
        <p:spPr>
          <a:xfrm>
            <a:off x="834232" y="445807"/>
            <a:ext cx="10523537" cy="495487"/>
          </a:xfrm>
          <a:prstGeom prst="rect">
            <a:avLst/>
          </a:prstGeom>
        </p:spPr>
        <p:txBody>
          <a:bodyPr vert="horz" lIns="91440" tIns="45720" rIns="91440" bIns="45720" rtlCol="0" anchor="ctr">
            <a:noAutofit/>
          </a:bodyPr>
          <a:lstStyle>
            <a:lvl1pPr algn="ctr">
              <a:defRPr sz="2800" b="0" i="0">
                <a:solidFill>
                  <a:schemeClr val="tx1"/>
                </a:solidFill>
                <a:latin typeface="Arial Narrow" panose="020B0604020202020204" pitchFamily="34" charset="0"/>
                <a:ea typeface="Arial Narrow" panose="020B0604020202020204" pitchFamily="34" charset="0"/>
                <a:cs typeface="Arial Narrow" panose="020B0604020202020204" pitchFamily="34" charset="0"/>
              </a:defRPr>
            </a:lvl1pPr>
          </a:lstStyle>
          <a:p>
            <a:r>
              <a:rPr lang="en-US" dirty="0"/>
              <a:t>CLICK TO EDIT HEADING</a:t>
            </a:r>
          </a:p>
        </p:txBody>
      </p:sp>
      <p:cxnSp>
        <p:nvCxnSpPr>
          <p:cNvPr id="9" name="Straight Connector 8">
            <a:extLst>
              <a:ext uri="{FF2B5EF4-FFF2-40B4-BE49-F238E27FC236}">
                <a16:creationId xmlns:a16="http://schemas.microsoft.com/office/drawing/2014/main" id="{1B8C33FA-3C89-8945-96DF-40DDA26F4B0B}"/>
              </a:ext>
            </a:extLst>
          </p:cNvPr>
          <p:cNvCxnSpPr/>
          <p:nvPr userDrawn="1"/>
        </p:nvCxnSpPr>
        <p:spPr>
          <a:xfrm flipH="1">
            <a:off x="5190978" y="1505243"/>
            <a:ext cx="1702191" cy="0"/>
          </a:xfrm>
          <a:prstGeom prst="line">
            <a:avLst/>
          </a:prstGeom>
          <a:ln>
            <a:solidFill>
              <a:schemeClr val="tx2">
                <a:alpha val="26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3C53D678-44FC-4442-A33E-17DEE4C6B2B2}"/>
              </a:ext>
            </a:extLst>
          </p:cNvPr>
          <p:cNvSpPr>
            <a:spLocks noGrp="1"/>
          </p:cNvSpPr>
          <p:nvPr>
            <p:ph type="body" sz="quarter" idx="11" hasCustomPrompt="1"/>
          </p:nvPr>
        </p:nvSpPr>
        <p:spPr>
          <a:xfrm>
            <a:off x="838200" y="963690"/>
            <a:ext cx="10515600" cy="349250"/>
          </a:xfrm>
          <a:prstGeom prst="rect">
            <a:avLst/>
          </a:prstGeom>
        </p:spPr>
        <p:txBody>
          <a:bodyPr anchor="ctr"/>
          <a:lstStyle>
            <a:lvl1pPr marL="0" indent="0" algn="ctr">
              <a:buNone/>
              <a:defRPr sz="1800">
                <a:solidFill>
                  <a:schemeClr val="tx2"/>
                </a:solidFill>
                <a:latin typeface="Arial Narrow" charset="0"/>
                <a:ea typeface="Arial Narrow" charset="0"/>
                <a:cs typeface="Arial Narrow" charset="0"/>
              </a:defRPr>
            </a:lvl1pPr>
            <a:lvl2pPr marL="457200" indent="0" algn="ctr">
              <a:buNone/>
              <a:defRPr sz="1600">
                <a:solidFill>
                  <a:schemeClr val="tx2"/>
                </a:solidFill>
                <a:latin typeface="Arial Narrow" charset="0"/>
                <a:ea typeface="Arial Narrow" charset="0"/>
                <a:cs typeface="Arial Narrow" charset="0"/>
              </a:defRPr>
            </a:lvl2pPr>
            <a:lvl3pPr marL="914400" indent="0" algn="ctr">
              <a:buNone/>
              <a:defRPr sz="1600">
                <a:solidFill>
                  <a:schemeClr val="tx2"/>
                </a:solidFill>
                <a:latin typeface="Arial Narrow" charset="0"/>
                <a:ea typeface="Arial Narrow" charset="0"/>
                <a:cs typeface="Arial Narrow" charset="0"/>
              </a:defRPr>
            </a:lvl3pPr>
            <a:lvl4pPr marL="1371600" indent="0" algn="ctr">
              <a:buNone/>
              <a:defRPr sz="1600">
                <a:solidFill>
                  <a:schemeClr val="tx2"/>
                </a:solidFill>
                <a:latin typeface="Arial Narrow" charset="0"/>
                <a:ea typeface="Arial Narrow" charset="0"/>
                <a:cs typeface="Arial Narrow" charset="0"/>
              </a:defRPr>
            </a:lvl4pPr>
            <a:lvl5pPr marL="1828800" indent="0" algn="ctr">
              <a:buNone/>
              <a:defRPr sz="1600">
                <a:solidFill>
                  <a:schemeClr val="tx2"/>
                </a:solidFill>
                <a:latin typeface="Arial Narrow" charset="0"/>
                <a:ea typeface="Arial Narrow" charset="0"/>
                <a:cs typeface="Arial Narrow" charset="0"/>
              </a:defRPr>
            </a:lvl5pPr>
          </a:lstStyle>
          <a:p>
            <a:pPr lvl="0"/>
            <a:r>
              <a:rPr lang="en-US" dirty="0"/>
              <a:t>Click to edit sub-heading</a:t>
            </a:r>
          </a:p>
        </p:txBody>
      </p:sp>
    </p:spTree>
    <p:extLst>
      <p:ext uri="{BB962C8B-B14F-4D97-AF65-F5344CB8AC3E}">
        <p14:creationId xmlns:p14="http://schemas.microsoft.com/office/powerpoint/2010/main" val="208881960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_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34B664-B2EF-1A43-A837-2B4095EDEA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6822" cy="6858000"/>
          </a:xfrm>
          <a:prstGeom prst="rect">
            <a:avLst/>
          </a:prstGeom>
        </p:spPr>
      </p:pic>
      <p:pic>
        <p:nvPicPr>
          <p:cNvPr id="3" name="Picture 2">
            <a:extLst>
              <a:ext uri="{FF2B5EF4-FFF2-40B4-BE49-F238E27FC236}">
                <a16:creationId xmlns:a16="http://schemas.microsoft.com/office/drawing/2014/main" id="{2FE399B0-E13F-D748-8726-D7FE47B1752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1356"/>
            <a:ext cx="12196822" cy="6857999"/>
          </a:xfrm>
          <a:prstGeom prst="rect">
            <a:avLst/>
          </a:prstGeom>
        </p:spPr>
      </p:pic>
      <p:sp>
        <p:nvSpPr>
          <p:cNvPr id="6" name="TextBox 5">
            <a:extLst>
              <a:ext uri="{FF2B5EF4-FFF2-40B4-BE49-F238E27FC236}">
                <a16:creationId xmlns:a16="http://schemas.microsoft.com/office/drawing/2014/main" id="{0E93BB5C-543B-C547-9A02-7701E4DE6AF2}"/>
              </a:ext>
            </a:extLst>
          </p:cNvPr>
          <p:cNvSpPr txBox="1"/>
          <p:nvPr userDrawn="1"/>
        </p:nvSpPr>
        <p:spPr>
          <a:xfrm>
            <a:off x="377965" y="1607523"/>
            <a:ext cx="628243" cy="2215991"/>
          </a:xfrm>
          <a:prstGeom prst="rect">
            <a:avLst/>
          </a:prstGeom>
          <a:noFill/>
        </p:spPr>
        <p:txBody>
          <a:bodyPr wrap="square" rtlCol="0">
            <a:spAutoFit/>
          </a:bodyPr>
          <a:lstStyle/>
          <a:p>
            <a:r>
              <a:rPr lang="en-ZA" sz="13800" dirty="0">
                <a:solidFill>
                  <a:schemeClr val="bg1"/>
                </a:solidFill>
                <a:latin typeface="Arial Narrow" panose="020B0604020202020204" pitchFamily="34" charset="0"/>
                <a:cs typeface="Arial Narrow" panose="020B0604020202020204" pitchFamily="34" charset="0"/>
              </a:rPr>
              <a:t>“</a:t>
            </a:r>
            <a:endParaRPr lang="en-US" sz="13800" dirty="0">
              <a:solidFill>
                <a:schemeClr val="bg1"/>
              </a:solidFill>
              <a:latin typeface="Arial Narrow" panose="020B0604020202020204" pitchFamily="34" charset="0"/>
              <a:cs typeface="Arial Narrow" panose="020B0604020202020204" pitchFamily="34" charset="0"/>
            </a:endParaRPr>
          </a:p>
        </p:txBody>
      </p:sp>
      <p:sp>
        <p:nvSpPr>
          <p:cNvPr id="7" name="Text Placeholder 12">
            <a:extLst>
              <a:ext uri="{FF2B5EF4-FFF2-40B4-BE49-F238E27FC236}">
                <a16:creationId xmlns:a16="http://schemas.microsoft.com/office/drawing/2014/main" id="{139389D8-16A6-3847-ADAF-7FA27B4C2FFF}"/>
              </a:ext>
            </a:extLst>
          </p:cNvPr>
          <p:cNvSpPr>
            <a:spLocks noGrp="1"/>
          </p:cNvSpPr>
          <p:nvPr>
            <p:ph type="body" sz="quarter" idx="10" hasCustomPrompt="1"/>
          </p:nvPr>
        </p:nvSpPr>
        <p:spPr>
          <a:xfrm>
            <a:off x="1006208" y="2053685"/>
            <a:ext cx="3929126" cy="2633401"/>
          </a:xfrm>
          <a:prstGeom prst="rect">
            <a:avLst/>
          </a:prstGeom>
        </p:spPr>
        <p:txBody>
          <a:bodyPr/>
          <a:lstStyle>
            <a:lvl1pPr marL="0" indent="0">
              <a:buNone/>
              <a:defRPr lang="en-ZA" sz="3200" b="0" i="0" smtClean="0">
                <a:solidFill>
                  <a:schemeClr val="bg1"/>
                </a:solidFill>
                <a:effectLst/>
                <a:latin typeface="Arial Narrow" panose="020B0604020202020204" pitchFamily="34" charset="0"/>
                <a:cs typeface="Arial Narrow" panose="020B0604020202020204" pitchFamily="34" charset="0"/>
              </a:defRPr>
            </a:lvl1pPr>
          </a:lstStyle>
          <a:p>
            <a:pPr lvl="0"/>
            <a:r>
              <a:rPr lang="en-US" dirty="0"/>
              <a:t>Click to edit quote</a:t>
            </a:r>
          </a:p>
        </p:txBody>
      </p:sp>
    </p:spTree>
    <p:extLst>
      <p:ext uri="{BB962C8B-B14F-4D97-AF65-F5344CB8AC3E}">
        <p14:creationId xmlns:p14="http://schemas.microsoft.com/office/powerpoint/2010/main" val="216941086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22D351-1BEA-0046-AD46-7814C40582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2712"/>
            <a:ext cx="12196822" cy="6857999"/>
          </a:xfrm>
          <a:prstGeom prst="rect">
            <a:avLst/>
          </a:prstGeom>
        </p:spPr>
      </p:pic>
      <p:sp>
        <p:nvSpPr>
          <p:cNvPr id="8" name="Rectangle 7">
            <a:extLst>
              <a:ext uri="{FF2B5EF4-FFF2-40B4-BE49-F238E27FC236}">
                <a16:creationId xmlns:a16="http://schemas.microsoft.com/office/drawing/2014/main" id="{2EB57586-7350-5B48-BC7F-825C30B1D069}"/>
              </a:ext>
            </a:extLst>
          </p:cNvPr>
          <p:cNvSpPr/>
          <p:nvPr userDrawn="1"/>
        </p:nvSpPr>
        <p:spPr>
          <a:xfrm>
            <a:off x="0" y="0"/>
            <a:ext cx="6939280" cy="2672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Narrow" panose="020B0604020202020204" pitchFamily="34" charset="0"/>
            </a:endParaRPr>
          </a:p>
        </p:txBody>
      </p:sp>
      <p:sp>
        <p:nvSpPr>
          <p:cNvPr id="6" name="TextBox 5">
            <a:extLst>
              <a:ext uri="{FF2B5EF4-FFF2-40B4-BE49-F238E27FC236}">
                <a16:creationId xmlns:a16="http://schemas.microsoft.com/office/drawing/2014/main" id="{88321991-446A-EE4D-87AB-8E386B230EFA}"/>
              </a:ext>
            </a:extLst>
          </p:cNvPr>
          <p:cNvSpPr txBox="1"/>
          <p:nvPr userDrawn="1"/>
        </p:nvSpPr>
        <p:spPr>
          <a:xfrm>
            <a:off x="360717" y="181796"/>
            <a:ext cx="4420179" cy="1862048"/>
          </a:xfrm>
          <a:prstGeom prst="rect">
            <a:avLst/>
          </a:prstGeom>
          <a:noFill/>
        </p:spPr>
        <p:txBody>
          <a:bodyPr wrap="square" rtlCol="0">
            <a:spAutoFit/>
          </a:bodyPr>
          <a:lstStyle/>
          <a:p>
            <a:r>
              <a:rPr lang="en-ZA" sz="11500" dirty="0">
                <a:solidFill>
                  <a:schemeClr val="bg1"/>
                </a:solidFill>
                <a:latin typeface="Arial Narrow" panose="020B0604020202020204" pitchFamily="34" charset="0"/>
                <a:cs typeface="Arial Narrow" panose="020B0604020202020204" pitchFamily="34" charset="0"/>
              </a:rPr>
              <a:t>“</a:t>
            </a:r>
            <a:endParaRPr lang="en-US" sz="11500" dirty="0">
              <a:solidFill>
                <a:schemeClr val="bg1"/>
              </a:solidFill>
              <a:latin typeface="Arial Narrow" panose="020B0604020202020204" pitchFamily="34" charset="0"/>
              <a:cs typeface="Arial Narrow" panose="020B0604020202020204" pitchFamily="34" charset="0"/>
            </a:endParaRPr>
          </a:p>
        </p:txBody>
      </p:sp>
      <p:sp>
        <p:nvSpPr>
          <p:cNvPr id="13" name="Text Placeholder 12">
            <a:extLst>
              <a:ext uri="{FF2B5EF4-FFF2-40B4-BE49-F238E27FC236}">
                <a16:creationId xmlns:a16="http://schemas.microsoft.com/office/drawing/2014/main" id="{3C042440-875C-454C-8433-08017A4F1614}"/>
              </a:ext>
            </a:extLst>
          </p:cNvPr>
          <p:cNvSpPr>
            <a:spLocks noGrp="1"/>
          </p:cNvSpPr>
          <p:nvPr>
            <p:ph type="body" sz="quarter" idx="10" hasCustomPrompt="1"/>
          </p:nvPr>
        </p:nvSpPr>
        <p:spPr>
          <a:xfrm>
            <a:off x="988960" y="627959"/>
            <a:ext cx="5310240" cy="1415886"/>
          </a:xfrm>
          <a:prstGeom prst="rect">
            <a:avLst/>
          </a:prstGeom>
        </p:spPr>
        <p:txBody>
          <a:bodyPr/>
          <a:lstStyle>
            <a:lvl1pPr marL="0" indent="0">
              <a:buNone/>
              <a:defRPr lang="en-ZA" sz="3200" b="0" i="0" smtClean="0">
                <a:solidFill>
                  <a:schemeClr val="bg1"/>
                </a:solidFill>
                <a:effectLst/>
                <a:latin typeface="Arial Narrow" panose="020B0604020202020204" pitchFamily="34" charset="0"/>
                <a:cs typeface="Arial Narrow" panose="020B0604020202020204" pitchFamily="34" charset="0"/>
              </a:defRPr>
            </a:lvl1pPr>
          </a:lstStyle>
          <a:p>
            <a:pPr lvl="0"/>
            <a:r>
              <a:rPr lang="en-US" dirty="0"/>
              <a:t>Click to edit quote</a:t>
            </a:r>
          </a:p>
        </p:txBody>
      </p:sp>
    </p:spTree>
    <p:extLst>
      <p:ext uri="{BB962C8B-B14F-4D97-AF65-F5344CB8AC3E}">
        <p14:creationId xmlns:p14="http://schemas.microsoft.com/office/powerpoint/2010/main" val="382674086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_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AE817E-039A-2542-9372-55312D235BB1}"/>
              </a:ext>
            </a:extLst>
          </p:cNvPr>
          <p:cNvSpPr/>
          <p:nvPr userDrawn="1"/>
        </p:nvSpPr>
        <p:spPr>
          <a:xfrm>
            <a:off x="-1" y="0"/>
            <a:ext cx="4118517" cy="6855287"/>
          </a:xfrm>
          <a:prstGeom prst="rect">
            <a:avLst/>
          </a:prstGeom>
          <a:solidFill>
            <a:srgbClr val="B8D2DD"/>
          </a:solidFill>
          <a:ln>
            <a:solidFill>
              <a:srgbClr val="B8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Narrow" panose="020B0604020202020204" pitchFamily="34" charset="0"/>
            </a:endParaRPr>
          </a:p>
        </p:txBody>
      </p:sp>
      <p:sp>
        <p:nvSpPr>
          <p:cNvPr id="6" name="TextBox 5">
            <a:extLst>
              <a:ext uri="{FF2B5EF4-FFF2-40B4-BE49-F238E27FC236}">
                <a16:creationId xmlns:a16="http://schemas.microsoft.com/office/drawing/2014/main" id="{ED869A2C-B7DD-2C4A-9D6E-B71F653DEDFE}"/>
              </a:ext>
            </a:extLst>
          </p:cNvPr>
          <p:cNvSpPr txBox="1"/>
          <p:nvPr userDrawn="1"/>
        </p:nvSpPr>
        <p:spPr>
          <a:xfrm>
            <a:off x="146961" y="236581"/>
            <a:ext cx="628243" cy="2215991"/>
          </a:xfrm>
          <a:prstGeom prst="rect">
            <a:avLst/>
          </a:prstGeom>
          <a:noFill/>
        </p:spPr>
        <p:txBody>
          <a:bodyPr wrap="square" rtlCol="0">
            <a:spAutoFit/>
          </a:bodyPr>
          <a:lstStyle/>
          <a:p>
            <a:r>
              <a:rPr lang="en-ZA" sz="13800" dirty="0">
                <a:solidFill>
                  <a:schemeClr val="tx2"/>
                </a:solidFill>
                <a:latin typeface="Arial Narrow" panose="020B0604020202020204" pitchFamily="34" charset="0"/>
                <a:cs typeface="Arial Narrow" panose="020B0604020202020204" pitchFamily="34" charset="0"/>
              </a:rPr>
              <a:t>“</a:t>
            </a:r>
            <a:endParaRPr lang="en-US" sz="13800" dirty="0">
              <a:solidFill>
                <a:schemeClr val="tx2"/>
              </a:solidFill>
              <a:latin typeface="Arial Narrow" panose="020B0604020202020204" pitchFamily="34" charset="0"/>
              <a:cs typeface="Arial Narrow" panose="020B0604020202020204" pitchFamily="34" charset="0"/>
            </a:endParaRPr>
          </a:p>
        </p:txBody>
      </p:sp>
      <p:sp>
        <p:nvSpPr>
          <p:cNvPr id="7" name="Text Placeholder 12">
            <a:extLst>
              <a:ext uri="{FF2B5EF4-FFF2-40B4-BE49-F238E27FC236}">
                <a16:creationId xmlns:a16="http://schemas.microsoft.com/office/drawing/2014/main" id="{B63AF142-A117-254A-9124-C9890C4C7A70}"/>
              </a:ext>
            </a:extLst>
          </p:cNvPr>
          <p:cNvSpPr>
            <a:spLocks noGrp="1"/>
          </p:cNvSpPr>
          <p:nvPr>
            <p:ph type="body" sz="quarter" idx="10" hasCustomPrompt="1"/>
          </p:nvPr>
        </p:nvSpPr>
        <p:spPr>
          <a:xfrm>
            <a:off x="775204" y="682743"/>
            <a:ext cx="2491085" cy="4078154"/>
          </a:xfrm>
          <a:prstGeom prst="rect">
            <a:avLst/>
          </a:prstGeom>
        </p:spPr>
        <p:txBody>
          <a:bodyPr/>
          <a:lstStyle>
            <a:lvl1pPr marL="0" indent="0">
              <a:buNone/>
              <a:defRPr lang="en-ZA" sz="3600" b="0" i="0" smtClean="0">
                <a:solidFill>
                  <a:schemeClr val="tx2"/>
                </a:solidFill>
                <a:effectLst/>
                <a:latin typeface="Arial Narrow" panose="020B0604020202020204" pitchFamily="34" charset="0"/>
                <a:cs typeface="Arial Narrow" panose="020B0604020202020204" pitchFamily="34" charset="0"/>
              </a:defRPr>
            </a:lvl1pPr>
          </a:lstStyle>
          <a:p>
            <a:pPr lvl="0"/>
            <a:r>
              <a:rPr lang="en-US" dirty="0"/>
              <a:t>Click to edit quote</a:t>
            </a:r>
          </a:p>
        </p:txBody>
      </p:sp>
      <p:pic>
        <p:nvPicPr>
          <p:cNvPr id="5" name="Picture 4" descr="A close up of a car's headlight&#10;&#10;Description automatically generated with medium confidence">
            <a:extLst>
              <a:ext uri="{FF2B5EF4-FFF2-40B4-BE49-F238E27FC236}">
                <a16:creationId xmlns:a16="http://schemas.microsoft.com/office/drawing/2014/main" id="{85FE325A-F5BE-674E-90B4-233D4E599E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18515" y="-2713"/>
            <a:ext cx="8073485" cy="6963952"/>
          </a:xfrm>
          <a:prstGeom prst="rect">
            <a:avLst/>
          </a:prstGeom>
        </p:spPr>
      </p:pic>
    </p:spTree>
    <p:extLst>
      <p:ext uri="{BB962C8B-B14F-4D97-AF65-F5344CB8AC3E}">
        <p14:creationId xmlns:p14="http://schemas.microsoft.com/office/powerpoint/2010/main" val="255927758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_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26840B-8212-1142-B934-512028FF1445}"/>
              </a:ext>
            </a:extLst>
          </p:cNvPr>
          <p:cNvSpPr/>
          <p:nvPr userDrawn="1"/>
        </p:nvSpPr>
        <p:spPr>
          <a:xfrm>
            <a:off x="7531769" y="0"/>
            <a:ext cx="4660232" cy="6933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Narrow" panose="020B0604020202020204" pitchFamily="34" charset="0"/>
            </a:endParaRPr>
          </a:p>
        </p:txBody>
      </p:sp>
      <p:pic>
        <p:nvPicPr>
          <p:cNvPr id="4" name="Picture 3">
            <a:extLst>
              <a:ext uri="{FF2B5EF4-FFF2-40B4-BE49-F238E27FC236}">
                <a16:creationId xmlns:a16="http://schemas.microsoft.com/office/drawing/2014/main" id="{58B17B52-013A-F841-A58F-B8607A71CFB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56"/>
            <a:ext cx="7531769" cy="6858000"/>
          </a:xfrm>
          <a:prstGeom prst="rect">
            <a:avLst/>
          </a:prstGeom>
        </p:spPr>
      </p:pic>
      <p:sp>
        <p:nvSpPr>
          <p:cNvPr id="9" name="TextBox 8">
            <a:extLst>
              <a:ext uri="{FF2B5EF4-FFF2-40B4-BE49-F238E27FC236}">
                <a16:creationId xmlns:a16="http://schemas.microsoft.com/office/drawing/2014/main" id="{3B6A6430-C558-234B-8C70-043098B1886B}"/>
              </a:ext>
            </a:extLst>
          </p:cNvPr>
          <p:cNvSpPr txBox="1"/>
          <p:nvPr userDrawn="1"/>
        </p:nvSpPr>
        <p:spPr>
          <a:xfrm>
            <a:off x="7736074" y="1811854"/>
            <a:ext cx="628243" cy="1862048"/>
          </a:xfrm>
          <a:prstGeom prst="rect">
            <a:avLst/>
          </a:prstGeom>
          <a:noFill/>
        </p:spPr>
        <p:txBody>
          <a:bodyPr wrap="square" rtlCol="0">
            <a:spAutoFit/>
          </a:bodyPr>
          <a:lstStyle/>
          <a:p>
            <a:r>
              <a:rPr lang="en-ZA" sz="11500" dirty="0">
                <a:solidFill>
                  <a:schemeClr val="tx1"/>
                </a:solidFill>
                <a:latin typeface="Arial Narrow" panose="020B0604020202020204" pitchFamily="34" charset="0"/>
                <a:cs typeface="Arial Narrow" panose="020B0604020202020204" pitchFamily="34" charset="0"/>
              </a:rPr>
              <a:t>“</a:t>
            </a:r>
            <a:endParaRPr lang="en-US" sz="11500" dirty="0">
              <a:solidFill>
                <a:schemeClr val="tx1"/>
              </a:solidFill>
              <a:latin typeface="Arial Narrow" panose="020B0604020202020204" pitchFamily="34" charset="0"/>
              <a:cs typeface="Arial Narrow" panose="020B0604020202020204" pitchFamily="34" charset="0"/>
            </a:endParaRPr>
          </a:p>
        </p:txBody>
      </p:sp>
      <p:sp>
        <p:nvSpPr>
          <p:cNvPr id="10" name="Text Placeholder 12">
            <a:extLst>
              <a:ext uri="{FF2B5EF4-FFF2-40B4-BE49-F238E27FC236}">
                <a16:creationId xmlns:a16="http://schemas.microsoft.com/office/drawing/2014/main" id="{D60D6E16-FA4C-5D41-B34C-64976D6C9448}"/>
              </a:ext>
            </a:extLst>
          </p:cNvPr>
          <p:cNvSpPr>
            <a:spLocks noGrp="1"/>
          </p:cNvSpPr>
          <p:nvPr>
            <p:ph type="body" sz="quarter" idx="10" hasCustomPrompt="1"/>
          </p:nvPr>
        </p:nvSpPr>
        <p:spPr>
          <a:xfrm>
            <a:off x="8364317" y="2258017"/>
            <a:ext cx="3438662" cy="1415886"/>
          </a:xfrm>
          <a:prstGeom prst="rect">
            <a:avLst/>
          </a:prstGeom>
        </p:spPr>
        <p:txBody>
          <a:bodyPr/>
          <a:lstStyle>
            <a:lvl1pPr marL="0" indent="0">
              <a:buNone/>
              <a:defRPr lang="en-ZA" sz="3200" b="0" i="0" smtClean="0">
                <a:solidFill>
                  <a:schemeClr val="tx1"/>
                </a:solidFill>
                <a:effectLst/>
                <a:latin typeface="Arial Narrow" panose="020B0604020202020204" pitchFamily="34" charset="0"/>
                <a:cs typeface="Arial Narrow" panose="020B0604020202020204" pitchFamily="34" charset="0"/>
              </a:defRPr>
            </a:lvl1pPr>
          </a:lstStyle>
          <a:p>
            <a:pPr lvl="0"/>
            <a:r>
              <a:rPr lang="en-US" dirty="0"/>
              <a:t>Click to edit quote</a:t>
            </a:r>
          </a:p>
        </p:txBody>
      </p:sp>
    </p:spTree>
    <p:extLst>
      <p:ext uri="{BB962C8B-B14F-4D97-AF65-F5344CB8AC3E}">
        <p14:creationId xmlns:p14="http://schemas.microsoft.com/office/powerpoint/2010/main" val="20213097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mmary_2 points">
    <p:spTree>
      <p:nvGrpSpPr>
        <p:cNvPr id="1" name=""/>
        <p:cNvGrpSpPr/>
        <p:nvPr/>
      </p:nvGrpSpPr>
      <p:grpSpPr>
        <a:xfrm>
          <a:off x="0" y="0"/>
          <a:ext cx="0" cy="0"/>
          <a:chOff x="0" y="0"/>
          <a:chExt cx="0" cy="0"/>
        </a:xfrm>
      </p:grpSpPr>
      <p:sp>
        <p:nvSpPr>
          <p:cNvPr id="12" name="Rectangle 11"/>
          <p:cNvSpPr/>
          <p:nvPr userDrawn="1"/>
        </p:nvSpPr>
        <p:spPr>
          <a:xfrm>
            <a:off x="1552998" y="1692161"/>
            <a:ext cx="4356481" cy="38761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Narrow" panose="020B0604020202020204" pitchFamily="34" charset="0"/>
            </a:endParaRPr>
          </a:p>
        </p:txBody>
      </p:sp>
      <p:sp>
        <p:nvSpPr>
          <p:cNvPr id="17" name="Text Placeholder 16"/>
          <p:cNvSpPr>
            <a:spLocks noGrp="1"/>
          </p:cNvSpPr>
          <p:nvPr userDrawn="1">
            <p:ph type="body" sz="quarter" idx="10" hasCustomPrompt="1"/>
          </p:nvPr>
        </p:nvSpPr>
        <p:spPr>
          <a:xfrm>
            <a:off x="1834637" y="1969306"/>
            <a:ext cx="3788239" cy="3134957"/>
          </a:xfrm>
          <a:prstGeom prst="rect">
            <a:avLst/>
          </a:prstGeom>
        </p:spPr>
        <p:txBody>
          <a:bodyPr/>
          <a:lstStyle>
            <a:lvl1pPr marL="228600" indent="-228600">
              <a:buSzPct val="120000"/>
              <a:buFontTx/>
              <a:buBlip>
                <a:blip r:embed="rId2"/>
              </a:buBlip>
              <a:defRPr sz="1800" b="1">
                <a:solidFill>
                  <a:schemeClr val="tx2"/>
                </a:solidFill>
                <a:latin typeface="Arial Narrow" charset="0"/>
                <a:ea typeface="Arial Narrow" charset="0"/>
                <a:cs typeface="Arial Narrow" charset="0"/>
              </a:defRPr>
            </a:lvl1pPr>
            <a:lvl2pPr marL="493713" indent="-227013">
              <a:buClr>
                <a:schemeClr val="tx1"/>
              </a:buClr>
              <a:tabLst/>
              <a:defRPr sz="1800">
                <a:solidFill>
                  <a:schemeClr val="tx2"/>
                </a:solidFill>
                <a:latin typeface="Arial Narrow" charset="0"/>
                <a:ea typeface="Arial Narrow" charset="0"/>
                <a:cs typeface="Arial Narrow" charset="0"/>
              </a:defRPr>
            </a:lvl2pPr>
            <a:lvl3pPr marL="762000" indent="-228600">
              <a:buClr>
                <a:schemeClr val="tx1"/>
              </a:buClr>
              <a:buFont typeface=".AppleSystemUIFont" charset="-120"/>
              <a:buChar char="-"/>
              <a:tabLst/>
              <a:defRPr sz="1800">
                <a:solidFill>
                  <a:schemeClr val="tx2"/>
                </a:solidFill>
                <a:latin typeface="Arial Narrow" charset="0"/>
                <a:ea typeface="Arial Narrow" charset="0"/>
                <a:cs typeface="Arial Narrow" charset="0"/>
              </a:defRPr>
            </a:lvl3pPr>
            <a:lvl4pPr>
              <a:defRPr sz="1400">
                <a:solidFill>
                  <a:schemeClr val="tx2"/>
                </a:solidFill>
                <a:latin typeface="Arial Narrow" charset="0"/>
                <a:ea typeface="Arial Narrow" charset="0"/>
                <a:cs typeface="Arial Narrow" charset="0"/>
              </a:defRPr>
            </a:lvl4pPr>
            <a:lvl5pPr>
              <a:defRPr sz="1400">
                <a:solidFill>
                  <a:schemeClr val="tx2"/>
                </a:solidFill>
                <a:latin typeface="Arial Narrow" charset="0"/>
                <a:ea typeface="Arial Narrow" charset="0"/>
                <a:cs typeface="Arial Narrow" charset="0"/>
              </a:defRPr>
            </a:lvl5pPr>
          </a:lstStyle>
          <a:p>
            <a:pPr lvl="0"/>
            <a:r>
              <a:rPr lang="en-US" dirty="0"/>
              <a:t>Click to edit title</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FFB31B9-45D3-0649-98A8-B7C281FB902F}"/>
              </a:ext>
            </a:extLst>
          </p:cNvPr>
          <p:cNvSpPr/>
          <p:nvPr userDrawn="1"/>
        </p:nvSpPr>
        <p:spPr>
          <a:xfrm>
            <a:off x="6191118" y="1692161"/>
            <a:ext cx="4356480" cy="38761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Narrow" panose="020B0604020202020204" pitchFamily="34" charset="0"/>
            </a:endParaRPr>
          </a:p>
        </p:txBody>
      </p:sp>
      <p:sp>
        <p:nvSpPr>
          <p:cNvPr id="16" name="Text Placeholder 16">
            <a:extLst>
              <a:ext uri="{FF2B5EF4-FFF2-40B4-BE49-F238E27FC236}">
                <a16:creationId xmlns:a16="http://schemas.microsoft.com/office/drawing/2014/main" id="{60CC7588-1F65-6147-AFA9-7FAAF90A0D05}"/>
              </a:ext>
            </a:extLst>
          </p:cNvPr>
          <p:cNvSpPr>
            <a:spLocks noGrp="1"/>
          </p:cNvSpPr>
          <p:nvPr>
            <p:ph type="body" sz="quarter" idx="11" hasCustomPrompt="1"/>
          </p:nvPr>
        </p:nvSpPr>
        <p:spPr>
          <a:xfrm>
            <a:off x="6472757" y="1969306"/>
            <a:ext cx="3788000" cy="3134957"/>
          </a:xfrm>
          <a:prstGeom prst="rect">
            <a:avLst/>
          </a:prstGeom>
        </p:spPr>
        <p:txBody>
          <a:bodyPr/>
          <a:lstStyle>
            <a:lvl1pPr marL="228600" indent="-228600">
              <a:buSzPct val="120000"/>
              <a:buFontTx/>
              <a:buBlip>
                <a:blip r:embed="rId2"/>
              </a:buBlip>
              <a:defRPr sz="1800" b="1">
                <a:solidFill>
                  <a:schemeClr val="tx2"/>
                </a:solidFill>
                <a:latin typeface="Arial Narrow" charset="0"/>
                <a:ea typeface="Arial Narrow" charset="0"/>
                <a:cs typeface="Arial Narrow" charset="0"/>
              </a:defRPr>
            </a:lvl1pPr>
            <a:lvl2pPr marL="493713" indent="-227013">
              <a:buClr>
                <a:schemeClr val="tx1"/>
              </a:buClr>
              <a:tabLst/>
              <a:defRPr sz="1800">
                <a:solidFill>
                  <a:schemeClr val="tx2"/>
                </a:solidFill>
                <a:latin typeface="Arial Narrow" charset="0"/>
                <a:ea typeface="Arial Narrow" charset="0"/>
                <a:cs typeface="Arial Narrow" charset="0"/>
              </a:defRPr>
            </a:lvl2pPr>
            <a:lvl3pPr marL="762000" indent="-228600">
              <a:buClr>
                <a:schemeClr val="tx1"/>
              </a:buClr>
              <a:buFont typeface=".AppleSystemUIFont" charset="-120"/>
              <a:buChar char="-"/>
              <a:tabLst/>
              <a:defRPr sz="1800">
                <a:solidFill>
                  <a:schemeClr val="tx2"/>
                </a:solidFill>
                <a:latin typeface="Arial Narrow" charset="0"/>
                <a:ea typeface="Arial Narrow" charset="0"/>
                <a:cs typeface="Arial Narrow" charset="0"/>
              </a:defRPr>
            </a:lvl3pPr>
            <a:lvl4pPr>
              <a:defRPr sz="1400">
                <a:solidFill>
                  <a:schemeClr val="tx2"/>
                </a:solidFill>
                <a:latin typeface="Arial Narrow" charset="0"/>
                <a:ea typeface="Arial Narrow" charset="0"/>
                <a:cs typeface="Arial Narrow" charset="0"/>
              </a:defRPr>
            </a:lvl4pPr>
            <a:lvl5pPr>
              <a:defRPr sz="1400">
                <a:solidFill>
                  <a:schemeClr val="tx2"/>
                </a:solidFill>
                <a:latin typeface="Arial Narrow" charset="0"/>
                <a:ea typeface="Arial Narrow" charset="0"/>
                <a:cs typeface="Arial Narrow" charset="0"/>
              </a:defRPr>
            </a:lvl5pPr>
          </a:lstStyle>
          <a:p>
            <a:pPr lvl="0"/>
            <a:r>
              <a:rPr lang="en-US" dirty="0"/>
              <a:t>Click to edit title</a:t>
            </a:r>
          </a:p>
          <a:p>
            <a:pPr lvl="1"/>
            <a:r>
              <a:rPr lang="en-US" dirty="0"/>
              <a:t>Second level</a:t>
            </a:r>
          </a:p>
          <a:p>
            <a:pPr lvl="2"/>
            <a:r>
              <a:rPr lang="en-US" dirty="0"/>
              <a:t>Third level</a:t>
            </a:r>
          </a:p>
        </p:txBody>
      </p:sp>
      <p:sp>
        <p:nvSpPr>
          <p:cNvPr id="23" name="Title Placeholder 1">
            <a:extLst>
              <a:ext uri="{FF2B5EF4-FFF2-40B4-BE49-F238E27FC236}">
                <a16:creationId xmlns:a16="http://schemas.microsoft.com/office/drawing/2014/main" id="{AD9CC71F-B1DB-1C4B-A361-FF41BCED9157}"/>
              </a:ext>
            </a:extLst>
          </p:cNvPr>
          <p:cNvSpPr>
            <a:spLocks noGrp="1"/>
          </p:cNvSpPr>
          <p:nvPr>
            <p:ph type="title" hasCustomPrompt="1"/>
          </p:nvPr>
        </p:nvSpPr>
        <p:spPr>
          <a:xfrm>
            <a:off x="838200" y="445807"/>
            <a:ext cx="10515600" cy="495487"/>
          </a:xfrm>
          <a:prstGeom prst="rect">
            <a:avLst/>
          </a:prstGeom>
        </p:spPr>
        <p:txBody>
          <a:bodyPr vert="horz" lIns="91440" tIns="45720" rIns="91440" bIns="45720" rtlCol="0" anchor="ctr">
            <a:noAutofit/>
          </a:bodyPr>
          <a:lstStyle>
            <a:lvl1pPr algn="ctr">
              <a:defRPr sz="2800" b="0" i="0">
                <a:solidFill>
                  <a:schemeClr val="tx1"/>
                </a:solidFill>
                <a:latin typeface="Arial Narrow" panose="020B0604020202020204" pitchFamily="34" charset="0"/>
                <a:ea typeface="Arial Narrow" panose="020B0604020202020204" pitchFamily="34" charset="0"/>
                <a:cs typeface="Arial Narrow" panose="020B0604020202020204" pitchFamily="34" charset="0"/>
              </a:defRPr>
            </a:lvl1pPr>
          </a:lstStyle>
          <a:p>
            <a:r>
              <a:rPr lang="en-US" dirty="0"/>
              <a:t>CLICK TO EDIT HEADING</a:t>
            </a:r>
          </a:p>
        </p:txBody>
      </p:sp>
      <p:cxnSp>
        <p:nvCxnSpPr>
          <p:cNvPr id="24" name="Straight Connector 23">
            <a:extLst>
              <a:ext uri="{FF2B5EF4-FFF2-40B4-BE49-F238E27FC236}">
                <a16:creationId xmlns:a16="http://schemas.microsoft.com/office/drawing/2014/main" id="{765B1F56-06DF-1845-B146-99F6D5D2C1E0}"/>
              </a:ext>
            </a:extLst>
          </p:cNvPr>
          <p:cNvCxnSpPr/>
          <p:nvPr userDrawn="1"/>
        </p:nvCxnSpPr>
        <p:spPr>
          <a:xfrm flipH="1">
            <a:off x="5190978" y="1505243"/>
            <a:ext cx="1702191" cy="0"/>
          </a:xfrm>
          <a:prstGeom prst="line">
            <a:avLst/>
          </a:prstGeom>
          <a:ln>
            <a:solidFill>
              <a:schemeClr val="tx2">
                <a:alpha val="26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2">
            <a:extLst>
              <a:ext uri="{FF2B5EF4-FFF2-40B4-BE49-F238E27FC236}">
                <a16:creationId xmlns:a16="http://schemas.microsoft.com/office/drawing/2014/main" id="{98FC7762-C62B-4345-98DB-2F7608053DA8}"/>
              </a:ext>
            </a:extLst>
          </p:cNvPr>
          <p:cNvSpPr>
            <a:spLocks noGrp="1"/>
          </p:cNvSpPr>
          <p:nvPr>
            <p:ph type="body" sz="quarter" idx="12" hasCustomPrompt="1"/>
          </p:nvPr>
        </p:nvSpPr>
        <p:spPr>
          <a:xfrm>
            <a:off x="838200" y="963690"/>
            <a:ext cx="10515600" cy="349250"/>
          </a:xfrm>
          <a:prstGeom prst="rect">
            <a:avLst/>
          </a:prstGeom>
        </p:spPr>
        <p:txBody>
          <a:bodyPr anchor="ctr"/>
          <a:lstStyle>
            <a:lvl1pPr marL="0" indent="0" algn="ctr">
              <a:buNone/>
              <a:defRPr sz="1800">
                <a:solidFill>
                  <a:schemeClr val="tx2"/>
                </a:solidFill>
                <a:latin typeface="Arial Narrow" charset="0"/>
                <a:ea typeface="Arial Narrow" charset="0"/>
                <a:cs typeface="Arial Narrow" charset="0"/>
              </a:defRPr>
            </a:lvl1pPr>
            <a:lvl2pPr marL="457200" indent="0" algn="ctr">
              <a:buNone/>
              <a:defRPr sz="1600">
                <a:solidFill>
                  <a:schemeClr val="tx2"/>
                </a:solidFill>
                <a:latin typeface="Arial Narrow" charset="0"/>
                <a:ea typeface="Arial Narrow" charset="0"/>
                <a:cs typeface="Arial Narrow" charset="0"/>
              </a:defRPr>
            </a:lvl2pPr>
            <a:lvl3pPr marL="914400" indent="0" algn="ctr">
              <a:buNone/>
              <a:defRPr sz="1600">
                <a:solidFill>
                  <a:schemeClr val="tx2"/>
                </a:solidFill>
                <a:latin typeface="Arial Narrow" charset="0"/>
                <a:ea typeface="Arial Narrow" charset="0"/>
                <a:cs typeface="Arial Narrow" charset="0"/>
              </a:defRPr>
            </a:lvl3pPr>
            <a:lvl4pPr marL="1371600" indent="0" algn="ctr">
              <a:buNone/>
              <a:defRPr sz="1600">
                <a:solidFill>
                  <a:schemeClr val="tx2"/>
                </a:solidFill>
                <a:latin typeface="Arial Narrow" charset="0"/>
                <a:ea typeface="Arial Narrow" charset="0"/>
                <a:cs typeface="Arial Narrow" charset="0"/>
              </a:defRPr>
            </a:lvl4pPr>
            <a:lvl5pPr marL="1828800" indent="0" algn="ctr">
              <a:buNone/>
              <a:defRPr sz="1600">
                <a:solidFill>
                  <a:schemeClr val="tx2"/>
                </a:solidFill>
                <a:latin typeface="Arial Narrow" charset="0"/>
                <a:ea typeface="Arial Narrow" charset="0"/>
                <a:cs typeface="Arial Narrow" charset="0"/>
              </a:defRPr>
            </a:lvl5pPr>
          </a:lstStyle>
          <a:p>
            <a:pPr lvl="0"/>
            <a:r>
              <a:rPr lang="en-US" dirty="0"/>
              <a:t>Click to edit sub-heading</a:t>
            </a:r>
          </a:p>
        </p:txBody>
      </p:sp>
    </p:spTree>
    <p:extLst>
      <p:ext uri="{BB962C8B-B14F-4D97-AF65-F5344CB8AC3E}">
        <p14:creationId xmlns:p14="http://schemas.microsoft.com/office/powerpoint/2010/main" val="16012551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FC8038-4417-8B40-9822-EA24AB7922D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28"/>
            <a:ext cx="9746166" cy="6857143"/>
          </a:xfrm>
          <a:prstGeom prst="rect">
            <a:avLst/>
          </a:prstGeom>
        </p:spPr>
      </p:pic>
      <p:sp>
        <p:nvSpPr>
          <p:cNvPr id="6" name="Text Placeholder 15">
            <a:extLst>
              <a:ext uri="{FF2B5EF4-FFF2-40B4-BE49-F238E27FC236}">
                <a16:creationId xmlns:a16="http://schemas.microsoft.com/office/drawing/2014/main" id="{2A7A58C7-0EBE-0547-8008-5635DCEBAEDA}"/>
              </a:ext>
            </a:extLst>
          </p:cNvPr>
          <p:cNvSpPr>
            <a:spLocks noGrp="1"/>
          </p:cNvSpPr>
          <p:nvPr>
            <p:ph type="body" sz="quarter" idx="11" hasCustomPrompt="1"/>
          </p:nvPr>
        </p:nvSpPr>
        <p:spPr>
          <a:xfrm>
            <a:off x="5866515" y="1279984"/>
            <a:ext cx="3758277" cy="3206656"/>
          </a:xfrm>
          <a:prstGeom prst="rect">
            <a:avLst/>
          </a:prstGeom>
        </p:spPr>
        <p:txBody>
          <a:bodyPr anchor="t"/>
          <a:lstStyle>
            <a:lvl1pPr marL="342900" indent="-342900">
              <a:buClr>
                <a:schemeClr val="tx1"/>
              </a:buClr>
              <a:buFont typeface="+mj-lt"/>
              <a:buAutoNum type="arabicPeriod"/>
              <a:defRPr sz="2400">
                <a:solidFill>
                  <a:schemeClr val="tx1"/>
                </a:solidFill>
                <a:latin typeface="Arial Narrow" charset="0"/>
                <a:ea typeface="Arial Narrow" charset="0"/>
                <a:cs typeface="Arial Narrow" charset="0"/>
              </a:defRPr>
            </a:lvl1pPr>
          </a:lstStyle>
          <a:p>
            <a:pPr lvl="0"/>
            <a:r>
              <a:rPr lang="en-US" dirty="0"/>
              <a:t>Click here to edit copy</a:t>
            </a:r>
          </a:p>
        </p:txBody>
      </p:sp>
      <p:cxnSp>
        <p:nvCxnSpPr>
          <p:cNvPr id="7" name="Straight Connector 6">
            <a:extLst>
              <a:ext uri="{FF2B5EF4-FFF2-40B4-BE49-F238E27FC236}">
                <a16:creationId xmlns:a16="http://schemas.microsoft.com/office/drawing/2014/main" id="{2326BDE4-A3F8-2D4D-BC08-B0D1FEF77ECA}"/>
              </a:ext>
            </a:extLst>
          </p:cNvPr>
          <p:cNvCxnSpPr>
            <a:cxnSpLocks/>
          </p:cNvCxnSpPr>
          <p:nvPr userDrawn="1"/>
        </p:nvCxnSpPr>
        <p:spPr>
          <a:xfrm>
            <a:off x="5671948" y="1338976"/>
            <a:ext cx="0" cy="2360613"/>
          </a:xfrm>
          <a:prstGeom prst="line">
            <a:avLst/>
          </a:prstGeom>
          <a:ln w="9525" cmpd="sng">
            <a:solidFill>
              <a:srgbClr val="D0D0CE"/>
            </a:solidFill>
            <a:prstDash val="solid"/>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DB9C51F-6DE8-5B48-A8DA-7E2ADADD30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62045" y="6384925"/>
            <a:ext cx="1650992" cy="190499"/>
          </a:xfrm>
          <a:prstGeom prst="rect">
            <a:avLst/>
          </a:prstGeom>
        </p:spPr>
      </p:pic>
      <p:sp>
        <p:nvSpPr>
          <p:cNvPr id="2" name="TextBox 1">
            <a:extLst>
              <a:ext uri="{FF2B5EF4-FFF2-40B4-BE49-F238E27FC236}">
                <a16:creationId xmlns:a16="http://schemas.microsoft.com/office/drawing/2014/main" id="{A3CF0A06-4204-B246-AA8B-F1706097E824}"/>
              </a:ext>
            </a:extLst>
          </p:cNvPr>
          <p:cNvSpPr txBox="1"/>
          <p:nvPr userDrawn="1"/>
        </p:nvSpPr>
        <p:spPr>
          <a:xfrm>
            <a:off x="3729756" y="1106331"/>
            <a:ext cx="1816358" cy="707886"/>
          </a:xfrm>
          <a:prstGeom prst="rect">
            <a:avLst/>
          </a:prstGeom>
          <a:noFill/>
        </p:spPr>
        <p:txBody>
          <a:bodyPr wrap="square" rtlCol="0">
            <a:spAutoFit/>
          </a:bodyPr>
          <a:lstStyle/>
          <a:p>
            <a:r>
              <a:rPr lang="en-US" sz="4000" b="0" i="0" dirty="0">
                <a:solidFill>
                  <a:schemeClr val="tx2"/>
                </a:solidFill>
                <a:latin typeface="Arial Narrow" panose="020B0604020202020204" pitchFamily="34" charset="0"/>
                <a:cs typeface="Arial Narrow" panose="020B0604020202020204" pitchFamily="34" charset="0"/>
              </a:rPr>
              <a:t>contents</a:t>
            </a:r>
          </a:p>
        </p:txBody>
      </p:sp>
    </p:spTree>
    <p:extLst>
      <p:ext uri="{BB962C8B-B14F-4D97-AF65-F5344CB8AC3E}">
        <p14:creationId xmlns:p14="http://schemas.microsoft.com/office/powerpoint/2010/main" val="89096079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_3 points">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838200" y="445807"/>
            <a:ext cx="10515600" cy="495487"/>
          </a:xfrm>
          <a:prstGeom prst="rect">
            <a:avLst/>
          </a:prstGeom>
        </p:spPr>
        <p:txBody>
          <a:bodyPr vert="horz" lIns="91440" tIns="45720" rIns="91440" bIns="45720" rtlCol="0" anchor="ctr">
            <a:normAutofit/>
          </a:bodyPr>
          <a:lstStyle>
            <a:lvl1pPr algn="ctr">
              <a:defRPr sz="2800">
                <a:latin typeface="Arial Narrow" charset="0"/>
                <a:ea typeface="Arial Narrow" charset="0"/>
                <a:cs typeface="Arial Narrow" charset="0"/>
              </a:defRPr>
            </a:lvl1pPr>
          </a:lstStyle>
          <a:p>
            <a:r>
              <a:rPr lang="en-US" dirty="0"/>
              <a:t>CLICK TO EDIT HEADING</a:t>
            </a:r>
          </a:p>
        </p:txBody>
      </p:sp>
      <p:cxnSp>
        <p:nvCxnSpPr>
          <p:cNvPr id="11" name="Straight Connector 10"/>
          <p:cNvCxnSpPr/>
          <p:nvPr userDrawn="1"/>
        </p:nvCxnSpPr>
        <p:spPr>
          <a:xfrm flipH="1">
            <a:off x="5190978" y="1169066"/>
            <a:ext cx="1702191" cy="0"/>
          </a:xfrm>
          <a:prstGeom prst="line">
            <a:avLst/>
          </a:prstGeom>
          <a:ln>
            <a:solidFill>
              <a:schemeClr val="tx2">
                <a:alpha val="26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964674" y="2115240"/>
            <a:ext cx="2677099" cy="282031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Narrow" panose="020B0604020202020204" pitchFamily="34" charset="0"/>
            </a:endParaRPr>
          </a:p>
        </p:txBody>
      </p:sp>
      <p:sp>
        <p:nvSpPr>
          <p:cNvPr id="13" name="Rectangle 12"/>
          <p:cNvSpPr/>
          <p:nvPr userDrawn="1"/>
        </p:nvSpPr>
        <p:spPr>
          <a:xfrm>
            <a:off x="4751943" y="2115240"/>
            <a:ext cx="2677099" cy="282031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Narrow" panose="020B0604020202020204" pitchFamily="34" charset="0"/>
            </a:endParaRPr>
          </a:p>
        </p:txBody>
      </p:sp>
      <p:sp>
        <p:nvSpPr>
          <p:cNvPr id="14" name="Rectangle 13"/>
          <p:cNvSpPr/>
          <p:nvPr userDrawn="1"/>
        </p:nvSpPr>
        <p:spPr>
          <a:xfrm>
            <a:off x="7550227" y="2115240"/>
            <a:ext cx="2677099" cy="282031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Narrow" panose="020B0604020202020204" pitchFamily="34" charset="0"/>
            </a:endParaRPr>
          </a:p>
        </p:txBody>
      </p:sp>
      <p:sp>
        <p:nvSpPr>
          <p:cNvPr id="17" name="Text Placeholder 16"/>
          <p:cNvSpPr>
            <a:spLocks noGrp="1"/>
          </p:cNvSpPr>
          <p:nvPr userDrawn="1">
            <p:ph type="body" sz="quarter" idx="10" hasCustomPrompt="1"/>
          </p:nvPr>
        </p:nvSpPr>
        <p:spPr>
          <a:xfrm>
            <a:off x="2246313" y="2460625"/>
            <a:ext cx="2109787" cy="2219325"/>
          </a:xfrm>
          <a:prstGeom prst="rect">
            <a:avLst/>
          </a:prstGeom>
        </p:spPr>
        <p:txBody>
          <a:bodyPr/>
          <a:lstStyle>
            <a:lvl1pPr marL="228600" indent="-228600">
              <a:buSzPct val="120000"/>
              <a:buFontTx/>
              <a:buBlip>
                <a:blip r:embed="rId2"/>
              </a:buBlip>
              <a:defRPr sz="1600" b="1">
                <a:solidFill>
                  <a:schemeClr val="tx2"/>
                </a:solidFill>
                <a:latin typeface="Arial Narrow" charset="0"/>
                <a:ea typeface="Arial Narrow" charset="0"/>
                <a:cs typeface="Arial Narrow" charset="0"/>
              </a:defRPr>
            </a:lvl1pPr>
            <a:lvl2pPr marL="493713" indent="-227013">
              <a:buClr>
                <a:schemeClr val="tx1"/>
              </a:buClr>
              <a:tabLst/>
              <a:defRPr sz="1600">
                <a:solidFill>
                  <a:schemeClr val="tx2"/>
                </a:solidFill>
                <a:latin typeface="Arial Narrow" charset="0"/>
                <a:ea typeface="Arial Narrow" charset="0"/>
                <a:cs typeface="Arial Narrow" charset="0"/>
              </a:defRPr>
            </a:lvl2pPr>
            <a:lvl3pPr marL="762000" indent="-228600">
              <a:buClr>
                <a:schemeClr val="tx1"/>
              </a:buClr>
              <a:buFont typeface=".AppleSystemUIFont" charset="-120"/>
              <a:buChar char="-"/>
              <a:tabLst/>
              <a:defRPr sz="1600">
                <a:solidFill>
                  <a:schemeClr val="tx2"/>
                </a:solidFill>
                <a:latin typeface="Arial Narrow" charset="0"/>
                <a:ea typeface="Arial Narrow" charset="0"/>
                <a:cs typeface="Arial Narrow" charset="0"/>
              </a:defRPr>
            </a:lvl3pPr>
            <a:lvl4pPr>
              <a:defRPr sz="1400">
                <a:solidFill>
                  <a:schemeClr val="tx2"/>
                </a:solidFill>
                <a:latin typeface="Arial Narrow" charset="0"/>
                <a:ea typeface="Arial Narrow" charset="0"/>
                <a:cs typeface="Arial Narrow" charset="0"/>
              </a:defRPr>
            </a:lvl4pPr>
            <a:lvl5pPr>
              <a:defRPr sz="1400">
                <a:solidFill>
                  <a:schemeClr val="tx2"/>
                </a:solidFill>
                <a:latin typeface="Arial Narrow" charset="0"/>
                <a:ea typeface="Arial Narrow" charset="0"/>
                <a:cs typeface="Arial Narrow" charset="0"/>
              </a:defRPr>
            </a:lvl5pPr>
          </a:lstStyle>
          <a:p>
            <a:pPr lvl="0"/>
            <a:r>
              <a:rPr lang="en-US" dirty="0"/>
              <a:t>Click to edit title</a:t>
            </a:r>
          </a:p>
          <a:p>
            <a:pPr lvl="1"/>
            <a:r>
              <a:rPr lang="en-US" dirty="0"/>
              <a:t>Second level</a:t>
            </a:r>
          </a:p>
          <a:p>
            <a:pPr lvl="2"/>
            <a:r>
              <a:rPr lang="en-US" dirty="0"/>
              <a:t>Third level</a:t>
            </a:r>
          </a:p>
        </p:txBody>
      </p:sp>
      <p:sp>
        <p:nvSpPr>
          <p:cNvPr id="18" name="Text Placeholder 16"/>
          <p:cNvSpPr>
            <a:spLocks noGrp="1"/>
          </p:cNvSpPr>
          <p:nvPr userDrawn="1">
            <p:ph type="body" sz="quarter" idx="11" hasCustomPrompt="1"/>
          </p:nvPr>
        </p:nvSpPr>
        <p:spPr>
          <a:xfrm>
            <a:off x="5029854" y="2460625"/>
            <a:ext cx="2109787" cy="2219325"/>
          </a:xfrm>
          <a:prstGeom prst="rect">
            <a:avLst/>
          </a:prstGeom>
        </p:spPr>
        <p:txBody>
          <a:bodyPr/>
          <a:lstStyle>
            <a:lvl1pPr marL="228600" indent="-228600">
              <a:buSzPct val="120000"/>
              <a:buFontTx/>
              <a:buBlip>
                <a:blip r:embed="rId2"/>
              </a:buBlip>
              <a:defRPr sz="1600" b="1">
                <a:solidFill>
                  <a:schemeClr val="tx2"/>
                </a:solidFill>
                <a:latin typeface="Arial Narrow" charset="0"/>
                <a:ea typeface="Arial Narrow" charset="0"/>
                <a:cs typeface="Arial Narrow" charset="0"/>
              </a:defRPr>
            </a:lvl1pPr>
            <a:lvl2pPr marL="493713" indent="-227013">
              <a:buClr>
                <a:schemeClr val="tx1"/>
              </a:buClr>
              <a:tabLst/>
              <a:defRPr sz="1600">
                <a:solidFill>
                  <a:schemeClr val="tx2"/>
                </a:solidFill>
                <a:latin typeface="Arial Narrow" charset="0"/>
                <a:ea typeface="Arial Narrow" charset="0"/>
                <a:cs typeface="Arial Narrow" charset="0"/>
              </a:defRPr>
            </a:lvl2pPr>
            <a:lvl3pPr marL="762000" indent="-228600">
              <a:buClr>
                <a:schemeClr val="tx1"/>
              </a:buClr>
              <a:buFont typeface=".AppleSystemUIFont" charset="-120"/>
              <a:buChar char="-"/>
              <a:tabLst/>
              <a:defRPr sz="1600">
                <a:solidFill>
                  <a:schemeClr val="tx2"/>
                </a:solidFill>
                <a:latin typeface="Arial Narrow" charset="0"/>
                <a:ea typeface="Arial Narrow" charset="0"/>
                <a:cs typeface="Arial Narrow" charset="0"/>
              </a:defRPr>
            </a:lvl3pPr>
            <a:lvl4pPr>
              <a:defRPr sz="1400">
                <a:solidFill>
                  <a:schemeClr val="tx2"/>
                </a:solidFill>
                <a:latin typeface="Arial Narrow" charset="0"/>
                <a:ea typeface="Arial Narrow" charset="0"/>
                <a:cs typeface="Arial Narrow" charset="0"/>
              </a:defRPr>
            </a:lvl4pPr>
            <a:lvl5pPr>
              <a:defRPr sz="1400">
                <a:solidFill>
                  <a:schemeClr val="tx2"/>
                </a:solidFill>
                <a:latin typeface="Arial Narrow" charset="0"/>
                <a:ea typeface="Arial Narrow" charset="0"/>
                <a:cs typeface="Arial Narrow" charset="0"/>
              </a:defRPr>
            </a:lvl5pPr>
          </a:lstStyle>
          <a:p>
            <a:pPr lvl="0"/>
            <a:r>
              <a:rPr lang="en-US" dirty="0"/>
              <a:t>Click to edit title</a:t>
            </a:r>
          </a:p>
          <a:p>
            <a:pPr lvl="1"/>
            <a:r>
              <a:rPr lang="en-US" dirty="0"/>
              <a:t>Second level</a:t>
            </a:r>
          </a:p>
          <a:p>
            <a:pPr lvl="2"/>
            <a:r>
              <a:rPr lang="en-US" dirty="0"/>
              <a:t>Third level</a:t>
            </a:r>
          </a:p>
        </p:txBody>
      </p:sp>
      <p:sp>
        <p:nvSpPr>
          <p:cNvPr id="19" name="Text Placeholder 16"/>
          <p:cNvSpPr>
            <a:spLocks noGrp="1"/>
          </p:cNvSpPr>
          <p:nvPr userDrawn="1">
            <p:ph type="body" sz="quarter" idx="12" hasCustomPrompt="1"/>
          </p:nvPr>
        </p:nvSpPr>
        <p:spPr>
          <a:xfrm>
            <a:off x="7813395" y="2460625"/>
            <a:ext cx="2109787" cy="2219325"/>
          </a:xfrm>
          <a:prstGeom prst="rect">
            <a:avLst/>
          </a:prstGeom>
        </p:spPr>
        <p:txBody>
          <a:bodyPr/>
          <a:lstStyle>
            <a:lvl1pPr marL="228600" indent="-228600">
              <a:buSzPct val="120000"/>
              <a:buFontTx/>
              <a:buBlip>
                <a:blip r:embed="rId2"/>
              </a:buBlip>
              <a:defRPr sz="1600" b="1">
                <a:solidFill>
                  <a:schemeClr val="tx2"/>
                </a:solidFill>
                <a:latin typeface="Arial Narrow" charset="0"/>
                <a:ea typeface="Arial Narrow" charset="0"/>
                <a:cs typeface="Arial Narrow" charset="0"/>
              </a:defRPr>
            </a:lvl1pPr>
            <a:lvl2pPr marL="493713" indent="-227013">
              <a:buClr>
                <a:schemeClr val="tx1"/>
              </a:buClr>
              <a:tabLst/>
              <a:defRPr sz="1600">
                <a:solidFill>
                  <a:schemeClr val="tx2"/>
                </a:solidFill>
                <a:latin typeface="Arial Narrow" charset="0"/>
                <a:ea typeface="Arial Narrow" charset="0"/>
                <a:cs typeface="Arial Narrow" charset="0"/>
              </a:defRPr>
            </a:lvl2pPr>
            <a:lvl3pPr marL="762000" indent="-228600">
              <a:buClr>
                <a:schemeClr val="tx1"/>
              </a:buClr>
              <a:buFont typeface=".AppleSystemUIFont" charset="-120"/>
              <a:buChar char="-"/>
              <a:tabLst/>
              <a:defRPr sz="1600">
                <a:solidFill>
                  <a:schemeClr val="tx2"/>
                </a:solidFill>
                <a:latin typeface="Arial Narrow" charset="0"/>
                <a:ea typeface="Arial Narrow" charset="0"/>
                <a:cs typeface="Arial Narrow" charset="0"/>
              </a:defRPr>
            </a:lvl3pPr>
            <a:lvl4pPr>
              <a:defRPr sz="1400">
                <a:solidFill>
                  <a:schemeClr val="tx2"/>
                </a:solidFill>
                <a:latin typeface="Arial Narrow" charset="0"/>
                <a:ea typeface="Arial Narrow" charset="0"/>
                <a:cs typeface="Arial Narrow" charset="0"/>
              </a:defRPr>
            </a:lvl4pPr>
            <a:lvl5pPr>
              <a:defRPr sz="1400">
                <a:solidFill>
                  <a:schemeClr val="tx2"/>
                </a:solidFill>
                <a:latin typeface="Arial Narrow" charset="0"/>
                <a:ea typeface="Arial Narrow" charset="0"/>
                <a:cs typeface="Arial Narrow" charset="0"/>
              </a:defRPr>
            </a:lvl5pPr>
          </a:lstStyle>
          <a:p>
            <a:pPr lvl="0"/>
            <a:r>
              <a:rPr lang="en-US" dirty="0"/>
              <a:t>Click to edit title</a:t>
            </a:r>
          </a:p>
          <a:p>
            <a:pPr lvl="1"/>
            <a:r>
              <a:rPr lang="en-US" dirty="0"/>
              <a:t>Second level</a:t>
            </a:r>
          </a:p>
          <a:p>
            <a:pPr lvl="2"/>
            <a:r>
              <a:rPr lang="en-US" dirty="0"/>
              <a:t>Third level</a:t>
            </a:r>
          </a:p>
        </p:txBody>
      </p:sp>
    </p:spTree>
    <p:extLst>
      <p:ext uri="{BB962C8B-B14F-4D97-AF65-F5344CB8AC3E}">
        <p14:creationId xmlns:p14="http://schemas.microsoft.com/office/powerpoint/2010/main" val="68340467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mmary_4 points">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838200" y="445807"/>
            <a:ext cx="10515600" cy="495487"/>
          </a:xfrm>
          <a:prstGeom prst="rect">
            <a:avLst/>
          </a:prstGeom>
        </p:spPr>
        <p:txBody>
          <a:bodyPr vert="horz" lIns="91440" tIns="45720" rIns="91440" bIns="45720" rtlCol="0" anchor="ctr">
            <a:normAutofit/>
          </a:bodyPr>
          <a:lstStyle>
            <a:lvl1pPr algn="ctr">
              <a:defRPr sz="2800">
                <a:latin typeface="Arial Narrow" charset="0"/>
                <a:ea typeface="Arial Narrow" charset="0"/>
                <a:cs typeface="Arial Narrow" charset="0"/>
              </a:defRPr>
            </a:lvl1pPr>
          </a:lstStyle>
          <a:p>
            <a:r>
              <a:rPr lang="en-US" dirty="0"/>
              <a:t>CLICK TO EDIT HEADING</a:t>
            </a:r>
          </a:p>
        </p:txBody>
      </p:sp>
      <p:cxnSp>
        <p:nvCxnSpPr>
          <p:cNvPr id="11" name="Straight Connector 10"/>
          <p:cNvCxnSpPr/>
          <p:nvPr userDrawn="1"/>
        </p:nvCxnSpPr>
        <p:spPr>
          <a:xfrm flipH="1">
            <a:off x="5190978" y="1169066"/>
            <a:ext cx="1702191" cy="0"/>
          </a:xfrm>
          <a:prstGeom prst="line">
            <a:avLst/>
          </a:prstGeom>
          <a:ln>
            <a:solidFill>
              <a:schemeClr val="tx2">
                <a:alpha val="26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583893" y="2115240"/>
            <a:ext cx="2677099" cy="282031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Narrow" panose="020B0604020202020204" pitchFamily="34" charset="0"/>
            </a:endParaRPr>
          </a:p>
        </p:txBody>
      </p:sp>
      <p:sp>
        <p:nvSpPr>
          <p:cNvPr id="13" name="Rectangle 12"/>
          <p:cNvSpPr/>
          <p:nvPr userDrawn="1"/>
        </p:nvSpPr>
        <p:spPr>
          <a:xfrm>
            <a:off x="3371162" y="2115240"/>
            <a:ext cx="2677099" cy="282031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Narrow" panose="020B0604020202020204" pitchFamily="34" charset="0"/>
            </a:endParaRPr>
          </a:p>
        </p:txBody>
      </p:sp>
      <p:sp>
        <p:nvSpPr>
          <p:cNvPr id="14" name="Rectangle 13"/>
          <p:cNvSpPr/>
          <p:nvPr userDrawn="1"/>
        </p:nvSpPr>
        <p:spPr>
          <a:xfrm>
            <a:off x="6169446" y="2115240"/>
            <a:ext cx="2677099" cy="282031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Narrow" panose="020B0604020202020204" pitchFamily="34" charset="0"/>
            </a:endParaRPr>
          </a:p>
        </p:txBody>
      </p:sp>
      <p:sp>
        <p:nvSpPr>
          <p:cNvPr id="15" name="Rectangle 14"/>
          <p:cNvSpPr/>
          <p:nvPr userDrawn="1"/>
        </p:nvSpPr>
        <p:spPr>
          <a:xfrm>
            <a:off x="8956715" y="2115240"/>
            <a:ext cx="2677099" cy="282031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Narrow" panose="020B0604020202020204" pitchFamily="34" charset="0"/>
            </a:endParaRPr>
          </a:p>
        </p:txBody>
      </p:sp>
      <p:sp>
        <p:nvSpPr>
          <p:cNvPr id="16" name="Text Placeholder 16"/>
          <p:cNvSpPr>
            <a:spLocks noGrp="1"/>
          </p:cNvSpPr>
          <p:nvPr>
            <p:ph type="body" sz="quarter" idx="10" hasCustomPrompt="1"/>
          </p:nvPr>
        </p:nvSpPr>
        <p:spPr>
          <a:xfrm>
            <a:off x="861266" y="2460625"/>
            <a:ext cx="2109787" cy="2219325"/>
          </a:xfrm>
          <a:prstGeom prst="rect">
            <a:avLst/>
          </a:prstGeom>
        </p:spPr>
        <p:txBody>
          <a:bodyPr/>
          <a:lstStyle>
            <a:lvl1pPr marL="228600" indent="-228600">
              <a:buSzPct val="120000"/>
              <a:buFontTx/>
              <a:buBlip>
                <a:blip r:embed="rId2"/>
              </a:buBlip>
              <a:defRPr sz="1600" b="1">
                <a:solidFill>
                  <a:schemeClr val="tx2"/>
                </a:solidFill>
                <a:latin typeface="Arial Narrow" charset="0"/>
                <a:ea typeface="Arial Narrow" charset="0"/>
                <a:cs typeface="Arial Narrow" charset="0"/>
              </a:defRPr>
            </a:lvl1pPr>
            <a:lvl2pPr marL="493713" indent="-227013">
              <a:buClr>
                <a:schemeClr val="tx1"/>
              </a:buClr>
              <a:tabLst/>
              <a:defRPr sz="1600">
                <a:solidFill>
                  <a:schemeClr val="tx2"/>
                </a:solidFill>
                <a:latin typeface="Arial Narrow" charset="0"/>
                <a:ea typeface="Arial Narrow" charset="0"/>
                <a:cs typeface="Arial Narrow" charset="0"/>
              </a:defRPr>
            </a:lvl2pPr>
            <a:lvl3pPr marL="762000" indent="-228600">
              <a:buClr>
                <a:schemeClr val="tx1"/>
              </a:buClr>
              <a:buFont typeface=".AppleSystemUIFont" charset="-120"/>
              <a:buChar char="-"/>
              <a:tabLst/>
              <a:defRPr sz="1600">
                <a:solidFill>
                  <a:schemeClr val="tx2"/>
                </a:solidFill>
                <a:latin typeface="Arial Narrow" charset="0"/>
                <a:ea typeface="Arial Narrow" charset="0"/>
                <a:cs typeface="Arial Narrow" charset="0"/>
              </a:defRPr>
            </a:lvl3pPr>
            <a:lvl4pPr>
              <a:defRPr sz="1400">
                <a:solidFill>
                  <a:schemeClr val="tx2"/>
                </a:solidFill>
                <a:latin typeface="Arial Narrow" charset="0"/>
                <a:ea typeface="Arial Narrow" charset="0"/>
                <a:cs typeface="Arial Narrow" charset="0"/>
              </a:defRPr>
            </a:lvl4pPr>
            <a:lvl5pPr>
              <a:defRPr sz="1400">
                <a:solidFill>
                  <a:schemeClr val="tx2"/>
                </a:solidFill>
                <a:latin typeface="Arial Narrow" charset="0"/>
                <a:ea typeface="Arial Narrow" charset="0"/>
                <a:cs typeface="Arial Narrow" charset="0"/>
              </a:defRPr>
            </a:lvl5pPr>
          </a:lstStyle>
          <a:p>
            <a:pPr lvl="0"/>
            <a:r>
              <a:rPr lang="en-US" dirty="0"/>
              <a:t>Click to edit title</a:t>
            </a:r>
          </a:p>
          <a:p>
            <a:pPr lvl="1"/>
            <a:r>
              <a:rPr lang="en-US" dirty="0"/>
              <a:t>Second level</a:t>
            </a:r>
          </a:p>
          <a:p>
            <a:pPr lvl="2"/>
            <a:r>
              <a:rPr lang="en-US" dirty="0"/>
              <a:t>Third level</a:t>
            </a:r>
          </a:p>
        </p:txBody>
      </p:sp>
      <p:sp>
        <p:nvSpPr>
          <p:cNvPr id="17" name="Text Placeholder 16"/>
          <p:cNvSpPr>
            <a:spLocks noGrp="1"/>
          </p:cNvSpPr>
          <p:nvPr>
            <p:ph type="body" sz="quarter" idx="11" hasCustomPrompt="1"/>
          </p:nvPr>
        </p:nvSpPr>
        <p:spPr>
          <a:xfrm>
            <a:off x="3644807" y="2460625"/>
            <a:ext cx="2109787" cy="2219325"/>
          </a:xfrm>
          <a:prstGeom prst="rect">
            <a:avLst/>
          </a:prstGeom>
        </p:spPr>
        <p:txBody>
          <a:bodyPr/>
          <a:lstStyle>
            <a:lvl1pPr marL="228600" indent="-228600">
              <a:buSzPct val="120000"/>
              <a:buFontTx/>
              <a:buBlip>
                <a:blip r:embed="rId2"/>
              </a:buBlip>
              <a:defRPr sz="1600" b="1">
                <a:solidFill>
                  <a:schemeClr val="tx2"/>
                </a:solidFill>
                <a:latin typeface="Arial Narrow" charset="0"/>
                <a:ea typeface="Arial Narrow" charset="0"/>
                <a:cs typeface="Arial Narrow" charset="0"/>
              </a:defRPr>
            </a:lvl1pPr>
            <a:lvl2pPr marL="493713" indent="-227013">
              <a:buClr>
                <a:schemeClr val="tx1"/>
              </a:buClr>
              <a:tabLst/>
              <a:defRPr sz="1600">
                <a:solidFill>
                  <a:schemeClr val="tx2"/>
                </a:solidFill>
                <a:latin typeface="Arial Narrow" charset="0"/>
                <a:ea typeface="Arial Narrow" charset="0"/>
                <a:cs typeface="Arial Narrow" charset="0"/>
              </a:defRPr>
            </a:lvl2pPr>
            <a:lvl3pPr marL="762000" indent="-228600">
              <a:buClr>
                <a:schemeClr val="tx1"/>
              </a:buClr>
              <a:buFont typeface=".AppleSystemUIFont" charset="-120"/>
              <a:buChar char="-"/>
              <a:tabLst/>
              <a:defRPr sz="1600">
                <a:solidFill>
                  <a:schemeClr val="tx2"/>
                </a:solidFill>
                <a:latin typeface="Arial Narrow" charset="0"/>
                <a:ea typeface="Arial Narrow" charset="0"/>
                <a:cs typeface="Arial Narrow" charset="0"/>
              </a:defRPr>
            </a:lvl3pPr>
            <a:lvl4pPr>
              <a:defRPr sz="1400">
                <a:solidFill>
                  <a:schemeClr val="tx2"/>
                </a:solidFill>
                <a:latin typeface="Arial Narrow" charset="0"/>
                <a:ea typeface="Arial Narrow" charset="0"/>
                <a:cs typeface="Arial Narrow" charset="0"/>
              </a:defRPr>
            </a:lvl4pPr>
            <a:lvl5pPr>
              <a:defRPr sz="1400">
                <a:solidFill>
                  <a:schemeClr val="tx2"/>
                </a:solidFill>
                <a:latin typeface="Arial Narrow" charset="0"/>
                <a:ea typeface="Arial Narrow" charset="0"/>
                <a:cs typeface="Arial Narrow" charset="0"/>
              </a:defRPr>
            </a:lvl5pPr>
          </a:lstStyle>
          <a:p>
            <a:pPr lvl="0"/>
            <a:r>
              <a:rPr lang="en-US" dirty="0"/>
              <a:t>Click to edit title</a:t>
            </a:r>
          </a:p>
          <a:p>
            <a:pPr lvl="1"/>
            <a:r>
              <a:rPr lang="en-US" dirty="0"/>
              <a:t>Second level</a:t>
            </a:r>
          </a:p>
          <a:p>
            <a:pPr lvl="2"/>
            <a:r>
              <a:rPr lang="en-US" dirty="0"/>
              <a:t>Third level</a:t>
            </a:r>
          </a:p>
        </p:txBody>
      </p:sp>
      <p:sp>
        <p:nvSpPr>
          <p:cNvPr id="18" name="Text Placeholder 16"/>
          <p:cNvSpPr>
            <a:spLocks noGrp="1"/>
          </p:cNvSpPr>
          <p:nvPr>
            <p:ph type="body" sz="quarter" idx="12" hasCustomPrompt="1"/>
          </p:nvPr>
        </p:nvSpPr>
        <p:spPr>
          <a:xfrm>
            <a:off x="6428348" y="2460625"/>
            <a:ext cx="2109787" cy="2219325"/>
          </a:xfrm>
          <a:prstGeom prst="rect">
            <a:avLst/>
          </a:prstGeom>
        </p:spPr>
        <p:txBody>
          <a:bodyPr/>
          <a:lstStyle>
            <a:lvl1pPr marL="228600" indent="-228600">
              <a:buSzPct val="120000"/>
              <a:buFontTx/>
              <a:buBlip>
                <a:blip r:embed="rId2"/>
              </a:buBlip>
              <a:defRPr sz="1600" b="1">
                <a:solidFill>
                  <a:schemeClr val="tx2"/>
                </a:solidFill>
                <a:latin typeface="Arial Narrow" charset="0"/>
                <a:ea typeface="Arial Narrow" charset="0"/>
                <a:cs typeface="Arial Narrow" charset="0"/>
              </a:defRPr>
            </a:lvl1pPr>
            <a:lvl2pPr marL="493713" indent="-227013">
              <a:buClr>
                <a:schemeClr val="tx1"/>
              </a:buClr>
              <a:tabLst/>
              <a:defRPr sz="1600">
                <a:solidFill>
                  <a:schemeClr val="tx2"/>
                </a:solidFill>
                <a:latin typeface="Arial Narrow" charset="0"/>
                <a:ea typeface="Arial Narrow" charset="0"/>
                <a:cs typeface="Arial Narrow" charset="0"/>
              </a:defRPr>
            </a:lvl2pPr>
            <a:lvl3pPr marL="762000" indent="-228600">
              <a:buClr>
                <a:schemeClr val="tx1"/>
              </a:buClr>
              <a:buFont typeface=".AppleSystemUIFont" charset="-120"/>
              <a:buChar char="-"/>
              <a:tabLst/>
              <a:defRPr sz="1600">
                <a:solidFill>
                  <a:schemeClr val="tx2"/>
                </a:solidFill>
                <a:latin typeface="Arial Narrow" charset="0"/>
                <a:ea typeface="Arial Narrow" charset="0"/>
                <a:cs typeface="Arial Narrow" charset="0"/>
              </a:defRPr>
            </a:lvl3pPr>
            <a:lvl4pPr>
              <a:defRPr sz="1400">
                <a:solidFill>
                  <a:schemeClr val="tx2"/>
                </a:solidFill>
                <a:latin typeface="Arial Narrow" charset="0"/>
                <a:ea typeface="Arial Narrow" charset="0"/>
                <a:cs typeface="Arial Narrow" charset="0"/>
              </a:defRPr>
            </a:lvl4pPr>
            <a:lvl5pPr>
              <a:defRPr sz="1400">
                <a:solidFill>
                  <a:schemeClr val="tx2"/>
                </a:solidFill>
                <a:latin typeface="Arial Narrow" charset="0"/>
                <a:ea typeface="Arial Narrow" charset="0"/>
                <a:cs typeface="Arial Narrow" charset="0"/>
              </a:defRPr>
            </a:lvl5pPr>
          </a:lstStyle>
          <a:p>
            <a:pPr lvl="0"/>
            <a:r>
              <a:rPr lang="en-US" dirty="0"/>
              <a:t>Click to edit title</a:t>
            </a:r>
          </a:p>
          <a:p>
            <a:pPr lvl="1"/>
            <a:r>
              <a:rPr lang="en-US" dirty="0"/>
              <a:t>Second level</a:t>
            </a:r>
          </a:p>
          <a:p>
            <a:pPr lvl="2"/>
            <a:r>
              <a:rPr lang="en-US" dirty="0"/>
              <a:t>Third level</a:t>
            </a:r>
          </a:p>
        </p:txBody>
      </p:sp>
      <p:sp>
        <p:nvSpPr>
          <p:cNvPr id="19" name="Text Placeholder 16"/>
          <p:cNvSpPr>
            <a:spLocks noGrp="1"/>
          </p:cNvSpPr>
          <p:nvPr>
            <p:ph type="body" sz="quarter" idx="13" hasCustomPrompt="1"/>
          </p:nvPr>
        </p:nvSpPr>
        <p:spPr>
          <a:xfrm>
            <a:off x="9238783" y="2460625"/>
            <a:ext cx="2109787" cy="2219325"/>
          </a:xfrm>
          <a:prstGeom prst="rect">
            <a:avLst/>
          </a:prstGeom>
        </p:spPr>
        <p:txBody>
          <a:bodyPr/>
          <a:lstStyle>
            <a:lvl1pPr marL="228600" indent="-228600">
              <a:buSzPct val="120000"/>
              <a:buFontTx/>
              <a:buBlip>
                <a:blip r:embed="rId2"/>
              </a:buBlip>
              <a:defRPr sz="1600" b="1">
                <a:solidFill>
                  <a:schemeClr val="tx2"/>
                </a:solidFill>
                <a:latin typeface="Arial Narrow" charset="0"/>
                <a:ea typeface="Arial Narrow" charset="0"/>
                <a:cs typeface="Arial Narrow" charset="0"/>
              </a:defRPr>
            </a:lvl1pPr>
            <a:lvl2pPr marL="493713" indent="-227013">
              <a:buClr>
                <a:schemeClr val="tx1"/>
              </a:buClr>
              <a:tabLst/>
              <a:defRPr sz="1600">
                <a:solidFill>
                  <a:schemeClr val="tx2"/>
                </a:solidFill>
                <a:latin typeface="Arial Narrow" charset="0"/>
                <a:ea typeface="Arial Narrow" charset="0"/>
                <a:cs typeface="Arial Narrow" charset="0"/>
              </a:defRPr>
            </a:lvl2pPr>
            <a:lvl3pPr marL="762000" indent="-228600">
              <a:buClr>
                <a:schemeClr val="tx1"/>
              </a:buClr>
              <a:buFont typeface=".AppleSystemUIFont" charset="-120"/>
              <a:buChar char="-"/>
              <a:tabLst/>
              <a:defRPr sz="1600">
                <a:solidFill>
                  <a:schemeClr val="tx2"/>
                </a:solidFill>
                <a:latin typeface="Arial Narrow" charset="0"/>
                <a:ea typeface="Arial Narrow" charset="0"/>
                <a:cs typeface="Arial Narrow" charset="0"/>
              </a:defRPr>
            </a:lvl3pPr>
            <a:lvl4pPr>
              <a:defRPr sz="1400">
                <a:solidFill>
                  <a:schemeClr val="tx2"/>
                </a:solidFill>
                <a:latin typeface="Arial Narrow" charset="0"/>
                <a:ea typeface="Arial Narrow" charset="0"/>
                <a:cs typeface="Arial Narrow" charset="0"/>
              </a:defRPr>
            </a:lvl4pPr>
            <a:lvl5pPr>
              <a:defRPr sz="1400">
                <a:solidFill>
                  <a:schemeClr val="tx2"/>
                </a:solidFill>
                <a:latin typeface="Arial Narrow" charset="0"/>
                <a:ea typeface="Arial Narrow" charset="0"/>
                <a:cs typeface="Arial Narrow" charset="0"/>
              </a:defRPr>
            </a:lvl5pPr>
          </a:lstStyle>
          <a:p>
            <a:pPr lvl="0"/>
            <a:r>
              <a:rPr lang="en-US" dirty="0"/>
              <a:t>Click to edit title</a:t>
            </a:r>
          </a:p>
          <a:p>
            <a:pPr lvl="1"/>
            <a:r>
              <a:rPr lang="en-US" dirty="0"/>
              <a:t>Second level</a:t>
            </a:r>
          </a:p>
          <a:p>
            <a:pPr lvl="2"/>
            <a:r>
              <a:rPr lang="en-US" dirty="0"/>
              <a:t>Third level</a:t>
            </a:r>
          </a:p>
        </p:txBody>
      </p:sp>
    </p:spTree>
    <p:extLst>
      <p:ext uri="{BB962C8B-B14F-4D97-AF65-F5344CB8AC3E}">
        <p14:creationId xmlns:p14="http://schemas.microsoft.com/office/powerpoint/2010/main" val="51651753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all out copy_Bulle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283CA3-C305-0C48-938B-7347ECC76D6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428"/>
            <a:ext cx="12192000" cy="6857142"/>
          </a:xfrm>
          <a:prstGeom prst="rect">
            <a:avLst/>
          </a:prstGeom>
        </p:spPr>
      </p:pic>
      <p:sp>
        <p:nvSpPr>
          <p:cNvPr id="12" name="Title Placeholder 1">
            <a:extLst>
              <a:ext uri="{FF2B5EF4-FFF2-40B4-BE49-F238E27FC236}">
                <a16:creationId xmlns:a16="http://schemas.microsoft.com/office/drawing/2014/main" id="{0747FDCA-F139-A441-994D-71C6B8962578}"/>
              </a:ext>
            </a:extLst>
          </p:cNvPr>
          <p:cNvSpPr>
            <a:spLocks noGrp="1"/>
          </p:cNvSpPr>
          <p:nvPr>
            <p:ph type="title" hasCustomPrompt="1"/>
          </p:nvPr>
        </p:nvSpPr>
        <p:spPr>
          <a:xfrm>
            <a:off x="6512922" y="972303"/>
            <a:ext cx="4901813" cy="495487"/>
          </a:xfrm>
          <a:prstGeom prst="rect">
            <a:avLst/>
          </a:prstGeom>
        </p:spPr>
        <p:txBody>
          <a:bodyPr vert="horz" lIns="91440" tIns="45720" rIns="91440" bIns="45720" rtlCol="0" anchor="ctr">
            <a:noAutofit/>
          </a:bodyPr>
          <a:lstStyle>
            <a:lvl1pPr algn="l">
              <a:defRPr sz="2800" b="0" i="0">
                <a:solidFill>
                  <a:schemeClr val="tx1"/>
                </a:solidFill>
                <a:latin typeface="Arial Narrow" panose="020B0604020202020204" pitchFamily="34" charset="0"/>
                <a:ea typeface="Arial Narrow" panose="020B0604020202020204" pitchFamily="34" charset="0"/>
                <a:cs typeface="Arial Narrow" panose="020B0604020202020204" pitchFamily="34" charset="0"/>
              </a:defRPr>
            </a:lvl1pPr>
          </a:lstStyle>
          <a:p>
            <a:r>
              <a:rPr lang="en-US" dirty="0"/>
              <a:t>CLICK TO EDIT HEADING</a:t>
            </a:r>
          </a:p>
        </p:txBody>
      </p:sp>
      <p:cxnSp>
        <p:nvCxnSpPr>
          <p:cNvPr id="13" name="Straight Connector 12">
            <a:extLst>
              <a:ext uri="{FF2B5EF4-FFF2-40B4-BE49-F238E27FC236}">
                <a16:creationId xmlns:a16="http://schemas.microsoft.com/office/drawing/2014/main" id="{66D0681E-2253-F14D-8300-14EB4F9680C0}"/>
              </a:ext>
            </a:extLst>
          </p:cNvPr>
          <p:cNvCxnSpPr>
            <a:cxnSpLocks/>
          </p:cNvCxnSpPr>
          <p:nvPr userDrawn="1"/>
        </p:nvCxnSpPr>
        <p:spPr>
          <a:xfrm flipH="1">
            <a:off x="6622106" y="2054889"/>
            <a:ext cx="1702191" cy="0"/>
          </a:xfrm>
          <a:prstGeom prst="line">
            <a:avLst/>
          </a:prstGeom>
          <a:ln>
            <a:solidFill>
              <a:schemeClr val="tx2">
                <a:alpha val="26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DE6D854F-7E60-9545-92CB-4FD867B6F0A5}"/>
              </a:ext>
            </a:extLst>
          </p:cNvPr>
          <p:cNvSpPr>
            <a:spLocks noGrp="1"/>
          </p:cNvSpPr>
          <p:nvPr>
            <p:ph type="body" sz="quarter" idx="11" hasCustomPrompt="1"/>
          </p:nvPr>
        </p:nvSpPr>
        <p:spPr>
          <a:xfrm>
            <a:off x="6512922" y="1513336"/>
            <a:ext cx="4901813" cy="349250"/>
          </a:xfrm>
          <a:prstGeom prst="rect">
            <a:avLst/>
          </a:prstGeom>
        </p:spPr>
        <p:txBody>
          <a:bodyPr anchor="ctr"/>
          <a:lstStyle>
            <a:lvl1pPr marL="0" indent="0" algn="l">
              <a:buNone/>
              <a:defRPr sz="1800">
                <a:solidFill>
                  <a:schemeClr val="tx2"/>
                </a:solidFill>
                <a:latin typeface="Arial Narrow" charset="0"/>
                <a:ea typeface="Arial Narrow" charset="0"/>
                <a:cs typeface="Arial Narrow" charset="0"/>
              </a:defRPr>
            </a:lvl1pPr>
            <a:lvl2pPr marL="457200" indent="0" algn="ctr">
              <a:buNone/>
              <a:defRPr sz="1600">
                <a:solidFill>
                  <a:schemeClr val="tx2"/>
                </a:solidFill>
                <a:latin typeface="Arial Narrow" charset="0"/>
                <a:ea typeface="Arial Narrow" charset="0"/>
                <a:cs typeface="Arial Narrow" charset="0"/>
              </a:defRPr>
            </a:lvl2pPr>
            <a:lvl3pPr marL="914400" indent="0" algn="ctr">
              <a:buNone/>
              <a:defRPr sz="1600">
                <a:solidFill>
                  <a:schemeClr val="tx2"/>
                </a:solidFill>
                <a:latin typeface="Arial Narrow" charset="0"/>
                <a:ea typeface="Arial Narrow" charset="0"/>
                <a:cs typeface="Arial Narrow" charset="0"/>
              </a:defRPr>
            </a:lvl3pPr>
            <a:lvl4pPr marL="1371600" indent="0" algn="ctr">
              <a:buNone/>
              <a:defRPr sz="1600">
                <a:solidFill>
                  <a:schemeClr val="tx2"/>
                </a:solidFill>
                <a:latin typeface="Arial Narrow" charset="0"/>
                <a:ea typeface="Arial Narrow" charset="0"/>
                <a:cs typeface="Arial Narrow" charset="0"/>
              </a:defRPr>
            </a:lvl4pPr>
            <a:lvl5pPr marL="1828800" indent="0" algn="ctr">
              <a:buNone/>
              <a:defRPr sz="1600">
                <a:solidFill>
                  <a:schemeClr val="tx2"/>
                </a:solidFill>
                <a:latin typeface="Arial Narrow" charset="0"/>
                <a:ea typeface="Arial Narrow" charset="0"/>
                <a:cs typeface="Arial Narrow" charset="0"/>
              </a:defRPr>
            </a:lvl5pPr>
          </a:lstStyle>
          <a:p>
            <a:pPr lvl="0"/>
            <a:r>
              <a:rPr lang="en-US" dirty="0"/>
              <a:t>Click to edit sub-heading</a:t>
            </a:r>
          </a:p>
        </p:txBody>
      </p:sp>
      <p:sp>
        <p:nvSpPr>
          <p:cNvPr id="15" name="Text Placeholder 4">
            <a:extLst>
              <a:ext uri="{FF2B5EF4-FFF2-40B4-BE49-F238E27FC236}">
                <a16:creationId xmlns:a16="http://schemas.microsoft.com/office/drawing/2014/main" id="{9EDA1C83-C451-434D-BB64-197C2AB5C02B}"/>
              </a:ext>
            </a:extLst>
          </p:cNvPr>
          <p:cNvSpPr>
            <a:spLocks noGrp="1"/>
          </p:cNvSpPr>
          <p:nvPr>
            <p:ph type="body" sz="quarter" idx="12"/>
          </p:nvPr>
        </p:nvSpPr>
        <p:spPr>
          <a:xfrm>
            <a:off x="6512922" y="2351407"/>
            <a:ext cx="4336760" cy="3157537"/>
          </a:xfrm>
          <a:prstGeom prst="rect">
            <a:avLst/>
          </a:prstGeom>
        </p:spPr>
        <p:txBody>
          <a:bodyPr/>
          <a:lstStyle>
            <a:lvl1pPr marL="285750" indent="-285750">
              <a:lnSpc>
                <a:spcPct val="100000"/>
              </a:lnSpc>
              <a:spcBef>
                <a:spcPts val="0"/>
              </a:spcBef>
              <a:buSzPct val="120000"/>
              <a:buFontTx/>
              <a:buBlip>
                <a:blip r:embed="rId3"/>
              </a:buBlip>
              <a:defRPr sz="1600">
                <a:solidFill>
                  <a:schemeClr val="tx2"/>
                </a:solidFill>
                <a:latin typeface="Arial Narrow" charset="0"/>
                <a:ea typeface="Arial Narrow" charset="0"/>
                <a:cs typeface="Arial Narrow" charset="0"/>
              </a:defRPr>
            </a:lvl1pPr>
            <a:lvl2pPr marL="533400" indent="-212725">
              <a:lnSpc>
                <a:spcPct val="100000"/>
              </a:lnSpc>
              <a:spcBef>
                <a:spcPts val="0"/>
              </a:spcBef>
              <a:buClr>
                <a:schemeClr val="tx1"/>
              </a:buClr>
              <a:buFont typeface="Arial" charset="0"/>
              <a:buChar char="•"/>
              <a:tabLst/>
              <a:defRPr sz="1600">
                <a:solidFill>
                  <a:schemeClr val="tx2"/>
                </a:solidFill>
                <a:latin typeface="Arial Narrow" charset="0"/>
                <a:ea typeface="Arial Narrow" charset="0"/>
                <a:cs typeface="Arial Narrow" charset="0"/>
              </a:defRPr>
            </a:lvl2pPr>
            <a:lvl3pPr marL="801688" indent="-268288">
              <a:lnSpc>
                <a:spcPct val="100000"/>
              </a:lnSpc>
              <a:spcBef>
                <a:spcPts val="0"/>
              </a:spcBef>
              <a:buClr>
                <a:schemeClr val="tx1"/>
              </a:buClr>
              <a:buFont typeface=".AppleSystemUIFont" charset="-120"/>
              <a:buChar char="-"/>
              <a:tabLst/>
              <a:defRPr sz="1600">
                <a:solidFill>
                  <a:schemeClr val="tx2"/>
                </a:solidFill>
                <a:latin typeface="Arial Narrow" charset="0"/>
                <a:ea typeface="Arial Narrow" charset="0"/>
                <a:cs typeface="Arial Narrow" charset="0"/>
              </a:defRPr>
            </a:lvl3pPr>
            <a:lvl4pPr marL="1371600" indent="0">
              <a:buNone/>
              <a:defRPr sz="1400">
                <a:solidFill>
                  <a:schemeClr val="tx2"/>
                </a:solidFill>
                <a:latin typeface="Arial Narrow" charset="0"/>
                <a:ea typeface="Arial Narrow" charset="0"/>
                <a:cs typeface="Arial Narrow" charset="0"/>
              </a:defRPr>
            </a:lvl4pPr>
            <a:lvl5pPr marL="1828800" indent="0">
              <a:buNone/>
              <a:defRPr sz="1400">
                <a:solidFill>
                  <a:schemeClr val="tx2"/>
                </a:solidFill>
                <a:latin typeface="Arial Narrow" charset="0"/>
                <a:ea typeface="Arial Narrow" charset="0"/>
                <a:cs typeface="Arial Narrow" charset="0"/>
              </a:defRPr>
            </a:lvl5pPr>
          </a:lstStyle>
          <a:p>
            <a:pPr lvl="0"/>
            <a:r>
              <a:rPr lang="en-US" dirty="0"/>
              <a:t>Click to edit Master text styles</a:t>
            </a:r>
          </a:p>
          <a:p>
            <a:pPr lvl="1"/>
            <a:r>
              <a:rPr lang="en-US" dirty="0"/>
              <a:t>Second level</a:t>
            </a:r>
          </a:p>
          <a:p>
            <a:pPr lvl="2"/>
            <a:r>
              <a:rPr lang="en-US" dirty="0"/>
              <a:t>Third level</a:t>
            </a:r>
          </a:p>
        </p:txBody>
      </p:sp>
      <p:pic>
        <p:nvPicPr>
          <p:cNvPr id="16" name="Picture 15">
            <a:extLst>
              <a:ext uri="{FF2B5EF4-FFF2-40B4-BE49-F238E27FC236}">
                <a16:creationId xmlns:a16="http://schemas.microsoft.com/office/drawing/2014/main" id="{B34A1A99-E8EB-A041-9A26-9F76577AFB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62045" y="6384925"/>
            <a:ext cx="1650992" cy="190499"/>
          </a:xfrm>
          <a:prstGeom prst="rect">
            <a:avLst/>
          </a:prstGeom>
        </p:spPr>
      </p:pic>
    </p:spTree>
    <p:extLst>
      <p:ext uri="{BB962C8B-B14F-4D97-AF65-F5344CB8AC3E}">
        <p14:creationId xmlns:p14="http://schemas.microsoft.com/office/powerpoint/2010/main" val="402792314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all out copy_Par">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34BEDA61-B78F-124C-BC7F-8EAFAF085D52}"/>
              </a:ext>
            </a:extLst>
          </p:cNvPr>
          <p:cNvSpPr>
            <a:spLocks noGrp="1"/>
          </p:cNvSpPr>
          <p:nvPr>
            <p:ph type="body" sz="quarter" idx="10" hasCustomPrompt="1"/>
          </p:nvPr>
        </p:nvSpPr>
        <p:spPr>
          <a:xfrm>
            <a:off x="886690" y="1203963"/>
            <a:ext cx="4973782" cy="558800"/>
          </a:xfrm>
          <a:prstGeom prst="rect">
            <a:avLst/>
          </a:prstGeom>
        </p:spPr>
        <p:txBody>
          <a:bodyPr anchor="ctr"/>
          <a:lstStyle>
            <a:lvl1pPr marL="0" indent="0">
              <a:buNone/>
              <a:defRPr sz="2800" b="0" i="0">
                <a:latin typeface="Arial Narrow" panose="020B0604020202020204" pitchFamily="34" charset="0"/>
                <a:cs typeface="Arial Narrow" panose="020B0604020202020204" pitchFamily="34" charset="0"/>
              </a:defRPr>
            </a:lvl1pPr>
            <a:lvl2pPr marL="457200" indent="0">
              <a:buNone/>
              <a:defRPr sz="2400" b="0" i="0">
                <a:latin typeface="Arial Narrow" panose="020B0604020202020204" pitchFamily="34" charset="0"/>
                <a:cs typeface="Arial Narrow" panose="020B0604020202020204" pitchFamily="34" charset="0"/>
              </a:defRPr>
            </a:lvl2pPr>
            <a:lvl3pPr marL="914400" indent="0">
              <a:buNone/>
              <a:defRPr sz="2400" b="0" i="0">
                <a:latin typeface="Arial Narrow" panose="020B0604020202020204" pitchFamily="34" charset="0"/>
                <a:cs typeface="Arial Narrow" panose="020B0604020202020204" pitchFamily="34" charset="0"/>
              </a:defRPr>
            </a:lvl3pPr>
            <a:lvl4pPr marL="1371600" indent="0">
              <a:buNone/>
              <a:defRPr sz="2400" b="0" i="0">
                <a:latin typeface="Arial Narrow" panose="020B0604020202020204" pitchFamily="34" charset="0"/>
                <a:cs typeface="Arial Narrow" panose="020B0604020202020204" pitchFamily="34" charset="0"/>
              </a:defRPr>
            </a:lvl4pPr>
            <a:lvl5pPr marL="1828800" indent="0">
              <a:buNone/>
              <a:defRPr sz="2400" b="0" i="0">
                <a:latin typeface="Arial Narrow" panose="020B0604020202020204" pitchFamily="34" charset="0"/>
                <a:cs typeface="Arial Narrow" panose="020B0604020202020204" pitchFamily="34" charset="0"/>
              </a:defRPr>
            </a:lvl5pPr>
          </a:lstStyle>
          <a:p>
            <a:pPr lvl="0"/>
            <a:r>
              <a:rPr lang="en-US" dirty="0"/>
              <a:t>CLICK TO EDIT HEADING</a:t>
            </a:r>
          </a:p>
        </p:txBody>
      </p:sp>
      <p:cxnSp>
        <p:nvCxnSpPr>
          <p:cNvPr id="11" name="Straight Connector 10">
            <a:extLst>
              <a:ext uri="{FF2B5EF4-FFF2-40B4-BE49-F238E27FC236}">
                <a16:creationId xmlns:a16="http://schemas.microsoft.com/office/drawing/2014/main" id="{C5471D00-AE19-374D-B2CA-8C702ADB1A05}"/>
              </a:ext>
            </a:extLst>
          </p:cNvPr>
          <p:cNvCxnSpPr/>
          <p:nvPr userDrawn="1"/>
        </p:nvCxnSpPr>
        <p:spPr>
          <a:xfrm flipH="1">
            <a:off x="997669" y="1917211"/>
            <a:ext cx="1702191" cy="0"/>
          </a:xfrm>
          <a:prstGeom prst="line">
            <a:avLst/>
          </a:prstGeom>
          <a:ln>
            <a:solidFill>
              <a:schemeClr val="tx2">
                <a:alpha val="26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FCD1334B-EEC2-1F40-A24E-193B5313E5A6}"/>
              </a:ext>
            </a:extLst>
          </p:cNvPr>
          <p:cNvSpPr>
            <a:spLocks noGrp="1"/>
          </p:cNvSpPr>
          <p:nvPr>
            <p:ph type="body" sz="quarter" idx="12"/>
          </p:nvPr>
        </p:nvSpPr>
        <p:spPr>
          <a:xfrm>
            <a:off x="889865" y="2226108"/>
            <a:ext cx="4970607" cy="3157537"/>
          </a:xfrm>
          <a:prstGeom prst="rect">
            <a:avLst/>
          </a:prstGeom>
        </p:spPr>
        <p:txBody>
          <a:bodyPr/>
          <a:lstStyle>
            <a:lvl1pPr marL="285750" indent="-285750">
              <a:lnSpc>
                <a:spcPct val="100000"/>
              </a:lnSpc>
              <a:spcBef>
                <a:spcPts val="0"/>
              </a:spcBef>
              <a:buSzPct val="120000"/>
              <a:buFontTx/>
              <a:buBlip>
                <a:blip r:embed="rId2"/>
              </a:buBlip>
              <a:defRPr sz="1600">
                <a:solidFill>
                  <a:schemeClr val="tx2"/>
                </a:solidFill>
                <a:latin typeface="Arial Narrow" charset="0"/>
                <a:ea typeface="Arial Narrow" charset="0"/>
                <a:cs typeface="Arial Narrow" charset="0"/>
              </a:defRPr>
            </a:lvl1pPr>
            <a:lvl2pPr marL="533400" indent="-212725">
              <a:lnSpc>
                <a:spcPct val="100000"/>
              </a:lnSpc>
              <a:spcBef>
                <a:spcPts val="0"/>
              </a:spcBef>
              <a:buClr>
                <a:schemeClr val="tx1"/>
              </a:buClr>
              <a:buFont typeface="Arial" charset="0"/>
              <a:buChar char="•"/>
              <a:tabLst/>
              <a:defRPr sz="1600">
                <a:solidFill>
                  <a:schemeClr val="tx2"/>
                </a:solidFill>
                <a:latin typeface="Arial Narrow" charset="0"/>
                <a:ea typeface="Arial Narrow" charset="0"/>
                <a:cs typeface="Arial Narrow" charset="0"/>
              </a:defRPr>
            </a:lvl2pPr>
            <a:lvl3pPr marL="801688" indent="-268288">
              <a:lnSpc>
                <a:spcPct val="100000"/>
              </a:lnSpc>
              <a:spcBef>
                <a:spcPts val="0"/>
              </a:spcBef>
              <a:buClr>
                <a:schemeClr val="tx1"/>
              </a:buClr>
              <a:buFont typeface=".AppleSystemUIFont" charset="-120"/>
              <a:buChar char="-"/>
              <a:tabLst/>
              <a:defRPr sz="1600">
                <a:solidFill>
                  <a:schemeClr val="tx2"/>
                </a:solidFill>
                <a:latin typeface="Arial Narrow" charset="0"/>
                <a:ea typeface="Arial Narrow" charset="0"/>
                <a:cs typeface="Arial Narrow" charset="0"/>
              </a:defRPr>
            </a:lvl3pPr>
            <a:lvl4pPr marL="1371600" indent="0">
              <a:buNone/>
              <a:defRPr sz="1400">
                <a:solidFill>
                  <a:schemeClr val="tx2"/>
                </a:solidFill>
                <a:latin typeface="Arial Narrow" charset="0"/>
                <a:ea typeface="Arial Narrow" charset="0"/>
                <a:cs typeface="Arial Narrow" charset="0"/>
              </a:defRPr>
            </a:lvl4pPr>
            <a:lvl5pPr marL="1828800" indent="0">
              <a:buNone/>
              <a:defRPr sz="1400">
                <a:solidFill>
                  <a:schemeClr val="tx2"/>
                </a:solidFill>
                <a:latin typeface="Arial Narrow" charset="0"/>
                <a:ea typeface="Arial Narrow" charset="0"/>
                <a:cs typeface="Arial Narrow" charset="0"/>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6030E61F-ADBA-CE44-B39E-EA53D965F59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132954" y="0"/>
            <a:ext cx="4059045" cy="6858000"/>
          </a:xfrm>
          <a:prstGeom prst="rect">
            <a:avLst/>
          </a:prstGeom>
        </p:spPr>
      </p:pic>
      <p:pic>
        <p:nvPicPr>
          <p:cNvPr id="13" name="Picture 12" descr="A picture containing black, dark, light&#10;&#10;Description automatically generated">
            <a:extLst>
              <a:ext uri="{FF2B5EF4-FFF2-40B4-BE49-F238E27FC236}">
                <a16:creationId xmlns:a16="http://schemas.microsoft.com/office/drawing/2014/main" id="{363B4175-A478-9946-AEA7-89013C9295B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34564" y="4289039"/>
            <a:ext cx="2588061" cy="2568961"/>
          </a:xfrm>
          <a:prstGeom prst="rect">
            <a:avLst/>
          </a:prstGeom>
        </p:spPr>
      </p:pic>
    </p:spTree>
    <p:extLst>
      <p:ext uri="{BB962C8B-B14F-4D97-AF65-F5344CB8AC3E}">
        <p14:creationId xmlns:p14="http://schemas.microsoft.com/office/powerpoint/2010/main" val="387703010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all out copy_Pa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DB953EE-B28B-334B-B45F-8736BEC3C6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132954" y="0"/>
            <a:ext cx="4059045" cy="6858000"/>
          </a:xfrm>
          <a:prstGeom prst="rect">
            <a:avLst/>
          </a:prstGeom>
        </p:spPr>
      </p:pic>
      <p:pic>
        <p:nvPicPr>
          <p:cNvPr id="14" name="Picture 13" descr="A picture containing black, dark, light&#10;&#10;Description automatically generated">
            <a:extLst>
              <a:ext uri="{FF2B5EF4-FFF2-40B4-BE49-F238E27FC236}">
                <a16:creationId xmlns:a16="http://schemas.microsoft.com/office/drawing/2014/main" id="{6F19FF90-FC5E-CF40-A9D5-18704B829B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34564" y="4289039"/>
            <a:ext cx="2588061" cy="2568961"/>
          </a:xfrm>
          <a:prstGeom prst="rect">
            <a:avLst/>
          </a:prstGeom>
        </p:spPr>
      </p:pic>
      <p:sp>
        <p:nvSpPr>
          <p:cNvPr id="11" name="Title Placeholder 1">
            <a:extLst>
              <a:ext uri="{FF2B5EF4-FFF2-40B4-BE49-F238E27FC236}">
                <a16:creationId xmlns:a16="http://schemas.microsoft.com/office/drawing/2014/main" id="{0BCC949E-8D56-1246-A1E0-64AC1EF5EA82}"/>
              </a:ext>
            </a:extLst>
          </p:cNvPr>
          <p:cNvSpPr>
            <a:spLocks noGrp="1"/>
          </p:cNvSpPr>
          <p:nvPr>
            <p:ph type="title" hasCustomPrompt="1"/>
          </p:nvPr>
        </p:nvSpPr>
        <p:spPr>
          <a:xfrm>
            <a:off x="881824" y="949153"/>
            <a:ext cx="5064562" cy="495487"/>
          </a:xfrm>
          <a:prstGeom prst="rect">
            <a:avLst/>
          </a:prstGeom>
        </p:spPr>
        <p:txBody>
          <a:bodyPr vert="horz" lIns="91440" tIns="45720" rIns="91440" bIns="45720" rtlCol="0" anchor="ctr">
            <a:noAutofit/>
          </a:bodyPr>
          <a:lstStyle>
            <a:lvl1pPr algn="l">
              <a:defRPr sz="2800" b="0" i="0">
                <a:solidFill>
                  <a:schemeClr val="tx1"/>
                </a:solidFill>
                <a:latin typeface="Arial Narrow" panose="020B0604020202020204" pitchFamily="34" charset="0"/>
                <a:ea typeface="Arial Narrow" panose="020B0604020202020204" pitchFamily="34" charset="0"/>
                <a:cs typeface="Arial Narrow" panose="020B0604020202020204" pitchFamily="34" charset="0"/>
              </a:defRPr>
            </a:lvl1pPr>
          </a:lstStyle>
          <a:p>
            <a:r>
              <a:rPr lang="en-US" dirty="0"/>
              <a:t>CLICK TO EDIT HEADING</a:t>
            </a:r>
          </a:p>
        </p:txBody>
      </p:sp>
      <p:cxnSp>
        <p:nvCxnSpPr>
          <p:cNvPr id="15" name="Straight Connector 14">
            <a:extLst>
              <a:ext uri="{FF2B5EF4-FFF2-40B4-BE49-F238E27FC236}">
                <a16:creationId xmlns:a16="http://schemas.microsoft.com/office/drawing/2014/main" id="{6F727BFC-9955-4F48-B7EE-75864425CB28}"/>
              </a:ext>
            </a:extLst>
          </p:cNvPr>
          <p:cNvCxnSpPr>
            <a:cxnSpLocks/>
          </p:cNvCxnSpPr>
          <p:nvPr userDrawn="1"/>
        </p:nvCxnSpPr>
        <p:spPr>
          <a:xfrm flipH="1">
            <a:off x="991008" y="2054889"/>
            <a:ext cx="1702191" cy="0"/>
          </a:xfrm>
          <a:prstGeom prst="line">
            <a:avLst/>
          </a:prstGeom>
          <a:ln>
            <a:solidFill>
              <a:schemeClr val="tx2">
                <a:alpha val="26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89784E9D-0903-EE4C-904D-37EE0A4AC8DB}"/>
              </a:ext>
            </a:extLst>
          </p:cNvPr>
          <p:cNvSpPr>
            <a:spLocks noGrp="1"/>
          </p:cNvSpPr>
          <p:nvPr>
            <p:ph type="body" sz="quarter" idx="11" hasCustomPrompt="1"/>
          </p:nvPr>
        </p:nvSpPr>
        <p:spPr>
          <a:xfrm>
            <a:off x="881824" y="1513336"/>
            <a:ext cx="5064562" cy="349250"/>
          </a:xfrm>
          <a:prstGeom prst="rect">
            <a:avLst/>
          </a:prstGeom>
        </p:spPr>
        <p:txBody>
          <a:bodyPr anchor="ctr"/>
          <a:lstStyle>
            <a:lvl1pPr marL="0" indent="0" algn="l">
              <a:buNone/>
              <a:defRPr sz="1800">
                <a:solidFill>
                  <a:schemeClr val="tx2"/>
                </a:solidFill>
                <a:latin typeface="Arial Narrow" charset="0"/>
                <a:ea typeface="Arial Narrow" charset="0"/>
                <a:cs typeface="Arial Narrow" charset="0"/>
              </a:defRPr>
            </a:lvl1pPr>
            <a:lvl2pPr marL="457200" indent="0" algn="ctr">
              <a:buNone/>
              <a:defRPr sz="1600">
                <a:solidFill>
                  <a:schemeClr val="tx2"/>
                </a:solidFill>
                <a:latin typeface="Arial Narrow" charset="0"/>
                <a:ea typeface="Arial Narrow" charset="0"/>
                <a:cs typeface="Arial Narrow" charset="0"/>
              </a:defRPr>
            </a:lvl2pPr>
            <a:lvl3pPr marL="914400" indent="0" algn="ctr">
              <a:buNone/>
              <a:defRPr sz="1600">
                <a:solidFill>
                  <a:schemeClr val="tx2"/>
                </a:solidFill>
                <a:latin typeface="Arial Narrow" charset="0"/>
                <a:ea typeface="Arial Narrow" charset="0"/>
                <a:cs typeface="Arial Narrow" charset="0"/>
              </a:defRPr>
            </a:lvl3pPr>
            <a:lvl4pPr marL="1371600" indent="0" algn="ctr">
              <a:buNone/>
              <a:defRPr sz="1600">
                <a:solidFill>
                  <a:schemeClr val="tx2"/>
                </a:solidFill>
                <a:latin typeface="Arial Narrow" charset="0"/>
                <a:ea typeface="Arial Narrow" charset="0"/>
                <a:cs typeface="Arial Narrow" charset="0"/>
              </a:defRPr>
            </a:lvl4pPr>
            <a:lvl5pPr marL="1828800" indent="0" algn="ctr">
              <a:buNone/>
              <a:defRPr sz="1600">
                <a:solidFill>
                  <a:schemeClr val="tx2"/>
                </a:solidFill>
                <a:latin typeface="Arial Narrow" charset="0"/>
                <a:ea typeface="Arial Narrow" charset="0"/>
                <a:cs typeface="Arial Narrow" charset="0"/>
              </a:defRPr>
            </a:lvl5pPr>
          </a:lstStyle>
          <a:p>
            <a:pPr lvl="0"/>
            <a:r>
              <a:rPr lang="en-US" dirty="0"/>
              <a:t>Click to edit sub-heading</a:t>
            </a:r>
          </a:p>
        </p:txBody>
      </p:sp>
      <p:sp>
        <p:nvSpPr>
          <p:cNvPr id="17" name="Text Placeholder 4">
            <a:extLst>
              <a:ext uri="{FF2B5EF4-FFF2-40B4-BE49-F238E27FC236}">
                <a16:creationId xmlns:a16="http://schemas.microsoft.com/office/drawing/2014/main" id="{713D5EA4-1F91-4F4C-9E45-17643F420AF9}"/>
              </a:ext>
            </a:extLst>
          </p:cNvPr>
          <p:cNvSpPr>
            <a:spLocks noGrp="1"/>
          </p:cNvSpPr>
          <p:nvPr>
            <p:ph type="body" sz="quarter" idx="12"/>
          </p:nvPr>
        </p:nvSpPr>
        <p:spPr>
          <a:xfrm>
            <a:off x="881824" y="2351407"/>
            <a:ext cx="4260232" cy="3157537"/>
          </a:xfrm>
          <a:prstGeom prst="rect">
            <a:avLst/>
          </a:prstGeom>
        </p:spPr>
        <p:txBody>
          <a:bodyPr/>
          <a:lstStyle>
            <a:lvl1pPr marL="285750" indent="-285750">
              <a:lnSpc>
                <a:spcPct val="100000"/>
              </a:lnSpc>
              <a:spcBef>
                <a:spcPts val="0"/>
              </a:spcBef>
              <a:buSzPct val="120000"/>
              <a:buFontTx/>
              <a:buBlip>
                <a:blip r:embed="rId4"/>
              </a:buBlip>
              <a:defRPr sz="1600">
                <a:solidFill>
                  <a:schemeClr val="tx2"/>
                </a:solidFill>
                <a:latin typeface="Arial Narrow" charset="0"/>
                <a:ea typeface="Arial Narrow" charset="0"/>
                <a:cs typeface="Arial Narrow" charset="0"/>
              </a:defRPr>
            </a:lvl1pPr>
            <a:lvl2pPr marL="533400" indent="-212725">
              <a:lnSpc>
                <a:spcPct val="100000"/>
              </a:lnSpc>
              <a:spcBef>
                <a:spcPts val="0"/>
              </a:spcBef>
              <a:buClr>
                <a:schemeClr val="tx1"/>
              </a:buClr>
              <a:buFont typeface="Arial" charset="0"/>
              <a:buChar char="•"/>
              <a:tabLst/>
              <a:defRPr sz="1600">
                <a:solidFill>
                  <a:schemeClr val="tx2"/>
                </a:solidFill>
                <a:latin typeface="Arial Narrow" charset="0"/>
                <a:ea typeface="Arial Narrow" charset="0"/>
                <a:cs typeface="Arial Narrow" charset="0"/>
              </a:defRPr>
            </a:lvl2pPr>
            <a:lvl3pPr marL="801688" indent="-268288">
              <a:lnSpc>
                <a:spcPct val="100000"/>
              </a:lnSpc>
              <a:spcBef>
                <a:spcPts val="0"/>
              </a:spcBef>
              <a:buClr>
                <a:schemeClr val="tx1"/>
              </a:buClr>
              <a:buFont typeface=".AppleSystemUIFont" charset="-120"/>
              <a:buChar char="-"/>
              <a:tabLst/>
              <a:defRPr sz="1600">
                <a:solidFill>
                  <a:schemeClr val="tx2"/>
                </a:solidFill>
                <a:latin typeface="Arial Narrow" charset="0"/>
                <a:ea typeface="Arial Narrow" charset="0"/>
                <a:cs typeface="Arial Narrow" charset="0"/>
              </a:defRPr>
            </a:lvl3pPr>
            <a:lvl4pPr marL="1371600" indent="0">
              <a:buNone/>
              <a:defRPr sz="1400">
                <a:solidFill>
                  <a:schemeClr val="tx2"/>
                </a:solidFill>
                <a:latin typeface="Arial Narrow" charset="0"/>
                <a:ea typeface="Arial Narrow" charset="0"/>
                <a:cs typeface="Arial Narrow" charset="0"/>
              </a:defRPr>
            </a:lvl4pPr>
            <a:lvl5pPr marL="1828800" indent="0">
              <a:buNone/>
              <a:defRPr sz="1400">
                <a:solidFill>
                  <a:schemeClr val="tx2"/>
                </a:solidFill>
                <a:latin typeface="Arial Narrow" charset="0"/>
                <a:ea typeface="Arial Narrow" charset="0"/>
                <a:cs typeface="Arial Narrow"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5261195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all out copy_Par">
    <p:spTree>
      <p:nvGrpSpPr>
        <p:cNvPr id="1" name=""/>
        <p:cNvGrpSpPr/>
        <p:nvPr/>
      </p:nvGrpSpPr>
      <p:grpSpPr>
        <a:xfrm>
          <a:off x="0" y="0"/>
          <a:ext cx="0" cy="0"/>
          <a:chOff x="0" y="0"/>
          <a:chExt cx="0" cy="0"/>
        </a:xfrm>
      </p:grpSpPr>
      <p:pic>
        <p:nvPicPr>
          <p:cNvPr id="4" name="Picture 3" descr="A close-up of a blue shoe&#10;&#10;Description automatically generated with low confidence">
            <a:extLst>
              <a:ext uri="{FF2B5EF4-FFF2-40B4-BE49-F238E27FC236}">
                <a16:creationId xmlns:a16="http://schemas.microsoft.com/office/drawing/2014/main" id="{6D54FF0C-A9F6-2A4E-99D0-B682B736A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32954" y="0"/>
            <a:ext cx="4059045" cy="6858000"/>
          </a:xfrm>
          <a:prstGeom prst="rect">
            <a:avLst/>
          </a:prstGeom>
        </p:spPr>
      </p:pic>
      <p:pic>
        <p:nvPicPr>
          <p:cNvPr id="11" name="Picture 10" descr="A picture containing black, dark, light&#10;&#10;Description automatically generated">
            <a:extLst>
              <a:ext uri="{FF2B5EF4-FFF2-40B4-BE49-F238E27FC236}">
                <a16:creationId xmlns:a16="http://schemas.microsoft.com/office/drawing/2014/main" id="{68520C86-F850-4442-BEA1-03AB1001BC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34564" y="4289039"/>
            <a:ext cx="2588061" cy="2568961"/>
          </a:xfrm>
          <a:prstGeom prst="rect">
            <a:avLst/>
          </a:prstGeom>
        </p:spPr>
      </p:pic>
      <p:sp>
        <p:nvSpPr>
          <p:cNvPr id="7" name="Text Placeholder 7">
            <a:extLst>
              <a:ext uri="{FF2B5EF4-FFF2-40B4-BE49-F238E27FC236}">
                <a16:creationId xmlns:a16="http://schemas.microsoft.com/office/drawing/2014/main" id="{EA12D2CB-D504-944D-BA6E-0B50029CB063}"/>
              </a:ext>
            </a:extLst>
          </p:cNvPr>
          <p:cNvSpPr>
            <a:spLocks noGrp="1"/>
          </p:cNvSpPr>
          <p:nvPr>
            <p:ph type="body" sz="quarter" idx="10" hasCustomPrompt="1"/>
          </p:nvPr>
        </p:nvSpPr>
        <p:spPr>
          <a:xfrm>
            <a:off x="886690" y="1203963"/>
            <a:ext cx="4973782" cy="558800"/>
          </a:xfrm>
          <a:prstGeom prst="rect">
            <a:avLst/>
          </a:prstGeom>
        </p:spPr>
        <p:txBody>
          <a:bodyPr anchor="ctr"/>
          <a:lstStyle>
            <a:lvl1pPr marL="0" indent="0">
              <a:buNone/>
              <a:defRPr sz="2800" b="0" i="0">
                <a:latin typeface="Arial Narrow" panose="020B0604020202020204" pitchFamily="34" charset="0"/>
                <a:cs typeface="Arial Narrow" panose="020B0604020202020204" pitchFamily="34" charset="0"/>
              </a:defRPr>
            </a:lvl1pPr>
            <a:lvl2pPr marL="457200" indent="0">
              <a:buNone/>
              <a:defRPr sz="2400" b="0" i="0">
                <a:latin typeface="Arial Narrow" panose="020B0604020202020204" pitchFamily="34" charset="0"/>
                <a:cs typeface="Arial Narrow" panose="020B0604020202020204" pitchFamily="34" charset="0"/>
              </a:defRPr>
            </a:lvl2pPr>
            <a:lvl3pPr marL="914400" indent="0">
              <a:buNone/>
              <a:defRPr sz="2400" b="0" i="0">
                <a:latin typeface="Arial Narrow" panose="020B0604020202020204" pitchFamily="34" charset="0"/>
                <a:cs typeface="Arial Narrow" panose="020B0604020202020204" pitchFamily="34" charset="0"/>
              </a:defRPr>
            </a:lvl3pPr>
            <a:lvl4pPr marL="1371600" indent="0">
              <a:buNone/>
              <a:defRPr sz="2400" b="0" i="0">
                <a:latin typeface="Arial Narrow" panose="020B0604020202020204" pitchFamily="34" charset="0"/>
                <a:cs typeface="Arial Narrow" panose="020B0604020202020204" pitchFamily="34" charset="0"/>
              </a:defRPr>
            </a:lvl4pPr>
            <a:lvl5pPr marL="1828800" indent="0">
              <a:buNone/>
              <a:defRPr sz="2400" b="0" i="0">
                <a:latin typeface="Arial Narrow" panose="020B0604020202020204" pitchFamily="34" charset="0"/>
                <a:cs typeface="Arial Narrow" panose="020B0604020202020204" pitchFamily="34" charset="0"/>
              </a:defRPr>
            </a:lvl5pPr>
          </a:lstStyle>
          <a:p>
            <a:pPr lvl="0"/>
            <a:r>
              <a:rPr lang="en-US" dirty="0"/>
              <a:t>CLICK TO EDIT HEADING</a:t>
            </a:r>
          </a:p>
        </p:txBody>
      </p:sp>
      <p:cxnSp>
        <p:nvCxnSpPr>
          <p:cNvPr id="8" name="Straight Connector 7">
            <a:extLst>
              <a:ext uri="{FF2B5EF4-FFF2-40B4-BE49-F238E27FC236}">
                <a16:creationId xmlns:a16="http://schemas.microsoft.com/office/drawing/2014/main" id="{AA50C9A7-7F0C-7348-A996-59968E2C4323}"/>
              </a:ext>
            </a:extLst>
          </p:cNvPr>
          <p:cNvCxnSpPr/>
          <p:nvPr userDrawn="1"/>
        </p:nvCxnSpPr>
        <p:spPr>
          <a:xfrm flipH="1">
            <a:off x="997669" y="1917211"/>
            <a:ext cx="1702191" cy="0"/>
          </a:xfrm>
          <a:prstGeom prst="line">
            <a:avLst/>
          </a:prstGeom>
          <a:ln>
            <a:solidFill>
              <a:schemeClr val="tx2">
                <a:alpha val="26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E7A31030-5DDC-CD40-B15E-4E5BAC695270}"/>
              </a:ext>
            </a:extLst>
          </p:cNvPr>
          <p:cNvSpPr>
            <a:spLocks noGrp="1"/>
          </p:cNvSpPr>
          <p:nvPr>
            <p:ph type="body" sz="quarter" idx="12"/>
          </p:nvPr>
        </p:nvSpPr>
        <p:spPr>
          <a:xfrm>
            <a:off x="889865" y="2226108"/>
            <a:ext cx="4970607" cy="3157537"/>
          </a:xfrm>
          <a:prstGeom prst="rect">
            <a:avLst/>
          </a:prstGeom>
        </p:spPr>
        <p:txBody>
          <a:bodyPr/>
          <a:lstStyle>
            <a:lvl1pPr marL="285750" indent="-285750">
              <a:lnSpc>
                <a:spcPct val="100000"/>
              </a:lnSpc>
              <a:spcBef>
                <a:spcPts val="0"/>
              </a:spcBef>
              <a:buSzPct val="120000"/>
              <a:buFontTx/>
              <a:buBlip>
                <a:blip r:embed="rId4"/>
              </a:buBlip>
              <a:defRPr sz="1600">
                <a:solidFill>
                  <a:schemeClr val="tx2"/>
                </a:solidFill>
                <a:latin typeface="Arial Narrow" charset="0"/>
                <a:ea typeface="Arial Narrow" charset="0"/>
                <a:cs typeface="Arial Narrow" charset="0"/>
              </a:defRPr>
            </a:lvl1pPr>
            <a:lvl2pPr marL="533400" indent="-212725">
              <a:lnSpc>
                <a:spcPct val="100000"/>
              </a:lnSpc>
              <a:spcBef>
                <a:spcPts val="0"/>
              </a:spcBef>
              <a:buClr>
                <a:schemeClr val="tx1"/>
              </a:buClr>
              <a:buFont typeface="Arial" charset="0"/>
              <a:buChar char="•"/>
              <a:tabLst/>
              <a:defRPr sz="1600">
                <a:solidFill>
                  <a:schemeClr val="tx2"/>
                </a:solidFill>
                <a:latin typeface="Arial Narrow" charset="0"/>
                <a:ea typeface="Arial Narrow" charset="0"/>
                <a:cs typeface="Arial Narrow" charset="0"/>
              </a:defRPr>
            </a:lvl2pPr>
            <a:lvl3pPr marL="801688" indent="-268288">
              <a:lnSpc>
                <a:spcPct val="100000"/>
              </a:lnSpc>
              <a:spcBef>
                <a:spcPts val="0"/>
              </a:spcBef>
              <a:buClr>
                <a:schemeClr val="tx1"/>
              </a:buClr>
              <a:buFont typeface=".AppleSystemUIFont" charset="-120"/>
              <a:buChar char="-"/>
              <a:tabLst/>
              <a:defRPr sz="1600">
                <a:solidFill>
                  <a:schemeClr val="tx2"/>
                </a:solidFill>
                <a:latin typeface="Arial Narrow" charset="0"/>
                <a:ea typeface="Arial Narrow" charset="0"/>
                <a:cs typeface="Arial Narrow" charset="0"/>
              </a:defRPr>
            </a:lvl3pPr>
            <a:lvl4pPr marL="1371600" indent="0">
              <a:buNone/>
              <a:defRPr sz="1400">
                <a:solidFill>
                  <a:schemeClr val="tx2"/>
                </a:solidFill>
                <a:latin typeface="Arial Narrow" charset="0"/>
                <a:ea typeface="Arial Narrow" charset="0"/>
                <a:cs typeface="Arial Narrow" charset="0"/>
              </a:defRPr>
            </a:lvl4pPr>
            <a:lvl5pPr marL="1828800" indent="0">
              <a:buNone/>
              <a:defRPr sz="1400">
                <a:solidFill>
                  <a:schemeClr val="tx2"/>
                </a:solidFill>
                <a:latin typeface="Arial Narrow" charset="0"/>
                <a:ea typeface="Arial Narrow" charset="0"/>
                <a:cs typeface="Arial Narrow"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213028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all out copy_Par">
    <p:spTree>
      <p:nvGrpSpPr>
        <p:cNvPr id="1" name=""/>
        <p:cNvGrpSpPr/>
        <p:nvPr/>
      </p:nvGrpSpPr>
      <p:grpSpPr>
        <a:xfrm>
          <a:off x="0" y="0"/>
          <a:ext cx="0" cy="0"/>
          <a:chOff x="0" y="0"/>
          <a:chExt cx="0" cy="0"/>
        </a:xfrm>
      </p:grpSpPr>
      <p:pic>
        <p:nvPicPr>
          <p:cNvPr id="4" name="Picture 3" descr="A close-up of a blue shoe&#10;&#10;Description automatically generated with low confidence">
            <a:extLst>
              <a:ext uri="{FF2B5EF4-FFF2-40B4-BE49-F238E27FC236}">
                <a16:creationId xmlns:a16="http://schemas.microsoft.com/office/drawing/2014/main" id="{6D54FF0C-A9F6-2A4E-99D0-B682B736A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32954" y="0"/>
            <a:ext cx="4059045" cy="6858000"/>
          </a:xfrm>
          <a:prstGeom prst="rect">
            <a:avLst/>
          </a:prstGeom>
        </p:spPr>
      </p:pic>
      <p:pic>
        <p:nvPicPr>
          <p:cNvPr id="11" name="Picture 10" descr="A picture containing black, dark, light&#10;&#10;Description automatically generated">
            <a:extLst>
              <a:ext uri="{FF2B5EF4-FFF2-40B4-BE49-F238E27FC236}">
                <a16:creationId xmlns:a16="http://schemas.microsoft.com/office/drawing/2014/main" id="{68520C86-F850-4442-BEA1-03AB1001BC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34564" y="4289039"/>
            <a:ext cx="2588061" cy="2568961"/>
          </a:xfrm>
          <a:prstGeom prst="rect">
            <a:avLst/>
          </a:prstGeom>
        </p:spPr>
      </p:pic>
      <p:sp>
        <p:nvSpPr>
          <p:cNvPr id="13" name="Title Placeholder 1">
            <a:extLst>
              <a:ext uri="{FF2B5EF4-FFF2-40B4-BE49-F238E27FC236}">
                <a16:creationId xmlns:a16="http://schemas.microsoft.com/office/drawing/2014/main" id="{68F676C0-DD41-6F44-B87A-A3FFFF14EE4C}"/>
              </a:ext>
            </a:extLst>
          </p:cNvPr>
          <p:cNvSpPr>
            <a:spLocks noGrp="1"/>
          </p:cNvSpPr>
          <p:nvPr>
            <p:ph type="title" hasCustomPrompt="1"/>
          </p:nvPr>
        </p:nvSpPr>
        <p:spPr>
          <a:xfrm>
            <a:off x="881824" y="949153"/>
            <a:ext cx="5064562" cy="495487"/>
          </a:xfrm>
          <a:prstGeom prst="rect">
            <a:avLst/>
          </a:prstGeom>
        </p:spPr>
        <p:txBody>
          <a:bodyPr vert="horz" lIns="91440" tIns="45720" rIns="91440" bIns="45720" rtlCol="0" anchor="ctr">
            <a:noAutofit/>
          </a:bodyPr>
          <a:lstStyle>
            <a:lvl1pPr algn="l">
              <a:defRPr sz="2800" b="0" i="0">
                <a:solidFill>
                  <a:schemeClr val="tx1"/>
                </a:solidFill>
                <a:latin typeface="Arial Narrow" panose="020B0604020202020204" pitchFamily="34" charset="0"/>
                <a:ea typeface="Arial Narrow" panose="020B0604020202020204" pitchFamily="34" charset="0"/>
                <a:cs typeface="Arial Narrow" panose="020B0604020202020204" pitchFamily="34" charset="0"/>
              </a:defRPr>
            </a:lvl1pPr>
          </a:lstStyle>
          <a:p>
            <a:r>
              <a:rPr lang="en-US" dirty="0"/>
              <a:t>CLICK TO EDIT HEADING</a:t>
            </a:r>
          </a:p>
        </p:txBody>
      </p:sp>
      <p:cxnSp>
        <p:nvCxnSpPr>
          <p:cNvPr id="14" name="Straight Connector 13">
            <a:extLst>
              <a:ext uri="{FF2B5EF4-FFF2-40B4-BE49-F238E27FC236}">
                <a16:creationId xmlns:a16="http://schemas.microsoft.com/office/drawing/2014/main" id="{D18BABB7-B7E2-1C44-9C05-D72F65FC63FA}"/>
              </a:ext>
            </a:extLst>
          </p:cNvPr>
          <p:cNvCxnSpPr>
            <a:cxnSpLocks/>
          </p:cNvCxnSpPr>
          <p:nvPr userDrawn="1"/>
        </p:nvCxnSpPr>
        <p:spPr>
          <a:xfrm flipH="1">
            <a:off x="991008" y="2054889"/>
            <a:ext cx="1702191" cy="0"/>
          </a:xfrm>
          <a:prstGeom prst="line">
            <a:avLst/>
          </a:prstGeom>
          <a:ln>
            <a:solidFill>
              <a:schemeClr val="tx2">
                <a:alpha val="26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E6A57DE2-F696-BA45-8FA4-8436A563282E}"/>
              </a:ext>
            </a:extLst>
          </p:cNvPr>
          <p:cNvSpPr>
            <a:spLocks noGrp="1"/>
          </p:cNvSpPr>
          <p:nvPr>
            <p:ph type="body" sz="quarter" idx="11" hasCustomPrompt="1"/>
          </p:nvPr>
        </p:nvSpPr>
        <p:spPr>
          <a:xfrm>
            <a:off x="881824" y="1513336"/>
            <a:ext cx="5064562" cy="349250"/>
          </a:xfrm>
          <a:prstGeom prst="rect">
            <a:avLst/>
          </a:prstGeom>
        </p:spPr>
        <p:txBody>
          <a:bodyPr anchor="ctr"/>
          <a:lstStyle>
            <a:lvl1pPr marL="0" indent="0" algn="l">
              <a:buNone/>
              <a:defRPr sz="1800">
                <a:solidFill>
                  <a:schemeClr val="tx2"/>
                </a:solidFill>
                <a:latin typeface="Arial Narrow" charset="0"/>
                <a:ea typeface="Arial Narrow" charset="0"/>
                <a:cs typeface="Arial Narrow" charset="0"/>
              </a:defRPr>
            </a:lvl1pPr>
            <a:lvl2pPr marL="457200" indent="0" algn="ctr">
              <a:buNone/>
              <a:defRPr sz="1600">
                <a:solidFill>
                  <a:schemeClr val="tx2"/>
                </a:solidFill>
                <a:latin typeface="Arial Narrow" charset="0"/>
                <a:ea typeface="Arial Narrow" charset="0"/>
                <a:cs typeface="Arial Narrow" charset="0"/>
              </a:defRPr>
            </a:lvl2pPr>
            <a:lvl3pPr marL="914400" indent="0" algn="ctr">
              <a:buNone/>
              <a:defRPr sz="1600">
                <a:solidFill>
                  <a:schemeClr val="tx2"/>
                </a:solidFill>
                <a:latin typeface="Arial Narrow" charset="0"/>
                <a:ea typeface="Arial Narrow" charset="0"/>
                <a:cs typeface="Arial Narrow" charset="0"/>
              </a:defRPr>
            </a:lvl3pPr>
            <a:lvl4pPr marL="1371600" indent="0" algn="ctr">
              <a:buNone/>
              <a:defRPr sz="1600">
                <a:solidFill>
                  <a:schemeClr val="tx2"/>
                </a:solidFill>
                <a:latin typeface="Arial Narrow" charset="0"/>
                <a:ea typeface="Arial Narrow" charset="0"/>
                <a:cs typeface="Arial Narrow" charset="0"/>
              </a:defRPr>
            </a:lvl4pPr>
            <a:lvl5pPr marL="1828800" indent="0" algn="ctr">
              <a:buNone/>
              <a:defRPr sz="1600">
                <a:solidFill>
                  <a:schemeClr val="tx2"/>
                </a:solidFill>
                <a:latin typeface="Arial Narrow" charset="0"/>
                <a:ea typeface="Arial Narrow" charset="0"/>
                <a:cs typeface="Arial Narrow" charset="0"/>
              </a:defRPr>
            </a:lvl5pPr>
          </a:lstStyle>
          <a:p>
            <a:pPr lvl="0"/>
            <a:r>
              <a:rPr lang="en-US" dirty="0"/>
              <a:t>Click to edit sub-heading</a:t>
            </a:r>
          </a:p>
        </p:txBody>
      </p:sp>
      <p:sp>
        <p:nvSpPr>
          <p:cNvPr id="16" name="Text Placeholder 4">
            <a:extLst>
              <a:ext uri="{FF2B5EF4-FFF2-40B4-BE49-F238E27FC236}">
                <a16:creationId xmlns:a16="http://schemas.microsoft.com/office/drawing/2014/main" id="{069766FB-5363-FA44-BB17-37AD8E9EFC9A}"/>
              </a:ext>
            </a:extLst>
          </p:cNvPr>
          <p:cNvSpPr>
            <a:spLocks noGrp="1"/>
          </p:cNvSpPr>
          <p:nvPr>
            <p:ph type="body" sz="quarter" idx="12"/>
          </p:nvPr>
        </p:nvSpPr>
        <p:spPr>
          <a:xfrm>
            <a:off x="881824" y="2351407"/>
            <a:ext cx="4260232" cy="3157537"/>
          </a:xfrm>
          <a:prstGeom prst="rect">
            <a:avLst/>
          </a:prstGeom>
        </p:spPr>
        <p:txBody>
          <a:bodyPr/>
          <a:lstStyle>
            <a:lvl1pPr marL="285750" indent="-285750">
              <a:lnSpc>
                <a:spcPct val="100000"/>
              </a:lnSpc>
              <a:spcBef>
                <a:spcPts val="0"/>
              </a:spcBef>
              <a:buSzPct val="120000"/>
              <a:buFontTx/>
              <a:buBlip>
                <a:blip r:embed="rId4"/>
              </a:buBlip>
              <a:defRPr sz="1600">
                <a:solidFill>
                  <a:schemeClr val="tx2"/>
                </a:solidFill>
                <a:latin typeface="Arial Narrow" charset="0"/>
                <a:ea typeface="Arial Narrow" charset="0"/>
                <a:cs typeface="Arial Narrow" charset="0"/>
              </a:defRPr>
            </a:lvl1pPr>
            <a:lvl2pPr marL="533400" indent="-212725">
              <a:lnSpc>
                <a:spcPct val="100000"/>
              </a:lnSpc>
              <a:spcBef>
                <a:spcPts val="0"/>
              </a:spcBef>
              <a:buClr>
                <a:schemeClr val="tx1"/>
              </a:buClr>
              <a:buFont typeface="Arial" charset="0"/>
              <a:buChar char="•"/>
              <a:tabLst/>
              <a:defRPr sz="1600">
                <a:solidFill>
                  <a:schemeClr val="tx2"/>
                </a:solidFill>
                <a:latin typeface="Arial Narrow" charset="0"/>
                <a:ea typeface="Arial Narrow" charset="0"/>
                <a:cs typeface="Arial Narrow" charset="0"/>
              </a:defRPr>
            </a:lvl2pPr>
            <a:lvl3pPr marL="801688" indent="-268288">
              <a:lnSpc>
                <a:spcPct val="100000"/>
              </a:lnSpc>
              <a:spcBef>
                <a:spcPts val="0"/>
              </a:spcBef>
              <a:buClr>
                <a:schemeClr val="tx1"/>
              </a:buClr>
              <a:buFont typeface=".AppleSystemUIFont" charset="-120"/>
              <a:buChar char="-"/>
              <a:tabLst/>
              <a:defRPr sz="1600">
                <a:solidFill>
                  <a:schemeClr val="tx2"/>
                </a:solidFill>
                <a:latin typeface="Arial Narrow" charset="0"/>
                <a:ea typeface="Arial Narrow" charset="0"/>
                <a:cs typeface="Arial Narrow" charset="0"/>
              </a:defRPr>
            </a:lvl3pPr>
            <a:lvl4pPr marL="1371600" indent="0">
              <a:buNone/>
              <a:defRPr sz="1400">
                <a:solidFill>
                  <a:schemeClr val="tx2"/>
                </a:solidFill>
                <a:latin typeface="Arial Narrow" charset="0"/>
                <a:ea typeface="Arial Narrow" charset="0"/>
                <a:cs typeface="Arial Narrow" charset="0"/>
              </a:defRPr>
            </a:lvl4pPr>
            <a:lvl5pPr marL="1828800" indent="0">
              <a:buNone/>
              <a:defRPr sz="1400">
                <a:solidFill>
                  <a:schemeClr val="tx2"/>
                </a:solidFill>
                <a:latin typeface="Arial Narrow" charset="0"/>
                <a:ea typeface="Arial Narrow" charset="0"/>
                <a:cs typeface="Arial Narrow"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2764519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all out copy_lar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E51E3A-185B-194F-974D-95AFBD600F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132954" y="0"/>
            <a:ext cx="4059045" cy="6858000"/>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id="{859AB6DF-E250-D84E-A47F-3CBC5BCD63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38922" y="2504902"/>
            <a:ext cx="2588061" cy="4353098"/>
          </a:xfrm>
          <a:prstGeom prst="rect">
            <a:avLst/>
          </a:prstGeom>
        </p:spPr>
      </p:pic>
      <p:sp>
        <p:nvSpPr>
          <p:cNvPr id="10" name="Text Placeholder 7">
            <a:extLst>
              <a:ext uri="{FF2B5EF4-FFF2-40B4-BE49-F238E27FC236}">
                <a16:creationId xmlns:a16="http://schemas.microsoft.com/office/drawing/2014/main" id="{DA6EBE72-01BA-344B-A6B3-F631DCDEE1DD}"/>
              </a:ext>
            </a:extLst>
          </p:cNvPr>
          <p:cNvSpPr>
            <a:spLocks noGrp="1"/>
          </p:cNvSpPr>
          <p:nvPr>
            <p:ph type="body" sz="quarter" idx="10" hasCustomPrompt="1"/>
          </p:nvPr>
        </p:nvSpPr>
        <p:spPr>
          <a:xfrm>
            <a:off x="886690" y="1203963"/>
            <a:ext cx="4973782" cy="558800"/>
          </a:xfrm>
          <a:prstGeom prst="rect">
            <a:avLst/>
          </a:prstGeom>
        </p:spPr>
        <p:txBody>
          <a:bodyPr anchor="ctr"/>
          <a:lstStyle>
            <a:lvl1pPr marL="0" indent="0">
              <a:buNone/>
              <a:defRPr sz="2800" b="0" i="0">
                <a:latin typeface="Arial Narrow" panose="020B0604020202020204" pitchFamily="34" charset="0"/>
                <a:cs typeface="Arial Narrow" panose="020B0604020202020204" pitchFamily="34" charset="0"/>
              </a:defRPr>
            </a:lvl1pPr>
            <a:lvl2pPr marL="457200" indent="0">
              <a:buNone/>
              <a:defRPr sz="2400" b="0" i="0">
                <a:latin typeface="Arial Narrow" panose="020B0604020202020204" pitchFamily="34" charset="0"/>
                <a:cs typeface="Arial Narrow" panose="020B0604020202020204" pitchFamily="34" charset="0"/>
              </a:defRPr>
            </a:lvl2pPr>
            <a:lvl3pPr marL="914400" indent="0">
              <a:buNone/>
              <a:defRPr sz="2400" b="0" i="0">
                <a:latin typeface="Arial Narrow" panose="020B0604020202020204" pitchFamily="34" charset="0"/>
                <a:cs typeface="Arial Narrow" panose="020B0604020202020204" pitchFamily="34" charset="0"/>
              </a:defRPr>
            </a:lvl3pPr>
            <a:lvl4pPr marL="1371600" indent="0">
              <a:buNone/>
              <a:defRPr sz="2400" b="0" i="0">
                <a:latin typeface="Arial Narrow" panose="020B0604020202020204" pitchFamily="34" charset="0"/>
                <a:cs typeface="Arial Narrow" panose="020B0604020202020204" pitchFamily="34" charset="0"/>
              </a:defRPr>
            </a:lvl4pPr>
            <a:lvl5pPr marL="1828800" indent="0">
              <a:buNone/>
              <a:defRPr sz="2400" b="0" i="0">
                <a:latin typeface="Arial Narrow" panose="020B0604020202020204" pitchFamily="34" charset="0"/>
                <a:cs typeface="Arial Narrow" panose="020B0604020202020204" pitchFamily="34" charset="0"/>
              </a:defRPr>
            </a:lvl5pPr>
          </a:lstStyle>
          <a:p>
            <a:pPr lvl="0"/>
            <a:r>
              <a:rPr lang="en-US" dirty="0"/>
              <a:t>CLICK TO EDIT HEADING</a:t>
            </a:r>
          </a:p>
        </p:txBody>
      </p:sp>
      <p:cxnSp>
        <p:nvCxnSpPr>
          <p:cNvPr id="11" name="Straight Connector 10">
            <a:extLst>
              <a:ext uri="{FF2B5EF4-FFF2-40B4-BE49-F238E27FC236}">
                <a16:creationId xmlns:a16="http://schemas.microsoft.com/office/drawing/2014/main" id="{1A09E7B2-A775-AB4E-9057-F02BFF35C4EF}"/>
              </a:ext>
            </a:extLst>
          </p:cNvPr>
          <p:cNvCxnSpPr/>
          <p:nvPr userDrawn="1"/>
        </p:nvCxnSpPr>
        <p:spPr>
          <a:xfrm flipH="1">
            <a:off x="997669" y="1917211"/>
            <a:ext cx="1702191" cy="0"/>
          </a:xfrm>
          <a:prstGeom prst="line">
            <a:avLst/>
          </a:prstGeom>
          <a:ln>
            <a:solidFill>
              <a:schemeClr val="tx2">
                <a:alpha val="26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A4D6C3EC-9174-D146-9C30-33E8ADD08DAA}"/>
              </a:ext>
            </a:extLst>
          </p:cNvPr>
          <p:cNvSpPr>
            <a:spLocks noGrp="1"/>
          </p:cNvSpPr>
          <p:nvPr>
            <p:ph type="body" sz="quarter" idx="12"/>
          </p:nvPr>
        </p:nvSpPr>
        <p:spPr>
          <a:xfrm>
            <a:off x="889865" y="2226108"/>
            <a:ext cx="4970607" cy="3157537"/>
          </a:xfrm>
          <a:prstGeom prst="rect">
            <a:avLst/>
          </a:prstGeom>
        </p:spPr>
        <p:txBody>
          <a:bodyPr/>
          <a:lstStyle>
            <a:lvl1pPr marL="285750" indent="-285750">
              <a:lnSpc>
                <a:spcPct val="100000"/>
              </a:lnSpc>
              <a:spcBef>
                <a:spcPts val="0"/>
              </a:spcBef>
              <a:buSzPct val="120000"/>
              <a:buFontTx/>
              <a:buBlip>
                <a:blip r:embed="rId4"/>
              </a:buBlip>
              <a:defRPr sz="1600">
                <a:solidFill>
                  <a:schemeClr val="tx2"/>
                </a:solidFill>
                <a:latin typeface="Arial Narrow" charset="0"/>
                <a:ea typeface="Arial Narrow" charset="0"/>
                <a:cs typeface="Arial Narrow" charset="0"/>
              </a:defRPr>
            </a:lvl1pPr>
            <a:lvl2pPr marL="533400" indent="-212725">
              <a:lnSpc>
                <a:spcPct val="100000"/>
              </a:lnSpc>
              <a:spcBef>
                <a:spcPts val="0"/>
              </a:spcBef>
              <a:buClr>
                <a:schemeClr val="tx1"/>
              </a:buClr>
              <a:buFont typeface="Arial" charset="0"/>
              <a:buChar char="•"/>
              <a:tabLst/>
              <a:defRPr sz="1600">
                <a:solidFill>
                  <a:schemeClr val="tx2"/>
                </a:solidFill>
                <a:latin typeface="Arial Narrow" charset="0"/>
                <a:ea typeface="Arial Narrow" charset="0"/>
                <a:cs typeface="Arial Narrow" charset="0"/>
              </a:defRPr>
            </a:lvl2pPr>
            <a:lvl3pPr marL="801688" indent="-268288">
              <a:lnSpc>
                <a:spcPct val="100000"/>
              </a:lnSpc>
              <a:spcBef>
                <a:spcPts val="0"/>
              </a:spcBef>
              <a:buClr>
                <a:schemeClr val="tx1"/>
              </a:buClr>
              <a:buFont typeface=".AppleSystemUIFont" charset="-120"/>
              <a:buChar char="-"/>
              <a:tabLst/>
              <a:defRPr sz="1600">
                <a:solidFill>
                  <a:schemeClr val="tx2"/>
                </a:solidFill>
                <a:latin typeface="Arial Narrow" charset="0"/>
                <a:ea typeface="Arial Narrow" charset="0"/>
                <a:cs typeface="Arial Narrow" charset="0"/>
              </a:defRPr>
            </a:lvl3pPr>
            <a:lvl4pPr marL="1371600" indent="0">
              <a:buNone/>
              <a:defRPr sz="1400">
                <a:solidFill>
                  <a:schemeClr val="tx2"/>
                </a:solidFill>
                <a:latin typeface="Arial Narrow" charset="0"/>
                <a:ea typeface="Arial Narrow" charset="0"/>
                <a:cs typeface="Arial Narrow" charset="0"/>
              </a:defRPr>
            </a:lvl4pPr>
            <a:lvl5pPr marL="1828800" indent="0">
              <a:buNone/>
              <a:defRPr sz="1400">
                <a:solidFill>
                  <a:schemeClr val="tx2"/>
                </a:solidFill>
                <a:latin typeface="Arial Narrow" charset="0"/>
                <a:ea typeface="Arial Narrow" charset="0"/>
                <a:cs typeface="Arial Narrow"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0542005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Call out copy_lar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E51E3A-185B-194F-974D-95AFBD600F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132954" y="0"/>
            <a:ext cx="4059045" cy="6858000"/>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id="{859AB6DF-E250-D84E-A47F-3CBC5BCD63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38922" y="2504902"/>
            <a:ext cx="2588061" cy="4353098"/>
          </a:xfrm>
          <a:prstGeom prst="rect">
            <a:avLst/>
          </a:prstGeom>
        </p:spPr>
      </p:pic>
      <p:sp>
        <p:nvSpPr>
          <p:cNvPr id="8" name="Title Placeholder 1">
            <a:extLst>
              <a:ext uri="{FF2B5EF4-FFF2-40B4-BE49-F238E27FC236}">
                <a16:creationId xmlns:a16="http://schemas.microsoft.com/office/drawing/2014/main" id="{30BAEA38-1E76-C14C-8BBB-DC3011A8B1A4}"/>
              </a:ext>
            </a:extLst>
          </p:cNvPr>
          <p:cNvSpPr>
            <a:spLocks noGrp="1"/>
          </p:cNvSpPr>
          <p:nvPr>
            <p:ph type="title" hasCustomPrompt="1"/>
          </p:nvPr>
        </p:nvSpPr>
        <p:spPr>
          <a:xfrm>
            <a:off x="881824" y="949153"/>
            <a:ext cx="5064562" cy="495487"/>
          </a:xfrm>
          <a:prstGeom prst="rect">
            <a:avLst/>
          </a:prstGeom>
        </p:spPr>
        <p:txBody>
          <a:bodyPr vert="horz" lIns="91440" tIns="45720" rIns="91440" bIns="45720" rtlCol="0" anchor="ctr">
            <a:noAutofit/>
          </a:bodyPr>
          <a:lstStyle>
            <a:lvl1pPr algn="l">
              <a:defRPr sz="2800" b="0" i="0">
                <a:solidFill>
                  <a:schemeClr val="tx1"/>
                </a:solidFill>
                <a:latin typeface="Arial Narrow" panose="020B0604020202020204" pitchFamily="34" charset="0"/>
                <a:ea typeface="Arial Narrow" panose="020B0604020202020204" pitchFamily="34" charset="0"/>
                <a:cs typeface="Arial Narrow" panose="020B0604020202020204" pitchFamily="34" charset="0"/>
              </a:defRPr>
            </a:lvl1pPr>
          </a:lstStyle>
          <a:p>
            <a:r>
              <a:rPr lang="en-US" dirty="0"/>
              <a:t>CLICK TO EDIT HEADING</a:t>
            </a:r>
          </a:p>
        </p:txBody>
      </p:sp>
      <p:cxnSp>
        <p:nvCxnSpPr>
          <p:cNvPr id="9" name="Straight Connector 8">
            <a:extLst>
              <a:ext uri="{FF2B5EF4-FFF2-40B4-BE49-F238E27FC236}">
                <a16:creationId xmlns:a16="http://schemas.microsoft.com/office/drawing/2014/main" id="{D42DA33B-14FE-B64E-B06A-4AEEDE6E8BF7}"/>
              </a:ext>
            </a:extLst>
          </p:cNvPr>
          <p:cNvCxnSpPr>
            <a:cxnSpLocks/>
          </p:cNvCxnSpPr>
          <p:nvPr userDrawn="1"/>
        </p:nvCxnSpPr>
        <p:spPr>
          <a:xfrm flipH="1">
            <a:off x="991008" y="2054889"/>
            <a:ext cx="1702191" cy="0"/>
          </a:xfrm>
          <a:prstGeom prst="line">
            <a:avLst/>
          </a:prstGeom>
          <a:ln>
            <a:solidFill>
              <a:schemeClr val="tx2">
                <a:alpha val="26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1317CD0B-0E8A-A744-973A-B1B10255BCD5}"/>
              </a:ext>
            </a:extLst>
          </p:cNvPr>
          <p:cNvSpPr>
            <a:spLocks noGrp="1"/>
          </p:cNvSpPr>
          <p:nvPr>
            <p:ph type="body" sz="quarter" idx="11" hasCustomPrompt="1"/>
          </p:nvPr>
        </p:nvSpPr>
        <p:spPr>
          <a:xfrm>
            <a:off x="881824" y="1513336"/>
            <a:ext cx="5064562" cy="349250"/>
          </a:xfrm>
          <a:prstGeom prst="rect">
            <a:avLst/>
          </a:prstGeom>
        </p:spPr>
        <p:txBody>
          <a:bodyPr anchor="ctr"/>
          <a:lstStyle>
            <a:lvl1pPr marL="0" indent="0" algn="l">
              <a:buNone/>
              <a:defRPr sz="1800">
                <a:solidFill>
                  <a:schemeClr val="tx2"/>
                </a:solidFill>
                <a:latin typeface="Arial Narrow" charset="0"/>
                <a:ea typeface="Arial Narrow" charset="0"/>
                <a:cs typeface="Arial Narrow" charset="0"/>
              </a:defRPr>
            </a:lvl1pPr>
            <a:lvl2pPr marL="457200" indent="0" algn="ctr">
              <a:buNone/>
              <a:defRPr sz="1600">
                <a:solidFill>
                  <a:schemeClr val="tx2"/>
                </a:solidFill>
                <a:latin typeface="Arial Narrow" charset="0"/>
                <a:ea typeface="Arial Narrow" charset="0"/>
                <a:cs typeface="Arial Narrow" charset="0"/>
              </a:defRPr>
            </a:lvl2pPr>
            <a:lvl3pPr marL="914400" indent="0" algn="ctr">
              <a:buNone/>
              <a:defRPr sz="1600">
                <a:solidFill>
                  <a:schemeClr val="tx2"/>
                </a:solidFill>
                <a:latin typeface="Arial Narrow" charset="0"/>
                <a:ea typeface="Arial Narrow" charset="0"/>
                <a:cs typeface="Arial Narrow" charset="0"/>
              </a:defRPr>
            </a:lvl3pPr>
            <a:lvl4pPr marL="1371600" indent="0" algn="ctr">
              <a:buNone/>
              <a:defRPr sz="1600">
                <a:solidFill>
                  <a:schemeClr val="tx2"/>
                </a:solidFill>
                <a:latin typeface="Arial Narrow" charset="0"/>
                <a:ea typeface="Arial Narrow" charset="0"/>
                <a:cs typeface="Arial Narrow" charset="0"/>
              </a:defRPr>
            </a:lvl4pPr>
            <a:lvl5pPr marL="1828800" indent="0" algn="ctr">
              <a:buNone/>
              <a:defRPr sz="1600">
                <a:solidFill>
                  <a:schemeClr val="tx2"/>
                </a:solidFill>
                <a:latin typeface="Arial Narrow" charset="0"/>
                <a:ea typeface="Arial Narrow" charset="0"/>
                <a:cs typeface="Arial Narrow" charset="0"/>
              </a:defRPr>
            </a:lvl5pPr>
          </a:lstStyle>
          <a:p>
            <a:pPr lvl="0"/>
            <a:r>
              <a:rPr lang="en-US" dirty="0"/>
              <a:t>Click to edit sub-heading</a:t>
            </a:r>
          </a:p>
        </p:txBody>
      </p:sp>
      <p:sp>
        <p:nvSpPr>
          <p:cNvPr id="15" name="Text Placeholder 4">
            <a:extLst>
              <a:ext uri="{FF2B5EF4-FFF2-40B4-BE49-F238E27FC236}">
                <a16:creationId xmlns:a16="http://schemas.microsoft.com/office/drawing/2014/main" id="{4B5C75BE-9266-A542-A2FF-4737935AB143}"/>
              </a:ext>
            </a:extLst>
          </p:cNvPr>
          <p:cNvSpPr>
            <a:spLocks noGrp="1"/>
          </p:cNvSpPr>
          <p:nvPr>
            <p:ph type="body" sz="quarter" idx="12"/>
          </p:nvPr>
        </p:nvSpPr>
        <p:spPr>
          <a:xfrm>
            <a:off x="881824" y="2351407"/>
            <a:ext cx="4260232" cy="3157537"/>
          </a:xfrm>
          <a:prstGeom prst="rect">
            <a:avLst/>
          </a:prstGeom>
        </p:spPr>
        <p:txBody>
          <a:bodyPr/>
          <a:lstStyle>
            <a:lvl1pPr marL="285750" indent="-285750">
              <a:lnSpc>
                <a:spcPct val="100000"/>
              </a:lnSpc>
              <a:spcBef>
                <a:spcPts val="0"/>
              </a:spcBef>
              <a:buSzPct val="120000"/>
              <a:buFontTx/>
              <a:buBlip>
                <a:blip r:embed="rId4"/>
              </a:buBlip>
              <a:defRPr sz="1600">
                <a:solidFill>
                  <a:schemeClr val="tx2"/>
                </a:solidFill>
                <a:latin typeface="Arial Narrow" charset="0"/>
                <a:ea typeface="Arial Narrow" charset="0"/>
                <a:cs typeface="Arial Narrow" charset="0"/>
              </a:defRPr>
            </a:lvl1pPr>
            <a:lvl2pPr marL="533400" indent="-212725">
              <a:lnSpc>
                <a:spcPct val="100000"/>
              </a:lnSpc>
              <a:spcBef>
                <a:spcPts val="0"/>
              </a:spcBef>
              <a:buClr>
                <a:schemeClr val="tx1"/>
              </a:buClr>
              <a:buFont typeface="Arial" charset="0"/>
              <a:buChar char="•"/>
              <a:tabLst/>
              <a:defRPr sz="1600">
                <a:solidFill>
                  <a:schemeClr val="tx2"/>
                </a:solidFill>
                <a:latin typeface="Arial Narrow" charset="0"/>
                <a:ea typeface="Arial Narrow" charset="0"/>
                <a:cs typeface="Arial Narrow" charset="0"/>
              </a:defRPr>
            </a:lvl2pPr>
            <a:lvl3pPr marL="801688" indent="-268288">
              <a:lnSpc>
                <a:spcPct val="100000"/>
              </a:lnSpc>
              <a:spcBef>
                <a:spcPts val="0"/>
              </a:spcBef>
              <a:buClr>
                <a:schemeClr val="tx1"/>
              </a:buClr>
              <a:buFont typeface=".AppleSystemUIFont" charset="-120"/>
              <a:buChar char="-"/>
              <a:tabLst/>
              <a:defRPr sz="1600">
                <a:solidFill>
                  <a:schemeClr val="tx2"/>
                </a:solidFill>
                <a:latin typeface="Arial Narrow" charset="0"/>
                <a:ea typeface="Arial Narrow" charset="0"/>
                <a:cs typeface="Arial Narrow" charset="0"/>
              </a:defRPr>
            </a:lvl3pPr>
            <a:lvl4pPr marL="1371600" indent="0">
              <a:buNone/>
              <a:defRPr sz="1400">
                <a:solidFill>
                  <a:schemeClr val="tx2"/>
                </a:solidFill>
                <a:latin typeface="Arial Narrow" charset="0"/>
                <a:ea typeface="Arial Narrow" charset="0"/>
                <a:cs typeface="Arial Narrow" charset="0"/>
              </a:defRPr>
            </a:lvl4pPr>
            <a:lvl5pPr marL="1828800" indent="0">
              <a:buNone/>
              <a:defRPr sz="1400">
                <a:solidFill>
                  <a:schemeClr val="tx2"/>
                </a:solidFill>
                <a:latin typeface="Arial Narrow" charset="0"/>
                <a:ea typeface="Arial Narrow" charset="0"/>
                <a:cs typeface="Arial Narrow"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8153235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_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D98AD6-2239-B844-8E65-8D58EA2E9B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891" y="0"/>
            <a:ext cx="12247781" cy="6888516"/>
          </a:xfrm>
          <a:prstGeom prst="rect">
            <a:avLst/>
          </a:prstGeom>
        </p:spPr>
      </p:pic>
      <p:pic>
        <p:nvPicPr>
          <p:cNvPr id="7" name="Picture 6">
            <a:extLst>
              <a:ext uri="{FF2B5EF4-FFF2-40B4-BE49-F238E27FC236}">
                <a16:creationId xmlns:a16="http://schemas.microsoft.com/office/drawing/2014/main" id="{01DE24CD-E203-F241-95D4-FD8F838E6D46}"/>
              </a:ext>
            </a:extLst>
          </p:cNvPr>
          <p:cNvPicPr>
            <a:picLocks noChangeAspect="1"/>
          </p:cNvPicPr>
          <p:nvPr userDrawn="1"/>
        </p:nvPicPr>
        <p:blipFill>
          <a:blip r:embed="rId3"/>
          <a:stretch>
            <a:fillRect/>
          </a:stretch>
        </p:blipFill>
        <p:spPr>
          <a:xfrm>
            <a:off x="7326024" y="4859381"/>
            <a:ext cx="2977196" cy="684895"/>
          </a:xfrm>
          <a:prstGeom prst="rect">
            <a:avLst/>
          </a:prstGeom>
        </p:spPr>
      </p:pic>
      <p:sp>
        <p:nvSpPr>
          <p:cNvPr id="5" name="Rectangle 4">
            <a:extLst>
              <a:ext uri="{FF2B5EF4-FFF2-40B4-BE49-F238E27FC236}">
                <a16:creationId xmlns:a16="http://schemas.microsoft.com/office/drawing/2014/main" id="{507735FA-9AF7-F64D-9BC1-485E528C3974}"/>
              </a:ext>
            </a:extLst>
          </p:cNvPr>
          <p:cNvSpPr/>
          <p:nvPr userDrawn="1"/>
        </p:nvSpPr>
        <p:spPr>
          <a:xfrm>
            <a:off x="7326023" y="1581853"/>
            <a:ext cx="2851129" cy="24929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A7E71"/>
                </a:solidFill>
                <a:effectLst/>
                <a:uLnTx/>
                <a:uFillTx/>
                <a:latin typeface="Arial Narrow" panose="020B0604020202020204" pitchFamily="34" charset="0"/>
                <a:ea typeface="+mn-ea"/>
                <a:cs typeface="Arial Narrow" panose="020B0604020202020204" pitchFamily="34" charset="0"/>
              </a:rPr>
              <a:t>No information in this presentation constitutes investment, tax, legal or any other advice.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A7E71"/>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A7E71"/>
                </a:solidFill>
                <a:effectLst/>
                <a:uLnTx/>
                <a:uFillTx/>
                <a:latin typeface="Arial Narrow" panose="020B0604020202020204" pitchFamily="34" charset="0"/>
                <a:ea typeface="+mn-ea"/>
                <a:cs typeface="Arial Narrow" panose="020B0604020202020204" pitchFamily="34" charset="0"/>
              </a:rPr>
              <a:t>Sanlam Private Wealth cannot be held responsible for any loss or damage arising out of the use or reliance on the information provided including without limitation, any loss of profit or any other damage, direct or consequential.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A7E71"/>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A7E71"/>
                </a:solidFill>
                <a:effectLst/>
                <a:uLnTx/>
                <a:uFillTx/>
                <a:latin typeface="Arial Narrow" panose="020B0604020202020204" pitchFamily="34" charset="0"/>
                <a:ea typeface="+mn-ea"/>
                <a:cs typeface="Arial Narrow" panose="020B0604020202020204" pitchFamily="34" charset="0"/>
              </a:rPr>
              <a:t>The views expressed herein do not necessarily reflect the views of the Sanlam Group as a whole or any part thereof. </a:t>
            </a:r>
          </a:p>
        </p:txBody>
      </p:sp>
    </p:spTree>
    <p:extLst>
      <p:ext uri="{BB962C8B-B14F-4D97-AF65-F5344CB8AC3E}">
        <p14:creationId xmlns:p14="http://schemas.microsoft.com/office/powerpoint/2010/main" val="31258536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Heading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4803F4-0CED-9440-84EE-AE47C8D47CC5}"/>
              </a:ext>
            </a:extLst>
          </p:cNvPr>
          <p:cNvPicPr>
            <a:picLocks noChangeAspect="1"/>
          </p:cNvPicPr>
          <p:nvPr userDrawn="1"/>
        </p:nvPicPr>
        <p:blipFill>
          <a:blip r:embed="rId2"/>
          <a:srcRect/>
          <a:stretch/>
        </p:blipFill>
        <p:spPr>
          <a:xfrm>
            <a:off x="1648" y="1356"/>
            <a:ext cx="12193524" cy="6858000"/>
          </a:xfrm>
          <a:prstGeom prst="rect">
            <a:avLst/>
          </a:prstGeom>
        </p:spPr>
      </p:pic>
      <p:sp>
        <p:nvSpPr>
          <p:cNvPr id="5" name="Title 1">
            <a:extLst>
              <a:ext uri="{FF2B5EF4-FFF2-40B4-BE49-F238E27FC236}">
                <a16:creationId xmlns:a16="http://schemas.microsoft.com/office/drawing/2014/main" id="{693D55D5-F430-1349-BA76-ABAD62D49CB8}"/>
              </a:ext>
            </a:extLst>
          </p:cNvPr>
          <p:cNvSpPr>
            <a:spLocks noGrp="1"/>
          </p:cNvSpPr>
          <p:nvPr>
            <p:ph type="ctrTitle" hasCustomPrompt="1"/>
          </p:nvPr>
        </p:nvSpPr>
        <p:spPr>
          <a:xfrm>
            <a:off x="5970798" y="2341524"/>
            <a:ext cx="4987253" cy="865253"/>
          </a:xfrm>
          <a:prstGeom prst="rect">
            <a:avLst/>
          </a:prstGeom>
        </p:spPr>
        <p:txBody>
          <a:bodyPr anchor="b"/>
          <a:lstStyle>
            <a:lvl1pPr algn="l">
              <a:defRPr sz="3600">
                <a:solidFill>
                  <a:schemeClr val="accent3"/>
                </a:solidFill>
                <a:latin typeface="Arial Narrow" charset="0"/>
                <a:ea typeface="Arial Narrow" charset="0"/>
                <a:cs typeface="Arial Narrow" charset="0"/>
              </a:defRPr>
            </a:lvl1pPr>
          </a:lstStyle>
          <a:p>
            <a:r>
              <a:rPr lang="en-US" dirty="0"/>
              <a:t>CLICK TO EDIT TITLE</a:t>
            </a:r>
          </a:p>
        </p:txBody>
      </p:sp>
      <p:sp>
        <p:nvSpPr>
          <p:cNvPr id="6" name="Text Placeholder 13">
            <a:extLst>
              <a:ext uri="{FF2B5EF4-FFF2-40B4-BE49-F238E27FC236}">
                <a16:creationId xmlns:a16="http://schemas.microsoft.com/office/drawing/2014/main" id="{A338FD41-2862-3E42-8282-8FB7F99EE91B}"/>
              </a:ext>
            </a:extLst>
          </p:cNvPr>
          <p:cNvSpPr>
            <a:spLocks noGrp="1"/>
          </p:cNvSpPr>
          <p:nvPr>
            <p:ph type="body" sz="quarter" idx="10" hasCustomPrompt="1"/>
          </p:nvPr>
        </p:nvSpPr>
        <p:spPr>
          <a:xfrm>
            <a:off x="4819039" y="2341524"/>
            <a:ext cx="1049338" cy="929487"/>
          </a:xfrm>
          <a:prstGeom prst="rect">
            <a:avLst/>
          </a:prstGeom>
        </p:spPr>
        <p:txBody>
          <a:bodyPr anchor="b"/>
          <a:lstStyle>
            <a:lvl1pPr marL="0" indent="0" algn="ctr">
              <a:lnSpc>
                <a:spcPct val="100000"/>
              </a:lnSpc>
              <a:spcBef>
                <a:spcPts val="0"/>
              </a:spcBef>
              <a:buNone/>
              <a:defRPr sz="5400">
                <a:solidFill>
                  <a:schemeClr val="tx2"/>
                </a:solidFill>
                <a:latin typeface="Arial Narrow" charset="0"/>
                <a:ea typeface="Arial Narrow" charset="0"/>
                <a:cs typeface="Arial Narrow" charset="0"/>
              </a:defRPr>
            </a:lvl1pPr>
          </a:lstStyle>
          <a:p>
            <a:pPr lvl="0"/>
            <a:r>
              <a:rPr lang="en-US" dirty="0"/>
              <a:t>0</a:t>
            </a:r>
          </a:p>
        </p:txBody>
      </p:sp>
    </p:spTree>
    <p:extLst>
      <p:ext uri="{BB962C8B-B14F-4D97-AF65-F5344CB8AC3E}">
        <p14:creationId xmlns:p14="http://schemas.microsoft.com/office/powerpoint/2010/main" val="184360980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_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0F145E-C104-834C-8149-159C26EBB6E5}"/>
              </a:ext>
            </a:extLst>
          </p:cNvPr>
          <p:cNvPicPr>
            <a:picLocks noChangeAspect="1"/>
          </p:cNvPicPr>
          <p:nvPr userDrawn="1"/>
        </p:nvPicPr>
        <p:blipFill rotWithShape="1">
          <a:blip r:embed="rId2"/>
          <a:srcRect t="8675" b="4579"/>
          <a:stretch/>
        </p:blipFill>
        <p:spPr>
          <a:xfrm>
            <a:off x="0" y="0"/>
            <a:ext cx="12192000" cy="6858000"/>
          </a:xfrm>
          <a:prstGeom prst="rect">
            <a:avLst/>
          </a:prstGeom>
        </p:spPr>
      </p:pic>
      <p:pic>
        <p:nvPicPr>
          <p:cNvPr id="5" name="Picture 4">
            <a:extLst>
              <a:ext uri="{FF2B5EF4-FFF2-40B4-BE49-F238E27FC236}">
                <a16:creationId xmlns:a16="http://schemas.microsoft.com/office/drawing/2014/main" id="{3CF1D8DB-C221-884A-9FF8-5759635B970D}"/>
              </a:ext>
            </a:extLst>
          </p:cNvPr>
          <p:cNvPicPr>
            <a:picLocks noChangeAspect="1"/>
          </p:cNvPicPr>
          <p:nvPr userDrawn="1"/>
        </p:nvPicPr>
        <p:blipFill>
          <a:blip r:embed="rId3"/>
          <a:stretch>
            <a:fillRect/>
          </a:stretch>
        </p:blipFill>
        <p:spPr>
          <a:xfrm>
            <a:off x="7326024" y="4859382"/>
            <a:ext cx="2977196" cy="684895"/>
          </a:xfrm>
          <a:prstGeom prst="rect">
            <a:avLst/>
          </a:prstGeom>
        </p:spPr>
      </p:pic>
    </p:spTree>
    <p:extLst>
      <p:ext uri="{BB962C8B-B14F-4D97-AF65-F5344CB8AC3E}">
        <p14:creationId xmlns:p14="http://schemas.microsoft.com/office/powerpoint/2010/main" val="114200557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_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DC157F-7D19-E745-BC6C-21536BBD1D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3CF1D8DB-C221-884A-9FF8-5759635B970D}"/>
              </a:ext>
            </a:extLst>
          </p:cNvPr>
          <p:cNvPicPr>
            <a:picLocks noChangeAspect="1"/>
          </p:cNvPicPr>
          <p:nvPr userDrawn="1"/>
        </p:nvPicPr>
        <p:blipFill>
          <a:blip r:embed="rId3"/>
          <a:stretch>
            <a:fillRect/>
          </a:stretch>
        </p:blipFill>
        <p:spPr>
          <a:xfrm>
            <a:off x="1696404" y="4826330"/>
            <a:ext cx="2977196" cy="684895"/>
          </a:xfrm>
          <a:prstGeom prst="rect">
            <a:avLst/>
          </a:prstGeom>
        </p:spPr>
      </p:pic>
    </p:spTree>
    <p:extLst>
      <p:ext uri="{BB962C8B-B14F-4D97-AF65-F5344CB8AC3E}">
        <p14:creationId xmlns:p14="http://schemas.microsoft.com/office/powerpoint/2010/main" val="23334005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Heading &amp; Sub-heading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4803F4-0CED-9440-84EE-AE47C8D47CC5}"/>
              </a:ext>
            </a:extLst>
          </p:cNvPr>
          <p:cNvPicPr>
            <a:picLocks noChangeAspect="1"/>
          </p:cNvPicPr>
          <p:nvPr userDrawn="1"/>
        </p:nvPicPr>
        <p:blipFill>
          <a:blip r:embed="rId2"/>
          <a:srcRect/>
          <a:stretch/>
        </p:blipFill>
        <p:spPr>
          <a:xfrm>
            <a:off x="-1524" y="0"/>
            <a:ext cx="12193524" cy="6858000"/>
          </a:xfrm>
          <a:prstGeom prst="rect">
            <a:avLst/>
          </a:prstGeom>
        </p:spPr>
      </p:pic>
      <p:sp>
        <p:nvSpPr>
          <p:cNvPr id="10" name="Title 1">
            <a:extLst>
              <a:ext uri="{FF2B5EF4-FFF2-40B4-BE49-F238E27FC236}">
                <a16:creationId xmlns:a16="http://schemas.microsoft.com/office/drawing/2014/main" id="{45E4A908-548B-1549-B97F-72BB9483673B}"/>
              </a:ext>
            </a:extLst>
          </p:cNvPr>
          <p:cNvSpPr>
            <a:spLocks noGrp="1"/>
          </p:cNvSpPr>
          <p:nvPr>
            <p:ph type="ctrTitle" hasCustomPrompt="1"/>
          </p:nvPr>
        </p:nvSpPr>
        <p:spPr>
          <a:xfrm>
            <a:off x="5970798" y="2341524"/>
            <a:ext cx="4987253" cy="865253"/>
          </a:xfrm>
          <a:prstGeom prst="rect">
            <a:avLst/>
          </a:prstGeom>
        </p:spPr>
        <p:txBody>
          <a:bodyPr anchor="b"/>
          <a:lstStyle>
            <a:lvl1pPr algn="l">
              <a:defRPr sz="3600">
                <a:solidFill>
                  <a:schemeClr val="accent3"/>
                </a:solidFill>
                <a:latin typeface="Arial Narrow" charset="0"/>
                <a:ea typeface="Arial Narrow" charset="0"/>
                <a:cs typeface="Arial Narrow" charset="0"/>
              </a:defRPr>
            </a:lvl1pPr>
          </a:lstStyle>
          <a:p>
            <a:r>
              <a:rPr lang="en-US" dirty="0"/>
              <a:t>CLICK TO EDIT TITLE</a:t>
            </a:r>
          </a:p>
        </p:txBody>
      </p:sp>
      <p:sp>
        <p:nvSpPr>
          <p:cNvPr id="12" name="Text Placeholder 13">
            <a:extLst>
              <a:ext uri="{FF2B5EF4-FFF2-40B4-BE49-F238E27FC236}">
                <a16:creationId xmlns:a16="http://schemas.microsoft.com/office/drawing/2014/main" id="{D2F7D484-E89E-4B42-9B4C-D9B32709272F}"/>
              </a:ext>
            </a:extLst>
          </p:cNvPr>
          <p:cNvSpPr>
            <a:spLocks noGrp="1"/>
          </p:cNvSpPr>
          <p:nvPr>
            <p:ph type="body" sz="quarter" idx="10" hasCustomPrompt="1"/>
          </p:nvPr>
        </p:nvSpPr>
        <p:spPr>
          <a:xfrm>
            <a:off x="4819039" y="2341524"/>
            <a:ext cx="1049338" cy="929487"/>
          </a:xfrm>
          <a:prstGeom prst="rect">
            <a:avLst/>
          </a:prstGeom>
        </p:spPr>
        <p:txBody>
          <a:bodyPr anchor="b"/>
          <a:lstStyle>
            <a:lvl1pPr marL="0" indent="0" algn="ctr">
              <a:lnSpc>
                <a:spcPct val="100000"/>
              </a:lnSpc>
              <a:spcBef>
                <a:spcPts val="0"/>
              </a:spcBef>
              <a:buNone/>
              <a:defRPr sz="5400">
                <a:solidFill>
                  <a:schemeClr val="tx2"/>
                </a:solidFill>
                <a:latin typeface="Arial Narrow" charset="0"/>
                <a:ea typeface="Arial Narrow" charset="0"/>
                <a:cs typeface="Arial Narrow" charset="0"/>
              </a:defRPr>
            </a:lvl1pPr>
          </a:lstStyle>
          <a:p>
            <a:pPr lvl="0"/>
            <a:r>
              <a:rPr lang="en-US" dirty="0"/>
              <a:t>0</a:t>
            </a:r>
          </a:p>
        </p:txBody>
      </p:sp>
      <p:sp>
        <p:nvSpPr>
          <p:cNvPr id="13" name="Subtitle 2">
            <a:extLst>
              <a:ext uri="{FF2B5EF4-FFF2-40B4-BE49-F238E27FC236}">
                <a16:creationId xmlns:a16="http://schemas.microsoft.com/office/drawing/2014/main" id="{50D44A86-2CE2-B440-A953-4D05A7325705}"/>
              </a:ext>
            </a:extLst>
          </p:cNvPr>
          <p:cNvSpPr>
            <a:spLocks noGrp="1"/>
          </p:cNvSpPr>
          <p:nvPr>
            <p:ph type="subTitle" idx="1" hasCustomPrompt="1"/>
          </p:nvPr>
        </p:nvSpPr>
        <p:spPr>
          <a:xfrm>
            <a:off x="6471567" y="3326766"/>
            <a:ext cx="4429572" cy="405186"/>
          </a:xfrm>
          <a:prstGeom prst="rect">
            <a:avLst/>
          </a:prstGeom>
        </p:spPr>
        <p:txBody>
          <a:bodyPr/>
          <a:lstStyle>
            <a:lvl1pPr marL="0" indent="0" algn="l">
              <a:buNone/>
              <a:defRPr sz="2400">
                <a:solidFill>
                  <a:schemeClr val="accent5">
                    <a:lumMod val="60000"/>
                    <a:lumOff val="40000"/>
                  </a:schemeClr>
                </a:solidFill>
                <a:latin typeface="Arial Narrow" charset="0"/>
                <a:ea typeface="Arial Narrow" charset="0"/>
                <a:cs typeface="Arial Narrow"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Insert sub title</a:t>
            </a:r>
          </a:p>
        </p:txBody>
      </p:sp>
      <p:sp>
        <p:nvSpPr>
          <p:cNvPr id="4" name="Oval 3">
            <a:extLst>
              <a:ext uri="{FF2B5EF4-FFF2-40B4-BE49-F238E27FC236}">
                <a16:creationId xmlns:a16="http://schemas.microsoft.com/office/drawing/2014/main" id="{3C1720D1-3C50-2849-8F91-F3431EB17766}"/>
              </a:ext>
            </a:extLst>
          </p:cNvPr>
          <p:cNvSpPr/>
          <p:nvPr userDrawn="1"/>
        </p:nvSpPr>
        <p:spPr>
          <a:xfrm>
            <a:off x="6162907" y="3464310"/>
            <a:ext cx="154259" cy="15425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Narrow" panose="020B0604020202020204" pitchFamily="34" charset="0"/>
            </a:endParaRPr>
          </a:p>
        </p:txBody>
      </p:sp>
    </p:spTree>
    <p:extLst>
      <p:ext uri="{BB962C8B-B14F-4D97-AF65-F5344CB8AC3E}">
        <p14:creationId xmlns:p14="http://schemas.microsoft.com/office/powerpoint/2010/main" val="23584955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Heading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B6500F-9129-3E49-A529-130A4EF79B94}"/>
              </a:ext>
            </a:extLst>
          </p:cNvPr>
          <p:cNvPicPr>
            <a:picLocks noChangeAspect="1"/>
          </p:cNvPicPr>
          <p:nvPr userDrawn="1"/>
        </p:nvPicPr>
        <p:blipFill>
          <a:blip r:embed="rId2"/>
          <a:srcRect/>
          <a:stretch/>
        </p:blipFill>
        <p:spPr>
          <a:xfrm>
            <a:off x="1648" y="1356"/>
            <a:ext cx="12193524" cy="6858000"/>
          </a:xfrm>
          <a:prstGeom prst="rect">
            <a:avLst/>
          </a:prstGeom>
        </p:spPr>
      </p:pic>
      <p:sp>
        <p:nvSpPr>
          <p:cNvPr id="7" name="Title 1">
            <a:extLst>
              <a:ext uri="{FF2B5EF4-FFF2-40B4-BE49-F238E27FC236}">
                <a16:creationId xmlns:a16="http://schemas.microsoft.com/office/drawing/2014/main" id="{8AB1E2E1-FCE9-9EF6-0490-30FFC1F82412}"/>
              </a:ext>
            </a:extLst>
          </p:cNvPr>
          <p:cNvSpPr>
            <a:spLocks noGrp="1"/>
          </p:cNvSpPr>
          <p:nvPr>
            <p:ph type="ctrTitle" hasCustomPrompt="1"/>
          </p:nvPr>
        </p:nvSpPr>
        <p:spPr>
          <a:xfrm>
            <a:off x="5970798" y="2341524"/>
            <a:ext cx="4987253" cy="865253"/>
          </a:xfrm>
          <a:prstGeom prst="rect">
            <a:avLst/>
          </a:prstGeom>
        </p:spPr>
        <p:txBody>
          <a:bodyPr anchor="b"/>
          <a:lstStyle>
            <a:lvl1pPr algn="l">
              <a:defRPr sz="3600">
                <a:solidFill>
                  <a:schemeClr val="accent3"/>
                </a:solidFill>
                <a:latin typeface="Arial Narrow" charset="0"/>
                <a:ea typeface="Arial Narrow" charset="0"/>
                <a:cs typeface="Arial Narrow" charset="0"/>
              </a:defRPr>
            </a:lvl1pPr>
          </a:lstStyle>
          <a:p>
            <a:r>
              <a:rPr lang="en-US" dirty="0"/>
              <a:t>CLICK TO EDIT TITLE</a:t>
            </a:r>
          </a:p>
        </p:txBody>
      </p:sp>
      <p:sp>
        <p:nvSpPr>
          <p:cNvPr id="8" name="Text Placeholder 13">
            <a:extLst>
              <a:ext uri="{FF2B5EF4-FFF2-40B4-BE49-F238E27FC236}">
                <a16:creationId xmlns:a16="http://schemas.microsoft.com/office/drawing/2014/main" id="{CD0262E5-8D01-B48E-58E2-6479B79D26AF}"/>
              </a:ext>
            </a:extLst>
          </p:cNvPr>
          <p:cNvSpPr>
            <a:spLocks noGrp="1"/>
          </p:cNvSpPr>
          <p:nvPr>
            <p:ph type="body" sz="quarter" idx="10" hasCustomPrompt="1"/>
          </p:nvPr>
        </p:nvSpPr>
        <p:spPr>
          <a:xfrm>
            <a:off x="4819039" y="2341524"/>
            <a:ext cx="1049338" cy="929487"/>
          </a:xfrm>
          <a:prstGeom prst="rect">
            <a:avLst/>
          </a:prstGeom>
        </p:spPr>
        <p:txBody>
          <a:bodyPr anchor="b"/>
          <a:lstStyle>
            <a:lvl1pPr marL="0" indent="0" algn="ctr">
              <a:lnSpc>
                <a:spcPct val="100000"/>
              </a:lnSpc>
              <a:spcBef>
                <a:spcPts val="0"/>
              </a:spcBef>
              <a:buNone/>
              <a:defRPr sz="5400">
                <a:solidFill>
                  <a:schemeClr val="tx2"/>
                </a:solidFill>
                <a:latin typeface="Arial Narrow" charset="0"/>
                <a:ea typeface="Arial Narrow" charset="0"/>
                <a:cs typeface="Arial Narrow" charset="0"/>
              </a:defRPr>
            </a:lvl1pPr>
          </a:lstStyle>
          <a:p>
            <a:pPr lvl="0"/>
            <a:r>
              <a:rPr lang="en-US" dirty="0"/>
              <a:t>0</a:t>
            </a:r>
          </a:p>
        </p:txBody>
      </p:sp>
    </p:spTree>
    <p:extLst>
      <p:ext uri="{BB962C8B-B14F-4D97-AF65-F5344CB8AC3E}">
        <p14:creationId xmlns:p14="http://schemas.microsoft.com/office/powerpoint/2010/main" val="6700776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Heading &amp; Sub-heading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B6500F-9129-3E49-A529-130A4EF79B94}"/>
              </a:ext>
            </a:extLst>
          </p:cNvPr>
          <p:cNvPicPr>
            <a:picLocks noChangeAspect="1"/>
          </p:cNvPicPr>
          <p:nvPr userDrawn="1"/>
        </p:nvPicPr>
        <p:blipFill>
          <a:blip r:embed="rId2"/>
          <a:srcRect/>
          <a:stretch/>
        </p:blipFill>
        <p:spPr>
          <a:xfrm>
            <a:off x="1648" y="1356"/>
            <a:ext cx="12193524" cy="6858000"/>
          </a:xfrm>
          <a:prstGeom prst="rect">
            <a:avLst/>
          </a:prstGeom>
        </p:spPr>
      </p:pic>
      <p:sp>
        <p:nvSpPr>
          <p:cNvPr id="8" name="Title 1">
            <a:extLst>
              <a:ext uri="{FF2B5EF4-FFF2-40B4-BE49-F238E27FC236}">
                <a16:creationId xmlns:a16="http://schemas.microsoft.com/office/drawing/2014/main" id="{63B0B226-7972-98B0-0DF2-0EE009A4CCDF}"/>
              </a:ext>
            </a:extLst>
          </p:cNvPr>
          <p:cNvSpPr>
            <a:spLocks noGrp="1"/>
          </p:cNvSpPr>
          <p:nvPr>
            <p:ph type="ctrTitle" hasCustomPrompt="1"/>
          </p:nvPr>
        </p:nvSpPr>
        <p:spPr>
          <a:xfrm>
            <a:off x="5970798" y="2341524"/>
            <a:ext cx="4987253" cy="865253"/>
          </a:xfrm>
          <a:prstGeom prst="rect">
            <a:avLst/>
          </a:prstGeom>
        </p:spPr>
        <p:txBody>
          <a:bodyPr anchor="b"/>
          <a:lstStyle>
            <a:lvl1pPr algn="l">
              <a:defRPr sz="3600">
                <a:solidFill>
                  <a:schemeClr val="accent3"/>
                </a:solidFill>
                <a:latin typeface="Arial Narrow" charset="0"/>
                <a:ea typeface="Arial Narrow" charset="0"/>
                <a:cs typeface="Arial Narrow" charset="0"/>
              </a:defRPr>
            </a:lvl1pPr>
          </a:lstStyle>
          <a:p>
            <a:r>
              <a:rPr lang="en-US" dirty="0"/>
              <a:t>CLICK TO EDIT TITLE</a:t>
            </a:r>
          </a:p>
        </p:txBody>
      </p:sp>
      <p:sp>
        <p:nvSpPr>
          <p:cNvPr id="10" name="Text Placeholder 13">
            <a:extLst>
              <a:ext uri="{FF2B5EF4-FFF2-40B4-BE49-F238E27FC236}">
                <a16:creationId xmlns:a16="http://schemas.microsoft.com/office/drawing/2014/main" id="{9A7891CF-D43E-A827-49BB-A4A72FE78C21}"/>
              </a:ext>
            </a:extLst>
          </p:cNvPr>
          <p:cNvSpPr>
            <a:spLocks noGrp="1"/>
          </p:cNvSpPr>
          <p:nvPr>
            <p:ph type="body" sz="quarter" idx="10" hasCustomPrompt="1"/>
          </p:nvPr>
        </p:nvSpPr>
        <p:spPr>
          <a:xfrm>
            <a:off x="4819039" y="2341524"/>
            <a:ext cx="1049338" cy="929487"/>
          </a:xfrm>
          <a:prstGeom prst="rect">
            <a:avLst/>
          </a:prstGeom>
        </p:spPr>
        <p:txBody>
          <a:bodyPr anchor="b"/>
          <a:lstStyle>
            <a:lvl1pPr marL="0" indent="0" algn="ctr">
              <a:lnSpc>
                <a:spcPct val="100000"/>
              </a:lnSpc>
              <a:spcBef>
                <a:spcPts val="0"/>
              </a:spcBef>
              <a:buNone/>
              <a:defRPr sz="5400">
                <a:solidFill>
                  <a:schemeClr val="tx2"/>
                </a:solidFill>
                <a:latin typeface="Arial Narrow" charset="0"/>
                <a:ea typeface="Arial Narrow" charset="0"/>
                <a:cs typeface="Arial Narrow" charset="0"/>
              </a:defRPr>
            </a:lvl1pPr>
          </a:lstStyle>
          <a:p>
            <a:pPr lvl="0"/>
            <a:r>
              <a:rPr lang="en-US" dirty="0"/>
              <a:t>0</a:t>
            </a:r>
          </a:p>
        </p:txBody>
      </p:sp>
      <p:sp>
        <p:nvSpPr>
          <p:cNvPr id="11" name="Subtitle 2">
            <a:extLst>
              <a:ext uri="{FF2B5EF4-FFF2-40B4-BE49-F238E27FC236}">
                <a16:creationId xmlns:a16="http://schemas.microsoft.com/office/drawing/2014/main" id="{6F7FA3E6-D915-2E33-4827-FC740E5E5647}"/>
              </a:ext>
            </a:extLst>
          </p:cNvPr>
          <p:cNvSpPr>
            <a:spLocks noGrp="1"/>
          </p:cNvSpPr>
          <p:nvPr>
            <p:ph type="subTitle" idx="1" hasCustomPrompt="1"/>
          </p:nvPr>
        </p:nvSpPr>
        <p:spPr>
          <a:xfrm>
            <a:off x="6471567" y="3326766"/>
            <a:ext cx="4429572" cy="405186"/>
          </a:xfrm>
          <a:prstGeom prst="rect">
            <a:avLst/>
          </a:prstGeom>
        </p:spPr>
        <p:txBody>
          <a:bodyPr/>
          <a:lstStyle>
            <a:lvl1pPr marL="0" indent="0" algn="l">
              <a:buNone/>
              <a:defRPr sz="2400">
                <a:solidFill>
                  <a:schemeClr val="accent5">
                    <a:lumMod val="60000"/>
                    <a:lumOff val="40000"/>
                  </a:schemeClr>
                </a:solidFill>
                <a:latin typeface="Arial Narrow" charset="0"/>
                <a:ea typeface="Arial Narrow" charset="0"/>
                <a:cs typeface="Arial Narrow"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Insert sub title</a:t>
            </a:r>
          </a:p>
        </p:txBody>
      </p:sp>
      <p:sp>
        <p:nvSpPr>
          <p:cNvPr id="12" name="Oval 11">
            <a:extLst>
              <a:ext uri="{FF2B5EF4-FFF2-40B4-BE49-F238E27FC236}">
                <a16:creationId xmlns:a16="http://schemas.microsoft.com/office/drawing/2014/main" id="{26FD3C19-60FD-9FB2-6275-76C2BB6E1CE5}"/>
              </a:ext>
            </a:extLst>
          </p:cNvPr>
          <p:cNvSpPr/>
          <p:nvPr userDrawn="1"/>
        </p:nvSpPr>
        <p:spPr>
          <a:xfrm>
            <a:off x="6162907" y="3464310"/>
            <a:ext cx="154259" cy="15425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Narrow" panose="020B0604020202020204" pitchFamily="34" charset="0"/>
            </a:endParaRPr>
          </a:p>
        </p:txBody>
      </p:sp>
    </p:spTree>
    <p:extLst>
      <p:ext uri="{BB962C8B-B14F-4D97-AF65-F5344CB8AC3E}">
        <p14:creationId xmlns:p14="http://schemas.microsoft.com/office/powerpoint/2010/main" val="114738203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Heading_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C1DEB7-077B-FC46-BEEA-AEB80988BD4A}"/>
              </a:ext>
            </a:extLst>
          </p:cNvPr>
          <p:cNvPicPr>
            <a:picLocks noChangeAspect="1"/>
          </p:cNvPicPr>
          <p:nvPr userDrawn="1"/>
        </p:nvPicPr>
        <p:blipFill>
          <a:blip r:embed="rId2"/>
          <a:srcRect/>
          <a:stretch/>
        </p:blipFill>
        <p:spPr>
          <a:xfrm>
            <a:off x="-63656" y="-34012"/>
            <a:ext cx="12258819" cy="6894723"/>
          </a:xfrm>
          <a:prstGeom prst="rect">
            <a:avLst/>
          </a:prstGeom>
        </p:spPr>
      </p:pic>
      <p:sp>
        <p:nvSpPr>
          <p:cNvPr id="9" name="Title 1">
            <a:extLst>
              <a:ext uri="{FF2B5EF4-FFF2-40B4-BE49-F238E27FC236}">
                <a16:creationId xmlns:a16="http://schemas.microsoft.com/office/drawing/2014/main" id="{B4AED5D9-BB25-AB40-885D-DC499FC65221}"/>
              </a:ext>
            </a:extLst>
          </p:cNvPr>
          <p:cNvSpPr>
            <a:spLocks noGrp="1"/>
          </p:cNvSpPr>
          <p:nvPr>
            <p:ph type="ctrTitle" hasCustomPrompt="1"/>
          </p:nvPr>
        </p:nvSpPr>
        <p:spPr>
          <a:xfrm>
            <a:off x="1666428" y="2655221"/>
            <a:ext cx="5103082" cy="865253"/>
          </a:xfrm>
          <a:prstGeom prst="rect">
            <a:avLst/>
          </a:prstGeom>
        </p:spPr>
        <p:txBody>
          <a:bodyPr anchor="b"/>
          <a:lstStyle>
            <a:lvl1pPr algn="l">
              <a:defRPr sz="3600">
                <a:solidFill>
                  <a:schemeClr val="accent3"/>
                </a:solidFill>
                <a:latin typeface="Arial Narrow" charset="0"/>
                <a:ea typeface="Arial Narrow" charset="0"/>
                <a:cs typeface="Arial Narrow" charset="0"/>
              </a:defRPr>
            </a:lvl1pPr>
          </a:lstStyle>
          <a:p>
            <a:r>
              <a:rPr lang="en-US" dirty="0"/>
              <a:t>CLICK TO EDIT TITLE</a:t>
            </a:r>
          </a:p>
        </p:txBody>
      </p:sp>
      <p:sp>
        <p:nvSpPr>
          <p:cNvPr id="10" name="Text Placeholder 13">
            <a:extLst>
              <a:ext uri="{FF2B5EF4-FFF2-40B4-BE49-F238E27FC236}">
                <a16:creationId xmlns:a16="http://schemas.microsoft.com/office/drawing/2014/main" id="{4F2449AB-8E24-FB45-AC4E-742804B0E641}"/>
              </a:ext>
            </a:extLst>
          </p:cNvPr>
          <p:cNvSpPr>
            <a:spLocks noGrp="1"/>
          </p:cNvSpPr>
          <p:nvPr>
            <p:ph type="body" sz="quarter" idx="10" hasCustomPrompt="1"/>
          </p:nvPr>
        </p:nvSpPr>
        <p:spPr>
          <a:xfrm>
            <a:off x="514668" y="2645478"/>
            <a:ext cx="1049338" cy="929487"/>
          </a:xfrm>
          <a:prstGeom prst="rect">
            <a:avLst/>
          </a:prstGeom>
        </p:spPr>
        <p:txBody>
          <a:bodyPr anchor="b"/>
          <a:lstStyle>
            <a:lvl1pPr marL="0" indent="0" algn="ctr">
              <a:lnSpc>
                <a:spcPct val="100000"/>
              </a:lnSpc>
              <a:spcBef>
                <a:spcPts val="0"/>
              </a:spcBef>
              <a:buNone/>
              <a:defRPr sz="5400">
                <a:solidFill>
                  <a:schemeClr val="tx2"/>
                </a:solidFill>
                <a:latin typeface="Arial Narrow" charset="0"/>
                <a:ea typeface="Arial Narrow" charset="0"/>
                <a:cs typeface="Arial Narrow" charset="0"/>
              </a:defRPr>
            </a:lvl1pPr>
          </a:lstStyle>
          <a:p>
            <a:pPr lvl="0"/>
            <a:r>
              <a:rPr lang="en-US" dirty="0"/>
              <a:t>0</a:t>
            </a:r>
          </a:p>
        </p:txBody>
      </p:sp>
    </p:spTree>
    <p:extLst>
      <p:ext uri="{BB962C8B-B14F-4D97-AF65-F5344CB8AC3E}">
        <p14:creationId xmlns:p14="http://schemas.microsoft.com/office/powerpoint/2010/main" val="362463002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Heading &amp; Sub-heading_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C1DEB7-077B-FC46-BEEA-AEB80988BD4A}"/>
              </a:ext>
            </a:extLst>
          </p:cNvPr>
          <p:cNvPicPr>
            <a:picLocks noChangeAspect="1"/>
          </p:cNvPicPr>
          <p:nvPr userDrawn="1"/>
        </p:nvPicPr>
        <p:blipFill>
          <a:blip r:embed="rId2"/>
          <a:srcRect/>
          <a:stretch/>
        </p:blipFill>
        <p:spPr>
          <a:xfrm>
            <a:off x="-63656" y="-34012"/>
            <a:ext cx="12258819" cy="6894723"/>
          </a:xfrm>
          <a:prstGeom prst="rect">
            <a:avLst/>
          </a:prstGeom>
        </p:spPr>
      </p:pic>
      <p:sp>
        <p:nvSpPr>
          <p:cNvPr id="9" name="Title 1">
            <a:extLst>
              <a:ext uri="{FF2B5EF4-FFF2-40B4-BE49-F238E27FC236}">
                <a16:creationId xmlns:a16="http://schemas.microsoft.com/office/drawing/2014/main" id="{B4AED5D9-BB25-AB40-885D-DC499FC65221}"/>
              </a:ext>
            </a:extLst>
          </p:cNvPr>
          <p:cNvSpPr>
            <a:spLocks noGrp="1"/>
          </p:cNvSpPr>
          <p:nvPr>
            <p:ph type="ctrTitle" hasCustomPrompt="1"/>
          </p:nvPr>
        </p:nvSpPr>
        <p:spPr>
          <a:xfrm>
            <a:off x="1666428" y="2655221"/>
            <a:ext cx="5103082" cy="865253"/>
          </a:xfrm>
          <a:prstGeom prst="rect">
            <a:avLst/>
          </a:prstGeom>
        </p:spPr>
        <p:txBody>
          <a:bodyPr anchor="b"/>
          <a:lstStyle>
            <a:lvl1pPr algn="l">
              <a:defRPr sz="3600">
                <a:solidFill>
                  <a:schemeClr val="accent3"/>
                </a:solidFill>
                <a:latin typeface="Arial Narrow" charset="0"/>
                <a:ea typeface="Arial Narrow" charset="0"/>
                <a:cs typeface="Arial Narrow" charset="0"/>
              </a:defRPr>
            </a:lvl1pPr>
          </a:lstStyle>
          <a:p>
            <a:r>
              <a:rPr lang="en-US" dirty="0"/>
              <a:t>CLICK TO EDIT TITLE</a:t>
            </a:r>
          </a:p>
        </p:txBody>
      </p:sp>
      <p:sp>
        <p:nvSpPr>
          <p:cNvPr id="10" name="Text Placeholder 13">
            <a:extLst>
              <a:ext uri="{FF2B5EF4-FFF2-40B4-BE49-F238E27FC236}">
                <a16:creationId xmlns:a16="http://schemas.microsoft.com/office/drawing/2014/main" id="{4F2449AB-8E24-FB45-AC4E-742804B0E641}"/>
              </a:ext>
            </a:extLst>
          </p:cNvPr>
          <p:cNvSpPr>
            <a:spLocks noGrp="1"/>
          </p:cNvSpPr>
          <p:nvPr>
            <p:ph type="body" sz="quarter" idx="10" hasCustomPrompt="1"/>
          </p:nvPr>
        </p:nvSpPr>
        <p:spPr>
          <a:xfrm>
            <a:off x="514668" y="2645478"/>
            <a:ext cx="1049338" cy="929487"/>
          </a:xfrm>
          <a:prstGeom prst="rect">
            <a:avLst/>
          </a:prstGeom>
        </p:spPr>
        <p:txBody>
          <a:bodyPr anchor="b"/>
          <a:lstStyle>
            <a:lvl1pPr marL="0" indent="0" algn="ctr">
              <a:lnSpc>
                <a:spcPct val="100000"/>
              </a:lnSpc>
              <a:spcBef>
                <a:spcPts val="0"/>
              </a:spcBef>
              <a:buNone/>
              <a:defRPr sz="5400">
                <a:solidFill>
                  <a:schemeClr val="tx2"/>
                </a:solidFill>
                <a:latin typeface="Arial Narrow" charset="0"/>
                <a:ea typeface="Arial Narrow" charset="0"/>
                <a:cs typeface="Arial Narrow" charset="0"/>
              </a:defRPr>
            </a:lvl1pPr>
          </a:lstStyle>
          <a:p>
            <a:pPr lvl="0"/>
            <a:r>
              <a:rPr lang="en-US" dirty="0"/>
              <a:t>0</a:t>
            </a:r>
          </a:p>
        </p:txBody>
      </p:sp>
      <p:sp>
        <p:nvSpPr>
          <p:cNvPr id="5" name="Subtitle 2">
            <a:extLst>
              <a:ext uri="{FF2B5EF4-FFF2-40B4-BE49-F238E27FC236}">
                <a16:creationId xmlns:a16="http://schemas.microsoft.com/office/drawing/2014/main" id="{EF6FF3CD-7E3C-5F4F-AAFB-C5961AB6FE66}"/>
              </a:ext>
            </a:extLst>
          </p:cNvPr>
          <p:cNvSpPr>
            <a:spLocks noGrp="1"/>
          </p:cNvSpPr>
          <p:nvPr>
            <p:ph type="subTitle" idx="1" hasCustomPrompt="1"/>
          </p:nvPr>
        </p:nvSpPr>
        <p:spPr>
          <a:xfrm>
            <a:off x="2226324" y="3593496"/>
            <a:ext cx="4543185" cy="405186"/>
          </a:xfrm>
          <a:prstGeom prst="rect">
            <a:avLst/>
          </a:prstGeom>
        </p:spPr>
        <p:txBody>
          <a:bodyPr/>
          <a:lstStyle>
            <a:lvl1pPr marL="0" indent="0" algn="l">
              <a:buNone/>
              <a:defRPr sz="2400">
                <a:solidFill>
                  <a:schemeClr val="accent5">
                    <a:lumMod val="60000"/>
                    <a:lumOff val="40000"/>
                  </a:schemeClr>
                </a:solidFill>
                <a:latin typeface="Arial Narrow" charset="0"/>
                <a:ea typeface="Arial Narrow" charset="0"/>
                <a:cs typeface="Arial Narrow"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Insert sub-title</a:t>
            </a:r>
          </a:p>
        </p:txBody>
      </p:sp>
      <p:sp>
        <p:nvSpPr>
          <p:cNvPr id="6" name="Oval 5">
            <a:extLst>
              <a:ext uri="{FF2B5EF4-FFF2-40B4-BE49-F238E27FC236}">
                <a16:creationId xmlns:a16="http://schemas.microsoft.com/office/drawing/2014/main" id="{CCC97AC5-67F8-B84F-A600-76904AD9DFD4}"/>
              </a:ext>
            </a:extLst>
          </p:cNvPr>
          <p:cNvSpPr/>
          <p:nvPr userDrawn="1"/>
        </p:nvSpPr>
        <p:spPr>
          <a:xfrm>
            <a:off x="1857121" y="3718960"/>
            <a:ext cx="154259" cy="15425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i="0" dirty="0">
              <a:latin typeface="Arial Narrow" panose="020B0604020202020204" pitchFamily="34" charset="0"/>
            </a:endParaRPr>
          </a:p>
        </p:txBody>
      </p:sp>
    </p:spTree>
    <p:extLst>
      <p:ext uri="{BB962C8B-B14F-4D97-AF65-F5344CB8AC3E}">
        <p14:creationId xmlns:p14="http://schemas.microsoft.com/office/powerpoint/2010/main" val="415472050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 Heading_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F8DD1F-4463-7945-A790-39146F6F642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891" y="0"/>
            <a:ext cx="12247781" cy="6888516"/>
          </a:xfrm>
          <a:prstGeom prst="rect">
            <a:avLst/>
          </a:prstGeom>
        </p:spPr>
      </p:pic>
      <p:sp>
        <p:nvSpPr>
          <p:cNvPr id="6" name="Title 1">
            <a:extLst>
              <a:ext uri="{FF2B5EF4-FFF2-40B4-BE49-F238E27FC236}">
                <a16:creationId xmlns:a16="http://schemas.microsoft.com/office/drawing/2014/main" id="{641293A1-2627-0442-B340-53DF4FAE1BA5}"/>
              </a:ext>
            </a:extLst>
          </p:cNvPr>
          <p:cNvSpPr>
            <a:spLocks noGrp="1"/>
          </p:cNvSpPr>
          <p:nvPr>
            <p:ph type="ctrTitle" hasCustomPrompt="1"/>
          </p:nvPr>
        </p:nvSpPr>
        <p:spPr>
          <a:xfrm>
            <a:off x="6646330" y="1888769"/>
            <a:ext cx="5103082" cy="865253"/>
          </a:xfrm>
          <a:prstGeom prst="rect">
            <a:avLst/>
          </a:prstGeom>
        </p:spPr>
        <p:txBody>
          <a:bodyPr anchor="b"/>
          <a:lstStyle>
            <a:lvl1pPr algn="l">
              <a:defRPr sz="3600">
                <a:solidFill>
                  <a:schemeClr val="accent3"/>
                </a:solidFill>
                <a:latin typeface="Arial Narrow" charset="0"/>
                <a:ea typeface="Arial Narrow" charset="0"/>
                <a:cs typeface="Arial Narrow" charset="0"/>
              </a:defRPr>
            </a:lvl1pPr>
          </a:lstStyle>
          <a:p>
            <a:r>
              <a:rPr lang="en-US" dirty="0"/>
              <a:t>CLICK TO EDIT TITLE</a:t>
            </a:r>
          </a:p>
        </p:txBody>
      </p:sp>
      <p:sp>
        <p:nvSpPr>
          <p:cNvPr id="9" name="Text Placeholder 13">
            <a:extLst>
              <a:ext uri="{FF2B5EF4-FFF2-40B4-BE49-F238E27FC236}">
                <a16:creationId xmlns:a16="http://schemas.microsoft.com/office/drawing/2014/main" id="{F5C2A6E4-8087-0B4F-B234-AADEDE41F84C}"/>
              </a:ext>
            </a:extLst>
          </p:cNvPr>
          <p:cNvSpPr>
            <a:spLocks noGrp="1"/>
          </p:cNvSpPr>
          <p:nvPr>
            <p:ph type="body" sz="quarter" idx="10" hasCustomPrompt="1"/>
          </p:nvPr>
        </p:nvSpPr>
        <p:spPr>
          <a:xfrm>
            <a:off x="5494570" y="1879026"/>
            <a:ext cx="1049338" cy="929487"/>
          </a:xfrm>
          <a:prstGeom prst="rect">
            <a:avLst/>
          </a:prstGeom>
        </p:spPr>
        <p:txBody>
          <a:bodyPr anchor="b"/>
          <a:lstStyle>
            <a:lvl1pPr marL="0" indent="0" algn="ctr">
              <a:lnSpc>
                <a:spcPct val="100000"/>
              </a:lnSpc>
              <a:spcBef>
                <a:spcPts val="0"/>
              </a:spcBef>
              <a:buNone/>
              <a:defRPr sz="5400">
                <a:solidFill>
                  <a:schemeClr val="tx2"/>
                </a:solidFill>
                <a:latin typeface="Arial Narrow" charset="0"/>
                <a:ea typeface="Arial Narrow" charset="0"/>
                <a:cs typeface="Arial Narrow" charset="0"/>
              </a:defRPr>
            </a:lvl1pPr>
          </a:lstStyle>
          <a:p>
            <a:pPr lvl="0"/>
            <a:r>
              <a:rPr lang="en-US" dirty="0"/>
              <a:t>0</a:t>
            </a:r>
          </a:p>
        </p:txBody>
      </p:sp>
    </p:spTree>
    <p:extLst>
      <p:ext uri="{BB962C8B-B14F-4D97-AF65-F5344CB8AC3E}">
        <p14:creationId xmlns:p14="http://schemas.microsoft.com/office/powerpoint/2010/main" val="5519204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4.e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0AB059-5C99-C94C-85EC-48B169B9A3B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891" y="0"/>
            <a:ext cx="12247781" cy="6888516"/>
          </a:xfrm>
          <a:prstGeom prst="rect">
            <a:avLst/>
          </a:prstGeom>
        </p:spPr>
      </p:pic>
      <p:pic>
        <p:nvPicPr>
          <p:cNvPr id="3" name="Picture 2">
            <a:extLst>
              <a:ext uri="{FF2B5EF4-FFF2-40B4-BE49-F238E27FC236}">
                <a16:creationId xmlns:a16="http://schemas.microsoft.com/office/drawing/2014/main" id="{78FE3AF0-8D51-BF42-9DE4-FDD8A9338CF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46522" y="1516565"/>
            <a:ext cx="4124833" cy="355755"/>
          </a:xfrm>
          <a:prstGeom prst="rect">
            <a:avLst/>
          </a:prstGeom>
        </p:spPr>
      </p:pic>
    </p:spTree>
    <p:extLst>
      <p:ext uri="{BB962C8B-B14F-4D97-AF65-F5344CB8AC3E}">
        <p14:creationId xmlns:p14="http://schemas.microsoft.com/office/powerpoint/2010/main" val="4022313786"/>
      </p:ext>
    </p:extLst>
  </p:cSld>
  <p:clrMap bg1="lt1" tx1="dk1" bg2="lt2" tx2="dk2" accent1="accent1" accent2="accent2" accent3="accent3" accent4="accent4" accent5="accent5" accent6="accent6" hlink="hlink" folHlink="folHlink"/>
  <p:sldLayoutIdLst>
    <p:sldLayoutId id="2147484066" r:id="rId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403673"/>
      </p:ext>
    </p:extLst>
  </p:cSld>
  <p:clrMap bg1="lt1" tx1="dk1" bg2="lt2" tx2="dk2" accent1="accent1" accent2="accent2" accent3="accent3" accent4="accent4" accent5="accent5" accent6="accent6" hlink="hlink" folHlink="folHlink"/>
  <p:sldLayoutIdLst>
    <p:sldLayoutId id="2147484068" r:id="rId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AC46A0-CA60-6844-8EE5-3749CB81AB51}"/>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062045" y="6384925"/>
            <a:ext cx="1650992" cy="190499"/>
          </a:xfrm>
          <a:prstGeom prst="rect">
            <a:avLst/>
          </a:prstGeom>
        </p:spPr>
      </p:pic>
    </p:spTree>
    <p:extLst>
      <p:ext uri="{BB962C8B-B14F-4D97-AF65-F5344CB8AC3E}">
        <p14:creationId xmlns:p14="http://schemas.microsoft.com/office/powerpoint/2010/main" val="1305074027"/>
      </p:ext>
    </p:extLst>
  </p:cSld>
  <p:clrMap bg1="lt1" tx1="dk1" bg2="lt2" tx2="dk2" accent1="accent1" accent2="accent2" accent3="accent3" accent4="accent4" accent5="accent5" accent6="accent6" hlink="hlink" folHlink="folHlink"/>
  <p:sldLayoutIdLst>
    <p:sldLayoutId id="2147484083" r:id="rId1"/>
    <p:sldLayoutId id="2147484091" r:id="rId2"/>
    <p:sldLayoutId id="2147484084" r:id="rId3"/>
    <p:sldLayoutId id="2147484124" r:id="rId4"/>
    <p:sldLayoutId id="2147484081" r:id="rId5"/>
    <p:sldLayoutId id="2147484122" r:id="rId6"/>
    <p:sldLayoutId id="2147484079" r:id="rId7"/>
    <p:sldLayoutId id="2147484123" r:id="rId8"/>
    <p:sldLayoutId id="2147484112" r:id="rId9"/>
    <p:sldLayoutId id="2147484113" r:id="rId10"/>
    <p:sldLayoutId id="2147484139" r:id="rId11"/>
    <p:sldLayoutId id="2147484140" r:id="rId12"/>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69868"/>
      </p:ext>
    </p:extLst>
  </p:cSld>
  <p:clrMap bg1="lt1" tx1="dk1" bg2="lt2" tx2="dk2" accent1="accent1" accent2="accent2" accent3="accent3" accent4="accent4" accent5="accent5" accent6="accent6" hlink="hlink" folHlink="folHlink"/>
  <p:sldLayoutIdLst>
    <p:sldLayoutId id="2147484093" r:id="rId1"/>
    <p:sldLayoutId id="2147484095" r:id="rId2"/>
    <p:sldLayoutId id="2147484097" r:id="rId3"/>
    <p:sldLayoutId id="2147484098" r:id="rId4"/>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3966882"/>
            <a:ext cx="12192000" cy="20889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Narrow" panose="020B0604020202020204" pitchFamily="34" charset="0"/>
            </a:endParaRPr>
          </a:p>
        </p:txBody>
      </p:sp>
      <p:pic>
        <p:nvPicPr>
          <p:cNvPr id="3" name="Picture 2">
            <a:extLst>
              <a:ext uri="{FF2B5EF4-FFF2-40B4-BE49-F238E27FC236}">
                <a16:creationId xmlns:a16="http://schemas.microsoft.com/office/drawing/2014/main" id="{CBF35DD8-2385-8F4C-B8D7-C815493EE0A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062045" y="6384925"/>
            <a:ext cx="1650992" cy="190499"/>
          </a:xfrm>
          <a:prstGeom prst="rect">
            <a:avLst/>
          </a:prstGeom>
        </p:spPr>
      </p:pic>
    </p:spTree>
    <p:extLst>
      <p:ext uri="{BB962C8B-B14F-4D97-AF65-F5344CB8AC3E}">
        <p14:creationId xmlns:p14="http://schemas.microsoft.com/office/powerpoint/2010/main" val="1411145072"/>
      </p:ext>
    </p:extLst>
  </p:cSld>
  <p:clrMap bg1="lt1" tx1="dk1" bg2="lt2" tx2="dk2" accent1="accent1" accent2="accent2" accent3="accent3" accent4="accent4" accent5="accent5" accent6="accent6" hlink="hlink" folHlink="folHlink"/>
  <p:sldLayoutIdLst>
    <p:sldLayoutId id="2147484108" r:id="rId1"/>
    <p:sldLayoutId id="2147484104" r:id="rId2"/>
    <p:sldLayoutId id="2147484136" r:id="rId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544837"/>
      </p:ext>
    </p:extLst>
  </p:cSld>
  <p:clrMap bg1="lt1" tx1="dk1" bg2="lt2" tx2="dk2" accent1="accent1" accent2="accent2" accent3="accent3" accent4="accent4" accent5="accent5" accent6="accent6" hlink="hlink" folHlink="folHlink"/>
  <p:sldLayoutIdLst>
    <p:sldLayoutId id="2147484074" r:id="rId1"/>
    <p:sldLayoutId id="2147484072" r:id="rId2"/>
    <p:sldLayoutId id="2147484087" r:id="rId3"/>
    <p:sldLayoutId id="2147484086" r:id="rId4"/>
    <p:sldLayoutId id="2147484089" r:id="rId5"/>
    <p:sldLayoutId id="2147484088" r:id="rId6"/>
    <p:sldLayoutId id="2147484125" r:id="rId7"/>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387359"/>
      </p:ext>
    </p:extLst>
  </p:cSld>
  <p:clrMap bg1="lt1" tx1="dk1" bg2="lt2" tx2="dk2" accent1="accent1" accent2="accent2" accent3="accent3" accent4="accent4" accent5="accent5" accent6="accent6" hlink="hlink" folHlink="folHlink"/>
  <p:sldLayoutIdLst>
    <p:sldLayoutId id="2147484077" r:id="rId1"/>
    <p:sldLayoutId id="2147484138" r:id="rId2"/>
    <p:sldLayoutId id="2147484078" r:id="rId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733305-3399-AB27-DE8E-8352825995BD}"/>
              </a:ext>
            </a:extLst>
          </p:cNvPr>
          <p:cNvSpPr>
            <a:spLocks noGrp="1"/>
          </p:cNvSpPr>
          <p:nvPr>
            <p:ph type="ctrTitle"/>
          </p:nvPr>
        </p:nvSpPr>
        <p:spPr/>
        <p:txBody>
          <a:bodyPr/>
          <a:lstStyle/>
          <a:p>
            <a:r>
              <a:rPr lang="en-US" dirty="0"/>
              <a:t>When elephants fight, it is the grass that suffers</a:t>
            </a:r>
          </a:p>
        </p:txBody>
      </p:sp>
      <p:sp>
        <p:nvSpPr>
          <p:cNvPr id="7" name="Subtitle 6">
            <a:extLst>
              <a:ext uri="{FF2B5EF4-FFF2-40B4-BE49-F238E27FC236}">
                <a16:creationId xmlns:a16="http://schemas.microsoft.com/office/drawing/2014/main" id="{42A5635E-1EC1-4433-FB67-E4C6949F8757}"/>
              </a:ext>
            </a:extLst>
          </p:cNvPr>
          <p:cNvSpPr>
            <a:spLocks noGrp="1"/>
          </p:cNvSpPr>
          <p:nvPr>
            <p:ph type="subTitle" idx="1"/>
          </p:nvPr>
        </p:nvSpPr>
        <p:spPr/>
        <p:txBody>
          <a:bodyPr/>
          <a:lstStyle/>
          <a:p>
            <a:r>
              <a:rPr lang="en-US" dirty="0"/>
              <a:t>May 2025</a:t>
            </a:r>
          </a:p>
        </p:txBody>
      </p:sp>
    </p:spTree>
    <p:extLst>
      <p:ext uri="{BB962C8B-B14F-4D97-AF65-F5344CB8AC3E}">
        <p14:creationId xmlns:p14="http://schemas.microsoft.com/office/powerpoint/2010/main" val="33511518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41DCD-101D-80DB-FA5F-E342FC4F6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8BBD3-1DCB-94E8-622C-5B5F0F5828AC}"/>
              </a:ext>
            </a:extLst>
          </p:cNvPr>
          <p:cNvSpPr>
            <a:spLocks noGrp="1"/>
          </p:cNvSpPr>
          <p:nvPr>
            <p:ph type="title"/>
          </p:nvPr>
        </p:nvSpPr>
        <p:spPr/>
        <p:txBody>
          <a:bodyPr/>
          <a:lstStyle/>
          <a:p>
            <a:r>
              <a:rPr lang="en-US" dirty="0"/>
              <a:t>THE ‘POLICY PUT’ WAS ACTIVATED, BUT WHAT ONGOING DAMAGE?</a:t>
            </a:r>
            <a:endParaRPr lang="en-ZA" dirty="0"/>
          </a:p>
        </p:txBody>
      </p:sp>
      <p:graphicFrame>
        <p:nvGraphicFramePr>
          <p:cNvPr id="4" name="Table 3">
            <a:extLst>
              <a:ext uri="{FF2B5EF4-FFF2-40B4-BE49-F238E27FC236}">
                <a16:creationId xmlns:a16="http://schemas.microsoft.com/office/drawing/2014/main" id="{B4A0BD92-6E1F-1673-4D29-A3CB262D824D}"/>
              </a:ext>
            </a:extLst>
          </p:cNvPr>
          <p:cNvGraphicFramePr>
            <a:graphicFrameLocks noGrp="1"/>
          </p:cNvGraphicFramePr>
          <p:nvPr>
            <p:extLst>
              <p:ext uri="{D42A27DB-BD31-4B8C-83A1-F6EECF244321}">
                <p14:modId xmlns:p14="http://schemas.microsoft.com/office/powerpoint/2010/main" val="3889431244"/>
              </p:ext>
            </p:extLst>
          </p:nvPr>
        </p:nvGraphicFramePr>
        <p:xfrm>
          <a:off x="736662" y="1300418"/>
          <a:ext cx="10617137" cy="4928364"/>
        </p:xfrm>
        <a:graphic>
          <a:graphicData uri="http://schemas.openxmlformats.org/drawingml/2006/table">
            <a:tbl>
              <a:tblPr/>
              <a:tblGrid>
                <a:gridCol w="1942783">
                  <a:extLst>
                    <a:ext uri="{9D8B030D-6E8A-4147-A177-3AD203B41FA5}">
                      <a16:colId xmlns:a16="http://schemas.microsoft.com/office/drawing/2014/main" val="1726779955"/>
                    </a:ext>
                  </a:extLst>
                </a:gridCol>
                <a:gridCol w="2436999">
                  <a:extLst>
                    <a:ext uri="{9D8B030D-6E8A-4147-A177-3AD203B41FA5}">
                      <a16:colId xmlns:a16="http://schemas.microsoft.com/office/drawing/2014/main" val="2271202186"/>
                    </a:ext>
                  </a:extLst>
                </a:gridCol>
                <a:gridCol w="2164328">
                  <a:extLst>
                    <a:ext uri="{9D8B030D-6E8A-4147-A177-3AD203B41FA5}">
                      <a16:colId xmlns:a16="http://schemas.microsoft.com/office/drawing/2014/main" val="1381511066"/>
                    </a:ext>
                  </a:extLst>
                </a:gridCol>
                <a:gridCol w="4073027">
                  <a:extLst>
                    <a:ext uri="{9D8B030D-6E8A-4147-A177-3AD203B41FA5}">
                      <a16:colId xmlns:a16="http://schemas.microsoft.com/office/drawing/2014/main" val="2732330042"/>
                    </a:ext>
                  </a:extLst>
                </a:gridCol>
              </a:tblGrid>
              <a:tr h="547596">
                <a:tc>
                  <a:txBody>
                    <a:bodyPr/>
                    <a:lstStyle/>
                    <a:p>
                      <a:pPr algn="l" fontAlgn="ctr"/>
                      <a:endParaRPr lang="en-ZA" sz="1200" b="0" i="0" u="none" strike="noStrike" dirty="0">
                        <a:solidFill>
                          <a:schemeClr val="bg1"/>
                        </a:solidFill>
                        <a:effectLst/>
                        <a:latin typeface="Arial Narrow" panose="020B0604020202020204" pitchFamily="34" charset="0"/>
                        <a:cs typeface="Arial Narrow" panose="020B0604020202020204" pitchFamily="34" charset="0"/>
                      </a:endParaRPr>
                    </a:p>
                  </a:txBody>
                  <a:tcPr marL="7620" marR="7620" marT="7620" marB="0" anchor="ctr">
                    <a:lnL>
                      <a:noFill/>
                    </a:lnL>
                    <a:lnR w="12700" cap="flat" cmpd="sng" algn="ctr">
                      <a:solidFill>
                        <a:schemeClr val="bg1"/>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ZA" sz="1200" b="0" i="0" u="none" strike="noStrike" dirty="0">
                          <a:solidFill>
                            <a:schemeClr val="bg1"/>
                          </a:solidFill>
                          <a:effectLst/>
                          <a:latin typeface="Arial Narrow" panose="020B0604020202020204" pitchFamily="34" charset="0"/>
                          <a:cs typeface="Arial Narrow" panose="020B0604020202020204" pitchFamily="34" charset="0"/>
                        </a:rPr>
                        <a:t>BEFORE TRUMP INAUGURATION</a:t>
                      </a:r>
                    </a:p>
                  </a:txBody>
                  <a:tcPr marL="7620" marR="7620" marT="762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ZA" sz="1200" b="0" i="0" u="none" strike="noStrike" dirty="0">
                          <a:solidFill>
                            <a:schemeClr val="bg1"/>
                          </a:solidFill>
                          <a:effectLst/>
                          <a:latin typeface="Arial Narrow" panose="020B0604020202020204" pitchFamily="34" charset="0"/>
                          <a:cs typeface="Arial Narrow" panose="020B0604020202020204" pitchFamily="34" charset="0"/>
                        </a:rPr>
                        <a:t>AFTER LIBERATION DAY</a:t>
                      </a:r>
                    </a:p>
                  </a:txBody>
                  <a:tcPr marL="7620" marR="7620" marT="7620"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ZA" sz="1200" b="0" i="0" u="none" strike="noStrike" dirty="0">
                          <a:solidFill>
                            <a:schemeClr val="bg1"/>
                          </a:solidFill>
                          <a:effectLst/>
                          <a:latin typeface="Arial Narrow" panose="020B0604020202020204" pitchFamily="34" charset="0"/>
                          <a:cs typeface="Arial Narrow" panose="020B0604020202020204" pitchFamily="34" charset="0"/>
                        </a:rPr>
                        <a:t>AFTER CLIMBDOWN</a:t>
                      </a:r>
                    </a:p>
                  </a:txBody>
                  <a:tcPr marL="7620" marR="7620" marT="7620" marB="0" anchor="ctr">
                    <a:lnL w="12700" cap="flat" cmpd="sng" algn="ctr">
                      <a:solidFill>
                        <a:schemeClr val="bg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840849165"/>
                  </a:ext>
                </a:extLst>
              </a:tr>
              <a:tr h="547596">
                <a:tc>
                  <a:txBody>
                    <a:bodyPr/>
                    <a:lstStyle/>
                    <a:p>
                      <a:pPr algn="l"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Trump behaviour</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Erratic &amp; unpredictable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Erratic &amp; unpredictable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4020202020204" pitchFamily="34" charset="0"/>
                          <a:cs typeface="Arial Narrow" panose="020B0604020202020204" pitchFamily="34" charset="0"/>
                        </a:rPr>
                        <a:t>Erratic &amp; unpredictable, but we know pain threshold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8208829"/>
                  </a:ext>
                </a:extLst>
              </a:tr>
              <a:tr h="547596">
                <a:tc>
                  <a:txBody>
                    <a:bodyPr/>
                    <a:lstStyle/>
                    <a:p>
                      <a:pPr algn="l"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Global relationships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Reasonably healthy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Badly damaged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4020202020204" pitchFamily="34" charset="0"/>
                          <a:cs typeface="Arial Narrow" panose="020B0604020202020204" pitchFamily="34" charset="0"/>
                        </a:rPr>
                        <a:t>Still damaged, but less badly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2DD"/>
                    </a:solidFill>
                  </a:tcPr>
                </a:tc>
                <a:extLst>
                  <a:ext uri="{0D108BD9-81ED-4DB2-BD59-A6C34878D82A}">
                    <a16:rowId xmlns:a16="http://schemas.microsoft.com/office/drawing/2014/main" val="2714315445"/>
                  </a:ext>
                </a:extLst>
              </a:tr>
              <a:tr h="547596">
                <a:tc>
                  <a:txBody>
                    <a:bodyPr/>
                    <a:lstStyle/>
                    <a:p>
                      <a:pPr algn="l"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US average tariff</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4020202020204" pitchFamily="34" charset="0"/>
                          <a:cs typeface="Arial Narrow" panose="020B0604020202020204" pitchFamily="34" charset="0"/>
                        </a:rPr>
                        <a:t>~1</a:t>
                      </a:r>
                      <a:r>
                        <a:rPr lang="en-ZA" sz="1400" b="0" i="0" u="none" strike="noStrike" dirty="0">
                          <a:solidFill>
                            <a:srgbClr val="000000"/>
                          </a:solidFill>
                          <a:effectLst/>
                          <a:latin typeface="Arial Narrow" panose="020B0604020202020204" pitchFamily="34" charset="0"/>
                          <a:cs typeface="Arial Narrow" panose="020B0604020202020204" pitchFamily="34" charset="0"/>
                        </a:rPr>
                        <a:t>0% ex-China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2DD"/>
                    </a:solidFill>
                  </a:tcPr>
                </a:tc>
                <a:extLst>
                  <a:ext uri="{0D108BD9-81ED-4DB2-BD59-A6C34878D82A}">
                    <a16:rowId xmlns:a16="http://schemas.microsoft.com/office/drawing/2014/main" val="1555553545"/>
                  </a:ext>
                </a:extLst>
              </a:tr>
              <a:tr h="547596">
                <a:tc>
                  <a:txBody>
                    <a:bodyPr/>
                    <a:lstStyle/>
                    <a:p>
                      <a:pPr algn="l"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Consumer confidence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High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Very low</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Low</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2DD"/>
                    </a:solidFill>
                  </a:tcPr>
                </a:tc>
                <a:extLst>
                  <a:ext uri="{0D108BD9-81ED-4DB2-BD59-A6C34878D82A}">
                    <a16:rowId xmlns:a16="http://schemas.microsoft.com/office/drawing/2014/main" val="584328570"/>
                  </a:ext>
                </a:extLst>
              </a:tr>
              <a:tr h="547596">
                <a:tc>
                  <a:txBody>
                    <a:bodyPr/>
                    <a:lstStyle/>
                    <a:p>
                      <a:pPr algn="l"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CEO confidence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High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Very low</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Very low</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2DD"/>
                    </a:solidFill>
                  </a:tcPr>
                </a:tc>
                <a:extLst>
                  <a:ext uri="{0D108BD9-81ED-4DB2-BD59-A6C34878D82A}">
                    <a16:rowId xmlns:a16="http://schemas.microsoft.com/office/drawing/2014/main" val="1750795179"/>
                  </a:ext>
                </a:extLst>
              </a:tr>
              <a:tr h="547596">
                <a:tc>
                  <a:txBody>
                    <a:bodyPr/>
                    <a:lstStyle/>
                    <a:p>
                      <a:pPr algn="l"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Short-term inflation risk</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Arial Narrow" panose="020B0604020202020204" pitchFamily="34" charset="0"/>
                          <a:cs typeface="Arial Narrow" panose="020B0604020202020204" pitchFamily="34" charset="0"/>
                        </a:rPr>
                        <a:t>Low</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Arial Narrow" panose="020B0604020202020204" pitchFamily="34" charset="0"/>
                          <a:cs typeface="Arial Narrow" panose="020B0604020202020204" pitchFamily="34" charset="0"/>
                        </a:rPr>
                        <a:t>High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Medium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3352831"/>
                  </a:ext>
                </a:extLst>
              </a:tr>
              <a:tr h="547596">
                <a:tc>
                  <a:txBody>
                    <a:bodyPr/>
                    <a:lstStyle/>
                    <a:p>
                      <a:pPr algn="l"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Market sentiment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Arial Narrow" panose="020B0604020202020204" pitchFamily="34" charset="0"/>
                          <a:cs typeface="Arial Narrow" panose="020B0604020202020204" pitchFamily="34" charset="0"/>
                        </a:rPr>
                        <a:t>Calm, comfortable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Arial Narrow" panose="020B0604020202020204" pitchFamily="34" charset="0"/>
                          <a:cs typeface="Arial Narrow" panose="020B0604020202020204" pitchFamily="34" charset="0"/>
                        </a:rPr>
                        <a:t>Panic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4020202020204" pitchFamily="34" charset="0"/>
                          <a:cs typeface="Arial Narrow" panose="020B0604020202020204" pitchFamily="34" charset="0"/>
                        </a:rPr>
                        <a:t>On edge, but not panic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2DD"/>
                    </a:solidFill>
                  </a:tcPr>
                </a:tc>
                <a:extLst>
                  <a:ext uri="{0D108BD9-81ED-4DB2-BD59-A6C34878D82A}">
                    <a16:rowId xmlns:a16="http://schemas.microsoft.com/office/drawing/2014/main" val="758321042"/>
                  </a:ext>
                </a:extLst>
              </a:tr>
              <a:tr h="547596">
                <a:tc>
                  <a:txBody>
                    <a:bodyPr/>
                    <a:lstStyle/>
                    <a:p>
                      <a:pPr algn="l"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Gold price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Arial Narrow" panose="020B0604020202020204" pitchFamily="34" charset="0"/>
                          <a:cs typeface="Arial Narrow" panose="020B0604020202020204" pitchFamily="34" charset="0"/>
                        </a:rPr>
                        <a:t>$2 650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a:solidFill>
                            <a:srgbClr val="000000"/>
                          </a:solidFill>
                          <a:effectLst/>
                          <a:latin typeface="Arial Narrow" panose="020B0604020202020204" pitchFamily="34" charset="0"/>
                          <a:cs typeface="Arial Narrow" panose="020B0604020202020204" pitchFamily="34" charset="0"/>
                        </a:rPr>
                        <a:t>$3 100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a:solidFill>
                            <a:srgbClr val="000000"/>
                          </a:solidFill>
                          <a:effectLst/>
                          <a:latin typeface="Arial Narrow" panose="020B0604020202020204" pitchFamily="34" charset="0"/>
                          <a:cs typeface="Arial Narrow" panose="020B0604020202020204" pitchFamily="34" charset="0"/>
                        </a:rPr>
                        <a:t>$3 230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7749562"/>
                  </a:ext>
                </a:extLst>
              </a:tr>
            </a:tbl>
          </a:graphicData>
        </a:graphic>
      </p:graphicFrame>
    </p:spTree>
    <p:extLst>
      <p:ext uri="{BB962C8B-B14F-4D97-AF65-F5344CB8AC3E}">
        <p14:creationId xmlns:p14="http://schemas.microsoft.com/office/powerpoint/2010/main" val="1553726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B1B300-0382-10BD-A24D-3E33BADB2BE1}"/>
              </a:ext>
            </a:extLst>
          </p:cNvPr>
          <p:cNvSpPr>
            <a:spLocks noGrp="1"/>
          </p:cNvSpPr>
          <p:nvPr>
            <p:ph type="body" sz="quarter" idx="11"/>
          </p:nvPr>
        </p:nvSpPr>
        <p:spPr/>
        <p:txBody>
          <a:bodyPr/>
          <a:lstStyle/>
          <a:p>
            <a:r>
              <a:rPr lang="en-US" dirty="0"/>
              <a:t>Bloomberg US Policy Uncertainty Index; exceeding Trump 1.0</a:t>
            </a:r>
          </a:p>
        </p:txBody>
      </p:sp>
      <p:sp>
        <p:nvSpPr>
          <p:cNvPr id="3" name="Title 2">
            <a:extLst>
              <a:ext uri="{FF2B5EF4-FFF2-40B4-BE49-F238E27FC236}">
                <a16:creationId xmlns:a16="http://schemas.microsoft.com/office/drawing/2014/main" id="{9983C0E3-8351-C1D2-85FA-6E38D16E8A5C}"/>
              </a:ext>
            </a:extLst>
          </p:cNvPr>
          <p:cNvSpPr>
            <a:spLocks noGrp="1"/>
          </p:cNvSpPr>
          <p:nvPr>
            <p:ph type="title"/>
          </p:nvPr>
        </p:nvSpPr>
        <p:spPr/>
        <p:txBody>
          <a:bodyPr/>
          <a:lstStyle/>
          <a:p>
            <a:r>
              <a:rPr lang="en-US" dirty="0"/>
              <a:t>THE MARKET DOESN’T LIKE THE UNCERTAINTY</a:t>
            </a:r>
            <a:endParaRPr lang="en-ZA" dirty="0"/>
          </a:p>
        </p:txBody>
      </p:sp>
      <p:graphicFrame>
        <p:nvGraphicFramePr>
          <p:cNvPr id="4" name="Chart 3">
            <a:extLst>
              <a:ext uri="{FF2B5EF4-FFF2-40B4-BE49-F238E27FC236}">
                <a16:creationId xmlns:a16="http://schemas.microsoft.com/office/drawing/2014/main" id="{85C9844B-D4BA-4FA7-5A46-7239F2CC5379}"/>
              </a:ext>
            </a:extLst>
          </p:cNvPr>
          <p:cNvGraphicFramePr>
            <a:graphicFrameLocks/>
          </p:cNvGraphicFramePr>
          <p:nvPr>
            <p:extLst>
              <p:ext uri="{D42A27DB-BD31-4B8C-83A1-F6EECF244321}">
                <p14:modId xmlns:p14="http://schemas.microsoft.com/office/powerpoint/2010/main" val="2793665320"/>
              </p:ext>
            </p:extLst>
          </p:nvPr>
        </p:nvGraphicFramePr>
        <p:xfrm>
          <a:off x="1356620" y="1488564"/>
          <a:ext cx="9478760" cy="4342601"/>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a:extLst>
              <a:ext uri="{FF2B5EF4-FFF2-40B4-BE49-F238E27FC236}">
                <a16:creationId xmlns:a16="http://schemas.microsoft.com/office/drawing/2014/main" id="{1C9F5B3E-695A-0BFD-3656-BD1C5C0CDE92}"/>
              </a:ext>
            </a:extLst>
          </p:cNvPr>
          <p:cNvSpPr/>
          <p:nvPr/>
        </p:nvSpPr>
        <p:spPr>
          <a:xfrm>
            <a:off x="7052553" y="3988340"/>
            <a:ext cx="252919" cy="379379"/>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Oval 5">
            <a:extLst>
              <a:ext uri="{FF2B5EF4-FFF2-40B4-BE49-F238E27FC236}">
                <a16:creationId xmlns:a16="http://schemas.microsoft.com/office/drawing/2014/main" id="{F891A902-E22C-30A3-F440-E5988C376616}"/>
              </a:ext>
            </a:extLst>
          </p:cNvPr>
          <p:cNvSpPr/>
          <p:nvPr/>
        </p:nvSpPr>
        <p:spPr>
          <a:xfrm>
            <a:off x="10483174" y="2558375"/>
            <a:ext cx="252919" cy="87062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a:extLst>
              <a:ext uri="{FF2B5EF4-FFF2-40B4-BE49-F238E27FC236}">
                <a16:creationId xmlns:a16="http://schemas.microsoft.com/office/drawing/2014/main" id="{EA89C176-CBA4-45E0-D125-62DF20E30820}"/>
              </a:ext>
            </a:extLst>
          </p:cNvPr>
          <p:cNvSpPr txBox="1"/>
          <p:nvPr/>
        </p:nvSpPr>
        <p:spPr>
          <a:xfrm>
            <a:off x="1356620" y="5894310"/>
            <a:ext cx="8730963" cy="523220"/>
          </a:xfrm>
          <a:prstGeom prst="rect">
            <a:avLst/>
          </a:prstGeom>
          <a:noFill/>
        </p:spPr>
        <p:txBody>
          <a:bodyPr wrap="square">
            <a:spAutoFit/>
          </a:bodyPr>
          <a:lstStyle/>
          <a:p>
            <a:r>
              <a:rPr lang="en-US" sz="1400" dirty="0">
                <a:solidFill>
                  <a:srgbClr val="474747"/>
                </a:solidFill>
                <a:latin typeface="Arial Narrow" panose="020B0606020202030204" pitchFamily="34" charset="0"/>
              </a:rPr>
              <a:t>“Uncertainty is the friend of the buyer of long term values. </a:t>
            </a:r>
            <a:r>
              <a:rPr lang="en-US" sz="1400" b="0" i="0" dirty="0">
                <a:solidFill>
                  <a:srgbClr val="474747"/>
                </a:solidFill>
                <a:effectLst/>
                <a:latin typeface="Arial Narrow" panose="020B0606020202030204" pitchFamily="34" charset="0"/>
              </a:rPr>
              <a:t>The future is never clear; you pay a very high price in the stock market for a cheery consensus.” Warren Buffet</a:t>
            </a:r>
            <a:endParaRPr lang="en-ZA" sz="1400" dirty="0">
              <a:latin typeface="Arial Narrow" panose="020B0606020202030204" pitchFamily="34" charset="0"/>
            </a:endParaRPr>
          </a:p>
        </p:txBody>
      </p:sp>
      <p:sp>
        <p:nvSpPr>
          <p:cNvPr id="9" name="TextBox 8">
            <a:extLst>
              <a:ext uri="{FF2B5EF4-FFF2-40B4-BE49-F238E27FC236}">
                <a16:creationId xmlns:a16="http://schemas.microsoft.com/office/drawing/2014/main" id="{12B161C2-214D-7EB7-D129-805899D84019}"/>
              </a:ext>
            </a:extLst>
          </p:cNvPr>
          <p:cNvSpPr txBox="1"/>
          <p:nvPr/>
        </p:nvSpPr>
        <p:spPr>
          <a:xfrm>
            <a:off x="1275183" y="5585738"/>
            <a:ext cx="3667031" cy="276999"/>
          </a:xfrm>
          <a:prstGeom prst="rect">
            <a:avLst/>
          </a:prstGeom>
          <a:noFill/>
        </p:spPr>
        <p:txBody>
          <a:bodyPr wrap="square" rtlCol="0">
            <a:spAutoFit/>
          </a:bodyPr>
          <a:lstStyle/>
          <a:p>
            <a:r>
              <a:rPr lang="en-US" sz="1200" dirty="0">
                <a:solidFill>
                  <a:schemeClr val="tx2"/>
                </a:solidFill>
                <a:latin typeface="Arial Narrow" panose="020B0606020202030204" pitchFamily="34" charset="0"/>
              </a:rPr>
              <a:t>Source: Bloomberg</a:t>
            </a:r>
            <a:endParaRPr lang="en-ZA" sz="12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12530738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41AA6-8C71-3F01-74CD-198D36F9ECC8}"/>
              </a:ext>
            </a:extLst>
          </p:cNvPr>
          <p:cNvSpPr>
            <a:spLocks noGrp="1"/>
          </p:cNvSpPr>
          <p:nvPr>
            <p:ph type="title"/>
          </p:nvPr>
        </p:nvSpPr>
        <p:spPr/>
        <p:txBody>
          <a:bodyPr/>
          <a:lstStyle/>
          <a:p>
            <a:r>
              <a:rPr lang="en-US" dirty="0"/>
              <a:t>SO THE GOLD PRICE IS UP</a:t>
            </a:r>
            <a:endParaRPr lang="en-ZA" dirty="0"/>
          </a:p>
        </p:txBody>
      </p:sp>
      <p:pic>
        <p:nvPicPr>
          <p:cNvPr id="6" name="Picture 5">
            <a:extLst>
              <a:ext uri="{FF2B5EF4-FFF2-40B4-BE49-F238E27FC236}">
                <a16:creationId xmlns:a16="http://schemas.microsoft.com/office/drawing/2014/main" id="{3490825C-B1B7-302A-0880-CC450C76B771}"/>
              </a:ext>
            </a:extLst>
          </p:cNvPr>
          <p:cNvPicPr>
            <a:picLocks noChangeAspect="1"/>
          </p:cNvPicPr>
          <p:nvPr/>
        </p:nvPicPr>
        <p:blipFill>
          <a:blip r:embed="rId2"/>
          <a:stretch>
            <a:fillRect/>
          </a:stretch>
        </p:blipFill>
        <p:spPr>
          <a:xfrm>
            <a:off x="560525" y="1040502"/>
            <a:ext cx="11229975" cy="5280785"/>
          </a:xfrm>
          <a:prstGeom prst="rect">
            <a:avLst/>
          </a:prstGeom>
        </p:spPr>
      </p:pic>
    </p:spTree>
    <p:extLst>
      <p:ext uri="{BB962C8B-B14F-4D97-AF65-F5344CB8AC3E}">
        <p14:creationId xmlns:p14="http://schemas.microsoft.com/office/powerpoint/2010/main" val="64128137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4C1681-A117-74A8-C879-4E45BA9F563E}"/>
              </a:ext>
            </a:extLst>
          </p:cNvPr>
          <p:cNvSpPr>
            <a:spLocks noGrp="1"/>
          </p:cNvSpPr>
          <p:nvPr>
            <p:ph type="body" sz="quarter" idx="11"/>
          </p:nvPr>
        </p:nvSpPr>
        <p:spPr/>
        <p:txBody>
          <a:bodyPr/>
          <a:lstStyle/>
          <a:p>
            <a:r>
              <a:rPr lang="en-US" dirty="0"/>
              <a:t>CEO and consumer confidence surveys</a:t>
            </a:r>
            <a:endParaRPr lang="en-ZA" dirty="0"/>
          </a:p>
        </p:txBody>
      </p:sp>
      <p:sp>
        <p:nvSpPr>
          <p:cNvPr id="3" name="Title 2">
            <a:extLst>
              <a:ext uri="{FF2B5EF4-FFF2-40B4-BE49-F238E27FC236}">
                <a16:creationId xmlns:a16="http://schemas.microsoft.com/office/drawing/2014/main" id="{CA79AE17-48A0-4B13-23B3-E4F1EF1C452C}"/>
              </a:ext>
            </a:extLst>
          </p:cNvPr>
          <p:cNvSpPr>
            <a:spLocks noGrp="1"/>
          </p:cNvSpPr>
          <p:nvPr>
            <p:ph type="title"/>
          </p:nvPr>
        </p:nvSpPr>
        <p:spPr>
          <a:xfrm>
            <a:off x="243191" y="263520"/>
            <a:ext cx="11819107" cy="495487"/>
          </a:xfrm>
        </p:spPr>
        <p:txBody>
          <a:bodyPr/>
          <a:lstStyle/>
          <a:p>
            <a:r>
              <a:rPr lang="en-US" sz="2400" dirty="0"/>
              <a:t>THE UNCERTAINTY IS IMPACTING CONFIDENCE. RISK OF A DOWNWARD SPIRAL</a:t>
            </a:r>
            <a:endParaRPr lang="en-ZA" sz="2400" dirty="0"/>
          </a:p>
        </p:txBody>
      </p:sp>
      <p:graphicFrame>
        <p:nvGraphicFramePr>
          <p:cNvPr id="4" name="Chart 3">
            <a:extLst>
              <a:ext uri="{FF2B5EF4-FFF2-40B4-BE49-F238E27FC236}">
                <a16:creationId xmlns:a16="http://schemas.microsoft.com/office/drawing/2014/main" id="{097FCE7F-532A-EDF7-D33F-7A0D8975E8D4}"/>
              </a:ext>
            </a:extLst>
          </p:cNvPr>
          <p:cNvGraphicFramePr>
            <a:graphicFrameLocks/>
          </p:cNvGraphicFramePr>
          <p:nvPr/>
        </p:nvGraphicFramePr>
        <p:xfrm>
          <a:off x="1184989" y="1642188"/>
          <a:ext cx="9678954" cy="445680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5DBD5C0-00E6-538C-73DC-2A78839456AA}"/>
              </a:ext>
            </a:extLst>
          </p:cNvPr>
          <p:cNvSpPr txBox="1"/>
          <p:nvPr/>
        </p:nvSpPr>
        <p:spPr>
          <a:xfrm>
            <a:off x="1184989" y="6098993"/>
            <a:ext cx="3667031" cy="276999"/>
          </a:xfrm>
          <a:prstGeom prst="rect">
            <a:avLst/>
          </a:prstGeom>
          <a:noFill/>
        </p:spPr>
        <p:txBody>
          <a:bodyPr wrap="square" rtlCol="0">
            <a:spAutoFit/>
          </a:bodyPr>
          <a:lstStyle/>
          <a:p>
            <a:r>
              <a:rPr lang="en-US" sz="1200" dirty="0">
                <a:solidFill>
                  <a:schemeClr val="tx2"/>
                </a:solidFill>
                <a:latin typeface="Arial Narrow" panose="020B0606020202030204" pitchFamily="34" charset="0"/>
              </a:rPr>
              <a:t>Source: Bloomberg</a:t>
            </a:r>
            <a:endParaRPr lang="en-ZA" sz="12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260762903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DFE4B-90DE-C8F0-33C4-DD28A0507501}"/>
              </a:ext>
            </a:extLst>
          </p:cNvPr>
          <p:cNvSpPr>
            <a:spLocks noGrp="1"/>
          </p:cNvSpPr>
          <p:nvPr>
            <p:ph type="title"/>
          </p:nvPr>
        </p:nvSpPr>
        <p:spPr/>
        <p:txBody>
          <a:bodyPr/>
          <a:lstStyle/>
          <a:p>
            <a:r>
              <a:rPr lang="en-US" dirty="0"/>
              <a:t>SO THE OIL PRICE IS DOWN (USD/BBL)</a:t>
            </a:r>
            <a:endParaRPr lang="en-ZA" dirty="0"/>
          </a:p>
        </p:txBody>
      </p:sp>
      <p:pic>
        <p:nvPicPr>
          <p:cNvPr id="8" name="Picture 7">
            <a:extLst>
              <a:ext uri="{FF2B5EF4-FFF2-40B4-BE49-F238E27FC236}">
                <a16:creationId xmlns:a16="http://schemas.microsoft.com/office/drawing/2014/main" id="{A94A0CB9-9453-9682-1DCD-905620C4A9D6}"/>
              </a:ext>
            </a:extLst>
          </p:cNvPr>
          <p:cNvPicPr>
            <a:picLocks noChangeAspect="1"/>
          </p:cNvPicPr>
          <p:nvPr/>
        </p:nvPicPr>
        <p:blipFill>
          <a:blip r:embed="rId2"/>
          <a:srcRect t="7413"/>
          <a:stretch/>
        </p:blipFill>
        <p:spPr>
          <a:xfrm>
            <a:off x="765314" y="1043608"/>
            <a:ext cx="10657138" cy="5368585"/>
          </a:xfrm>
          <a:prstGeom prst="rect">
            <a:avLst/>
          </a:prstGeom>
        </p:spPr>
      </p:pic>
    </p:spTree>
    <p:extLst>
      <p:ext uri="{BB962C8B-B14F-4D97-AF65-F5344CB8AC3E}">
        <p14:creationId xmlns:p14="http://schemas.microsoft.com/office/powerpoint/2010/main" val="366099715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8557-A98E-22BD-F162-C70EC7560926}"/>
              </a:ext>
            </a:extLst>
          </p:cNvPr>
          <p:cNvSpPr>
            <a:spLocks noGrp="1"/>
          </p:cNvSpPr>
          <p:nvPr>
            <p:ph type="title"/>
          </p:nvPr>
        </p:nvSpPr>
        <p:spPr/>
        <p:txBody>
          <a:bodyPr/>
          <a:lstStyle/>
          <a:p>
            <a:r>
              <a:rPr lang="en-US" dirty="0"/>
              <a:t>BUT THE SEQUENCING OF TRUMP ACTIONS IS IMPORTANT</a:t>
            </a:r>
            <a:endParaRPr lang="en-ZA" dirty="0"/>
          </a:p>
        </p:txBody>
      </p:sp>
      <p:sp>
        <p:nvSpPr>
          <p:cNvPr id="3" name="Text Placeholder 2">
            <a:extLst>
              <a:ext uri="{FF2B5EF4-FFF2-40B4-BE49-F238E27FC236}">
                <a16:creationId xmlns:a16="http://schemas.microsoft.com/office/drawing/2014/main" id="{893DCCEC-7E8F-1D60-0C80-43AF70507DE1}"/>
              </a:ext>
            </a:extLst>
          </p:cNvPr>
          <p:cNvSpPr>
            <a:spLocks noGrp="1"/>
          </p:cNvSpPr>
          <p:nvPr>
            <p:ph type="body" sz="quarter" idx="10"/>
          </p:nvPr>
        </p:nvSpPr>
        <p:spPr/>
        <p:txBody>
          <a:bodyPr/>
          <a:lstStyle/>
          <a:p>
            <a:r>
              <a:rPr lang="en-US" dirty="0"/>
              <a:t>Tariffs</a:t>
            </a:r>
            <a:endParaRPr lang="en-ZA" dirty="0"/>
          </a:p>
        </p:txBody>
      </p:sp>
      <p:sp>
        <p:nvSpPr>
          <p:cNvPr id="4" name="Text Placeholder 3">
            <a:extLst>
              <a:ext uri="{FF2B5EF4-FFF2-40B4-BE49-F238E27FC236}">
                <a16:creationId xmlns:a16="http://schemas.microsoft.com/office/drawing/2014/main" id="{C5F271AE-0D3E-94E4-161A-D135D4B74588}"/>
              </a:ext>
            </a:extLst>
          </p:cNvPr>
          <p:cNvSpPr>
            <a:spLocks noGrp="1"/>
          </p:cNvSpPr>
          <p:nvPr>
            <p:ph type="body" sz="quarter" idx="11"/>
          </p:nvPr>
        </p:nvSpPr>
        <p:spPr/>
        <p:txBody>
          <a:bodyPr/>
          <a:lstStyle/>
          <a:p>
            <a:r>
              <a:rPr lang="en-US" dirty="0"/>
              <a:t>Tax cuts</a:t>
            </a:r>
            <a:endParaRPr lang="en-ZA" dirty="0"/>
          </a:p>
        </p:txBody>
      </p:sp>
      <p:sp>
        <p:nvSpPr>
          <p:cNvPr id="5" name="Text Placeholder 4">
            <a:extLst>
              <a:ext uri="{FF2B5EF4-FFF2-40B4-BE49-F238E27FC236}">
                <a16:creationId xmlns:a16="http://schemas.microsoft.com/office/drawing/2014/main" id="{95912F7F-7D58-BAAC-DF91-53614DCC9B8D}"/>
              </a:ext>
            </a:extLst>
          </p:cNvPr>
          <p:cNvSpPr>
            <a:spLocks noGrp="1"/>
          </p:cNvSpPr>
          <p:nvPr>
            <p:ph type="body" sz="quarter" idx="12"/>
          </p:nvPr>
        </p:nvSpPr>
        <p:spPr/>
        <p:txBody>
          <a:bodyPr/>
          <a:lstStyle/>
          <a:p>
            <a:r>
              <a:rPr lang="en-US" dirty="0"/>
              <a:t>De-regulation</a:t>
            </a:r>
            <a:endParaRPr lang="en-ZA" dirty="0"/>
          </a:p>
        </p:txBody>
      </p:sp>
    </p:spTree>
    <p:extLst>
      <p:ext uri="{BB962C8B-B14F-4D97-AF65-F5344CB8AC3E}">
        <p14:creationId xmlns:p14="http://schemas.microsoft.com/office/powerpoint/2010/main" val="358111587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9BC8-CB6D-3479-8133-7737A00C2AD0}"/>
              </a:ext>
            </a:extLst>
          </p:cNvPr>
          <p:cNvSpPr>
            <a:spLocks noGrp="1"/>
          </p:cNvSpPr>
          <p:nvPr>
            <p:ph type="ctrTitle"/>
          </p:nvPr>
        </p:nvSpPr>
        <p:spPr>
          <a:xfrm>
            <a:off x="5970798" y="2341524"/>
            <a:ext cx="4987253" cy="1087476"/>
          </a:xfrm>
        </p:spPr>
        <p:txBody>
          <a:bodyPr/>
          <a:lstStyle/>
          <a:p>
            <a:r>
              <a:rPr lang="en-US" dirty="0"/>
              <a:t>HOW THIS IMPACTS INVESTMENTS</a:t>
            </a:r>
            <a:endParaRPr lang="en-ZA" dirty="0"/>
          </a:p>
        </p:txBody>
      </p:sp>
      <p:sp>
        <p:nvSpPr>
          <p:cNvPr id="3" name="Text Placeholder 2">
            <a:extLst>
              <a:ext uri="{FF2B5EF4-FFF2-40B4-BE49-F238E27FC236}">
                <a16:creationId xmlns:a16="http://schemas.microsoft.com/office/drawing/2014/main" id="{A9553B91-1DB4-EB76-0931-8D4A87924A5B}"/>
              </a:ext>
            </a:extLst>
          </p:cNvPr>
          <p:cNvSpPr>
            <a:spLocks noGrp="1"/>
          </p:cNvSpPr>
          <p:nvPr>
            <p:ph type="body" sz="quarter" idx="10"/>
          </p:nvPr>
        </p:nvSpPr>
        <p:spPr/>
        <p:txBody>
          <a:bodyPr/>
          <a:lstStyle/>
          <a:p>
            <a:r>
              <a:rPr lang="en-US" dirty="0"/>
              <a:t>2</a:t>
            </a:r>
            <a:endParaRPr lang="en-ZA" dirty="0"/>
          </a:p>
        </p:txBody>
      </p:sp>
    </p:spTree>
    <p:extLst>
      <p:ext uri="{BB962C8B-B14F-4D97-AF65-F5344CB8AC3E}">
        <p14:creationId xmlns:p14="http://schemas.microsoft.com/office/powerpoint/2010/main" val="291187784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484B-C747-EEA9-0720-2973C336891B}"/>
              </a:ext>
            </a:extLst>
          </p:cNvPr>
          <p:cNvSpPr>
            <a:spLocks noGrp="1"/>
          </p:cNvSpPr>
          <p:nvPr>
            <p:ph type="title"/>
          </p:nvPr>
        </p:nvSpPr>
        <p:spPr/>
        <p:txBody>
          <a:bodyPr/>
          <a:lstStyle/>
          <a:p>
            <a:r>
              <a:rPr lang="en-US" dirty="0"/>
              <a:t>MSCI WORLD INDEX – SHORT TERM</a:t>
            </a:r>
            <a:endParaRPr lang="en-ZA" dirty="0"/>
          </a:p>
        </p:txBody>
      </p:sp>
      <p:pic>
        <p:nvPicPr>
          <p:cNvPr id="4" name="Picture 3">
            <a:extLst>
              <a:ext uri="{FF2B5EF4-FFF2-40B4-BE49-F238E27FC236}">
                <a16:creationId xmlns:a16="http://schemas.microsoft.com/office/drawing/2014/main" id="{36B21FBF-9C12-116B-1E06-02EE37C79744}"/>
              </a:ext>
            </a:extLst>
          </p:cNvPr>
          <p:cNvPicPr>
            <a:picLocks noChangeAspect="1"/>
          </p:cNvPicPr>
          <p:nvPr/>
        </p:nvPicPr>
        <p:blipFill>
          <a:blip r:embed="rId2"/>
          <a:stretch>
            <a:fillRect/>
          </a:stretch>
        </p:blipFill>
        <p:spPr>
          <a:xfrm>
            <a:off x="476250" y="1060380"/>
            <a:ext cx="11239500" cy="5250968"/>
          </a:xfrm>
          <a:prstGeom prst="rect">
            <a:avLst/>
          </a:prstGeom>
        </p:spPr>
      </p:pic>
      <p:cxnSp>
        <p:nvCxnSpPr>
          <p:cNvPr id="6" name="Straight Connector 5">
            <a:extLst>
              <a:ext uri="{FF2B5EF4-FFF2-40B4-BE49-F238E27FC236}">
                <a16:creationId xmlns:a16="http://schemas.microsoft.com/office/drawing/2014/main" id="{845F82DD-9C91-3221-AEC1-6E9AA5FE9381}"/>
              </a:ext>
            </a:extLst>
          </p:cNvPr>
          <p:cNvCxnSpPr/>
          <p:nvPr/>
        </p:nvCxnSpPr>
        <p:spPr>
          <a:xfrm flipH="1">
            <a:off x="8996516" y="2654710"/>
            <a:ext cx="1936955"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8614F7-93D2-4774-24A0-A709E8BBE572}"/>
              </a:ext>
            </a:extLst>
          </p:cNvPr>
          <p:cNvSpPr txBox="1"/>
          <p:nvPr/>
        </p:nvSpPr>
        <p:spPr>
          <a:xfrm>
            <a:off x="6329623" y="3291032"/>
            <a:ext cx="2027796" cy="369332"/>
          </a:xfrm>
          <a:prstGeom prst="rect">
            <a:avLst/>
          </a:prstGeom>
          <a:noFill/>
        </p:spPr>
        <p:txBody>
          <a:bodyPr wrap="square" rtlCol="0">
            <a:spAutoFit/>
          </a:bodyPr>
          <a:lstStyle/>
          <a:p>
            <a:r>
              <a:rPr lang="en-US" dirty="0">
                <a:solidFill>
                  <a:schemeClr val="bg1"/>
                </a:solidFill>
              </a:rPr>
              <a:t>-17% in 6 weeks!</a:t>
            </a:r>
            <a:endParaRPr lang="en-ZA" dirty="0">
              <a:solidFill>
                <a:schemeClr val="bg1"/>
              </a:solidFill>
            </a:endParaRPr>
          </a:p>
        </p:txBody>
      </p:sp>
      <p:sp>
        <p:nvSpPr>
          <p:cNvPr id="8" name="Left Brace 7">
            <a:extLst>
              <a:ext uri="{FF2B5EF4-FFF2-40B4-BE49-F238E27FC236}">
                <a16:creationId xmlns:a16="http://schemas.microsoft.com/office/drawing/2014/main" id="{10534FB4-AC9A-A2A2-8B39-240B002830F5}"/>
              </a:ext>
            </a:extLst>
          </p:cNvPr>
          <p:cNvSpPr/>
          <p:nvPr/>
        </p:nvSpPr>
        <p:spPr>
          <a:xfrm>
            <a:off x="8357419" y="1435510"/>
            <a:ext cx="226142" cy="4080377"/>
          </a:xfrm>
          <a:prstGeom prst="lef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Tree>
    <p:extLst>
      <p:ext uri="{BB962C8B-B14F-4D97-AF65-F5344CB8AC3E}">
        <p14:creationId xmlns:p14="http://schemas.microsoft.com/office/powerpoint/2010/main" val="395456569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972C45-9CDE-DD7A-6CE6-7548602EB991}"/>
              </a:ext>
            </a:extLst>
          </p:cNvPr>
          <p:cNvSpPr>
            <a:spLocks noGrp="1"/>
          </p:cNvSpPr>
          <p:nvPr>
            <p:ph type="title"/>
          </p:nvPr>
        </p:nvSpPr>
        <p:spPr/>
        <p:txBody>
          <a:bodyPr/>
          <a:lstStyle/>
          <a:p>
            <a:r>
              <a:rPr lang="en-US" dirty="0"/>
              <a:t>APRIL PANIC = OPPORTUNITY</a:t>
            </a:r>
            <a:endParaRPr lang="en-ZA" dirty="0"/>
          </a:p>
        </p:txBody>
      </p:sp>
      <p:pic>
        <p:nvPicPr>
          <p:cNvPr id="1026" name="Picture 2">
            <a:extLst>
              <a:ext uri="{FF2B5EF4-FFF2-40B4-BE49-F238E27FC236}">
                <a16:creationId xmlns:a16="http://schemas.microsoft.com/office/drawing/2014/main" id="{97E184D8-6E16-27A5-73F1-2874C3152C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026" r="7067"/>
          <a:stretch/>
        </p:blipFill>
        <p:spPr bwMode="auto">
          <a:xfrm>
            <a:off x="709911" y="1043610"/>
            <a:ext cx="9050315" cy="536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44E4F6F-BA16-FA79-A72D-9A83DC6BA75F}"/>
              </a:ext>
            </a:extLst>
          </p:cNvPr>
          <p:cNvSpPr txBox="1"/>
          <p:nvPr/>
        </p:nvSpPr>
        <p:spPr>
          <a:xfrm>
            <a:off x="9930581" y="1337187"/>
            <a:ext cx="1917290" cy="2862322"/>
          </a:xfrm>
          <a:prstGeom prst="rect">
            <a:avLst/>
          </a:prstGeom>
          <a:noFill/>
        </p:spPr>
        <p:txBody>
          <a:bodyPr wrap="square" rtlCol="0">
            <a:spAutoFit/>
          </a:bodyPr>
          <a:lstStyle/>
          <a:p>
            <a:r>
              <a:rPr lang="en-US" dirty="0">
                <a:solidFill>
                  <a:schemeClr val="tx2"/>
                </a:solidFill>
              </a:rPr>
              <a:t>Emotion is the enemy of investment performance</a:t>
            </a:r>
          </a:p>
          <a:p>
            <a:endParaRPr lang="en-US" dirty="0">
              <a:solidFill>
                <a:schemeClr val="tx2"/>
              </a:solidFill>
            </a:endParaRPr>
          </a:p>
          <a:p>
            <a:endParaRPr lang="en-US" dirty="0">
              <a:solidFill>
                <a:schemeClr val="tx2"/>
              </a:solidFill>
            </a:endParaRPr>
          </a:p>
          <a:p>
            <a:r>
              <a:rPr lang="en-US" dirty="0">
                <a:solidFill>
                  <a:schemeClr val="tx2"/>
                </a:solidFill>
              </a:rPr>
              <a:t>We added to AMZN, MSFT &amp; US mid-caps in April</a:t>
            </a:r>
            <a:endParaRPr lang="en-ZA" dirty="0">
              <a:solidFill>
                <a:schemeClr val="tx2"/>
              </a:solidFill>
            </a:endParaRPr>
          </a:p>
        </p:txBody>
      </p:sp>
    </p:spTree>
    <p:extLst>
      <p:ext uri="{BB962C8B-B14F-4D97-AF65-F5344CB8AC3E}">
        <p14:creationId xmlns:p14="http://schemas.microsoft.com/office/powerpoint/2010/main" val="4074932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2862A-09A9-11A0-A5BE-6B8CD298195C}"/>
              </a:ext>
            </a:extLst>
          </p:cNvPr>
          <p:cNvSpPr>
            <a:spLocks noGrp="1"/>
          </p:cNvSpPr>
          <p:nvPr>
            <p:ph type="title"/>
          </p:nvPr>
        </p:nvSpPr>
        <p:spPr/>
        <p:txBody>
          <a:bodyPr/>
          <a:lstStyle/>
          <a:p>
            <a:r>
              <a:rPr lang="en-US" dirty="0"/>
              <a:t>MSCI WORLD FORWARD P/E IS EXPENSIVE AGAIN</a:t>
            </a:r>
            <a:endParaRPr lang="en-ZA" dirty="0"/>
          </a:p>
        </p:txBody>
      </p:sp>
      <p:pic>
        <p:nvPicPr>
          <p:cNvPr id="4" name="Picture 3">
            <a:extLst>
              <a:ext uri="{FF2B5EF4-FFF2-40B4-BE49-F238E27FC236}">
                <a16:creationId xmlns:a16="http://schemas.microsoft.com/office/drawing/2014/main" id="{662C5231-BD5C-D7E9-1748-39B516962E8C}"/>
              </a:ext>
            </a:extLst>
          </p:cNvPr>
          <p:cNvPicPr>
            <a:picLocks noChangeAspect="1"/>
          </p:cNvPicPr>
          <p:nvPr/>
        </p:nvPicPr>
        <p:blipFill>
          <a:blip r:embed="rId2"/>
          <a:stretch>
            <a:fillRect/>
          </a:stretch>
        </p:blipFill>
        <p:spPr>
          <a:xfrm>
            <a:off x="838200" y="1020807"/>
            <a:ext cx="10515600" cy="5267325"/>
          </a:xfrm>
          <a:prstGeom prst="rect">
            <a:avLst/>
          </a:prstGeom>
        </p:spPr>
      </p:pic>
    </p:spTree>
    <p:extLst>
      <p:ext uri="{BB962C8B-B14F-4D97-AF65-F5344CB8AC3E}">
        <p14:creationId xmlns:p14="http://schemas.microsoft.com/office/powerpoint/2010/main" val="159564615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5992E-37CE-1EFA-B50A-0B6350FA0E3C}"/>
              </a:ext>
            </a:extLst>
          </p:cNvPr>
          <p:cNvSpPr>
            <a:spLocks noGrp="1"/>
          </p:cNvSpPr>
          <p:nvPr>
            <p:ph type="title"/>
          </p:nvPr>
        </p:nvSpPr>
        <p:spPr/>
        <p:txBody>
          <a:bodyPr/>
          <a:lstStyle/>
          <a:p>
            <a:r>
              <a:rPr lang="en-US" dirty="0"/>
              <a:t>KEY MESSAGES</a:t>
            </a:r>
            <a:endParaRPr lang="en-ZA" dirty="0"/>
          </a:p>
        </p:txBody>
      </p:sp>
      <p:sp>
        <p:nvSpPr>
          <p:cNvPr id="3" name="Text Placeholder 2">
            <a:extLst>
              <a:ext uri="{FF2B5EF4-FFF2-40B4-BE49-F238E27FC236}">
                <a16:creationId xmlns:a16="http://schemas.microsoft.com/office/drawing/2014/main" id="{17C70A67-2EA2-E5A6-02AE-0911227B92B6}"/>
              </a:ext>
            </a:extLst>
          </p:cNvPr>
          <p:cNvSpPr>
            <a:spLocks noGrp="1"/>
          </p:cNvSpPr>
          <p:nvPr>
            <p:ph type="body" sz="quarter" idx="10"/>
          </p:nvPr>
        </p:nvSpPr>
        <p:spPr/>
        <p:txBody>
          <a:bodyPr/>
          <a:lstStyle/>
          <a:p>
            <a:r>
              <a:rPr lang="en-US" dirty="0"/>
              <a:t>Trump’s tariffs introduce additional uncertainty into an already complex world</a:t>
            </a:r>
            <a:endParaRPr lang="en-ZA" dirty="0"/>
          </a:p>
        </p:txBody>
      </p:sp>
      <p:sp>
        <p:nvSpPr>
          <p:cNvPr id="4" name="Text Placeholder 3">
            <a:extLst>
              <a:ext uri="{FF2B5EF4-FFF2-40B4-BE49-F238E27FC236}">
                <a16:creationId xmlns:a16="http://schemas.microsoft.com/office/drawing/2014/main" id="{64DC643C-2A52-1D84-146F-6E62DBC08C92}"/>
              </a:ext>
            </a:extLst>
          </p:cNvPr>
          <p:cNvSpPr>
            <a:spLocks noGrp="1"/>
          </p:cNvSpPr>
          <p:nvPr>
            <p:ph type="body" sz="quarter" idx="11"/>
          </p:nvPr>
        </p:nvSpPr>
        <p:spPr/>
        <p:txBody>
          <a:bodyPr/>
          <a:lstStyle/>
          <a:p>
            <a:r>
              <a:rPr lang="en-US" dirty="0"/>
              <a:t>Appropriate portfolio diversification is more important than ever given the increased likelihood of unintended consequences</a:t>
            </a:r>
            <a:endParaRPr lang="en-ZA" dirty="0"/>
          </a:p>
        </p:txBody>
      </p:sp>
      <p:sp>
        <p:nvSpPr>
          <p:cNvPr id="5" name="Text Placeholder 4">
            <a:extLst>
              <a:ext uri="{FF2B5EF4-FFF2-40B4-BE49-F238E27FC236}">
                <a16:creationId xmlns:a16="http://schemas.microsoft.com/office/drawing/2014/main" id="{589A77F1-163E-3F5F-1F96-F719FE5CBFE9}"/>
              </a:ext>
            </a:extLst>
          </p:cNvPr>
          <p:cNvSpPr>
            <a:spLocks noGrp="1"/>
          </p:cNvSpPr>
          <p:nvPr>
            <p:ph type="body" sz="quarter" idx="12"/>
          </p:nvPr>
        </p:nvSpPr>
        <p:spPr/>
        <p:txBody>
          <a:bodyPr/>
          <a:lstStyle/>
          <a:p>
            <a:r>
              <a:rPr lang="en-US" dirty="0"/>
              <a:t>Sanlam Private Wealth can help you manage the offshore component of your investments appropriately</a:t>
            </a:r>
            <a:endParaRPr lang="en-ZA" dirty="0"/>
          </a:p>
        </p:txBody>
      </p:sp>
    </p:spTree>
    <p:extLst>
      <p:ext uri="{BB962C8B-B14F-4D97-AF65-F5344CB8AC3E}">
        <p14:creationId xmlns:p14="http://schemas.microsoft.com/office/powerpoint/2010/main" val="234117390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D41374-63A4-98DE-E902-D8C5F7D5CCF6}"/>
              </a:ext>
            </a:extLst>
          </p:cNvPr>
          <p:cNvSpPr>
            <a:spLocks noGrp="1"/>
          </p:cNvSpPr>
          <p:nvPr>
            <p:ph type="body" sz="quarter" idx="11"/>
          </p:nvPr>
        </p:nvSpPr>
        <p:spPr/>
        <p:txBody>
          <a:bodyPr/>
          <a:lstStyle/>
          <a:p>
            <a:r>
              <a:rPr lang="en-US" dirty="0"/>
              <a:t>US Long-Term Productivity growth</a:t>
            </a:r>
            <a:endParaRPr lang="en-ZA" dirty="0"/>
          </a:p>
        </p:txBody>
      </p:sp>
      <p:sp>
        <p:nvSpPr>
          <p:cNvPr id="3" name="Title 2">
            <a:extLst>
              <a:ext uri="{FF2B5EF4-FFF2-40B4-BE49-F238E27FC236}">
                <a16:creationId xmlns:a16="http://schemas.microsoft.com/office/drawing/2014/main" id="{C48EDE1A-AD92-5EA3-75CA-4905D03D817D}"/>
              </a:ext>
            </a:extLst>
          </p:cNvPr>
          <p:cNvSpPr>
            <a:spLocks noGrp="1"/>
          </p:cNvSpPr>
          <p:nvPr>
            <p:ph type="title"/>
          </p:nvPr>
        </p:nvSpPr>
        <p:spPr/>
        <p:txBody>
          <a:bodyPr/>
          <a:lstStyle/>
          <a:p>
            <a:r>
              <a:rPr lang="en-US" dirty="0"/>
              <a:t>BUT ARE WE GETTING A US PRODUCTIVITY BOOM?</a:t>
            </a:r>
            <a:endParaRPr lang="en-ZA" dirty="0"/>
          </a:p>
        </p:txBody>
      </p:sp>
      <p:pic>
        <p:nvPicPr>
          <p:cNvPr id="5" name="Picture 4">
            <a:extLst>
              <a:ext uri="{FF2B5EF4-FFF2-40B4-BE49-F238E27FC236}">
                <a16:creationId xmlns:a16="http://schemas.microsoft.com/office/drawing/2014/main" id="{645EA232-46BE-F4E2-8A8A-E8F6685EB4D0}"/>
              </a:ext>
            </a:extLst>
          </p:cNvPr>
          <p:cNvPicPr>
            <a:picLocks noChangeAspect="1"/>
          </p:cNvPicPr>
          <p:nvPr/>
        </p:nvPicPr>
        <p:blipFill>
          <a:blip r:embed="rId2"/>
          <a:srcRect t="11998"/>
          <a:stretch/>
        </p:blipFill>
        <p:spPr>
          <a:xfrm>
            <a:off x="838200" y="1482452"/>
            <a:ext cx="5515700" cy="4956139"/>
          </a:xfrm>
          <a:prstGeom prst="rect">
            <a:avLst/>
          </a:prstGeom>
        </p:spPr>
      </p:pic>
      <p:sp>
        <p:nvSpPr>
          <p:cNvPr id="6" name="TextBox 5">
            <a:extLst>
              <a:ext uri="{FF2B5EF4-FFF2-40B4-BE49-F238E27FC236}">
                <a16:creationId xmlns:a16="http://schemas.microsoft.com/office/drawing/2014/main" id="{EF061CC2-0BB2-BD27-012F-AED9E075E9D3}"/>
              </a:ext>
            </a:extLst>
          </p:cNvPr>
          <p:cNvSpPr txBox="1"/>
          <p:nvPr/>
        </p:nvSpPr>
        <p:spPr>
          <a:xfrm>
            <a:off x="6353900" y="2108718"/>
            <a:ext cx="4999900" cy="189237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chemeClr val="tx2"/>
                </a:solidFill>
                <a:latin typeface="Arial Narrow" panose="020B0606020202030204" pitchFamily="34" charset="0"/>
              </a:rPr>
              <a:t>Ripe conditions: new technology (AI) + tight </a:t>
            </a:r>
            <a:r>
              <a:rPr lang="en-US" sz="1600" dirty="0" err="1">
                <a:solidFill>
                  <a:schemeClr val="tx2"/>
                </a:solidFill>
                <a:latin typeface="Arial Narrow" panose="020B0606020202030204" pitchFamily="34" charset="0"/>
              </a:rPr>
              <a:t>labour</a:t>
            </a:r>
            <a:r>
              <a:rPr lang="en-US" sz="1600" dirty="0">
                <a:solidFill>
                  <a:schemeClr val="tx2"/>
                </a:solidFill>
                <a:latin typeface="Arial Narrow" panose="020B0606020202030204" pitchFamily="34" charset="0"/>
              </a:rPr>
              <a:t> market</a:t>
            </a:r>
          </a:p>
          <a:p>
            <a:pPr marL="285750" indent="-285750">
              <a:lnSpc>
                <a:spcPct val="150000"/>
              </a:lnSpc>
              <a:buFont typeface="Arial" panose="020B0604020202020204" pitchFamily="34" charset="0"/>
              <a:buChar char="•"/>
            </a:pPr>
            <a:r>
              <a:rPr lang="en-US" sz="1600" dirty="0">
                <a:solidFill>
                  <a:schemeClr val="tx2"/>
                </a:solidFill>
                <a:latin typeface="Arial Narrow" panose="020B0606020202030204" pitchFamily="34" charset="0"/>
              </a:rPr>
              <a:t>Great for economy – growth without inflation pressure</a:t>
            </a:r>
          </a:p>
          <a:p>
            <a:pPr marL="285750" indent="-285750">
              <a:lnSpc>
                <a:spcPct val="150000"/>
              </a:lnSpc>
              <a:buFont typeface="Arial" panose="020B0604020202020204" pitchFamily="34" charset="0"/>
              <a:buChar char="•"/>
            </a:pPr>
            <a:r>
              <a:rPr lang="en-US" sz="1600" dirty="0">
                <a:solidFill>
                  <a:schemeClr val="tx2"/>
                </a:solidFill>
                <a:latin typeface="Arial Narrow" panose="020B0606020202030204" pitchFamily="34" charset="0"/>
              </a:rPr>
              <a:t>Increases the neutral risk free rate (r*)</a:t>
            </a:r>
          </a:p>
          <a:p>
            <a:pPr marL="742950" lvl="1" indent="-285750">
              <a:lnSpc>
                <a:spcPct val="150000"/>
              </a:lnSpc>
              <a:buFont typeface="Arial" panose="020B0604020202020204" pitchFamily="34" charset="0"/>
              <a:buChar char="•"/>
            </a:pPr>
            <a:r>
              <a:rPr lang="en-US" sz="1600" dirty="0">
                <a:solidFill>
                  <a:schemeClr val="tx2"/>
                </a:solidFill>
                <a:latin typeface="Arial Narrow" panose="020B0606020202030204" pitchFamily="34" charset="0"/>
              </a:rPr>
              <a:t>Higher nominal growth + demand for capital</a:t>
            </a:r>
          </a:p>
          <a:p>
            <a:pPr marL="285750" indent="-285750">
              <a:lnSpc>
                <a:spcPct val="150000"/>
              </a:lnSpc>
              <a:buFont typeface="Arial" panose="020B0604020202020204" pitchFamily="34" charset="0"/>
              <a:buChar char="•"/>
            </a:pPr>
            <a:endParaRPr lang="en-ZA" sz="1600" dirty="0">
              <a:solidFill>
                <a:schemeClr val="tx2"/>
              </a:solidFill>
              <a:latin typeface="Arial Narrow" panose="020B0606020202030204" pitchFamily="34" charset="0"/>
            </a:endParaRPr>
          </a:p>
        </p:txBody>
      </p:sp>
      <p:sp>
        <p:nvSpPr>
          <p:cNvPr id="7" name="TextBox 6">
            <a:extLst>
              <a:ext uri="{FF2B5EF4-FFF2-40B4-BE49-F238E27FC236}">
                <a16:creationId xmlns:a16="http://schemas.microsoft.com/office/drawing/2014/main" id="{75D58189-281B-596C-C2F8-2F876B860144}"/>
              </a:ext>
            </a:extLst>
          </p:cNvPr>
          <p:cNvSpPr txBox="1"/>
          <p:nvPr/>
        </p:nvSpPr>
        <p:spPr>
          <a:xfrm>
            <a:off x="1021627" y="6386927"/>
            <a:ext cx="3667031" cy="276999"/>
          </a:xfrm>
          <a:prstGeom prst="rect">
            <a:avLst/>
          </a:prstGeom>
          <a:noFill/>
        </p:spPr>
        <p:txBody>
          <a:bodyPr wrap="square" rtlCol="0">
            <a:spAutoFit/>
          </a:bodyPr>
          <a:lstStyle/>
          <a:p>
            <a:r>
              <a:rPr lang="en-US" sz="1200" dirty="0">
                <a:solidFill>
                  <a:schemeClr val="tx2"/>
                </a:solidFill>
                <a:latin typeface="Arial Narrow" panose="020B0606020202030204" pitchFamily="34" charset="0"/>
              </a:rPr>
              <a:t>Source: Alpine Macro</a:t>
            </a:r>
            <a:endParaRPr lang="en-ZA" sz="12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15069579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F0988-5206-ABBB-F253-E49751579DD5}"/>
              </a:ext>
            </a:extLst>
          </p:cNvPr>
          <p:cNvSpPr>
            <a:spLocks noGrp="1"/>
          </p:cNvSpPr>
          <p:nvPr>
            <p:ph type="title"/>
          </p:nvPr>
        </p:nvSpPr>
        <p:spPr/>
        <p:txBody>
          <a:bodyPr/>
          <a:lstStyle/>
          <a:p>
            <a:r>
              <a:rPr lang="en-US" dirty="0"/>
              <a:t>GLOBAL BOND INDEX</a:t>
            </a:r>
            <a:endParaRPr lang="en-ZA" dirty="0"/>
          </a:p>
        </p:txBody>
      </p:sp>
      <p:pic>
        <p:nvPicPr>
          <p:cNvPr id="4" name="Picture 3">
            <a:extLst>
              <a:ext uri="{FF2B5EF4-FFF2-40B4-BE49-F238E27FC236}">
                <a16:creationId xmlns:a16="http://schemas.microsoft.com/office/drawing/2014/main" id="{96DF9F9C-75E1-924E-59C5-DA9C5EE6C3A6}"/>
              </a:ext>
            </a:extLst>
          </p:cNvPr>
          <p:cNvPicPr>
            <a:picLocks noChangeAspect="1"/>
          </p:cNvPicPr>
          <p:nvPr/>
        </p:nvPicPr>
        <p:blipFill>
          <a:blip r:embed="rId2"/>
          <a:stretch>
            <a:fillRect/>
          </a:stretch>
        </p:blipFill>
        <p:spPr>
          <a:xfrm>
            <a:off x="538162" y="1153352"/>
            <a:ext cx="11115675" cy="5138117"/>
          </a:xfrm>
          <a:prstGeom prst="rect">
            <a:avLst/>
          </a:prstGeom>
        </p:spPr>
      </p:pic>
      <p:sp>
        <p:nvSpPr>
          <p:cNvPr id="5" name="Rectangle: Rounded Corners 4">
            <a:extLst>
              <a:ext uri="{FF2B5EF4-FFF2-40B4-BE49-F238E27FC236}">
                <a16:creationId xmlns:a16="http://schemas.microsoft.com/office/drawing/2014/main" id="{D3EDAA27-95DC-CA6E-4E15-537AB80DD81A}"/>
              </a:ext>
            </a:extLst>
          </p:cNvPr>
          <p:cNvSpPr/>
          <p:nvPr/>
        </p:nvSpPr>
        <p:spPr>
          <a:xfrm>
            <a:off x="10264877" y="1648839"/>
            <a:ext cx="479323" cy="425767"/>
          </a:xfrm>
          <a:prstGeom prst="round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a:extLst>
              <a:ext uri="{FF2B5EF4-FFF2-40B4-BE49-F238E27FC236}">
                <a16:creationId xmlns:a16="http://schemas.microsoft.com/office/drawing/2014/main" id="{F42BFF5D-4571-41C2-6BB7-C8E5D2CAF677}"/>
              </a:ext>
            </a:extLst>
          </p:cNvPr>
          <p:cNvSpPr txBox="1"/>
          <p:nvPr/>
        </p:nvSpPr>
        <p:spPr>
          <a:xfrm>
            <a:off x="9135023" y="2489742"/>
            <a:ext cx="2045109" cy="369332"/>
          </a:xfrm>
          <a:prstGeom prst="rect">
            <a:avLst/>
          </a:prstGeom>
          <a:noFill/>
        </p:spPr>
        <p:txBody>
          <a:bodyPr wrap="square" rtlCol="0">
            <a:spAutoFit/>
          </a:bodyPr>
          <a:lstStyle/>
          <a:p>
            <a:r>
              <a:rPr lang="en-US" dirty="0">
                <a:solidFill>
                  <a:schemeClr val="bg1"/>
                </a:solidFill>
              </a:rPr>
              <a:t>+2.9% in April</a:t>
            </a:r>
            <a:endParaRPr lang="en-ZA" dirty="0">
              <a:solidFill>
                <a:schemeClr val="bg1"/>
              </a:solidFill>
            </a:endParaRPr>
          </a:p>
        </p:txBody>
      </p:sp>
    </p:spTree>
    <p:extLst>
      <p:ext uri="{BB962C8B-B14F-4D97-AF65-F5344CB8AC3E}">
        <p14:creationId xmlns:p14="http://schemas.microsoft.com/office/powerpoint/2010/main" val="336973151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F2A1-1198-77D6-4281-8B1A9D5E1D08}"/>
              </a:ext>
            </a:extLst>
          </p:cNvPr>
          <p:cNvSpPr>
            <a:spLocks noGrp="1"/>
          </p:cNvSpPr>
          <p:nvPr>
            <p:ph type="ctrTitle"/>
          </p:nvPr>
        </p:nvSpPr>
        <p:spPr/>
        <p:txBody>
          <a:bodyPr/>
          <a:lstStyle/>
          <a:p>
            <a:r>
              <a:rPr lang="en-US" dirty="0"/>
              <a:t>WHY OFFSHORE? </a:t>
            </a:r>
            <a:endParaRPr lang="en-ZA" dirty="0"/>
          </a:p>
        </p:txBody>
      </p:sp>
      <p:sp>
        <p:nvSpPr>
          <p:cNvPr id="3" name="Text Placeholder 2">
            <a:extLst>
              <a:ext uri="{FF2B5EF4-FFF2-40B4-BE49-F238E27FC236}">
                <a16:creationId xmlns:a16="http://schemas.microsoft.com/office/drawing/2014/main" id="{85125045-8ABE-F8D3-2C39-AE19380A2F42}"/>
              </a:ext>
            </a:extLst>
          </p:cNvPr>
          <p:cNvSpPr>
            <a:spLocks noGrp="1"/>
          </p:cNvSpPr>
          <p:nvPr>
            <p:ph type="body" sz="quarter" idx="10"/>
          </p:nvPr>
        </p:nvSpPr>
        <p:spPr/>
        <p:txBody>
          <a:bodyPr/>
          <a:lstStyle/>
          <a:p>
            <a:r>
              <a:rPr lang="en-US" dirty="0"/>
              <a:t>3</a:t>
            </a:r>
            <a:endParaRPr lang="en-ZA" dirty="0"/>
          </a:p>
        </p:txBody>
      </p:sp>
    </p:spTree>
    <p:extLst>
      <p:ext uri="{BB962C8B-B14F-4D97-AF65-F5344CB8AC3E}">
        <p14:creationId xmlns:p14="http://schemas.microsoft.com/office/powerpoint/2010/main" val="110117251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9B7C-69CD-4524-F5DA-B5C4EC090590}"/>
              </a:ext>
            </a:extLst>
          </p:cNvPr>
          <p:cNvSpPr>
            <a:spLocks noGrp="1"/>
          </p:cNvSpPr>
          <p:nvPr>
            <p:ph type="title"/>
          </p:nvPr>
        </p:nvSpPr>
        <p:spPr/>
        <p:txBody>
          <a:bodyPr/>
          <a:lstStyle/>
          <a:p>
            <a:r>
              <a:rPr lang="en-US" dirty="0"/>
              <a:t>WHY OFFSHORE?</a:t>
            </a:r>
            <a:endParaRPr lang="en-ZA" dirty="0"/>
          </a:p>
        </p:txBody>
      </p:sp>
      <p:sp>
        <p:nvSpPr>
          <p:cNvPr id="3" name="Text Placeholder 2">
            <a:extLst>
              <a:ext uri="{FF2B5EF4-FFF2-40B4-BE49-F238E27FC236}">
                <a16:creationId xmlns:a16="http://schemas.microsoft.com/office/drawing/2014/main" id="{90EF9D13-D264-402F-EECA-246D79E6C022}"/>
              </a:ext>
            </a:extLst>
          </p:cNvPr>
          <p:cNvSpPr>
            <a:spLocks noGrp="1"/>
          </p:cNvSpPr>
          <p:nvPr>
            <p:ph type="body" sz="quarter" idx="10"/>
          </p:nvPr>
        </p:nvSpPr>
        <p:spPr/>
        <p:txBody>
          <a:bodyPr/>
          <a:lstStyle/>
          <a:p>
            <a:r>
              <a:rPr lang="en-US" dirty="0"/>
              <a:t>Diversification</a:t>
            </a:r>
          </a:p>
          <a:p>
            <a:pPr lvl="1"/>
            <a:r>
              <a:rPr lang="en-US" dirty="0"/>
              <a:t>Counters cyclicality of any single local economy</a:t>
            </a:r>
          </a:p>
          <a:p>
            <a:pPr lvl="1"/>
            <a:r>
              <a:rPr lang="en-US" dirty="0"/>
              <a:t>Zim is less than 0.5% of global GDP</a:t>
            </a:r>
            <a:endParaRPr lang="en-ZA" dirty="0"/>
          </a:p>
        </p:txBody>
      </p:sp>
      <p:sp>
        <p:nvSpPr>
          <p:cNvPr id="4" name="Text Placeholder 3">
            <a:extLst>
              <a:ext uri="{FF2B5EF4-FFF2-40B4-BE49-F238E27FC236}">
                <a16:creationId xmlns:a16="http://schemas.microsoft.com/office/drawing/2014/main" id="{0CB83BBC-F384-5A8E-7283-D8F0F9F37911}"/>
              </a:ext>
            </a:extLst>
          </p:cNvPr>
          <p:cNvSpPr>
            <a:spLocks noGrp="1"/>
          </p:cNvSpPr>
          <p:nvPr>
            <p:ph type="body" sz="quarter" idx="11"/>
          </p:nvPr>
        </p:nvSpPr>
        <p:spPr/>
        <p:txBody>
          <a:bodyPr/>
          <a:lstStyle/>
          <a:p>
            <a:r>
              <a:rPr lang="en-US" dirty="0"/>
              <a:t>Opportunity set</a:t>
            </a:r>
          </a:p>
          <a:p>
            <a:pPr lvl="1"/>
            <a:r>
              <a:rPr lang="en-US" dirty="0"/>
              <a:t>Exposure to the world’s great businesses</a:t>
            </a:r>
          </a:p>
          <a:p>
            <a:pPr lvl="1"/>
            <a:r>
              <a:rPr lang="en-US" dirty="0"/>
              <a:t>Exposure to different industries</a:t>
            </a:r>
            <a:endParaRPr lang="en-ZA" dirty="0"/>
          </a:p>
        </p:txBody>
      </p:sp>
      <p:sp>
        <p:nvSpPr>
          <p:cNvPr id="5" name="Text Placeholder 4">
            <a:extLst>
              <a:ext uri="{FF2B5EF4-FFF2-40B4-BE49-F238E27FC236}">
                <a16:creationId xmlns:a16="http://schemas.microsoft.com/office/drawing/2014/main" id="{C3308FF2-3E05-B5B6-DDB8-5BD59838686E}"/>
              </a:ext>
            </a:extLst>
          </p:cNvPr>
          <p:cNvSpPr>
            <a:spLocks noGrp="1"/>
          </p:cNvSpPr>
          <p:nvPr>
            <p:ph type="body" sz="quarter" idx="12"/>
          </p:nvPr>
        </p:nvSpPr>
        <p:spPr/>
        <p:txBody>
          <a:bodyPr/>
          <a:lstStyle/>
          <a:p>
            <a:r>
              <a:rPr lang="en-US" dirty="0"/>
              <a:t>Returns</a:t>
            </a:r>
          </a:p>
          <a:p>
            <a:pPr lvl="1"/>
            <a:r>
              <a:rPr lang="en-US" dirty="0"/>
              <a:t>Global equities &gt;10% pa in USD last 10 years</a:t>
            </a:r>
          </a:p>
          <a:p>
            <a:pPr lvl="1"/>
            <a:endParaRPr lang="en-ZA" dirty="0"/>
          </a:p>
        </p:txBody>
      </p:sp>
      <p:sp>
        <p:nvSpPr>
          <p:cNvPr id="6" name="Text Placeholder 5">
            <a:extLst>
              <a:ext uri="{FF2B5EF4-FFF2-40B4-BE49-F238E27FC236}">
                <a16:creationId xmlns:a16="http://schemas.microsoft.com/office/drawing/2014/main" id="{985ED7FD-B8C2-D2E6-0EF2-E713F87BE302}"/>
              </a:ext>
            </a:extLst>
          </p:cNvPr>
          <p:cNvSpPr>
            <a:spLocks noGrp="1"/>
          </p:cNvSpPr>
          <p:nvPr>
            <p:ph type="body" sz="quarter" idx="13"/>
          </p:nvPr>
        </p:nvSpPr>
        <p:spPr/>
        <p:txBody>
          <a:bodyPr/>
          <a:lstStyle/>
          <a:p>
            <a:r>
              <a:rPr lang="en-US" dirty="0"/>
              <a:t>Protection of hard currency</a:t>
            </a:r>
          </a:p>
          <a:p>
            <a:r>
              <a:rPr lang="en-US" dirty="0"/>
              <a:t>Liquidity</a:t>
            </a:r>
          </a:p>
          <a:p>
            <a:pPr lvl="1"/>
            <a:endParaRPr lang="en-ZA" dirty="0"/>
          </a:p>
        </p:txBody>
      </p:sp>
    </p:spTree>
    <p:extLst>
      <p:ext uri="{BB962C8B-B14F-4D97-AF65-F5344CB8AC3E}">
        <p14:creationId xmlns:p14="http://schemas.microsoft.com/office/powerpoint/2010/main" val="290720264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6284B-D45C-0F18-8F9D-B43EC0C70111}"/>
              </a:ext>
            </a:extLst>
          </p:cNvPr>
          <p:cNvSpPr>
            <a:spLocks noGrp="1"/>
          </p:cNvSpPr>
          <p:nvPr>
            <p:ph type="title"/>
          </p:nvPr>
        </p:nvSpPr>
        <p:spPr>
          <a:xfrm>
            <a:off x="621437" y="445807"/>
            <a:ext cx="10866268" cy="495487"/>
          </a:xfrm>
        </p:spPr>
        <p:txBody>
          <a:bodyPr/>
          <a:lstStyle/>
          <a:p>
            <a:r>
              <a:rPr lang="en-US" dirty="0"/>
              <a:t>THE ROLE OF GLOBAL EXPOSURE FOR ZIMBABWEAN PENSION FUNDS</a:t>
            </a:r>
            <a:endParaRPr lang="en-ZA" dirty="0"/>
          </a:p>
        </p:txBody>
      </p:sp>
      <p:graphicFrame>
        <p:nvGraphicFramePr>
          <p:cNvPr id="3" name="Diagram 2">
            <a:extLst>
              <a:ext uri="{FF2B5EF4-FFF2-40B4-BE49-F238E27FC236}">
                <a16:creationId xmlns:a16="http://schemas.microsoft.com/office/drawing/2014/main" id="{4EE38D18-8677-0BE7-56CD-50791BB2D718}"/>
              </a:ext>
            </a:extLst>
          </p:cNvPr>
          <p:cNvGraphicFramePr/>
          <p:nvPr>
            <p:extLst>
              <p:ext uri="{D42A27DB-BD31-4B8C-83A1-F6EECF244321}">
                <p14:modId xmlns:p14="http://schemas.microsoft.com/office/powerpoint/2010/main" val="2041378190"/>
              </p:ext>
            </p:extLst>
          </p:nvPr>
        </p:nvGraphicFramePr>
        <p:xfrm>
          <a:off x="2032000" y="1213164"/>
          <a:ext cx="8128000" cy="4925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086840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EE60-A92D-72B2-07D8-12F22AD8DD5F}"/>
              </a:ext>
            </a:extLst>
          </p:cNvPr>
          <p:cNvSpPr>
            <a:spLocks noGrp="1"/>
          </p:cNvSpPr>
          <p:nvPr>
            <p:ph type="title"/>
          </p:nvPr>
        </p:nvSpPr>
        <p:spPr>
          <a:xfrm>
            <a:off x="573009" y="475155"/>
            <a:ext cx="11045982" cy="495487"/>
          </a:xfrm>
        </p:spPr>
        <p:txBody>
          <a:bodyPr/>
          <a:lstStyle/>
          <a:p>
            <a:r>
              <a:rPr lang="en-US" dirty="0"/>
              <a:t>ASSET ALLOCATION: RETURN </a:t>
            </a:r>
            <a:r>
              <a:rPr lang="en-US" b="1" u="sng" dirty="0"/>
              <a:t>MULTIPLES</a:t>
            </a:r>
            <a:r>
              <a:rPr lang="en-US" dirty="0"/>
              <a:t> OVER THE LAST 40 YEARS IN USD</a:t>
            </a:r>
            <a:endParaRPr lang="en-ZA" dirty="0"/>
          </a:p>
        </p:txBody>
      </p:sp>
      <p:graphicFrame>
        <p:nvGraphicFramePr>
          <p:cNvPr id="3" name="Chart 2">
            <a:extLst>
              <a:ext uri="{FF2B5EF4-FFF2-40B4-BE49-F238E27FC236}">
                <a16:creationId xmlns:a16="http://schemas.microsoft.com/office/drawing/2014/main" id="{2A2731F8-CDE5-81FC-A52A-B6AB2947E0A7}"/>
              </a:ext>
            </a:extLst>
          </p:cNvPr>
          <p:cNvGraphicFramePr>
            <a:graphicFrameLocks/>
          </p:cNvGraphicFramePr>
          <p:nvPr/>
        </p:nvGraphicFramePr>
        <p:xfrm>
          <a:off x="838200" y="1287854"/>
          <a:ext cx="10515600" cy="49499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310206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0C2DB-EB02-4A78-9F40-936E99C05B64}"/>
              </a:ext>
            </a:extLst>
          </p:cNvPr>
          <p:cNvSpPr>
            <a:spLocks noGrp="1"/>
          </p:cNvSpPr>
          <p:nvPr>
            <p:ph type="ctrTitle"/>
          </p:nvPr>
        </p:nvSpPr>
        <p:spPr/>
        <p:txBody>
          <a:bodyPr/>
          <a:lstStyle/>
          <a:p>
            <a:r>
              <a:rPr lang="en-US" dirty="0"/>
              <a:t>PHILOSOPHY IN ACTION</a:t>
            </a:r>
            <a:endParaRPr lang="en-ZA" dirty="0"/>
          </a:p>
        </p:txBody>
      </p:sp>
      <p:sp>
        <p:nvSpPr>
          <p:cNvPr id="3" name="Text Placeholder 2">
            <a:extLst>
              <a:ext uri="{FF2B5EF4-FFF2-40B4-BE49-F238E27FC236}">
                <a16:creationId xmlns:a16="http://schemas.microsoft.com/office/drawing/2014/main" id="{A792726D-4D4C-F810-6277-BFE8838168C0}"/>
              </a:ext>
            </a:extLst>
          </p:cNvPr>
          <p:cNvSpPr>
            <a:spLocks noGrp="1"/>
          </p:cNvSpPr>
          <p:nvPr>
            <p:ph type="body" sz="quarter" idx="10"/>
          </p:nvPr>
        </p:nvSpPr>
        <p:spPr/>
        <p:txBody>
          <a:bodyPr/>
          <a:lstStyle/>
          <a:p>
            <a:r>
              <a:rPr lang="en-US" dirty="0"/>
              <a:t>4</a:t>
            </a:r>
            <a:endParaRPr lang="en-ZA" dirty="0"/>
          </a:p>
        </p:txBody>
      </p:sp>
    </p:spTree>
    <p:extLst>
      <p:ext uri="{BB962C8B-B14F-4D97-AF65-F5344CB8AC3E}">
        <p14:creationId xmlns:p14="http://schemas.microsoft.com/office/powerpoint/2010/main" val="53310454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DAED-D1C3-4FE0-A404-6F2E3741230D}"/>
              </a:ext>
            </a:extLst>
          </p:cNvPr>
          <p:cNvSpPr>
            <a:spLocks noGrp="1"/>
          </p:cNvSpPr>
          <p:nvPr>
            <p:ph type="title"/>
          </p:nvPr>
        </p:nvSpPr>
        <p:spPr/>
        <p:txBody>
          <a:bodyPr/>
          <a:lstStyle/>
          <a:p>
            <a:r>
              <a:rPr lang="en-US" dirty="0"/>
              <a:t>SANLAM PRIVATE WEALTH’S INVESTMENT PHILOSOPHY IN A NUTSHELL</a:t>
            </a:r>
            <a:endParaRPr lang="en-ZA" dirty="0"/>
          </a:p>
        </p:txBody>
      </p:sp>
      <p:sp>
        <p:nvSpPr>
          <p:cNvPr id="3" name="Rectangle 2">
            <a:extLst>
              <a:ext uri="{FF2B5EF4-FFF2-40B4-BE49-F238E27FC236}">
                <a16:creationId xmlns:a16="http://schemas.microsoft.com/office/drawing/2014/main" id="{E388F02F-595A-4A8B-8B8F-034A59DFEB1A}"/>
              </a:ext>
            </a:extLst>
          </p:cNvPr>
          <p:cNvSpPr/>
          <p:nvPr/>
        </p:nvSpPr>
        <p:spPr>
          <a:xfrm>
            <a:off x="773978" y="1748360"/>
            <a:ext cx="3384000" cy="1019606"/>
          </a:xfrm>
          <a:prstGeom prst="rect">
            <a:avLst/>
          </a:prstGeom>
          <a:solidFill>
            <a:schemeClr val="accent6"/>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BFBFB"/>
              </a:solidFill>
              <a:effectLst/>
              <a:uLnTx/>
              <a:uFillTx/>
              <a:latin typeface="Calibri" panose="020F0502020204030204"/>
              <a:ea typeface="+mn-ea"/>
              <a:cs typeface="+mn-cs"/>
            </a:endParaRPr>
          </a:p>
        </p:txBody>
      </p:sp>
      <p:sp>
        <p:nvSpPr>
          <p:cNvPr id="4" name="Text Placeholder 1">
            <a:extLst>
              <a:ext uri="{FF2B5EF4-FFF2-40B4-BE49-F238E27FC236}">
                <a16:creationId xmlns:a16="http://schemas.microsoft.com/office/drawing/2014/main" id="{CA5AD30F-BAD6-4C0B-B146-C7AC10758B3A}"/>
              </a:ext>
            </a:extLst>
          </p:cNvPr>
          <p:cNvSpPr txBox="1">
            <a:spLocks/>
          </p:cNvSpPr>
          <p:nvPr/>
        </p:nvSpPr>
        <p:spPr>
          <a:xfrm>
            <a:off x="974563" y="2104123"/>
            <a:ext cx="1928345" cy="707599"/>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a:buNone/>
              <a:tabLst/>
              <a:defRPr/>
            </a:pPr>
            <a:r>
              <a:rPr kumimoji="0" lang="en-ZA" sz="1800" b="1"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PRICE</a:t>
            </a:r>
          </a:p>
          <a:p>
            <a:pPr marL="0" indent="0">
              <a:buNone/>
            </a:pPr>
            <a:endParaRPr lang="en-US" sz="1100" b="1" dirty="0">
              <a:solidFill>
                <a:schemeClr val="bg1"/>
              </a:solidFill>
              <a:latin typeface="Arial Narrow" charset="0"/>
              <a:ea typeface="Arial Narrow" charset="0"/>
              <a:cs typeface="Arial Narrow" charset="0"/>
            </a:endParaRPr>
          </a:p>
        </p:txBody>
      </p:sp>
      <p:sp>
        <p:nvSpPr>
          <p:cNvPr id="5" name="Rectangle 4">
            <a:extLst>
              <a:ext uri="{FF2B5EF4-FFF2-40B4-BE49-F238E27FC236}">
                <a16:creationId xmlns:a16="http://schemas.microsoft.com/office/drawing/2014/main" id="{5F606268-2A97-4AAD-8ED8-3C9984008633}"/>
              </a:ext>
            </a:extLst>
          </p:cNvPr>
          <p:cNvSpPr/>
          <p:nvPr/>
        </p:nvSpPr>
        <p:spPr>
          <a:xfrm>
            <a:off x="773978" y="2790524"/>
            <a:ext cx="3384000" cy="2440156"/>
          </a:xfrm>
          <a:prstGeom prst="rect">
            <a:avLst/>
          </a:prstGeom>
          <a:solidFill>
            <a:schemeClr val="bg1">
              <a:lumMod val="9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BFBFB"/>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6B78193-3CDE-4478-AF54-791C4A860595}"/>
              </a:ext>
            </a:extLst>
          </p:cNvPr>
          <p:cNvSpPr/>
          <p:nvPr/>
        </p:nvSpPr>
        <p:spPr>
          <a:xfrm>
            <a:off x="851252" y="3298935"/>
            <a:ext cx="3057210" cy="1323439"/>
          </a:xfrm>
          <a:prstGeom prst="rect">
            <a:avLst/>
          </a:prstGeom>
        </p:spPr>
        <p:txBody>
          <a:bodyPr wrap="square">
            <a:spAutoFit/>
          </a:bodyPr>
          <a:lstStyle/>
          <a:p>
            <a:pPr marL="285750" indent="-285750">
              <a:buSzPct val="120000"/>
              <a:buBlip>
                <a:blip r:embed="rId2"/>
              </a:buBlip>
            </a:pPr>
            <a:r>
              <a:rPr lang="en-ZA" sz="1600" dirty="0">
                <a:solidFill>
                  <a:schemeClr val="tx2"/>
                </a:solidFill>
                <a:latin typeface="Arial Narrow" panose="020B0604020202020204" pitchFamily="34" charset="0"/>
                <a:cs typeface="Arial Narrow" panose="020B0604020202020204" pitchFamily="34" charset="0"/>
              </a:rPr>
              <a:t>Intrinsic </a:t>
            </a:r>
            <a:r>
              <a:rPr lang="en-ZA" sz="1600" b="1" dirty="0">
                <a:solidFill>
                  <a:schemeClr val="tx2"/>
                </a:solidFill>
                <a:latin typeface="Arial Narrow" panose="020B0604020202020204" pitchFamily="34" charset="0"/>
                <a:cs typeface="Arial Narrow" panose="020B0604020202020204" pitchFamily="34" charset="0"/>
              </a:rPr>
              <a:t>value</a:t>
            </a:r>
            <a:r>
              <a:rPr lang="en-ZA" sz="1600" dirty="0">
                <a:solidFill>
                  <a:schemeClr val="tx2"/>
                </a:solidFill>
                <a:latin typeface="Arial Narrow" panose="020B0604020202020204" pitchFamily="34" charset="0"/>
                <a:cs typeface="Arial Narrow" panose="020B0604020202020204" pitchFamily="34" charset="0"/>
              </a:rPr>
              <a:t> when dealing with asset</a:t>
            </a:r>
          </a:p>
          <a:p>
            <a:pPr marL="285750" indent="-285750">
              <a:buSzPct val="120000"/>
              <a:buBlip>
                <a:blip r:embed="rId2"/>
              </a:buBlip>
            </a:pPr>
            <a:endParaRPr lang="en-ZA" sz="1600" dirty="0">
              <a:solidFill>
                <a:schemeClr val="tx2"/>
              </a:solidFill>
              <a:latin typeface="Arial Narrow" panose="020B0604020202020204" pitchFamily="34" charset="0"/>
              <a:cs typeface="Arial Narrow" panose="020B0604020202020204" pitchFamily="34" charset="0"/>
            </a:endParaRPr>
          </a:p>
          <a:p>
            <a:pPr marL="285750" lvl="1" indent="-285750">
              <a:buSzPct val="120000"/>
              <a:buBlip>
                <a:blip r:embed="rId2"/>
              </a:buBlip>
            </a:pPr>
            <a:r>
              <a:rPr lang="en-ZA" sz="1600" b="1" dirty="0">
                <a:solidFill>
                  <a:schemeClr val="tx2"/>
                </a:solidFill>
                <a:latin typeface="Arial Narrow" panose="020B0604020202020204" pitchFamily="34" charset="0"/>
                <a:cs typeface="Arial Narrow" panose="020B0604020202020204" pitchFamily="34" charset="0"/>
              </a:rPr>
              <a:t>Price</a:t>
            </a:r>
            <a:r>
              <a:rPr lang="en-ZA" sz="1600" dirty="0">
                <a:solidFill>
                  <a:schemeClr val="tx2"/>
                </a:solidFill>
                <a:latin typeface="Arial Narrow" panose="020B0604020202020204" pitchFamily="34" charset="0"/>
                <a:cs typeface="Arial Narrow" panose="020B0604020202020204" pitchFamily="34" charset="0"/>
              </a:rPr>
              <a:t> when thinking asset allocation – price triggers action</a:t>
            </a:r>
          </a:p>
        </p:txBody>
      </p:sp>
      <p:sp>
        <p:nvSpPr>
          <p:cNvPr id="7" name="Rectangle 6">
            <a:extLst>
              <a:ext uri="{FF2B5EF4-FFF2-40B4-BE49-F238E27FC236}">
                <a16:creationId xmlns:a16="http://schemas.microsoft.com/office/drawing/2014/main" id="{8C9181F2-3E6F-4B3D-978B-11499211BFE3}"/>
              </a:ext>
            </a:extLst>
          </p:cNvPr>
          <p:cNvSpPr/>
          <p:nvPr/>
        </p:nvSpPr>
        <p:spPr>
          <a:xfrm>
            <a:off x="4404000" y="1748360"/>
            <a:ext cx="3384000" cy="1019606"/>
          </a:xfrm>
          <a:prstGeom prst="rect">
            <a:avLst/>
          </a:prstGeom>
          <a:solidFill>
            <a:schemeClr val="accent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BFBFB"/>
              </a:solidFill>
              <a:effectLst/>
              <a:uLnTx/>
              <a:uFillTx/>
              <a:latin typeface="Calibri" panose="020F0502020204030204"/>
              <a:ea typeface="+mn-ea"/>
              <a:cs typeface="+mn-cs"/>
            </a:endParaRPr>
          </a:p>
        </p:txBody>
      </p:sp>
      <p:sp>
        <p:nvSpPr>
          <p:cNvPr id="8" name="Text Placeholder 2">
            <a:extLst>
              <a:ext uri="{FF2B5EF4-FFF2-40B4-BE49-F238E27FC236}">
                <a16:creationId xmlns:a16="http://schemas.microsoft.com/office/drawing/2014/main" id="{E3F17068-8EFF-4B1D-BC10-C8E54B4BB5A6}"/>
              </a:ext>
            </a:extLst>
          </p:cNvPr>
          <p:cNvSpPr txBox="1">
            <a:spLocks/>
          </p:cNvSpPr>
          <p:nvPr/>
        </p:nvSpPr>
        <p:spPr>
          <a:xfrm>
            <a:off x="4583814" y="2103686"/>
            <a:ext cx="3204185" cy="675765"/>
          </a:xfrm>
          <a:prstGeom prst="rect">
            <a:avLst/>
          </a:prstGeom>
        </p:spPr>
        <p:txBody>
          <a:bodyPr anchor="t"/>
          <a:lstStyle>
            <a:lvl1pPr marL="0" indent="0" algn="ctr" defTabSz="914400" rtl="0" eaLnBrk="1" latinLnBrk="0" hangingPunct="1">
              <a:lnSpc>
                <a:spcPct val="90000"/>
              </a:lnSpc>
              <a:spcBef>
                <a:spcPts val="1000"/>
              </a:spcBef>
              <a:buFont typeface="Arial"/>
              <a:buNone/>
              <a:defRPr sz="1800" kern="1200">
                <a:solidFill>
                  <a:schemeClr val="tx2"/>
                </a:solidFill>
                <a:latin typeface="Arial Narrow" charset="0"/>
                <a:ea typeface="Arial Narrow" charset="0"/>
                <a:cs typeface="Arial Narrow" charset="0"/>
              </a:defRPr>
            </a:lvl1pPr>
            <a:lvl2pPr marL="457200" indent="0" algn="ctr" defTabSz="914400" rtl="0" eaLnBrk="1" latinLnBrk="0" hangingPunct="1">
              <a:lnSpc>
                <a:spcPct val="90000"/>
              </a:lnSpc>
              <a:spcBef>
                <a:spcPts val="500"/>
              </a:spcBef>
              <a:buFont typeface="Arial"/>
              <a:buNone/>
              <a:defRPr sz="1600" kern="1200">
                <a:solidFill>
                  <a:schemeClr val="tx2"/>
                </a:solidFill>
                <a:latin typeface="Arial Narrow" charset="0"/>
                <a:ea typeface="Arial Narrow" charset="0"/>
                <a:cs typeface="Arial Narrow" charset="0"/>
              </a:defRPr>
            </a:lvl2pPr>
            <a:lvl3pPr marL="914400" indent="0" algn="ctr" defTabSz="914400" rtl="0" eaLnBrk="1" latinLnBrk="0" hangingPunct="1">
              <a:lnSpc>
                <a:spcPct val="90000"/>
              </a:lnSpc>
              <a:spcBef>
                <a:spcPts val="500"/>
              </a:spcBef>
              <a:buFont typeface="Arial"/>
              <a:buNone/>
              <a:defRPr sz="1600" kern="1200">
                <a:solidFill>
                  <a:schemeClr val="tx2"/>
                </a:solidFill>
                <a:latin typeface="Arial Narrow" charset="0"/>
                <a:ea typeface="Arial Narrow" charset="0"/>
                <a:cs typeface="Arial Narrow" charset="0"/>
              </a:defRPr>
            </a:lvl3pPr>
            <a:lvl4pPr marL="1371600" indent="0" algn="ctr" defTabSz="914400" rtl="0" eaLnBrk="1" latinLnBrk="0" hangingPunct="1">
              <a:lnSpc>
                <a:spcPct val="90000"/>
              </a:lnSpc>
              <a:spcBef>
                <a:spcPts val="500"/>
              </a:spcBef>
              <a:buFont typeface="Arial"/>
              <a:buNone/>
              <a:defRPr sz="1600" kern="1200">
                <a:solidFill>
                  <a:schemeClr val="tx2"/>
                </a:solidFill>
                <a:latin typeface="Arial Narrow" charset="0"/>
                <a:ea typeface="Arial Narrow" charset="0"/>
                <a:cs typeface="Arial Narrow" charset="0"/>
              </a:defRPr>
            </a:lvl4pPr>
            <a:lvl5pPr marL="1828800" indent="0" algn="ctr" defTabSz="914400" rtl="0" eaLnBrk="1" latinLnBrk="0" hangingPunct="1">
              <a:lnSpc>
                <a:spcPct val="90000"/>
              </a:lnSpc>
              <a:spcBef>
                <a:spcPts val="500"/>
              </a:spcBef>
              <a:buFont typeface="Arial"/>
              <a:buNone/>
              <a:defRPr sz="1600" kern="1200">
                <a:solidFill>
                  <a:schemeClr val="tx2"/>
                </a:solidFill>
                <a:latin typeface="Arial Narrow" charset="0"/>
                <a:ea typeface="Arial Narrow"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ZA" b="1" dirty="0">
                <a:solidFill>
                  <a:schemeClr val="bg1"/>
                </a:solidFill>
                <a:latin typeface="Arial Narrow" panose="020B0604020202020204" pitchFamily="34" charset="0"/>
                <a:cs typeface="Arial Narrow" panose="020B0604020202020204" pitchFamily="34" charset="0"/>
              </a:rPr>
              <a:t>PERSPECTIVE</a:t>
            </a:r>
            <a:endParaRPr kumimoji="0" lang="en-ZA" sz="1800" b="1" i="0" u="none" strike="noStrike" kern="120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endParaRPr>
          </a:p>
          <a:p>
            <a:pPr algn="l"/>
            <a:endParaRPr lang="en-US" sz="1100" b="1" dirty="0">
              <a:solidFill>
                <a:schemeClr val="bg1"/>
              </a:solidFill>
            </a:endParaRPr>
          </a:p>
        </p:txBody>
      </p:sp>
      <p:sp>
        <p:nvSpPr>
          <p:cNvPr id="9" name="Rectangle 8">
            <a:extLst>
              <a:ext uri="{FF2B5EF4-FFF2-40B4-BE49-F238E27FC236}">
                <a16:creationId xmlns:a16="http://schemas.microsoft.com/office/drawing/2014/main" id="{7BAA7B9F-3083-4229-92E8-90079894D139}"/>
              </a:ext>
            </a:extLst>
          </p:cNvPr>
          <p:cNvSpPr/>
          <p:nvPr/>
        </p:nvSpPr>
        <p:spPr>
          <a:xfrm>
            <a:off x="8029831" y="1748360"/>
            <a:ext cx="3384000" cy="1019606"/>
          </a:xfrm>
          <a:prstGeom prst="rect">
            <a:avLst/>
          </a:prstGeom>
          <a:solidFill>
            <a:schemeClr val="accent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BFBFB"/>
              </a:solidFill>
              <a:effectLst/>
              <a:uLnTx/>
              <a:uFillTx/>
              <a:latin typeface="Calibri" panose="020F0502020204030204"/>
              <a:ea typeface="+mn-ea"/>
              <a:cs typeface="+mn-cs"/>
            </a:endParaRPr>
          </a:p>
        </p:txBody>
      </p:sp>
      <p:sp>
        <p:nvSpPr>
          <p:cNvPr id="10" name="Text Placeholder 3">
            <a:extLst>
              <a:ext uri="{FF2B5EF4-FFF2-40B4-BE49-F238E27FC236}">
                <a16:creationId xmlns:a16="http://schemas.microsoft.com/office/drawing/2014/main" id="{9829ED9C-BC16-4BCE-8B74-9716F733EB0A}"/>
              </a:ext>
            </a:extLst>
          </p:cNvPr>
          <p:cNvSpPr txBox="1">
            <a:spLocks/>
          </p:cNvSpPr>
          <p:nvPr/>
        </p:nvSpPr>
        <p:spPr>
          <a:xfrm>
            <a:off x="8253404" y="2103687"/>
            <a:ext cx="2139079" cy="585740"/>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r>
              <a:rPr lang="en-ZA" sz="1800" b="1" dirty="0">
                <a:solidFill>
                  <a:schemeClr val="bg1"/>
                </a:solidFill>
                <a:latin typeface="Arial Narrow" panose="020B0604020202020204" pitchFamily="34" charset="0"/>
                <a:cs typeface="Arial Narrow" panose="020B0604020202020204" pitchFamily="34" charset="0"/>
              </a:rPr>
              <a:t>PATTERN</a:t>
            </a:r>
          </a:p>
          <a:p>
            <a:pPr marL="0" indent="0">
              <a:buNone/>
            </a:pPr>
            <a:endParaRPr lang="en-US" sz="1100" dirty="0">
              <a:solidFill>
                <a:schemeClr val="bg1"/>
              </a:solidFill>
              <a:latin typeface="Arial Narrow" charset="0"/>
              <a:ea typeface="Arial Narrow" charset="0"/>
              <a:cs typeface="Arial Narrow" charset="0"/>
            </a:endParaRPr>
          </a:p>
        </p:txBody>
      </p:sp>
      <p:pic>
        <p:nvPicPr>
          <p:cNvPr id="11" name="Picture 10">
            <a:extLst>
              <a:ext uri="{FF2B5EF4-FFF2-40B4-BE49-F238E27FC236}">
                <a16:creationId xmlns:a16="http://schemas.microsoft.com/office/drawing/2014/main" id="{447EC336-5440-411F-9270-4D9F9366824E}"/>
              </a:ext>
            </a:extLst>
          </p:cNvPr>
          <p:cNvPicPr>
            <a:picLocks noChangeAspect="1"/>
          </p:cNvPicPr>
          <p:nvPr/>
        </p:nvPicPr>
        <p:blipFill>
          <a:blip r:embed="rId3">
            <a:lum bright="70000" contrast="-70000"/>
          </a:blip>
          <a:stretch>
            <a:fillRect/>
          </a:stretch>
        </p:blipFill>
        <p:spPr>
          <a:xfrm>
            <a:off x="3184051" y="1865451"/>
            <a:ext cx="731520" cy="731520"/>
          </a:xfrm>
          <a:prstGeom prst="rect">
            <a:avLst/>
          </a:prstGeom>
        </p:spPr>
      </p:pic>
      <p:pic>
        <p:nvPicPr>
          <p:cNvPr id="12" name="Picture 11">
            <a:extLst>
              <a:ext uri="{FF2B5EF4-FFF2-40B4-BE49-F238E27FC236}">
                <a16:creationId xmlns:a16="http://schemas.microsoft.com/office/drawing/2014/main" id="{6AB91296-6248-472E-A9FD-C0C620175969}"/>
              </a:ext>
            </a:extLst>
          </p:cNvPr>
          <p:cNvPicPr>
            <a:picLocks noChangeAspect="1"/>
          </p:cNvPicPr>
          <p:nvPr/>
        </p:nvPicPr>
        <p:blipFill>
          <a:blip r:embed="rId4">
            <a:lum bright="70000" contrast="-70000"/>
          </a:blip>
          <a:stretch>
            <a:fillRect/>
          </a:stretch>
        </p:blipFill>
        <p:spPr>
          <a:xfrm>
            <a:off x="6874596" y="1938123"/>
            <a:ext cx="640080" cy="640080"/>
          </a:xfrm>
          <a:prstGeom prst="rect">
            <a:avLst/>
          </a:prstGeom>
        </p:spPr>
      </p:pic>
      <p:pic>
        <p:nvPicPr>
          <p:cNvPr id="13" name="Picture 12">
            <a:extLst>
              <a:ext uri="{FF2B5EF4-FFF2-40B4-BE49-F238E27FC236}">
                <a16:creationId xmlns:a16="http://schemas.microsoft.com/office/drawing/2014/main" id="{8C15BFE7-20E7-421D-9B88-01FCA906DEA5}"/>
              </a:ext>
            </a:extLst>
          </p:cNvPr>
          <p:cNvPicPr>
            <a:picLocks noChangeAspect="1"/>
          </p:cNvPicPr>
          <p:nvPr/>
        </p:nvPicPr>
        <p:blipFill>
          <a:blip r:embed="rId5">
            <a:lum bright="70000" contrast="-70000"/>
          </a:blip>
          <a:stretch>
            <a:fillRect/>
          </a:stretch>
        </p:blipFill>
        <p:spPr>
          <a:xfrm>
            <a:off x="10485917" y="1825682"/>
            <a:ext cx="731520" cy="731520"/>
          </a:xfrm>
          <a:prstGeom prst="rect">
            <a:avLst/>
          </a:prstGeom>
        </p:spPr>
      </p:pic>
      <p:sp>
        <p:nvSpPr>
          <p:cNvPr id="14" name="Rectangle 13">
            <a:extLst>
              <a:ext uri="{FF2B5EF4-FFF2-40B4-BE49-F238E27FC236}">
                <a16:creationId xmlns:a16="http://schemas.microsoft.com/office/drawing/2014/main" id="{32F362A6-0188-453F-9FF4-2570231CE31E}"/>
              </a:ext>
            </a:extLst>
          </p:cNvPr>
          <p:cNvSpPr/>
          <p:nvPr/>
        </p:nvSpPr>
        <p:spPr>
          <a:xfrm>
            <a:off x="4404000" y="2790523"/>
            <a:ext cx="3384000" cy="24401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BFBFB"/>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46CF0D3-425C-4C82-80FB-78AFB08D78B7}"/>
              </a:ext>
            </a:extLst>
          </p:cNvPr>
          <p:cNvSpPr/>
          <p:nvPr/>
        </p:nvSpPr>
        <p:spPr>
          <a:xfrm>
            <a:off x="8029831" y="2790523"/>
            <a:ext cx="3384000" cy="24401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BFBFB"/>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F2A65CC-F2D8-4D0A-BCF0-72394CA7FAFB}"/>
              </a:ext>
            </a:extLst>
          </p:cNvPr>
          <p:cNvSpPr/>
          <p:nvPr/>
        </p:nvSpPr>
        <p:spPr>
          <a:xfrm>
            <a:off x="4477083" y="3298935"/>
            <a:ext cx="3115924" cy="584775"/>
          </a:xfrm>
          <a:prstGeom prst="rect">
            <a:avLst/>
          </a:prstGeom>
        </p:spPr>
        <p:txBody>
          <a:bodyPr wrap="square">
            <a:spAutoFit/>
          </a:bodyPr>
          <a:lstStyle/>
          <a:p>
            <a:pPr marL="285750" indent="-285750">
              <a:buSzPct val="120000"/>
              <a:buBlip>
                <a:blip r:embed="rId2"/>
              </a:buBlip>
            </a:pPr>
            <a:r>
              <a:rPr lang="en-ZA" sz="1600" b="1" dirty="0">
                <a:solidFill>
                  <a:schemeClr val="tx2"/>
                </a:solidFill>
                <a:latin typeface="Arial Narrow" panose="020B0604020202020204" pitchFamily="34" charset="0"/>
                <a:cs typeface="Arial Narrow" panose="020B0604020202020204" pitchFamily="34" charset="0"/>
              </a:rPr>
              <a:t>Correct perspective </a:t>
            </a:r>
            <a:r>
              <a:rPr lang="en-ZA" sz="1600" dirty="0">
                <a:solidFill>
                  <a:schemeClr val="tx2"/>
                </a:solidFill>
                <a:latin typeface="Arial Narrow" panose="020B0604020202020204" pitchFamily="34" charset="0"/>
                <a:cs typeface="Arial Narrow" panose="020B0604020202020204" pitchFamily="34" charset="0"/>
              </a:rPr>
              <a:t>– defines price levels </a:t>
            </a:r>
            <a:r>
              <a:rPr lang="en-ZA" sz="1600" b="1" dirty="0">
                <a:solidFill>
                  <a:schemeClr val="tx2"/>
                </a:solidFill>
                <a:latin typeface="Arial Narrow" panose="020B0604020202020204" pitchFamily="34" charset="0"/>
                <a:cs typeface="Arial Narrow" panose="020B0604020202020204" pitchFamily="34" charset="0"/>
              </a:rPr>
              <a:t>correctly</a:t>
            </a:r>
          </a:p>
        </p:txBody>
      </p:sp>
      <p:sp>
        <p:nvSpPr>
          <p:cNvPr id="17" name="Rectangle 16">
            <a:extLst>
              <a:ext uri="{FF2B5EF4-FFF2-40B4-BE49-F238E27FC236}">
                <a16:creationId xmlns:a16="http://schemas.microsoft.com/office/drawing/2014/main" id="{4E2A93DF-F886-444E-BD74-0BC67BB4EFBB}"/>
              </a:ext>
            </a:extLst>
          </p:cNvPr>
          <p:cNvSpPr/>
          <p:nvPr/>
        </p:nvSpPr>
        <p:spPr>
          <a:xfrm>
            <a:off x="8107104" y="3298935"/>
            <a:ext cx="3178223" cy="1077218"/>
          </a:xfrm>
          <a:prstGeom prst="rect">
            <a:avLst/>
          </a:prstGeom>
        </p:spPr>
        <p:txBody>
          <a:bodyPr wrap="square">
            <a:spAutoFit/>
          </a:bodyPr>
          <a:lstStyle/>
          <a:p>
            <a:pPr marL="285750" indent="-285750">
              <a:buSzPct val="120000"/>
              <a:buBlip>
                <a:blip r:embed="rId2"/>
              </a:buBlip>
            </a:pPr>
            <a:r>
              <a:rPr lang="en-ZA" sz="1600" dirty="0">
                <a:solidFill>
                  <a:schemeClr val="tx2"/>
                </a:solidFill>
                <a:latin typeface="Arial Narrow" panose="020B0604020202020204" pitchFamily="34" charset="0"/>
                <a:cs typeface="Arial Narrow" panose="020B0604020202020204" pitchFamily="34" charset="0"/>
              </a:rPr>
              <a:t>Pattern regularly repeats </a:t>
            </a:r>
            <a:r>
              <a:rPr lang="en-US" altLang="en-US" sz="1600" dirty="0">
                <a:solidFill>
                  <a:schemeClr val="tx2"/>
                </a:solidFill>
                <a:latin typeface="Arial Narrow" panose="020B0604020202020204" pitchFamily="34" charset="0"/>
                <a:cs typeface="Arial Narrow" panose="020B0604020202020204" pitchFamily="34" charset="0"/>
              </a:rPr>
              <a:t>… </a:t>
            </a:r>
            <a:r>
              <a:rPr lang="en-US" altLang="en-US" sz="1600" b="1" dirty="0">
                <a:solidFill>
                  <a:schemeClr val="tx2"/>
                </a:solidFill>
                <a:latin typeface="Arial Narrow" panose="020B0604020202020204" pitchFamily="34" charset="0"/>
                <a:cs typeface="Arial Narrow" panose="020B0604020202020204" pitchFamily="34" charset="0"/>
              </a:rPr>
              <a:t>still there is always some plausible theory that low prices will not follow high prices and vice versa</a:t>
            </a:r>
            <a:endParaRPr lang="en-ZA" sz="1600" b="1" dirty="0">
              <a:solidFill>
                <a:schemeClr val="tx2"/>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76137266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0D9DF-F204-C988-8D4D-B1267076F554}"/>
              </a:ext>
            </a:extLst>
          </p:cNvPr>
          <p:cNvSpPr>
            <a:spLocks noGrp="1"/>
          </p:cNvSpPr>
          <p:nvPr>
            <p:ph type="title"/>
          </p:nvPr>
        </p:nvSpPr>
        <p:spPr/>
        <p:txBody>
          <a:bodyPr/>
          <a:lstStyle/>
          <a:p>
            <a:r>
              <a:rPr lang="en-US" dirty="0"/>
              <a:t>TRADE WAR EVENTS AND S&amp;P 500 IN TRUMP’S FIRST TERM</a:t>
            </a:r>
            <a:endParaRPr lang="en-ZA" dirty="0"/>
          </a:p>
        </p:txBody>
      </p:sp>
      <p:pic>
        <p:nvPicPr>
          <p:cNvPr id="4" name="Picture 3">
            <a:extLst>
              <a:ext uri="{FF2B5EF4-FFF2-40B4-BE49-F238E27FC236}">
                <a16:creationId xmlns:a16="http://schemas.microsoft.com/office/drawing/2014/main" id="{F5106C58-956F-AFD0-501D-F2116335791A}"/>
              </a:ext>
            </a:extLst>
          </p:cNvPr>
          <p:cNvPicPr>
            <a:picLocks noChangeAspect="1"/>
          </p:cNvPicPr>
          <p:nvPr/>
        </p:nvPicPr>
        <p:blipFill>
          <a:blip r:embed="rId2"/>
          <a:srcRect t="7179"/>
          <a:stretch/>
        </p:blipFill>
        <p:spPr>
          <a:xfrm>
            <a:off x="1520184" y="1358781"/>
            <a:ext cx="9151631" cy="4607517"/>
          </a:xfrm>
          <a:prstGeom prst="rect">
            <a:avLst/>
          </a:prstGeom>
        </p:spPr>
      </p:pic>
      <p:sp>
        <p:nvSpPr>
          <p:cNvPr id="3" name="TextBox 2">
            <a:extLst>
              <a:ext uri="{FF2B5EF4-FFF2-40B4-BE49-F238E27FC236}">
                <a16:creationId xmlns:a16="http://schemas.microsoft.com/office/drawing/2014/main" id="{3A5A3A28-4FE9-1FB2-BC66-11F0475B7D11}"/>
              </a:ext>
            </a:extLst>
          </p:cNvPr>
          <p:cNvSpPr txBox="1"/>
          <p:nvPr/>
        </p:nvSpPr>
        <p:spPr>
          <a:xfrm>
            <a:off x="2128969" y="5994842"/>
            <a:ext cx="3667031" cy="276999"/>
          </a:xfrm>
          <a:prstGeom prst="rect">
            <a:avLst/>
          </a:prstGeom>
          <a:noFill/>
        </p:spPr>
        <p:txBody>
          <a:bodyPr wrap="square" rtlCol="0">
            <a:spAutoFit/>
          </a:bodyPr>
          <a:lstStyle/>
          <a:p>
            <a:r>
              <a:rPr lang="en-US" sz="1200" dirty="0">
                <a:solidFill>
                  <a:schemeClr val="tx2"/>
                </a:solidFill>
                <a:latin typeface="Arial Narrow" panose="020B0606020202030204" pitchFamily="34" charset="0"/>
              </a:rPr>
              <a:t>Source: Deutsche Bank Research</a:t>
            </a:r>
            <a:endParaRPr lang="en-ZA" sz="12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219359745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2E05A-BB1A-5070-9B80-2698E4872BBB}"/>
              </a:ext>
            </a:extLst>
          </p:cNvPr>
          <p:cNvSpPr>
            <a:spLocks noGrp="1"/>
          </p:cNvSpPr>
          <p:nvPr>
            <p:ph type="title"/>
          </p:nvPr>
        </p:nvSpPr>
        <p:spPr>
          <a:xfrm>
            <a:off x="0" y="445807"/>
            <a:ext cx="12192000" cy="495487"/>
          </a:xfrm>
        </p:spPr>
        <p:txBody>
          <a:bodyPr/>
          <a:lstStyle/>
          <a:p>
            <a:r>
              <a:rPr lang="en-US" sz="2600" dirty="0"/>
              <a:t>COMBINING QUALITY AND VALUE HAS BEEN A WINNING STRATEGY OVER TIME</a:t>
            </a:r>
            <a:endParaRPr lang="en-ZA" sz="2600" dirty="0"/>
          </a:p>
        </p:txBody>
      </p:sp>
      <p:sp>
        <p:nvSpPr>
          <p:cNvPr id="5" name="Text Placeholder 4">
            <a:extLst>
              <a:ext uri="{FF2B5EF4-FFF2-40B4-BE49-F238E27FC236}">
                <a16:creationId xmlns:a16="http://schemas.microsoft.com/office/drawing/2014/main" id="{65086C97-F463-A937-1FCE-6EE161AB04B0}"/>
              </a:ext>
            </a:extLst>
          </p:cNvPr>
          <p:cNvSpPr>
            <a:spLocks noGrp="1"/>
          </p:cNvSpPr>
          <p:nvPr>
            <p:ph type="body" sz="quarter" idx="11"/>
          </p:nvPr>
        </p:nvSpPr>
        <p:spPr/>
        <p:txBody>
          <a:bodyPr/>
          <a:lstStyle/>
          <a:p>
            <a:r>
              <a:rPr lang="en-US" dirty="0" err="1"/>
              <a:t>Annualised</a:t>
            </a:r>
            <a:r>
              <a:rPr lang="en-US" dirty="0"/>
              <a:t> excess returns since 1990 (win rate in brackets)</a:t>
            </a:r>
            <a:endParaRPr lang="en-ZA" dirty="0"/>
          </a:p>
        </p:txBody>
      </p:sp>
      <p:sp>
        <p:nvSpPr>
          <p:cNvPr id="8" name="TextBox 7">
            <a:extLst>
              <a:ext uri="{FF2B5EF4-FFF2-40B4-BE49-F238E27FC236}">
                <a16:creationId xmlns:a16="http://schemas.microsoft.com/office/drawing/2014/main" id="{33D63F6E-A045-A3A7-1D4A-9284A172B894}"/>
              </a:ext>
            </a:extLst>
          </p:cNvPr>
          <p:cNvSpPr txBox="1"/>
          <p:nvPr/>
        </p:nvSpPr>
        <p:spPr>
          <a:xfrm>
            <a:off x="2457835" y="5894310"/>
            <a:ext cx="4203510" cy="246221"/>
          </a:xfrm>
          <a:prstGeom prst="rect">
            <a:avLst/>
          </a:prstGeom>
          <a:noFill/>
        </p:spPr>
        <p:txBody>
          <a:bodyPr wrap="square" rtlCol="0">
            <a:spAutoFit/>
          </a:bodyPr>
          <a:lstStyle/>
          <a:p>
            <a:r>
              <a:rPr lang="en-US" sz="1000" dirty="0">
                <a:solidFill>
                  <a:schemeClr val="accent6"/>
                </a:solidFill>
                <a:latin typeface="Arial Narrow" panose="020B0606020202030204" pitchFamily="34" charset="0"/>
              </a:rPr>
              <a:t>Source: Schroders QEP</a:t>
            </a:r>
            <a:endParaRPr lang="en-ZA" sz="1000" dirty="0">
              <a:solidFill>
                <a:schemeClr val="accent6"/>
              </a:solidFill>
              <a:latin typeface="Arial Narrow" panose="020B0606020202030204" pitchFamily="34" charset="0"/>
            </a:endParaRPr>
          </a:p>
        </p:txBody>
      </p:sp>
      <p:graphicFrame>
        <p:nvGraphicFramePr>
          <p:cNvPr id="2" name="Table 1">
            <a:extLst>
              <a:ext uri="{FF2B5EF4-FFF2-40B4-BE49-F238E27FC236}">
                <a16:creationId xmlns:a16="http://schemas.microsoft.com/office/drawing/2014/main" id="{2299EE97-F183-E94D-A3FB-795A98FABA38}"/>
              </a:ext>
            </a:extLst>
          </p:cNvPr>
          <p:cNvGraphicFramePr>
            <a:graphicFrameLocks noGrp="1"/>
          </p:cNvGraphicFramePr>
          <p:nvPr/>
        </p:nvGraphicFramePr>
        <p:xfrm>
          <a:off x="2457835" y="1889989"/>
          <a:ext cx="6847757" cy="3775877"/>
        </p:xfrm>
        <a:graphic>
          <a:graphicData uri="http://schemas.openxmlformats.org/drawingml/2006/table">
            <a:tbl>
              <a:tblPr firstRow="1" bandRow="1">
                <a:tableStyleId>{5C22544A-7EE6-4342-B048-85BDC9FD1C3A}</a:tableStyleId>
              </a:tblPr>
              <a:tblGrid>
                <a:gridCol w="1555757">
                  <a:extLst>
                    <a:ext uri="{9D8B030D-6E8A-4147-A177-3AD203B41FA5}">
                      <a16:colId xmlns:a16="http://schemas.microsoft.com/office/drawing/2014/main" val="4085348083"/>
                    </a:ext>
                  </a:extLst>
                </a:gridCol>
                <a:gridCol w="1764000">
                  <a:extLst>
                    <a:ext uri="{9D8B030D-6E8A-4147-A177-3AD203B41FA5}">
                      <a16:colId xmlns:a16="http://schemas.microsoft.com/office/drawing/2014/main" val="2718988237"/>
                    </a:ext>
                  </a:extLst>
                </a:gridCol>
                <a:gridCol w="1764000">
                  <a:extLst>
                    <a:ext uri="{9D8B030D-6E8A-4147-A177-3AD203B41FA5}">
                      <a16:colId xmlns:a16="http://schemas.microsoft.com/office/drawing/2014/main" val="2392155864"/>
                    </a:ext>
                  </a:extLst>
                </a:gridCol>
                <a:gridCol w="1764000">
                  <a:extLst>
                    <a:ext uri="{9D8B030D-6E8A-4147-A177-3AD203B41FA5}">
                      <a16:colId xmlns:a16="http://schemas.microsoft.com/office/drawing/2014/main" val="1807899203"/>
                    </a:ext>
                  </a:extLst>
                </a:gridCol>
              </a:tblGrid>
              <a:tr h="559257">
                <a:tc>
                  <a:txBody>
                    <a:bodyPr/>
                    <a:lstStyle/>
                    <a:p>
                      <a:pPr algn="ctr"/>
                      <a:endParaRPr lang="en-US" sz="1600" b="0" i="0" dirty="0">
                        <a:solidFill>
                          <a:schemeClr val="bg1"/>
                        </a:solidFill>
                        <a:latin typeface="Arial Narrow" panose="020B0604020202020204" pitchFamily="34" charset="0"/>
                        <a:cs typeface="Arial Narrow"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1600" b="0" i="0" dirty="0">
                          <a:solidFill>
                            <a:schemeClr val="bg1"/>
                          </a:solidFill>
                          <a:latin typeface="Arial Narrow" panose="020B0604020202020204" pitchFamily="34" charset="0"/>
                          <a:cs typeface="Arial Narrow" panose="020B0604020202020204" pitchFamily="34" charset="0"/>
                        </a:rPr>
                        <a:t>CHEAP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1600" b="0" i="0" dirty="0">
                          <a:solidFill>
                            <a:schemeClr val="bg1"/>
                          </a:solidFill>
                          <a:latin typeface="Arial Narrow" panose="020B0604020202020204" pitchFamily="34" charset="0"/>
                          <a:cs typeface="Arial Narrow" panose="020B0604020202020204" pitchFamily="34" charset="0"/>
                        </a:rPr>
                        <a:t>MKT. LIKE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1600" b="0" i="0" dirty="0">
                          <a:solidFill>
                            <a:schemeClr val="bg1"/>
                          </a:solidFill>
                          <a:latin typeface="Arial Narrow" panose="020B0604020202020204" pitchFamily="34" charset="0"/>
                          <a:cs typeface="Arial Narrow" panose="020B0604020202020204" pitchFamily="34" charset="0"/>
                        </a:rPr>
                        <a:t>EXPENSIVE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016005675"/>
                  </a:ext>
                </a:extLst>
              </a:tr>
              <a:tr h="1072800">
                <a:tc>
                  <a:txBody>
                    <a:bodyPr/>
                    <a:lstStyle/>
                    <a:p>
                      <a:pPr algn="ctr"/>
                      <a:r>
                        <a:rPr lang="en-US" sz="1600" b="0" i="0" dirty="0">
                          <a:solidFill>
                            <a:schemeClr val="tx2"/>
                          </a:solidFill>
                          <a:latin typeface="Arial Narrow" panose="020B0604020202020204" pitchFamily="34" charset="0"/>
                          <a:cs typeface="Arial Narrow" panose="020B0604020202020204" pitchFamily="34" charset="0"/>
                        </a:rPr>
                        <a:t>HIGH QUALITY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US" sz="1600" b="1" i="0" dirty="0">
                          <a:solidFill>
                            <a:schemeClr val="bg1"/>
                          </a:solidFill>
                          <a:latin typeface="Arial Narrow" panose="020B0604020202020204" pitchFamily="34" charset="0"/>
                          <a:cs typeface="Arial Narrow" panose="020B0604020202020204" pitchFamily="34" charset="0"/>
                        </a:rPr>
                        <a:t>4.9%</a:t>
                      </a:r>
                    </a:p>
                    <a:p>
                      <a:pPr algn="ctr"/>
                      <a:r>
                        <a:rPr lang="en-US" sz="1600" b="0" i="0" dirty="0">
                          <a:solidFill>
                            <a:schemeClr val="bg1"/>
                          </a:solidFill>
                          <a:latin typeface="Arial Narrow" panose="020B0604020202020204" pitchFamily="34" charset="0"/>
                          <a:cs typeface="Arial Narrow" panose="020B0604020202020204" pitchFamily="34" charset="0"/>
                        </a:rPr>
                        <a:t>(55%)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US" sz="1600" b="1" i="0" dirty="0">
                          <a:solidFill>
                            <a:schemeClr val="tx2"/>
                          </a:solidFill>
                          <a:latin typeface="Arial Narrow" panose="020B0604020202020204" pitchFamily="34" charset="0"/>
                          <a:cs typeface="Arial Narrow" panose="020B0604020202020204" pitchFamily="34" charset="0"/>
                        </a:rPr>
                        <a:t>2.5%</a:t>
                      </a:r>
                    </a:p>
                    <a:p>
                      <a:pPr algn="ctr"/>
                      <a:r>
                        <a:rPr lang="en-US" sz="1600" b="0" i="0" dirty="0">
                          <a:solidFill>
                            <a:schemeClr val="tx2"/>
                          </a:solidFill>
                          <a:latin typeface="Arial Narrow" panose="020B0604020202020204" pitchFamily="34" charset="0"/>
                          <a:cs typeface="Arial Narrow" panose="020B0604020202020204" pitchFamily="34" charset="0"/>
                        </a:rPr>
                        <a:t>(55%)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r>
                        <a:rPr lang="en-US" sz="1600" b="1" i="0" dirty="0">
                          <a:solidFill>
                            <a:schemeClr val="tx2"/>
                          </a:solidFill>
                          <a:latin typeface="Arial Narrow" panose="020B0604020202020204" pitchFamily="34" charset="0"/>
                          <a:cs typeface="Arial Narrow" panose="020B0604020202020204" pitchFamily="34" charset="0"/>
                        </a:rPr>
                        <a:t>-1.8%</a:t>
                      </a:r>
                    </a:p>
                    <a:p>
                      <a:pPr algn="ctr"/>
                      <a:r>
                        <a:rPr lang="en-US" sz="1600" b="0" i="0" dirty="0">
                          <a:solidFill>
                            <a:schemeClr val="tx2"/>
                          </a:solidFill>
                          <a:latin typeface="Arial Narrow" panose="020B0604020202020204" pitchFamily="34" charset="0"/>
                          <a:cs typeface="Arial Narrow" panose="020B0604020202020204" pitchFamily="34" charset="0"/>
                        </a:rPr>
                        <a:t>(48%)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424992822"/>
                  </a:ext>
                </a:extLst>
              </a:tr>
              <a:tr h="1071910">
                <a:tc>
                  <a:txBody>
                    <a:bodyPr/>
                    <a:lstStyle/>
                    <a:p>
                      <a:pPr algn="ctr"/>
                      <a:r>
                        <a:rPr lang="en-US" sz="1600" b="0" i="0" dirty="0">
                          <a:solidFill>
                            <a:schemeClr val="tx2"/>
                          </a:solidFill>
                          <a:latin typeface="Arial Narrow" panose="020B0604020202020204" pitchFamily="34" charset="0"/>
                          <a:cs typeface="Arial Narrow" panose="020B0604020202020204" pitchFamily="34" charset="0"/>
                        </a:rPr>
                        <a:t>MODERATE QUALITY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US" sz="1600" b="1" i="0" dirty="0">
                          <a:solidFill>
                            <a:schemeClr val="tx2"/>
                          </a:solidFill>
                          <a:latin typeface="Arial Narrow" panose="020B0604020202020204" pitchFamily="34" charset="0"/>
                          <a:cs typeface="Arial Narrow" panose="020B0604020202020204" pitchFamily="34" charset="0"/>
                        </a:rPr>
                        <a:t>3.1%</a:t>
                      </a:r>
                    </a:p>
                    <a:p>
                      <a:pPr algn="ctr"/>
                      <a:r>
                        <a:rPr lang="en-US" sz="1600" b="0" i="0" dirty="0">
                          <a:solidFill>
                            <a:schemeClr val="tx2"/>
                          </a:solidFill>
                          <a:latin typeface="Arial Narrow" panose="020B0604020202020204" pitchFamily="34" charset="0"/>
                          <a:cs typeface="Arial Narrow" panose="020B0604020202020204" pitchFamily="34" charset="0"/>
                        </a:rPr>
                        <a:t>(55%)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en-US" sz="1600" b="1" i="0" dirty="0">
                          <a:solidFill>
                            <a:schemeClr val="tx2"/>
                          </a:solidFill>
                          <a:latin typeface="Arial Narrow" panose="020B0604020202020204" pitchFamily="34" charset="0"/>
                          <a:cs typeface="Arial Narrow" panose="020B0604020202020204" pitchFamily="34" charset="0"/>
                        </a:rPr>
                        <a:t>-1.6%</a:t>
                      </a:r>
                    </a:p>
                    <a:p>
                      <a:pPr algn="ctr"/>
                      <a:r>
                        <a:rPr lang="en-US" sz="1600" b="0" i="0" dirty="0">
                          <a:solidFill>
                            <a:schemeClr val="tx2"/>
                          </a:solidFill>
                          <a:latin typeface="Arial Narrow" panose="020B0604020202020204" pitchFamily="34" charset="0"/>
                          <a:cs typeface="Arial Narrow" panose="020B0604020202020204" pitchFamily="34" charset="0"/>
                        </a:rPr>
                        <a:t>(45%)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r>
                        <a:rPr lang="en-US" sz="1600" b="1" i="0" dirty="0">
                          <a:solidFill>
                            <a:schemeClr val="bg1"/>
                          </a:solidFill>
                          <a:latin typeface="Arial Narrow" panose="020B0604020202020204" pitchFamily="34" charset="0"/>
                          <a:cs typeface="Arial Narrow" panose="020B0604020202020204" pitchFamily="34" charset="0"/>
                        </a:rPr>
                        <a:t>-6.3%</a:t>
                      </a:r>
                    </a:p>
                    <a:p>
                      <a:pPr algn="ctr"/>
                      <a:r>
                        <a:rPr lang="en-US" sz="1600" b="0" i="0" dirty="0">
                          <a:solidFill>
                            <a:schemeClr val="bg1"/>
                          </a:solidFill>
                          <a:latin typeface="Arial Narrow" panose="020B0604020202020204" pitchFamily="34" charset="0"/>
                          <a:cs typeface="Arial Narrow" panose="020B0604020202020204" pitchFamily="34" charset="0"/>
                        </a:rPr>
                        <a:t>(43%)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3507514251"/>
                  </a:ext>
                </a:extLst>
              </a:tr>
              <a:tr h="1071910">
                <a:tc>
                  <a:txBody>
                    <a:bodyPr/>
                    <a:lstStyle/>
                    <a:p>
                      <a:pPr algn="ctr"/>
                      <a:r>
                        <a:rPr lang="en-US" sz="1600" b="0" i="0" dirty="0">
                          <a:solidFill>
                            <a:schemeClr val="tx2"/>
                          </a:solidFill>
                          <a:latin typeface="Arial Narrow" panose="020B0604020202020204" pitchFamily="34" charset="0"/>
                          <a:cs typeface="Arial Narrow" panose="020B0604020202020204" pitchFamily="34" charset="0"/>
                        </a:rPr>
                        <a:t>LOW QUALITY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US" sz="1600" b="1" i="0" dirty="0">
                          <a:solidFill>
                            <a:schemeClr val="tx2"/>
                          </a:solidFill>
                          <a:latin typeface="Arial Narrow" panose="020B0604020202020204" pitchFamily="34" charset="0"/>
                          <a:cs typeface="Arial Narrow" panose="020B0604020202020204" pitchFamily="34" charset="0"/>
                        </a:rPr>
                        <a:t>0.2%</a:t>
                      </a:r>
                    </a:p>
                    <a:p>
                      <a:pPr algn="ctr"/>
                      <a:r>
                        <a:rPr lang="en-US" sz="1600" b="0" i="0" dirty="0">
                          <a:solidFill>
                            <a:schemeClr val="tx2"/>
                          </a:solidFill>
                          <a:latin typeface="Arial Narrow" panose="020B0604020202020204" pitchFamily="34" charset="0"/>
                          <a:cs typeface="Arial Narrow" panose="020B0604020202020204" pitchFamily="34" charset="0"/>
                        </a:rPr>
                        <a:t>(51%)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en-US" sz="1600" b="1" i="0" dirty="0">
                          <a:solidFill>
                            <a:schemeClr val="tx2"/>
                          </a:solidFill>
                          <a:latin typeface="Arial Narrow" panose="020B0604020202020204" pitchFamily="34" charset="0"/>
                          <a:cs typeface="Arial Narrow" panose="020B0604020202020204" pitchFamily="34" charset="0"/>
                        </a:rPr>
                        <a:t>-3.5%</a:t>
                      </a:r>
                    </a:p>
                    <a:p>
                      <a:pPr algn="ctr"/>
                      <a:r>
                        <a:rPr lang="en-US" sz="1600" b="0" i="0" dirty="0">
                          <a:solidFill>
                            <a:schemeClr val="tx2"/>
                          </a:solidFill>
                          <a:latin typeface="Arial Narrow" panose="020B0604020202020204" pitchFamily="34" charset="0"/>
                          <a:cs typeface="Arial Narrow" panose="020B0604020202020204" pitchFamily="34" charset="0"/>
                        </a:rPr>
                        <a:t>(46%)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a:r>
                        <a:rPr lang="en-US" sz="1600" b="1" i="0" dirty="0">
                          <a:solidFill>
                            <a:schemeClr val="bg1"/>
                          </a:solidFill>
                          <a:latin typeface="Arial Narrow" panose="020B0604020202020204" pitchFamily="34" charset="0"/>
                          <a:cs typeface="Arial Narrow" panose="020B0604020202020204" pitchFamily="34" charset="0"/>
                        </a:rPr>
                        <a:t>-10.8%</a:t>
                      </a:r>
                    </a:p>
                    <a:p>
                      <a:pPr algn="ctr"/>
                      <a:r>
                        <a:rPr lang="en-US" sz="1600" b="0" i="0" dirty="0">
                          <a:solidFill>
                            <a:schemeClr val="bg1"/>
                          </a:solidFill>
                          <a:latin typeface="Arial Narrow" panose="020B0604020202020204" pitchFamily="34" charset="0"/>
                          <a:cs typeface="Arial Narrow" panose="020B0604020202020204" pitchFamily="34" charset="0"/>
                        </a:rPr>
                        <a:t>(38%)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1216933680"/>
                  </a:ext>
                </a:extLst>
              </a:tr>
            </a:tbl>
          </a:graphicData>
        </a:graphic>
      </p:graphicFrame>
    </p:spTree>
    <p:extLst>
      <p:ext uri="{BB962C8B-B14F-4D97-AF65-F5344CB8AC3E}">
        <p14:creationId xmlns:p14="http://schemas.microsoft.com/office/powerpoint/2010/main" val="227419439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690B-3794-81F8-F071-E0DE03056CDC}"/>
              </a:ext>
            </a:extLst>
          </p:cNvPr>
          <p:cNvSpPr>
            <a:spLocks noGrp="1"/>
          </p:cNvSpPr>
          <p:nvPr>
            <p:ph type="ctrTitle"/>
          </p:nvPr>
        </p:nvSpPr>
        <p:spPr/>
        <p:txBody>
          <a:bodyPr/>
          <a:lstStyle/>
          <a:p>
            <a:r>
              <a:rPr lang="en-US" dirty="0"/>
              <a:t>Trump &amp; Tariffs</a:t>
            </a:r>
            <a:endParaRPr lang="en-ZA" dirty="0"/>
          </a:p>
        </p:txBody>
      </p:sp>
      <p:sp>
        <p:nvSpPr>
          <p:cNvPr id="3" name="Text Placeholder 2">
            <a:extLst>
              <a:ext uri="{FF2B5EF4-FFF2-40B4-BE49-F238E27FC236}">
                <a16:creationId xmlns:a16="http://schemas.microsoft.com/office/drawing/2014/main" id="{05D90F56-729B-5FB3-0B8F-292ED57A4144}"/>
              </a:ext>
            </a:extLst>
          </p:cNvPr>
          <p:cNvSpPr>
            <a:spLocks noGrp="1"/>
          </p:cNvSpPr>
          <p:nvPr>
            <p:ph type="body" sz="quarter" idx="10"/>
          </p:nvPr>
        </p:nvSpPr>
        <p:spPr/>
        <p:txBody>
          <a:bodyPr/>
          <a:lstStyle/>
          <a:p>
            <a:r>
              <a:rPr lang="en-US" dirty="0"/>
              <a:t>1</a:t>
            </a:r>
            <a:endParaRPr lang="en-ZA" dirty="0"/>
          </a:p>
        </p:txBody>
      </p:sp>
    </p:spTree>
    <p:extLst>
      <p:ext uri="{BB962C8B-B14F-4D97-AF65-F5344CB8AC3E}">
        <p14:creationId xmlns:p14="http://schemas.microsoft.com/office/powerpoint/2010/main" val="352598755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7FEFFF-B39B-89C0-94E1-25003086693B}"/>
              </a:ext>
            </a:extLst>
          </p:cNvPr>
          <p:cNvSpPr>
            <a:spLocks noGrp="1"/>
          </p:cNvSpPr>
          <p:nvPr>
            <p:ph type="body" sz="quarter" idx="11"/>
          </p:nvPr>
        </p:nvSpPr>
        <p:spPr/>
        <p:txBody>
          <a:bodyPr/>
          <a:lstStyle/>
          <a:p>
            <a:r>
              <a:rPr lang="en-US" dirty="0"/>
              <a:t>Based on Z-scores vs the group</a:t>
            </a:r>
            <a:endParaRPr lang="en-ZA" dirty="0"/>
          </a:p>
        </p:txBody>
      </p:sp>
      <p:sp>
        <p:nvSpPr>
          <p:cNvPr id="2" name="Title 1">
            <a:extLst>
              <a:ext uri="{FF2B5EF4-FFF2-40B4-BE49-F238E27FC236}">
                <a16:creationId xmlns:a16="http://schemas.microsoft.com/office/drawing/2014/main" id="{E1333AE7-553C-D727-84EC-94ACB7706C9E}"/>
              </a:ext>
            </a:extLst>
          </p:cNvPr>
          <p:cNvSpPr>
            <a:spLocks noGrp="1"/>
          </p:cNvSpPr>
          <p:nvPr>
            <p:ph type="title"/>
          </p:nvPr>
        </p:nvSpPr>
        <p:spPr/>
        <p:txBody>
          <a:bodyPr/>
          <a:lstStyle/>
          <a:p>
            <a:r>
              <a:rPr lang="en-US" dirty="0"/>
              <a:t>STYLE POSITIONING OF SELECTED EQUITY FUNDS</a:t>
            </a:r>
            <a:endParaRPr lang="en-ZA" dirty="0"/>
          </a:p>
        </p:txBody>
      </p:sp>
      <p:graphicFrame>
        <p:nvGraphicFramePr>
          <p:cNvPr id="6" name="Chart 5">
            <a:extLst>
              <a:ext uri="{FF2B5EF4-FFF2-40B4-BE49-F238E27FC236}">
                <a16:creationId xmlns:a16="http://schemas.microsoft.com/office/drawing/2014/main" id="{7B52838B-01CC-3F09-1205-2FA70269A03A}"/>
              </a:ext>
            </a:extLst>
          </p:cNvPr>
          <p:cNvGraphicFramePr>
            <a:graphicFrameLocks/>
          </p:cNvGraphicFramePr>
          <p:nvPr/>
        </p:nvGraphicFramePr>
        <p:xfrm>
          <a:off x="838200" y="1357787"/>
          <a:ext cx="10703767" cy="51711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801172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D5F691-1F0B-0B4D-AE57-10763FCC7FC0}"/>
              </a:ext>
            </a:extLst>
          </p:cNvPr>
          <p:cNvSpPr>
            <a:spLocks noGrp="1"/>
          </p:cNvSpPr>
          <p:nvPr>
            <p:ph type="body" sz="quarter" idx="11"/>
          </p:nvPr>
        </p:nvSpPr>
        <p:spPr/>
        <p:txBody>
          <a:bodyPr/>
          <a:lstStyle/>
          <a:p>
            <a:r>
              <a:rPr lang="en-US" dirty="0"/>
              <a:t>December 2018 – December 2024</a:t>
            </a:r>
          </a:p>
        </p:txBody>
      </p:sp>
      <p:sp>
        <p:nvSpPr>
          <p:cNvPr id="3" name="Title 2">
            <a:extLst>
              <a:ext uri="{FF2B5EF4-FFF2-40B4-BE49-F238E27FC236}">
                <a16:creationId xmlns:a16="http://schemas.microsoft.com/office/drawing/2014/main" id="{DB8898C6-5063-E547-937F-E60B58EEAAEE}"/>
              </a:ext>
            </a:extLst>
          </p:cNvPr>
          <p:cNvSpPr>
            <a:spLocks noGrp="1"/>
          </p:cNvSpPr>
          <p:nvPr>
            <p:ph type="title"/>
          </p:nvPr>
        </p:nvSpPr>
        <p:spPr/>
        <p:txBody>
          <a:bodyPr/>
          <a:lstStyle/>
          <a:p>
            <a:r>
              <a:rPr lang="en-US" dirty="0"/>
              <a:t>CROSS-CORRELATION</a:t>
            </a:r>
          </a:p>
        </p:txBody>
      </p:sp>
      <p:sp>
        <p:nvSpPr>
          <p:cNvPr id="6" name="TextBox 5">
            <a:extLst>
              <a:ext uri="{FF2B5EF4-FFF2-40B4-BE49-F238E27FC236}">
                <a16:creationId xmlns:a16="http://schemas.microsoft.com/office/drawing/2014/main" id="{F3830AC3-E303-F546-AEB0-8481058C3CF7}"/>
              </a:ext>
            </a:extLst>
          </p:cNvPr>
          <p:cNvSpPr txBox="1"/>
          <p:nvPr/>
        </p:nvSpPr>
        <p:spPr>
          <a:xfrm>
            <a:off x="542884" y="6247330"/>
            <a:ext cx="3646967" cy="276999"/>
          </a:xfrm>
          <a:prstGeom prst="rect">
            <a:avLst/>
          </a:prstGeom>
          <a:noFill/>
        </p:spPr>
        <p:txBody>
          <a:bodyPr wrap="square" rtlCol="0">
            <a:spAutoFit/>
          </a:bodyPr>
          <a:lstStyle/>
          <a:p>
            <a:r>
              <a:rPr lang="en-ZA" sz="1200" dirty="0">
                <a:solidFill>
                  <a:schemeClr val="accent6"/>
                </a:solidFill>
                <a:latin typeface="Arial Narrow" panose="020B0604020202020204" pitchFamily="34" charset="0"/>
                <a:cs typeface="Arial Narrow" panose="020B0604020202020204" pitchFamily="34" charset="0"/>
              </a:rPr>
              <a:t>Source: Morningstar Direct</a:t>
            </a:r>
          </a:p>
        </p:txBody>
      </p:sp>
      <p:graphicFrame>
        <p:nvGraphicFramePr>
          <p:cNvPr id="5" name="Table 4">
            <a:extLst>
              <a:ext uri="{FF2B5EF4-FFF2-40B4-BE49-F238E27FC236}">
                <a16:creationId xmlns:a16="http://schemas.microsoft.com/office/drawing/2014/main" id="{352799AA-2244-0F36-4104-7E81B0CD0582}"/>
              </a:ext>
            </a:extLst>
          </p:cNvPr>
          <p:cNvGraphicFramePr>
            <a:graphicFrameLocks noGrp="1"/>
          </p:cNvGraphicFramePr>
          <p:nvPr>
            <p:extLst>
              <p:ext uri="{D42A27DB-BD31-4B8C-83A1-F6EECF244321}">
                <p14:modId xmlns:p14="http://schemas.microsoft.com/office/powerpoint/2010/main" val="2131594549"/>
              </p:ext>
            </p:extLst>
          </p:nvPr>
        </p:nvGraphicFramePr>
        <p:xfrm>
          <a:off x="1103243" y="1570383"/>
          <a:ext cx="10369171" cy="4542180"/>
        </p:xfrm>
        <a:graphic>
          <a:graphicData uri="http://schemas.openxmlformats.org/drawingml/2006/table">
            <a:tbl>
              <a:tblPr/>
              <a:tblGrid>
                <a:gridCol w="2373407">
                  <a:extLst>
                    <a:ext uri="{9D8B030D-6E8A-4147-A177-3AD203B41FA5}">
                      <a16:colId xmlns:a16="http://schemas.microsoft.com/office/drawing/2014/main" val="2349071636"/>
                    </a:ext>
                  </a:extLst>
                </a:gridCol>
                <a:gridCol w="571126">
                  <a:extLst>
                    <a:ext uri="{9D8B030D-6E8A-4147-A177-3AD203B41FA5}">
                      <a16:colId xmlns:a16="http://schemas.microsoft.com/office/drawing/2014/main" val="3878876175"/>
                    </a:ext>
                  </a:extLst>
                </a:gridCol>
                <a:gridCol w="571126">
                  <a:extLst>
                    <a:ext uri="{9D8B030D-6E8A-4147-A177-3AD203B41FA5}">
                      <a16:colId xmlns:a16="http://schemas.microsoft.com/office/drawing/2014/main" val="2697393047"/>
                    </a:ext>
                  </a:extLst>
                </a:gridCol>
                <a:gridCol w="571126">
                  <a:extLst>
                    <a:ext uri="{9D8B030D-6E8A-4147-A177-3AD203B41FA5}">
                      <a16:colId xmlns:a16="http://schemas.microsoft.com/office/drawing/2014/main" val="1938227449"/>
                    </a:ext>
                  </a:extLst>
                </a:gridCol>
                <a:gridCol w="571126">
                  <a:extLst>
                    <a:ext uri="{9D8B030D-6E8A-4147-A177-3AD203B41FA5}">
                      <a16:colId xmlns:a16="http://schemas.microsoft.com/office/drawing/2014/main" val="1174033928"/>
                    </a:ext>
                  </a:extLst>
                </a:gridCol>
                <a:gridCol w="571126">
                  <a:extLst>
                    <a:ext uri="{9D8B030D-6E8A-4147-A177-3AD203B41FA5}">
                      <a16:colId xmlns:a16="http://schemas.microsoft.com/office/drawing/2014/main" val="2812334678"/>
                    </a:ext>
                  </a:extLst>
                </a:gridCol>
                <a:gridCol w="571126">
                  <a:extLst>
                    <a:ext uri="{9D8B030D-6E8A-4147-A177-3AD203B41FA5}">
                      <a16:colId xmlns:a16="http://schemas.microsoft.com/office/drawing/2014/main" val="1495615401"/>
                    </a:ext>
                  </a:extLst>
                </a:gridCol>
                <a:gridCol w="571126">
                  <a:extLst>
                    <a:ext uri="{9D8B030D-6E8A-4147-A177-3AD203B41FA5}">
                      <a16:colId xmlns:a16="http://schemas.microsoft.com/office/drawing/2014/main" val="1276819752"/>
                    </a:ext>
                  </a:extLst>
                </a:gridCol>
                <a:gridCol w="571126">
                  <a:extLst>
                    <a:ext uri="{9D8B030D-6E8A-4147-A177-3AD203B41FA5}">
                      <a16:colId xmlns:a16="http://schemas.microsoft.com/office/drawing/2014/main" val="4155935593"/>
                    </a:ext>
                  </a:extLst>
                </a:gridCol>
                <a:gridCol w="571126">
                  <a:extLst>
                    <a:ext uri="{9D8B030D-6E8A-4147-A177-3AD203B41FA5}">
                      <a16:colId xmlns:a16="http://schemas.microsoft.com/office/drawing/2014/main" val="2975746403"/>
                    </a:ext>
                  </a:extLst>
                </a:gridCol>
                <a:gridCol w="571126">
                  <a:extLst>
                    <a:ext uri="{9D8B030D-6E8A-4147-A177-3AD203B41FA5}">
                      <a16:colId xmlns:a16="http://schemas.microsoft.com/office/drawing/2014/main" val="3636489034"/>
                    </a:ext>
                  </a:extLst>
                </a:gridCol>
                <a:gridCol w="571126">
                  <a:extLst>
                    <a:ext uri="{9D8B030D-6E8A-4147-A177-3AD203B41FA5}">
                      <a16:colId xmlns:a16="http://schemas.microsoft.com/office/drawing/2014/main" val="1572302759"/>
                    </a:ext>
                  </a:extLst>
                </a:gridCol>
                <a:gridCol w="571126">
                  <a:extLst>
                    <a:ext uri="{9D8B030D-6E8A-4147-A177-3AD203B41FA5}">
                      <a16:colId xmlns:a16="http://schemas.microsoft.com/office/drawing/2014/main" val="690292986"/>
                    </a:ext>
                  </a:extLst>
                </a:gridCol>
                <a:gridCol w="571126">
                  <a:extLst>
                    <a:ext uri="{9D8B030D-6E8A-4147-A177-3AD203B41FA5}">
                      <a16:colId xmlns:a16="http://schemas.microsoft.com/office/drawing/2014/main" val="3764633036"/>
                    </a:ext>
                  </a:extLst>
                </a:gridCol>
                <a:gridCol w="571126">
                  <a:extLst>
                    <a:ext uri="{9D8B030D-6E8A-4147-A177-3AD203B41FA5}">
                      <a16:colId xmlns:a16="http://schemas.microsoft.com/office/drawing/2014/main" val="1421566470"/>
                    </a:ext>
                  </a:extLst>
                </a:gridCol>
              </a:tblGrid>
              <a:tr h="302812">
                <a:tc>
                  <a:txBody>
                    <a:bodyPr/>
                    <a:lstStyle/>
                    <a:p>
                      <a:pPr algn="l" fontAlgn="ctr"/>
                      <a:r>
                        <a:rPr lang="en-ZA" sz="1200" b="1" i="0" u="none" strike="noStrike" dirty="0">
                          <a:solidFill>
                            <a:schemeClr val="tx2"/>
                          </a:solidFill>
                          <a:effectLst/>
                          <a:latin typeface="Arial Narrow" panose="020B0606020202030204" pitchFamily="34" charset="0"/>
                        </a:rPr>
                        <a:t>Investment</a:t>
                      </a:r>
                    </a:p>
                  </a:txBody>
                  <a:tcPr marL="6155" marR="6155" marT="6155" marB="0" anchor="ctr">
                    <a:lnL>
                      <a:noFill/>
                    </a:lnL>
                    <a:lnR>
                      <a:noFill/>
                    </a:lnR>
                    <a:lnT>
                      <a:noFill/>
                    </a:lnT>
                    <a:lnB>
                      <a:noFill/>
                    </a:lnB>
                    <a:noFill/>
                  </a:tcPr>
                </a:tc>
                <a:tc>
                  <a:txBody>
                    <a:bodyPr/>
                    <a:lstStyle/>
                    <a:p>
                      <a:pPr algn="ctr" fontAlgn="ctr"/>
                      <a:r>
                        <a:rPr lang="en-ZA" sz="1200" b="1" i="0" u="none" strike="noStrike" dirty="0">
                          <a:solidFill>
                            <a:schemeClr val="tx2"/>
                          </a:solidFill>
                          <a:effectLst/>
                          <a:latin typeface="Arial Narrow" panose="020B0606020202030204" pitchFamily="34" charset="0"/>
                        </a:rPr>
                        <a:t>1</a:t>
                      </a:r>
                    </a:p>
                  </a:txBody>
                  <a:tcPr marL="6155" marR="6155" marT="6155" marB="0" anchor="ctr">
                    <a:lnL>
                      <a:noFill/>
                    </a:lnL>
                    <a:lnR>
                      <a:noFill/>
                    </a:lnR>
                    <a:lnT>
                      <a:noFill/>
                    </a:lnT>
                    <a:lnB>
                      <a:noFill/>
                    </a:lnB>
                    <a:noFill/>
                  </a:tcPr>
                </a:tc>
                <a:tc>
                  <a:txBody>
                    <a:bodyPr/>
                    <a:lstStyle/>
                    <a:p>
                      <a:pPr algn="ctr" fontAlgn="ctr"/>
                      <a:r>
                        <a:rPr lang="en-ZA" sz="1200" b="1" i="0" u="none" strike="noStrike">
                          <a:solidFill>
                            <a:schemeClr val="tx2"/>
                          </a:solidFill>
                          <a:effectLst/>
                          <a:latin typeface="Arial Narrow" panose="020B0606020202030204" pitchFamily="34" charset="0"/>
                        </a:rPr>
                        <a:t>2</a:t>
                      </a:r>
                    </a:p>
                  </a:txBody>
                  <a:tcPr marL="6155" marR="6155" marT="6155" marB="0" anchor="ctr">
                    <a:lnL>
                      <a:noFill/>
                    </a:lnL>
                    <a:lnR>
                      <a:noFill/>
                    </a:lnR>
                    <a:lnT>
                      <a:noFill/>
                    </a:lnT>
                    <a:lnB>
                      <a:noFill/>
                    </a:lnB>
                    <a:noFill/>
                  </a:tcPr>
                </a:tc>
                <a:tc>
                  <a:txBody>
                    <a:bodyPr/>
                    <a:lstStyle/>
                    <a:p>
                      <a:pPr algn="ctr" fontAlgn="ctr"/>
                      <a:r>
                        <a:rPr lang="en-ZA" sz="1200" b="1" i="0" u="none" strike="noStrike">
                          <a:solidFill>
                            <a:schemeClr val="tx2"/>
                          </a:solidFill>
                          <a:effectLst/>
                          <a:latin typeface="Arial Narrow" panose="020B0606020202030204" pitchFamily="34" charset="0"/>
                        </a:rPr>
                        <a:t>3</a:t>
                      </a:r>
                    </a:p>
                  </a:txBody>
                  <a:tcPr marL="6155" marR="6155" marT="6155" marB="0" anchor="ctr">
                    <a:lnL>
                      <a:noFill/>
                    </a:lnL>
                    <a:lnR>
                      <a:noFill/>
                    </a:lnR>
                    <a:lnT>
                      <a:noFill/>
                    </a:lnT>
                    <a:lnB>
                      <a:noFill/>
                    </a:lnB>
                    <a:noFill/>
                  </a:tcPr>
                </a:tc>
                <a:tc>
                  <a:txBody>
                    <a:bodyPr/>
                    <a:lstStyle/>
                    <a:p>
                      <a:pPr algn="ctr" fontAlgn="ctr"/>
                      <a:r>
                        <a:rPr lang="en-ZA" sz="1200" b="1" i="0" u="none" strike="noStrike">
                          <a:solidFill>
                            <a:schemeClr val="tx2"/>
                          </a:solidFill>
                          <a:effectLst/>
                          <a:latin typeface="Arial Narrow" panose="020B0606020202030204" pitchFamily="34" charset="0"/>
                        </a:rPr>
                        <a:t>4</a:t>
                      </a:r>
                    </a:p>
                  </a:txBody>
                  <a:tcPr marL="6155" marR="6155" marT="6155" marB="0" anchor="ctr">
                    <a:lnL>
                      <a:noFill/>
                    </a:lnL>
                    <a:lnR>
                      <a:noFill/>
                    </a:lnR>
                    <a:lnT>
                      <a:noFill/>
                    </a:lnT>
                    <a:lnB>
                      <a:noFill/>
                    </a:lnB>
                    <a:noFill/>
                  </a:tcPr>
                </a:tc>
                <a:tc>
                  <a:txBody>
                    <a:bodyPr/>
                    <a:lstStyle/>
                    <a:p>
                      <a:pPr algn="ctr" fontAlgn="ctr"/>
                      <a:r>
                        <a:rPr lang="en-ZA" sz="1200" b="1" i="0" u="none" strike="noStrike">
                          <a:solidFill>
                            <a:schemeClr val="tx2"/>
                          </a:solidFill>
                          <a:effectLst/>
                          <a:latin typeface="Arial Narrow" panose="020B0606020202030204" pitchFamily="34" charset="0"/>
                        </a:rPr>
                        <a:t>5</a:t>
                      </a:r>
                    </a:p>
                  </a:txBody>
                  <a:tcPr marL="6155" marR="6155" marT="6155" marB="0" anchor="ctr">
                    <a:lnL>
                      <a:noFill/>
                    </a:lnL>
                    <a:lnR>
                      <a:noFill/>
                    </a:lnR>
                    <a:lnT>
                      <a:noFill/>
                    </a:lnT>
                    <a:lnB>
                      <a:noFill/>
                    </a:lnB>
                    <a:noFill/>
                  </a:tcPr>
                </a:tc>
                <a:tc>
                  <a:txBody>
                    <a:bodyPr/>
                    <a:lstStyle/>
                    <a:p>
                      <a:pPr algn="ctr" fontAlgn="ctr"/>
                      <a:r>
                        <a:rPr lang="en-ZA" sz="1200" b="1" i="0" u="none" strike="noStrike">
                          <a:solidFill>
                            <a:schemeClr val="tx2"/>
                          </a:solidFill>
                          <a:effectLst/>
                          <a:latin typeface="Arial Narrow" panose="020B0606020202030204" pitchFamily="34" charset="0"/>
                        </a:rPr>
                        <a:t>6</a:t>
                      </a:r>
                    </a:p>
                  </a:txBody>
                  <a:tcPr marL="6155" marR="6155" marT="6155" marB="0" anchor="ctr">
                    <a:lnL>
                      <a:noFill/>
                    </a:lnL>
                    <a:lnR>
                      <a:noFill/>
                    </a:lnR>
                    <a:lnT>
                      <a:noFill/>
                    </a:lnT>
                    <a:lnB>
                      <a:noFill/>
                    </a:lnB>
                    <a:noFill/>
                  </a:tcPr>
                </a:tc>
                <a:tc>
                  <a:txBody>
                    <a:bodyPr/>
                    <a:lstStyle/>
                    <a:p>
                      <a:pPr algn="ctr" fontAlgn="ctr"/>
                      <a:r>
                        <a:rPr lang="en-ZA" sz="1200" b="1" i="0" u="none" strike="noStrike">
                          <a:solidFill>
                            <a:schemeClr val="tx2"/>
                          </a:solidFill>
                          <a:effectLst/>
                          <a:latin typeface="Arial Narrow" panose="020B0606020202030204" pitchFamily="34" charset="0"/>
                        </a:rPr>
                        <a:t>7</a:t>
                      </a:r>
                    </a:p>
                  </a:txBody>
                  <a:tcPr marL="6155" marR="6155" marT="6155" marB="0" anchor="ctr">
                    <a:lnL>
                      <a:noFill/>
                    </a:lnL>
                    <a:lnR>
                      <a:noFill/>
                    </a:lnR>
                    <a:lnT>
                      <a:noFill/>
                    </a:lnT>
                    <a:lnB>
                      <a:noFill/>
                    </a:lnB>
                    <a:noFill/>
                  </a:tcPr>
                </a:tc>
                <a:tc>
                  <a:txBody>
                    <a:bodyPr/>
                    <a:lstStyle/>
                    <a:p>
                      <a:pPr algn="ctr" fontAlgn="ctr"/>
                      <a:r>
                        <a:rPr lang="en-ZA" sz="1200" b="1" i="0" u="none" strike="noStrike">
                          <a:solidFill>
                            <a:schemeClr val="tx2"/>
                          </a:solidFill>
                          <a:effectLst/>
                          <a:latin typeface="Arial Narrow" panose="020B0606020202030204" pitchFamily="34" charset="0"/>
                        </a:rPr>
                        <a:t>8</a:t>
                      </a:r>
                    </a:p>
                  </a:txBody>
                  <a:tcPr marL="6155" marR="6155" marT="6155" marB="0" anchor="ctr">
                    <a:lnL>
                      <a:noFill/>
                    </a:lnL>
                    <a:lnR>
                      <a:noFill/>
                    </a:lnR>
                    <a:lnT>
                      <a:noFill/>
                    </a:lnT>
                    <a:lnB>
                      <a:noFill/>
                    </a:lnB>
                    <a:noFill/>
                  </a:tcPr>
                </a:tc>
                <a:tc>
                  <a:txBody>
                    <a:bodyPr/>
                    <a:lstStyle/>
                    <a:p>
                      <a:pPr algn="ctr" fontAlgn="ctr"/>
                      <a:r>
                        <a:rPr lang="en-ZA" sz="1200" b="1" i="0" u="none" strike="noStrike">
                          <a:solidFill>
                            <a:schemeClr val="tx2"/>
                          </a:solidFill>
                          <a:effectLst/>
                          <a:latin typeface="Arial Narrow" panose="020B0606020202030204" pitchFamily="34" charset="0"/>
                        </a:rPr>
                        <a:t>9</a:t>
                      </a:r>
                    </a:p>
                  </a:txBody>
                  <a:tcPr marL="6155" marR="6155" marT="6155" marB="0" anchor="ctr">
                    <a:lnL>
                      <a:noFill/>
                    </a:lnL>
                    <a:lnR>
                      <a:noFill/>
                    </a:lnR>
                    <a:lnT>
                      <a:noFill/>
                    </a:lnT>
                    <a:lnB>
                      <a:noFill/>
                    </a:lnB>
                    <a:noFill/>
                  </a:tcPr>
                </a:tc>
                <a:tc>
                  <a:txBody>
                    <a:bodyPr/>
                    <a:lstStyle/>
                    <a:p>
                      <a:pPr algn="ctr" fontAlgn="ctr"/>
                      <a:r>
                        <a:rPr lang="en-ZA" sz="1200" b="1" i="0" u="none" strike="noStrike">
                          <a:solidFill>
                            <a:schemeClr val="tx2"/>
                          </a:solidFill>
                          <a:effectLst/>
                          <a:latin typeface="Arial Narrow" panose="020B0606020202030204" pitchFamily="34" charset="0"/>
                        </a:rPr>
                        <a:t>10</a:t>
                      </a:r>
                    </a:p>
                  </a:txBody>
                  <a:tcPr marL="6155" marR="6155" marT="6155" marB="0" anchor="ctr">
                    <a:lnL>
                      <a:noFill/>
                    </a:lnL>
                    <a:lnR>
                      <a:noFill/>
                    </a:lnR>
                    <a:lnT>
                      <a:noFill/>
                    </a:lnT>
                    <a:lnB>
                      <a:noFill/>
                    </a:lnB>
                    <a:noFill/>
                  </a:tcPr>
                </a:tc>
                <a:tc>
                  <a:txBody>
                    <a:bodyPr/>
                    <a:lstStyle/>
                    <a:p>
                      <a:pPr algn="ctr" fontAlgn="ctr"/>
                      <a:r>
                        <a:rPr lang="en-ZA" sz="1200" b="1" i="0" u="none" strike="noStrike">
                          <a:solidFill>
                            <a:schemeClr val="tx2"/>
                          </a:solidFill>
                          <a:effectLst/>
                          <a:latin typeface="Arial Narrow" panose="020B0606020202030204" pitchFamily="34" charset="0"/>
                        </a:rPr>
                        <a:t>11</a:t>
                      </a:r>
                    </a:p>
                  </a:txBody>
                  <a:tcPr marL="6155" marR="6155" marT="6155" marB="0" anchor="ctr">
                    <a:lnL>
                      <a:noFill/>
                    </a:lnL>
                    <a:lnR>
                      <a:noFill/>
                    </a:lnR>
                    <a:lnT>
                      <a:noFill/>
                    </a:lnT>
                    <a:lnB>
                      <a:noFill/>
                    </a:lnB>
                    <a:noFill/>
                  </a:tcPr>
                </a:tc>
                <a:tc>
                  <a:txBody>
                    <a:bodyPr/>
                    <a:lstStyle/>
                    <a:p>
                      <a:pPr algn="ctr" fontAlgn="ctr"/>
                      <a:r>
                        <a:rPr lang="en-ZA" sz="1200" b="1" i="0" u="none" strike="noStrike">
                          <a:solidFill>
                            <a:schemeClr val="tx2"/>
                          </a:solidFill>
                          <a:effectLst/>
                          <a:latin typeface="Arial Narrow" panose="020B0606020202030204" pitchFamily="34" charset="0"/>
                        </a:rPr>
                        <a:t>12</a:t>
                      </a:r>
                    </a:p>
                  </a:txBody>
                  <a:tcPr marL="6155" marR="6155" marT="6155" marB="0" anchor="ctr">
                    <a:lnL>
                      <a:noFill/>
                    </a:lnL>
                    <a:lnR>
                      <a:noFill/>
                    </a:lnR>
                    <a:lnT>
                      <a:noFill/>
                    </a:lnT>
                    <a:lnB>
                      <a:noFill/>
                    </a:lnB>
                    <a:noFill/>
                  </a:tcPr>
                </a:tc>
                <a:tc>
                  <a:txBody>
                    <a:bodyPr/>
                    <a:lstStyle/>
                    <a:p>
                      <a:pPr algn="ctr" fontAlgn="ctr"/>
                      <a:r>
                        <a:rPr lang="en-ZA" sz="1200" b="1" i="0" u="none" strike="noStrike">
                          <a:solidFill>
                            <a:schemeClr val="tx2"/>
                          </a:solidFill>
                          <a:effectLst/>
                          <a:latin typeface="Arial Narrow" panose="020B0606020202030204" pitchFamily="34" charset="0"/>
                        </a:rPr>
                        <a:t>13</a:t>
                      </a:r>
                    </a:p>
                  </a:txBody>
                  <a:tcPr marL="6155" marR="6155" marT="6155" marB="0" anchor="ctr">
                    <a:lnL>
                      <a:noFill/>
                    </a:lnL>
                    <a:lnR>
                      <a:noFill/>
                    </a:lnR>
                    <a:lnT>
                      <a:noFill/>
                    </a:lnT>
                    <a:lnB>
                      <a:noFill/>
                    </a:lnB>
                    <a:noFill/>
                  </a:tcPr>
                </a:tc>
                <a:tc>
                  <a:txBody>
                    <a:bodyPr/>
                    <a:lstStyle/>
                    <a:p>
                      <a:pPr algn="ctr" fontAlgn="ctr"/>
                      <a:r>
                        <a:rPr lang="en-ZA" sz="1200" b="1" i="0" u="none" strike="noStrike">
                          <a:solidFill>
                            <a:schemeClr val="tx2"/>
                          </a:solidFill>
                          <a:effectLst/>
                          <a:latin typeface="Arial Narrow" panose="020B0606020202030204" pitchFamily="34" charset="0"/>
                        </a:rPr>
                        <a:t>14</a:t>
                      </a:r>
                    </a:p>
                  </a:txBody>
                  <a:tcPr marL="6155" marR="6155" marT="6155" marB="0" anchor="ctr">
                    <a:lnL>
                      <a:noFill/>
                    </a:lnL>
                    <a:lnR>
                      <a:noFill/>
                    </a:lnR>
                    <a:lnT>
                      <a:noFill/>
                    </a:lnT>
                    <a:lnB>
                      <a:noFill/>
                    </a:lnB>
                    <a:noFill/>
                  </a:tcPr>
                </a:tc>
                <a:extLst>
                  <a:ext uri="{0D108BD9-81ED-4DB2-BD59-A6C34878D82A}">
                    <a16:rowId xmlns:a16="http://schemas.microsoft.com/office/drawing/2014/main" val="2088362899"/>
                  </a:ext>
                </a:extLst>
              </a:tr>
              <a:tr h="302812">
                <a:tc>
                  <a:txBody>
                    <a:bodyPr/>
                    <a:lstStyle/>
                    <a:p>
                      <a:pPr algn="l" rtl="0" fontAlgn="ctr"/>
                      <a:r>
                        <a:rPr lang="en-ZA" sz="1200" b="0" i="0" u="none" strike="noStrike" dirty="0">
                          <a:solidFill>
                            <a:schemeClr val="tx2"/>
                          </a:solidFill>
                          <a:effectLst/>
                          <a:latin typeface="Arial Narrow" panose="020B0606020202030204" pitchFamily="34" charset="0"/>
                        </a:rPr>
                        <a:t>1 Global Real Estate</a:t>
                      </a: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extLst>
                  <a:ext uri="{0D108BD9-81ED-4DB2-BD59-A6C34878D82A}">
                    <a16:rowId xmlns:a16="http://schemas.microsoft.com/office/drawing/2014/main" val="1154824068"/>
                  </a:ext>
                </a:extLst>
              </a:tr>
              <a:tr h="302812">
                <a:tc>
                  <a:txBody>
                    <a:bodyPr/>
                    <a:lstStyle/>
                    <a:p>
                      <a:pPr algn="l" rtl="0" fontAlgn="ctr"/>
                      <a:r>
                        <a:rPr lang="en-US" sz="1200" b="0" i="0" u="none" strike="noStrike" dirty="0">
                          <a:solidFill>
                            <a:schemeClr val="tx2"/>
                          </a:solidFill>
                          <a:effectLst/>
                          <a:latin typeface="Arial Narrow" panose="020B0606020202030204" pitchFamily="34" charset="0"/>
                        </a:rPr>
                        <a:t>2  USD cash</a:t>
                      </a:r>
                    </a:p>
                  </a:txBody>
                  <a:tcPr marL="6155" marR="6155" marT="6155" marB="0" anchor="ctr">
                    <a:lnL>
                      <a:noFill/>
                    </a:lnL>
                    <a:lnR>
                      <a:noFill/>
                    </a:lnR>
                    <a:lnT>
                      <a:noFill/>
                    </a:lnT>
                    <a:lnB>
                      <a:noFill/>
                    </a:lnB>
                    <a:noFill/>
                  </a:tcPr>
                </a:tc>
                <a:tc>
                  <a:txBody>
                    <a:bodyPr/>
                    <a:lstStyle/>
                    <a:p>
                      <a:pPr algn="ctr" fontAlgn="ctr"/>
                      <a:r>
                        <a:rPr lang="en-ZA" sz="1200" b="0" i="0" u="none" strike="noStrike">
                          <a:solidFill>
                            <a:schemeClr val="tx2"/>
                          </a:solidFill>
                          <a:effectLst/>
                          <a:latin typeface="Arial Narrow" panose="020B0606020202030204" pitchFamily="34" charset="0"/>
                        </a:rPr>
                        <a:t>0.00</a:t>
                      </a:r>
                    </a:p>
                  </a:txBody>
                  <a:tcPr marL="6155" marR="6155" marT="6155" marB="0" anchor="ctr">
                    <a:lnL>
                      <a:noFill/>
                    </a:lnL>
                    <a:lnR>
                      <a:noFill/>
                    </a:lnR>
                    <a:lnT>
                      <a:noFill/>
                    </a:lnT>
                    <a:lnB>
                      <a:noFill/>
                    </a:lnB>
                    <a:solidFill>
                      <a:srgbClr val="82CA96"/>
                    </a:solid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extLst>
                  <a:ext uri="{0D108BD9-81ED-4DB2-BD59-A6C34878D82A}">
                    <a16:rowId xmlns:a16="http://schemas.microsoft.com/office/drawing/2014/main" val="3158263934"/>
                  </a:ext>
                </a:extLst>
              </a:tr>
              <a:tr h="302812">
                <a:tc>
                  <a:txBody>
                    <a:bodyPr/>
                    <a:lstStyle/>
                    <a:p>
                      <a:pPr algn="l" rtl="0" fontAlgn="ctr"/>
                      <a:r>
                        <a:rPr lang="nb-NO" sz="1200" b="0" i="0" u="none" strike="noStrike" dirty="0">
                          <a:solidFill>
                            <a:schemeClr val="tx2"/>
                          </a:solidFill>
                          <a:effectLst/>
                          <a:latin typeface="Arial Narrow" panose="020B0606020202030204" pitchFamily="34" charset="0"/>
                        </a:rPr>
                        <a:t>3  Global Bond Fund </a:t>
                      </a:r>
                    </a:p>
                  </a:txBody>
                  <a:tcPr marL="6155" marR="6155" marT="6155" marB="0" anchor="ctr">
                    <a:lnL>
                      <a:noFill/>
                    </a:lnL>
                    <a:lnR>
                      <a:noFill/>
                    </a:lnR>
                    <a:lnT>
                      <a:noFill/>
                    </a:lnT>
                    <a:lnB>
                      <a:noFill/>
                    </a:lnB>
                    <a:noFill/>
                  </a:tcPr>
                </a:tc>
                <a:tc>
                  <a:txBody>
                    <a:bodyPr/>
                    <a:lstStyle/>
                    <a:p>
                      <a:pPr algn="ctr" fontAlgn="ctr"/>
                      <a:r>
                        <a:rPr lang="en-ZA" sz="1200" b="0" i="0" u="none" strike="noStrike">
                          <a:solidFill>
                            <a:schemeClr val="tx2"/>
                          </a:solidFill>
                          <a:effectLst/>
                          <a:latin typeface="Arial Narrow" panose="020B0606020202030204" pitchFamily="34" charset="0"/>
                        </a:rPr>
                        <a:t>0.73</a:t>
                      </a:r>
                    </a:p>
                  </a:txBody>
                  <a:tcPr marL="6155" marR="6155" marT="6155" marB="0" anchor="ctr">
                    <a:lnL>
                      <a:noFill/>
                    </a:lnL>
                    <a:lnR>
                      <a:noFill/>
                    </a:lnR>
                    <a:lnT>
                      <a:noFill/>
                    </a:lnT>
                    <a:lnB>
                      <a:noFill/>
                    </a:lnB>
                    <a:solidFill>
                      <a:srgbClr val="FBD2D5"/>
                    </a:solidFill>
                  </a:tcPr>
                </a:tc>
                <a:tc>
                  <a:txBody>
                    <a:bodyPr/>
                    <a:lstStyle/>
                    <a:p>
                      <a:pPr algn="ctr" fontAlgn="ctr"/>
                      <a:r>
                        <a:rPr lang="en-ZA" sz="1200" b="0" i="0" u="none" strike="noStrike">
                          <a:solidFill>
                            <a:schemeClr val="tx2"/>
                          </a:solidFill>
                          <a:effectLst/>
                          <a:latin typeface="Arial Narrow" panose="020B0606020202030204" pitchFamily="34" charset="0"/>
                        </a:rPr>
                        <a:t>0.13</a:t>
                      </a:r>
                    </a:p>
                  </a:txBody>
                  <a:tcPr marL="6155" marR="6155" marT="6155" marB="0" anchor="ctr">
                    <a:lnL>
                      <a:noFill/>
                    </a:lnL>
                    <a:lnR>
                      <a:noFill/>
                    </a:lnR>
                    <a:lnT>
                      <a:noFill/>
                    </a:lnT>
                    <a:lnB>
                      <a:noFill/>
                    </a:lnB>
                    <a:solidFill>
                      <a:srgbClr val="9DD5AD"/>
                    </a:solid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extLst>
                  <a:ext uri="{0D108BD9-81ED-4DB2-BD59-A6C34878D82A}">
                    <a16:rowId xmlns:a16="http://schemas.microsoft.com/office/drawing/2014/main" val="2472378190"/>
                  </a:ext>
                </a:extLst>
              </a:tr>
              <a:tr h="302812">
                <a:tc>
                  <a:txBody>
                    <a:bodyPr/>
                    <a:lstStyle/>
                    <a:p>
                      <a:pPr algn="l" rtl="0" fontAlgn="ctr"/>
                      <a:r>
                        <a:rPr lang="en-ZA" sz="1200" b="0" i="0" u="none" strike="noStrike" dirty="0">
                          <a:solidFill>
                            <a:schemeClr val="tx2"/>
                          </a:solidFill>
                          <a:effectLst/>
                          <a:latin typeface="Arial Narrow" panose="020B0606020202030204" pitchFamily="34" charset="0"/>
                        </a:rPr>
                        <a:t>4  Global Credit Fund</a:t>
                      </a:r>
                    </a:p>
                  </a:txBody>
                  <a:tcPr marL="6155" marR="6155" marT="6155" marB="0" anchor="ctr">
                    <a:lnL>
                      <a:noFill/>
                    </a:lnL>
                    <a:lnR>
                      <a:noFill/>
                    </a:lnR>
                    <a:lnT>
                      <a:noFill/>
                    </a:lnT>
                    <a:lnB>
                      <a:noFill/>
                    </a:lnB>
                    <a:noFill/>
                  </a:tcPr>
                </a:tc>
                <a:tc>
                  <a:txBody>
                    <a:bodyPr/>
                    <a:lstStyle/>
                    <a:p>
                      <a:pPr algn="ctr" fontAlgn="ctr"/>
                      <a:r>
                        <a:rPr lang="en-ZA" sz="1200" b="0" i="0" u="none" strike="noStrike">
                          <a:solidFill>
                            <a:schemeClr val="tx2"/>
                          </a:solidFill>
                          <a:effectLst/>
                          <a:latin typeface="Arial Narrow" panose="020B0606020202030204" pitchFamily="34" charset="0"/>
                        </a:rPr>
                        <a:t>0.77</a:t>
                      </a:r>
                    </a:p>
                  </a:txBody>
                  <a:tcPr marL="6155" marR="6155" marT="6155" marB="0" anchor="ctr">
                    <a:lnL>
                      <a:noFill/>
                    </a:lnL>
                    <a:lnR>
                      <a:noFill/>
                    </a:lnR>
                    <a:lnT>
                      <a:noFill/>
                    </a:lnT>
                    <a:lnB>
                      <a:noFill/>
                    </a:lnB>
                    <a:solidFill>
                      <a:srgbClr val="FBBFC2"/>
                    </a:solidFill>
                  </a:tcPr>
                </a:tc>
                <a:tc>
                  <a:txBody>
                    <a:bodyPr/>
                    <a:lstStyle/>
                    <a:p>
                      <a:pPr algn="ctr" fontAlgn="ctr"/>
                      <a:r>
                        <a:rPr lang="en-ZA" sz="1200" b="0" i="0" u="none" strike="noStrike">
                          <a:solidFill>
                            <a:schemeClr val="tx2"/>
                          </a:solidFill>
                          <a:effectLst/>
                          <a:latin typeface="Arial Narrow" panose="020B0606020202030204" pitchFamily="34" charset="0"/>
                        </a:rPr>
                        <a:t>0.14</a:t>
                      </a:r>
                    </a:p>
                  </a:txBody>
                  <a:tcPr marL="6155" marR="6155" marT="6155" marB="0" anchor="ctr">
                    <a:lnL>
                      <a:noFill/>
                    </a:lnL>
                    <a:lnR>
                      <a:noFill/>
                    </a:lnR>
                    <a:lnT>
                      <a:noFill/>
                    </a:lnT>
                    <a:lnB>
                      <a:noFill/>
                    </a:lnB>
                    <a:solidFill>
                      <a:srgbClr val="9ED6AE"/>
                    </a:solidFill>
                  </a:tcPr>
                </a:tc>
                <a:tc>
                  <a:txBody>
                    <a:bodyPr/>
                    <a:lstStyle/>
                    <a:p>
                      <a:pPr algn="ctr" fontAlgn="ctr"/>
                      <a:r>
                        <a:rPr lang="en-ZA" sz="1200" b="0" i="0" u="none" strike="noStrike">
                          <a:solidFill>
                            <a:schemeClr val="tx2"/>
                          </a:solidFill>
                          <a:effectLst/>
                          <a:latin typeface="Arial Narrow" panose="020B0606020202030204" pitchFamily="34" charset="0"/>
                        </a:rPr>
                        <a:t>0.85</a:t>
                      </a:r>
                    </a:p>
                  </a:txBody>
                  <a:tcPr marL="6155" marR="6155" marT="6155" marB="0" anchor="ctr">
                    <a:lnL>
                      <a:noFill/>
                    </a:lnL>
                    <a:lnR>
                      <a:noFill/>
                    </a:lnR>
                    <a:lnT>
                      <a:noFill/>
                    </a:lnT>
                    <a:lnB>
                      <a:noFill/>
                    </a:lnB>
                    <a:solidFill>
                      <a:srgbClr val="FAA0A3"/>
                    </a:solid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extLst>
                  <a:ext uri="{0D108BD9-81ED-4DB2-BD59-A6C34878D82A}">
                    <a16:rowId xmlns:a16="http://schemas.microsoft.com/office/drawing/2014/main" val="3299084809"/>
                  </a:ext>
                </a:extLst>
              </a:tr>
              <a:tr h="302812">
                <a:tc>
                  <a:txBody>
                    <a:bodyPr/>
                    <a:lstStyle/>
                    <a:p>
                      <a:pPr algn="l" rtl="0" fontAlgn="ctr"/>
                      <a:r>
                        <a:rPr lang="en-US" sz="1200" b="0" i="0" u="none" strike="noStrike" dirty="0">
                          <a:solidFill>
                            <a:schemeClr val="tx2"/>
                          </a:solidFill>
                          <a:effectLst/>
                          <a:latin typeface="Arial Narrow" panose="020B0606020202030204" pitchFamily="34" charset="0"/>
                        </a:rPr>
                        <a:t>5  Quality defensive equity fund</a:t>
                      </a:r>
                    </a:p>
                  </a:txBody>
                  <a:tcPr marL="6155" marR="6155" marT="6155" marB="0" anchor="ctr">
                    <a:lnL>
                      <a:noFill/>
                    </a:lnL>
                    <a:lnR>
                      <a:noFill/>
                    </a:lnR>
                    <a:lnT>
                      <a:noFill/>
                    </a:lnT>
                    <a:lnB>
                      <a:noFill/>
                    </a:lnB>
                    <a:noFill/>
                  </a:tcPr>
                </a:tc>
                <a:tc>
                  <a:txBody>
                    <a:bodyPr/>
                    <a:lstStyle/>
                    <a:p>
                      <a:pPr algn="ctr" fontAlgn="ctr"/>
                      <a:r>
                        <a:rPr lang="en-ZA" sz="1200" b="0" i="0" u="none" strike="noStrike">
                          <a:solidFill>
                            <a:schemeClr val="tx2"/>
                          </a:solidFill>
                          <a:effectLst/>
                          <a:latin typeface="Arial Narrow" panose="020B0606020202030204" pitchFamily="34" charset="0"/>
                        </a:rPr>
                        <a:t>0.81</a:t>
                      </a:r>
                    </a:p>
                  </a:txBody>
                  <a:tcPr marL="6155" marR="6155" marT="6155" marB="0" anchor="ctr">
                    <a:lnL>
                      <a:noFill/>
                    </a:lnL>
                    <a:lnR>
                      <a:noFill/>
                    </a:lnR>
                    <a:lnT>
                      <a:noFill/>
                    </a:lnT>
                    <a:lnB>
                      <a:noFill/>
                    </a:lnB>
                    <a:solidFill>
                      <a:srgbClr val="FAB1B4"/>
                    </a:solidFill>
                  </a:tcPr>
                </a:tc>
                <a:tc>
                  <a:txBody>
                    <a:bodyPr/>
                    <a:lstStyle/>
                    <a:p>
                      <a:pPr algn="ctr" fontAlgn="ctr"/>
                      <a:r>
                        <a:rPr lang="en-ZA" sz="1200" b="0" i="0" u="none" strike="noStrike">
                          <a:solidFill>
                            <a:schemeClr val="tx2"/>
                          </a:solidFill>
                          <a:effectLst/>
                          <a:latin typeface="Arial Narrow" panose="020B0606020202030204" pitchFamily="34" charset="0"/>
                        </a:rPr>
                        <a:t>0.06</a:t>
                      </a:r>
                    </a:p>
                  </a:txBody>
                  <a:tcPr marL="6155" marR="6155" marT="6155" marB="0" anchor="ctr">
                    <a:lnL>
                      <a:noFill/>
                    </a:lnL>
                    <a:lnR>
                      <a:noFill/>
                    </a:lnR>
                    <a:lnT>
                      <a:noFill/>
                    </a:lnT>
                    <a:lnB>
                      <a:noFill/>
                    </a:lnB>
                    <a:solidFill>
                      <a:srgbClr val="8ECFA0"/>
                    </a:solidFill>
                  </a:tcPr>
                </a:tc>
                <a:tc>
                  <a:txBody>
                    <a:bodyPr/>
                    <a:lstStyle/>
                    <a:p>
                      <a:pPr algn="ctr" fontAlgn="ctr"/>
                      <a:r>
                        <a:rPr lang="en-ZA" sz="1200" b="0" i="0" u="none" strike="noStrike" dirty="0">
                          <a:solidFill>
                            <a:schemeClr val="tx2"/>
                          </a:solidFill>
                          <a:effectLst/>
                          <a:latin typeface="Arial Narrow" panose="020B0606020202030204" pitchFamily="34" charset="0"/>
                        </a:rPr>
                        <a:t>0.67</a:t>
                      </a:r>
                    </a:p>
                  </a:txBody>
                  <a:tcPr marL="6155" marR="6155" marT="6155" marB="0" anchor="ctr">
                    <a:lnL>
                      <a:noFill/>
                    </a:lnL>
                    <a:lnR>
                      <a:noFill/>
                    </a:lnR>
                    <a:lnT>
                      <a:noFill/>
                    </a:lnT>
                    <a:lnB>
                      <a:noFill/>
                    </a:lnB>
                    <a:solidFill>
                      <a:srgbClr val="FCE7EA"/>
                    </a:solidFill>
                  </a:tcPr>
                </a:tc>
                <a:tc>
                  <a:txBody>
                    <a:bodyPr/>
                    <a:lstStyle/>
                    <a:p>
                      <a:pPr algn="ctr" fontAlgn="ctr"/>
                      <a:r>
                        <a:rPr lang="en-ZA" sz="1200" b="0" i="0" u="none" strike="noStrike">
                          <a:solidFill>
                            <a:schemeClr val="tx2"/>
                          </a:solidFill>
                          <a:effectLst/>
                          <a:latin typeface="Arial Narrow" panose="020B0606020202030204" pitchFamily="34" charset="0"/>
                        </a:rPr>
                        <a:t>0.74</a:t>
                      </a:r>
                    </a:p>
                  </a:txBody>
                  <a:tcPr marL="6155" marR="6155" marT="6155" marB="0" anchor="ctr">
                    <a:lnL>
                      <a:noFill/>
                    </a:lnL>
                    <a:lnR>
                      <a:noFill/>
                    </a:lnR>
                    <a:lnT>
                      <a:noFill/>
                    </a:lnT>
                    <a:lnB>
                      <a:noFill/>
                    </a:lnB>
                    <a:solidFill>
                      <a:srgbClr val="FBCBCD"/>
                    </a:solid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extLst>
                  <a:ext uri="{0D108BD9-81ED-4DB2-BD59-A6C34878D82A}">
                    <a16:rowId xmlns:a16="http://schemas.microsoft.com/office/drawing/2014/main" val="3742136381"/>
                  </a:ext>
                </a:extLst>
              </a:tr>
              <a:tr h="302812">
                <a:tc>
                  <a:txBody>
                    <a:bodyPr/>
                    <a:lstStyle/>
                    <a:p>
                      <a:pPr algn="l" rtl="0" fontAlgn="ctr"/>
                      <a:r>
                        <a:rPr lang="pt-BR" sz="1200" b="0" i="0" u="none" strike="noStrike" dirty="0">
                          <a:solidFill>
                            <a:schemeClr val="tx2"/>
                          </a:solidFill>
                          <a:effectLst/>
                          <a:latin typeface="Arial Narrow" panose="020B0606020202030204" pitchFamily="34" charset="0"/>
                        </a:rPr>
                        <a:t>6  Real Assets fund</a:t>
                      </a:r>
                    </a:p>
                  </a:txBody>
                  <a:tcPr marL="6155" marR="6155" marT="6155" marB="0" anchor="ctr">
                    <a:lnL>
                      <a:noFill/>
                    </a:lnL>
                    <a:lnR>
                      <a:noFill/>
                    </a:lnR>
                    <a:lnT>
                      <a:noFill/>
                    </a:lnT>
                    <a:lnB>
                      <a:noFill/>
                    </a:lnB>
                    <a:noFill/>
                  </a:tcPr>
                </a:tc>
                <a:tc>
                  <a:txBody>
                    <a:bodyPr/>
                    <a:lstStyle/>
                    <a:p>
                      <a:pPr algn="ctr" fontAlgn="ctr"/>
                      <a:r>
                        <a:rPr lang="en-ZA" sz="1200" b="0" i="0" u="none" strike="noStrike">
                          <a:solidFill>
                            <a:schemeClr val="tx2"/>
                          </a:solidFill>
                          <a:effectLst/>
                          <a:latin typeface="Arial Narrow" panose="020B0606020202030204" pitchFamily="34" charset="0"/>
                        </a:rPr>
                        <a:t>0.87</a:t>
                      </a:r>
                    </a:p>
                  </a:txBody>
                  <a:tcPr marL="6155" marR="6155" marT="6155" marB="0" anchor="ctr">
                    <a:lnL>
                      <a:noFill/>
                    </a:lnL>
                    <a:lnR>
                      <a:noFill/>
                    </a:lnR>
                    <a:lnT>
                      <a:noFill/>
                    </a:lnT>
                    <a:lnB>
                      <a:noFill/>
                    </a:lnB>
                    <a:solidFill>
                      <a:srgbClr val="FA9A9C"/>
                    </a:solidFill>
                  </a:tcPr>
                </a:tc>
                <a:tc>
                  <a:txBody>
                    <a:bodyPr/>
                    <a:lstStyle/>
                    <a:p>
                      <a:pPr algn="ctr" fontAlgn="ctr"/>
                      <a:r>
                        <a:rPr lang="en-ZA" sz="1200" b="0" i="0" u="none" strike="noStrike">
                          <a:solidFill>
                            <a:schemeClr val="tx2"/>
                          </a:solidFill>
                          <a:effectLst/>
                          <a:latin typeface="Arial Narrow" panose="020B0606020202030204" pitchFamily="34" charset="0"/>
                        </a:rPr>
                        <a:t>-0.12</a:t>
                      </a:r>
                    </a:p>
                  </a:txBody>
                  <a:tcPr marL="6155" marR="6155" marT="6155" marB="0" anchor="ctr">
                    <a:lnL>
                      <a:noFill/>
                    </a:lnL>
                    <a:lnR>
                      <a:noFill/>
                    </a:lnR>
                    <a:lnT>
                      <a:noFill/>
                    </a:lnT>
                    <a:lnB>
                      <a:noFill/>
                    </a:lnB>
                    <a:solidFill>
                      <a:srgbClr val="6AC181"/>
                    </a:solidFill>
                  </a:tcPr>
                </a:tc>
                <a:tc>
                  <a:txBody>
                    <a:bodyPr/>
                    <a:lstStyle/>
                    <a:p>
                      <a:pPr algn="ctr" fontAlgn="ctr"/>
                      <a:r>
                        <a:rPr lang="en-ZA" sz="1200" b="0" i="0" u="none" strike="noStrike">
                          <a:solidFill>
                            <a:schemeClr val="tx2"/>
                          </a:solidFill>
                          <a:effectLst/>
                          <a:latin typeface="Arial Narrow" panose="020B0606020202030204" pitchFamily="34" charset="0"/>
                        </a:rPr>
                        <a:t>0.69</a:t>
                      </a:r>
                    </a:p>
                  </a:txBody>
                  <a:tcPr marL="6155" marR="6155" marT="6155" marB="0" anchor="ctr">
                    <a:lnL>
                      <a:noFill/>
                    </a:lnL>
                    <a:lnR>
                      <a:noFill/>
                    </a:lnR>
                    <a:lnT>
                      <a:noFill/>
                    </a:lnT>
                    <a:lnB>
                      <a:noFill/>
                    </a:lnB>
                    <a:solidFill>
                      <a:srgbClr val="FCE0E3"/>
                    </a:solidFill>
                  </a:tcPr>
                </a:tc>
                <a:tc>
                  <a:txBody>
                    <a:bodyPr/>
                    <a:lstStyle/>
                    <a:p>
                      <a:pPr algn="ctr" fontAlgn="ctr"/>
                      <a:r>
                        <a:rPr lang="en-ZA" sz="1200" b="0" i="0" u="none" strike="noStrike">
                          <a:solidFill>
                            <a:schemeClr val="tx2"/>
                          </a:solidFill>
                          <a:effectLst/>
                          <a:latin typeface="Arial Narrow" panose="020B0606020202030204" pitchFamily="34" charset="0"/>
                        </a:rPr>
                        <a:t>0.73</a:t>
                      </a:r>
                    </a:p>
                  </a:txBody>
                  <a:tcPr marL="6155" marR="6155" marT="6155" marB="0" anchor="ctr">
                    <a:lnL>
                      <a:noFill/>
                    </a:lnL>
                    <a:lnR>
                      <a:noFill/>
                    </a:lnR>
                    <a:lnT>
                      <a:noFill/>
                    </a:lnT>
                    <a:lnB>
                      <a:noFill/>
                    </a:lnB>
                    <a:solidFill>
                      <a:srgbClr val="FBCED1"/>
                    </a:solidFill>
                  </a:tcPr>
                </a:tc>
                <a:tc>
                  <a:txBody>
                    <a:bodyPr/>
                    <a:lstStyle/>
                    <a:p>
                      <a:pPr algn="ctr" fontAlgn="ctr"/>
                      <a:r>
                        <a:rPr lang="en-ZA" sz="1200" b="0" i="0" u="none" strike="noStrike">
                          <a:solidFill>
                            <a:schemeClr val="tx2"/>
                          </a:solidFill>
                          <a:effectLst/>
                          <a:latin typeface="Arial Narrow" panose="020B0606020202030204" pitchFamily="34" charset="0"/>
                        </a:rPr>
                        <a:t>0.69</a:t>
                      </a:r>
                    </a:p>
                  </a:txBody>
                  <a:tcPr marL="6155" marR="6155" marT="6155" marB="0" anchor="ctr">
                    <a:lnL>
                      <a:noFill/>
                    </a:lnL>
                    <a:lnR>
                      <a:noFill/>
                    </a:lnR>
                    <a:lnT>
                      <a:noFill/>
                    </a:lnT>
                    <a:lnB>
                      <a:noFill/>
                    </a:lnB>
                    <a:solidFill>
                      <a:srgbClr val="FCE1E4"/>
                    </a:solid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extLst>
                  <a:ext uri="{0D108BD9-81ED-4DB2-BD59-A6C34878D82A}">
                    <a16:rowId xmlns:a16="http://schemas.microsoft.com/office/drawing/2014/main" val="4208740198"/>
                  </a:ext>
                </a:extLst>
              </a:tr>
              <a:tr h="302812">
                <a:tc>
                  <a:txBody>
                    <a:bodyPr/>
                    <a:lstStyle/>
                    <a:p>
                      <a:pPr algn="l" rtl="0" fontAlgn="ctr"/>
                      <a:r>
                        <a:rPr lang="en-ZA" sz="1200" b="0" i="0" u="none" strike="noStrike" dirty="0">
                          <a:solidFill>
                            <a:schemeClr val="tx2"/>
                          </a:solidFill>
                          <a:effectLst/>
                          <a:latin typeface="Arial Narrow" panose="020B0606020202030204" pitchFamily="34" charset="0"/>
                        </a:rPr>
                        <a:t>7  Value equity fund</a:t>
                      </a:r>
                    </a:p>
                  </a:txBody>
                  <a:tcPr marL="6155" marR="6155" marT="6155" marB="0" anchor="ctr">
                    <a:lnL>
                      <a:noFill/>
                    </a:lnL>
                    <a:lnR>
                      <a:noFill/>
                    </a:lnR>
                    <a:lnT>
                      <a:noFill/>
                    </a:lnT>
                    <a:lnB>
                      <a:noFill/>
                    </a:lnB>
                    <a:noFill/>
                  </a:tcPr>
                </a:tc>
                <a:tc>
                  <a:txBody>
                    <a:bodyPr/>
                    <a:lstStyle/>
                    <a:p>
                      <a:pPr algn="ctr" fontAlgn="ctr"/>
                      <a:r>
                        <a:rPr lang="en-ZA" sz="1200" b="0" i="0" u="none" strike="noStrike">
                          <a:solidFill>
                            <a:schemeClr val="tx2"/>
                          </a:solidFill>
                          <a:effectLst/>
                          <a:latin typeface="Arial Narrow" panose="020B0606020202030204" pitchFamily="34" charset="0"/>
                        </a:rPr>
                        <a:t>0.79</a:t>
                      </a:r>
                    </a:p>
                  </a:txBody>
                  <a:tcPr marL="6155" marR="6155" marT="6155" marB="0" anchor="ctr">
                    <a:lnL>
                      <a:noFill/>
                    </a:lnL>
                    <a:lnR>
                      <a:noFill/>
                    </a:lnR>
                    <a:lnT>
                      <a:noFill/>
                    </a:lnT>
                    <a:lnB>
                      <a:noFill/>
                    </a:lnB>
                    <a:solidFill>
                      <a:srgbClr val="FBB8BB"/>
                    </a:solidFill>
                  </a:tcPr>
                </a:tc>
                <a:tc>
                  <a:txBody>
                    <a:bodyPr/>
                    <a:lstStyle/>
                    <a:p>
                      <a:pPr algn="ctr" fontAlgn="ctr"/>
                      <a:r>
                        <a:rPr lang="en-ZA" sz="1200" b="0" i="0" u="none" strike="noStrike">
                          <a:solidFill>
                            <a:schemeClr val="tx2"/>
                          </a:solidFill>
                          <a:effectLst/>
                          <a:latin typeface="Arial Narrow" panose="020B0606020202030204" pitchFamily="34" charset="0"/>
                        </a:rPr>
                        <a:t>0.00</a:t>
                      </a:r>
                    </a:p>
                  </a:txBody>
                  <a:tcPr marL="6155" marR="6155" marT="6155" marB="0" anchor="ctr">
                    <a:lnL>
                      <a:noFill/>
                    </a:lnL>
                    <a:lnR>
                      <a:noFill/>
                    </a:lnR>
                    <a:lnT>
                      <a:noFill/>
                    </a:lnT>
                    <a:lnB>
                      <a:noFill/>
                    </a:lnB>
                    <a:solidFill>
                      <a:srgbClr val="82CA96"/>
                    </a:solidFill>
                  </a:tcPr>
                </a:tc>
                <a:tc>
                  <a:txBody>
                    <a:bodyPr/>
                    <a:lstStyle/>
                    <a:p>
                      <a:pPr algn="ctr" fontAlgn="ctr"/>
                      <a:r>
                        <a:rPr lang="en-ZA" sz="1200" b="0" i="0" u="none" strike="noStrike">
                          <a:solidFill>
                            <a:schemeClr val="tx2"/>
                          </a:solidFill>
                          <a:effectLst/>
                          <a:latin typeface="Arial Narrow" panose="020B0606020202030204" pitchFamily="34" charset="0"/>
                        </a:rPr>
                        <a:t>0.62</a:t>
                      </a:r>
                    </a:p>
                  </a:txBody>
                  <a:tcPr marL="6155" marR="6155" marT="6155" marB="0" anchor="ctr">
                    <a:lnL>
                      <a:noFill/>
                    </a:lnL>
                    <a:lnR>
                      <a:noFill/>
                    </a:lnR>
                    <a:lnT>
                      <a:noFill/>
                    </a:lnT>
                    <a:lnB>
                      <a:noFill/>
                    </a:lnB>
                    <a:solidFill>
                      <a:srgbClr val="FCFCFF"/>
                    </a:solidFill>
                  </a:tcPr>
                </a:tc>
                <a:tc>
                  <a:txBody>
                    <a:bodyPr/>
                    <a:lstStyle/>
                    <a:p>
                      <a:pPr algn="ctr" fontAlgn="ctr"/>
                      <a:r>
                        <a:rPr lang="en-ZA" sz="1200" b="0" i="0" u="none" strike="noStrike">
                          <a:solidFill>
                            <a:schemeClr val="tx2"/>
                          </a:solidFill>
                          <a:effectLst/>
                          <a:latin typeface="Arial Narrow" panose="020B0606020202030204" pitchFamily="34" charset="0"/>
                        </a:rPr>
                        <a:t>0.76</a:t>
                      </a:r>
                    </a:p>
                  </a:txBody>
                  <a:tcPr marL="6155" marR="6155" marT="6155" marB="0" anchor="ctr">
                    <a:lnL>
                      <a:noFill/>
                    </a:lnL>
                    <a:lnR>
                      <a:noFill/>
                    </a:lnR>
                    <a:lnT>
                      <a:noFill/>
                    </a:lnT>
                    <a:lnB>
                      <a:noFill/>
                    </a:lnB>
                    <a:solidFill>
                      <a:srgbClr val="FBC6C9"/>
                    </a:solidFill>
                  </a:tcPr>
                </a:tc>
                <a:tc>
                  <a:txBody>
                    <a:bodyPr/>
                    <a:lstStyle/>
                    <a:p>
                      <a:pPr algn="ctr" fontAlgn="ctr"/>
                      <a:r>
                        <a:rPr lang="en-ZA" sz="1200" b="0" i="0" u="none" strike="noStrike" dirty="0">
                          <a:solidFill>
                            <a:schemeClr val="tx2"/>
                          </a:solidFill>
                          <a:effectLst/>
                          <a:latin typeface="Arial Narrow" panose="020B0606020202030204" pitchFamily="34" charset="0"/>
                        </a:rPr>
                        <a:t>0.89</a:t>
                      </a:r>
                    </a:p>
                  </a:txBody>
                  <a:tcPr marL="6155" marR="6155" marT="6155" marB="0" anchor="ctr">
                    <a:lnL>
                      <a:noFill/>
                    </a:lnL>
                    <a:lnR>
                      <a:noFill/>
                    </a:lnR>
                    <a:lnT>
                      <a:noFill/>
                    </a:lnT>
                    <a:lnB>
                      <a:noFill/>
                    </a:lnB>
                    <a:solidFill>
                      <a:srgbClr val="FA9092"/>
                    </a:solidFill>
                  </a:tcPr>
                </a:tc>
                <a:tc>
                  <a:txBody>
                    <a:bodyPr/>
                    <a:lstStyle/>
                    <a:p>
                      <a:pPr algn="ctr" fontAlgn="ctr"/>
                      <a:r>
                        <a:rPr lang="en-ZA" sz="1200" b="0" i="0" u="none" strike="noStrike" dirty="0">
                          <a:solidFill>
                            <a:schemeClr val="tx2"/>
                          </a:solidFill>
                          <a:effectLst/>
                          <a:latin typeface="Arial Narrow" panose="020B0606020202030204" pitchFamily="34" charset="0"/>
                        </a:rPr>
                        <a:t>0.70</a:t>
                      </a:r>
                    </a:p>
                  </a:txBody>
                  <a:tcPr marL="6155" marR="6155" marT="6155" marB="0" anchor="ctr">
                    <a:lnL>
                      <a:noFill/>
                    </a:lnL>
                    <a:lnR>
                      <a:noFill/>
                    </a:lnR>
                    <a:lnT>
                      <a:noFill/>
                    </a:lnT>
                    <a:lnB>
                      <a:noFill/>
                    </a:lnB>
                    <a:solidFill>
                      <a:srgbClr val="FCDCDF"/>
                    </a:solid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extLst>
                  <a:ext uri="{0D108BD9-81ED-4DB2-BD59-A6C34878D82A}">
                    <a16:rowId xmlns:a16="http://schemas.microsoft.com/office/drawing/2014/main" val="3779237786"/>
                  </a:ext>
                </a:extLst>
              </a:tr>
              <a:tr h="302812">
                <a:tc>
                  <a:txBody>
                    <a:bodyPr/>
                    <a:lstStyle/>
                    <a:p>
                      <a:pPr algn="l" rtl="0" fontAlgn="ctr"/>
                      <a:r>
                        <a:rPr lang="en-ZA" sz="1200" b="0" i="0" u="none" strike="noStrike" dirty="0">
                          <a:solidFill>
                            <a:schemeClr val="tx2"/>
                          </a:solidFill>
                          <a:effectLst/>
                          <a:latin typeface="Arial Narrow" panose="020B0606020202030204" pitchFamily="34" charset="0"/>
                        </a:rPr>
                        <a:t>8   Multi-Strat</a:t>
                      </a:r>
                    </a:p>
                  </a:txBody>
                  <a:tcPr marL="6155" marR="6155" marT="6155" marB="0" anchor="ctr">
                    <a:lnL>
                      <a:noFill/>
                    </a:lnL>
                    <a:lnR>
                      <a:noFill/>
                    </a:lnR>
                    <a:lnT>
                      <a:noFill/>
                    </a:lnT>
                    <a:lnB>
                      <a:noFill/>
                    </a:lnB>
                    <a:noFill/>
                  </a:tcPr>
                </a:tc>
                <a:tc>
                  <a:txBody>
                    <a:bodyPr/>
                    <a:lstStyle/>
                    <a:p>
                      <a:pPr algn="ctr" fontAlgn="ctr"/>
                      <a:r>
                        <a:rPr lang="en-ZA" sz="1200" b="0" i="0" u="none" strike="noStrike">
                          <a:solidFill>
                            <a:schemeClr val="tx2"/>
                          </a:solidFill>
                          <a:effectLst/>
                          <a:latin typeface="Arial Narrow" panose="020B0606020202030204" pitchFamily="34" charset="0"/>
                        </a:rPr>
                        <a:t>-0.16</a:t>
                      </a:r>
                    </a:p>
                  </a:txBody>
                  <a:tcPr marL="6155" marR="6155" marT="6155" marB="0" anchor="ctr">
                    <a:lnL>
                      <a:noFill/>
                    </a:lnL>
                    <a:lnR>
                      <a:noFill/>
                    </a:lnR>
                    <a:lnT>
                      <a:noFill/>
                    </a:lnT>
                    <a:lnB>
                      <a:noFill/>
                    </a:lnB>
                    <a:solidFill>
                      <a:srgbClr val="63BE7B"/>
                    </a:solidFill>
                  </a:tcPr>
                </a:tc>
                <a:tc>
                  <a:txBody>
                    <a:bodyPr/>
                    <a:lstStyle/>
                    <a:p>
                      <a:pPr algn="ctr" fontAlgn="ctr"/>
                      <a:r>
                        <a:rPr lang="en-ZA" sz="1200" b="0" i="0" u="none" strike="noStrike">
                          <a:solidFill>
                            <a:schemeClr val="tx2"/>
                          </a:solidFill>
                          <a:effectLst/>
                          <a:latin typeface="Arial Narrow" panose="020B0606020202030204" pitchFamily="34" charset="0"/>
                        </a:rPr>
                        <a:t>-0.06</a:t>
                      </a:r>
                    </a:p>
                  </a:txBody>
                  <a:tcPr marL="6155" marR="6155" marT="6155" marB="0" anchor="ctr">
                    <a:lnL>
                      <a:noFill/>
                    </a:lnL>
                    <a:lnR>
                      <a:noFill/>
                    </a:lnR>
                    <a:lnT>
                      <a:noFill/>
                    </a:lnT>
                    <a:lnB>
                      <a:noFill/>
                    </a:lnB>
                    <a:solidFill>
                      <a:srgbClr val="77C68C"/>
                    </a:solidFill>
                  </a:tcPr>
                </a:tc>
                <a:tc>
                  <a:txBody>
                    <a:bodyPr/>
                    <a:lstStyle/>
                    <a:p>
                      <a:pPr algn="ctr" fontAlgn="ctr"/>
                      <a:r>
                        <a:rPr lang="en-ZA" sz="1200" b="0" i="0" u="none" strike="noStrike">
                          <a:solidFill>
                            <a:schemeClr val="tx2"/>
                          </a:solidFill>
                          <a:effectLst/>
                          <a:latin typeface="Arial Narrow" panose="020B0606020202030204" pitchFamily="34" charset="0"/>
                        </a:rPr>
                        <a:t>0.01</a:t>
                      </a:r>
                    </a:p>
                  </a:txBody>
                  <a:tcPr marL="6155" marR="6155" marT="6155" marB="0" anchor="ctr">
                    <a:lnL>
                      <a:noFill/>
                    </a:lnL>
                    <a:lnR>
                      <a:noFill/>
                    </a:lnR>
                    <a:lnT>
                      <a:noFill/>
                    </a:lnT>
                    <a:lnB>
                      <a:noFill/>
                    </a:lnB>
                    <a:solidFill>
                      <a:srgbClr val="84CB98"/>
                    </a:solidFill>
                  </a:tcPr>
                </a:tc>
                <a:tc>
                  <a:txBody>
                    <a:bodyPr/>
                    <a:lstStyle/>
                    <a:p>
                      <a:pPr algn="ctr" fontAlgn="ctr"/>
                      <a:r>
                        <a:rPr lang="en-ZA" sz="1200" b="0" i="0" u="none" strike="noStrike">
                          <a:solidFill>
                            <a:schemeClr val="tx2"/>
                          </a:solidFill>
                          <a:effectLst/>
                          <a:latin typeface="Arial Narrow" panose="020B0606020202030204" pitchFamily="34" charset="0"/>
                        </a:rPr>
                        <a:t>0.02</a:t>
                      </a:r>
                    </a:p>
                  </a:txBody>
                  <a:tcPr marL="6155" marR="6155" marT="6155" marB="0" anchor="ctr">
                    <a:lnL>
                      <a:noFill/>
                    </a:lnL>
                    <a:lnR>
                      <a:noFill/>
                    </a:lnR>
                    <a:lnT>
                      <a:noFill/>
                    </a:lnT>
                    <a:lnB>
                      <a:noFill/>
                    </a:lnB>
                    <a:solidFill>
                      <a:srgbClr val="86CC99"/>
                    </a:solidFill>
                  </a:tcPr>
                </a:tc>
                <a:tc>
                  <a:txBody>
                    <a:bodyPr/>
                    <a:lstStyle/>
                    <a:p>
                      <a:pPr algn="ctr" fontAlgn="ctr"/>
                      <a:r>
                        <a:rPr lang="en-ZA" sz="1200" b="0" i="0" u="none" strike="noStrike">
                          <a:solidFill>
                            <a:schemeClr val="tx2"/>
                          </a:solidFill>
                          <a:effectLst/>
                          <a:latin typeface="Arial Narrow" panose="020B0606020202030204" pitchFamily="34" charset="0"/>
                        </a:rPr>
                        <a:t>-0.04</a:t>
                      </a:r>
                    </a:p>
                  </a:txBody>
                  <a:tcPr marL="6155" marR="6155" marT="6155" marB="0" anchor="ctr">
                    <a:lnL>
                      <a:noFill/>
                    </a:lnL>
                    <a:lnR>
                      <a:noFill/>
                    </a:lnR>
                    <a:lnT>
                      <a:noFill/>
                    </a:lnT>
                    <a:lnB>
                      <a:noFill/>
                    </a:lnB>
                    <a:solidFill>
                      <a:srgbClr val="7AC78F"/>
                    </a:solidFill>
                  </a:tcPr>
                </a:tc>
                <a:tc>
                  <a:txBody>
                    <a:bodyPr/>
                    <a:lstStyle/>
                    <a:p>
                      <a:pPr algn="ctr" fontAlgn="ctr"/>
                      <a:r>
                        <a:rPr lang="en-ZA" sz="1200" b="0" i="0" u="none" strike="noStrike">
                          <a:solidFill>
                            <a:schemeClr val="tx2"/>
                          </a:solidFill>
                          <a:effectLst/>
                          <a:latin typeface="Arial Narrow" panose="020B0606020202030204" pitchFamily="34" charset="0"/>
                        </a:rPr>
                        <a:t>-0.06</a:t>
                      </a:r>
                    </a:p>
                  </a:txBody>
                  <a:tcPr marL="6155" marR="6155" marT="6155" marB="0" anchor="ctr">
                    <a:lnL>
                      <a:noFill/>
                    </a:lnL>
                    <a:lnR>
                      <a:noFill/>
                    </a:lnR>
                    <a:lnT>
                      <a:noFill/>
                    </a:lnT>
                    <a:lnB>
                      <a:noFill/>
                    </a:lnB>
                    <a:solidFill>
                      <a:srgbClr val="76C68C"/>
                    </a:solidFill>
                  </a:tcPr>
                </a:tc>
                <a:tc>
                  <a:txBody>
                    <a:bodyPr/>
                    <a:lstStyle/>
                    <a:p>
                      <a:pPr algn="ctr" fontAlgn="ctr"/>
                      <a:r>
                        <a:rPr lang="en-ZA" sz="1200" b="0" i="0" u="none" strike="noStrike" dirty="0">
                          <a:solidFill>
                            <a:schemeClr val="tx2"/>
                          </a:solidFill>
                          <a:effectLst/>
                          <a:latin typeface="Arial Narrow" panose="020B0606020202030204" pitchFamily="34" charset="0"/>
                        </a:rPr>
                        <a:t>-0.01</a:t>
                      </a:r>
                    </a:p>
                  </a:txBody>
                  <a:tcPr marL="6155" marR="6155" marT="6155" marB="0" anchor="ctr">
                    <a:lnL>
                      <a:noFill/>
                    </a:lnL>
                    <a:lnR>
                      <a:noFill/>
                    </a:lnR>
                    <a:lnT>
                      <a:noFill/>
                    </a:lnT>
                    <a:lnB>
                      <a:noFill/>
                    </a:lnB>
                    <a:solidFill>
                      <a:srgbClr val="80CA94"/>
                    </a:solid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extLst>
                  <a:ext uri="{0D108BD9-81ED-4DB2-BD59-A6C34878D82A}">
                    <a16:rowId xmlns:a16="http://schemas.microsoft.com/office/drawing/2014/main" val="2745103539"/>
                  </a:ext>
                </a:extLst>
              </a:tr>
              <a:tr h="302812">
                <a:tc>
                  <a:txBody>
                    <a:bodyPr/>
                    <a:lstStyle/>
                    <a:p>
                      <a:pPr algn="l" rtl="0" fontAlgn="ctr"/>
                      <a:r>
                        <a:rPr lang="en-ZA" sz="1200" b="0" i="0" u="none" strike="noStrike" dirty="0">
                          <a:solidFill>
                            <a:schemeClr val="tx2"/>
                          </a:solidFill>
                          <a:effectLst/>
                          <a:latin typeface="Arial Narrow" panose="020B0606020202030204" pitchFamily="34" charset="0"/>
                        </a:rPr>
                        <a:t>9   MSCI World Index</a:t>
                      </a:r>
                    </a:p>
                  </a:txBody>
                  <a:tcPr marL="6155" marR="6155" marT="6155" marB="0" anchor="ctr">
                    <a:lnL>
                      <a:noFill/>
                    </a:lnL>
                    <a:lnR>
                      <a:noFill/>
                    </a:lnR>
                    <a:lnT>
                      <a:noFill/>
                    </a:lnT>
                    <a:lnB>
                      <a:noFill/>
                    </a:lnB>
                    <a:noFill/>
                  </a:tcPr>
                </a:tc>
                <a:tc>
                  <a:txBody>
                    <a:bodyPr/>
                    <a:lstStyle/>
                    <a:p>
                      <a:pPr algn="ctr" fontAlgn="ctr"/>
                      <a:r>
                        <a:rPr lang="en-ZA" sz="1200" b="0" i="0" u="none" strike="noStrike">
                          <a:solidFill>
                            <a:schemeClr val="tx2"/>
                          </a:solidFill>
                          <a:effectLst/>
                          <a:latin typeface="Arial Narrow" panose="020B0606020202030204" pitchFamily="34" charset="0"/>
                        </a:rPr>
                        <a:t>0.85</a:t>
                      </a:r>
                    </a:p>
                  </a:txBody>
                  <a:tcPr marL="6155" marR="6155" marT="6155" marB="0" anchor="ctr">
                    <a:lnL>
                      <a:noFill/>
                    </a:lnL>
                    <a:lnR>
                      <a:noFill/>
                    </a:lnR>
                    <a:lnT>
                      <a:noFill/>
                    </a:lnT>
                    <a:lnB>
                      <a:noFill/>
                    </a:lnB>
                    <a:solidFill>
                      <a:srgbClr val="FAA0A2"/>
                    </a:solidFill>
                  </a:tcPr>
                </a:tc>
                <a:tc>
                  <a:txBody>
                    <a:bodyPr/>
                    <a:lstStyle/>
                    <a:p>
                      <a:pPr algn="ctr" fontAlgn="ctr"/>
                      <a:r>
                        <a:rPr lang="en-ZA" sz="1200" b="0" i="0" u="none" strike="noStrike">
                          <a:solidFill>
                            <a:schemeClr val="tx2"/>
                          </a:solidFill>
                          <a:effectLst/>
                          <a:latin typeface="Arial Narrow" panose="020B0606020202030204" pitchFamily="34" charset="0"/>
                        </a:rPr>
                        <a:t>0.04</a:t>
                      </a:r>
                    </a:p>
                  </a:txBody>
                  <a:tcPr marL="6155" marR="6155" marT="6155" marB="0" anchor="ctr">
                    <a:lnL>
                      <a:noFill/>
                    </a:lnL>
                    <a:lnR>
                      <a:noFill/>
                    </a:lnR>
                    <a:lnT>
                      <a:noFill/>
                    </a:lnT>
                    <a:lnB>
                      <a:noFill/>
                    </a:lnB>
                    <a:solidFill>
                      <a:srgbClr val="8BCE9D"/>
                    </a:solidFill>
                  </a:tcPr>
                </a:tc>
                <a:tc>
                  <a:txBody>
                    <a:bodyPr/>
                    <a:lstStyle/>
                    <a:p>
                      <a:pPr algn="ctr" fontAlgn="ctr"/>
                      <a:r>
                        <a:rPr lang="en-ZA" sz="1200" b="0" i="0" u="none" strike="noStrike">
                          <a:solidFill>
                            <a:schemeClr val="tx2"/>
                          </a:solidFill>
                          <a:effectLst/>
                          <a:latin typeface="Arial Narrow" panose="020B0606020202030204" pitchFamily="34" charset="0"/>
                        </a:rPr>
                        <a:t>0.65</a:t>
                      </a:r>
                    </a:p>
                  </a:txBody>
                  <a:tcPr marL="6155" marR="6155" marT="6155" marB="0" anchor="ctr">
                    <a:lnL>
                      <a:noFill/>
                    </a:lnL>
                    <a:lnR>
                      <a:noFill/>
                    </a:lnR>
                    <a:lnT>
                      <a:noFill/>
                    </a:lnT>
                    <a:lnB>
                      <a:noFill/>
                    </a:lnB>
                    <a:solidFill>
                      <a:srgbClr val="FCEEF0"/>
                    </a:solidFill>
                  </a:tcPr>
                </a:tc>
                <a:tc>
                  <a:txBody>
                    <a:bodyPr/>
                    <a:lstStyle/>
                    <a:p>
                      <a:pPr algn="ctr" fontAlgn="ctr"/>
                      <a:r>
                        <a:rPr lang="en-ZA" sz="1200" b="0" i="0" u="none" strike="noStrike">
                          <a:solidFill>
                            <a:schemeClr val="tx2"/>
                          </a:solidFill>
                          <a:effectLst/>
                          <a:latin typeface="Arial Narrow" panose="020B0606020202030204" pitchFamily="34" charset="0"/>
                        </a:rPr>
                        <a:t>0.76</a:t>
                      </a:r>
                    </a:p>
                  </a:txBody>
                  <a:tcPr marL="6155" marR="6155" marT="6155" marB="0" anchor="ctr">
                    <a:lnL>
                      <a:noFill/>
                    </a:lnL>
                    <a:lnR>
                      <a:noFill/>
                    </a:lnR>
                    <a:lnT>
                      <a:noFill/>
                    </a:lnT>
                    <a:lnB>
                      <a:noFill/>
                    </a:lnB>
                    <a:solidFill>
                      <a:srgbClr val="FBC5C8"/>
                    </a:solidFill>
                  </a:tcPr>
                </a:tc>
                <a:tc>
                  <a:txBody>
                    <a:bodyPr/>
                    <a:lstStyle/>
                    <a:p>
                      <a:pPr algn="ctr" fontAlgn="ctr"/>
                      <a:r>
                        <a:rPr lang="en-ZA" sz="1200" b="0" i="0" u="none" strike="noStrike">
                          <a:solidFill>
                            <a:schemeClr val="tx2"/>
                          </a:solidFill>
                          <a:effectLst/>
                          <a:latin typeface="Arial Narrow" panose="020B0606020202030204" pitchFamily="34" charset="0"/>
                        </a:rPr>
                        <a:t>0.94</a:t>
                      </a:r>
                    </a:p>
                  </a:txBody>
                  <a:tcPr marL="6155" marR="6155" marT="6155" marB="0" anchor="ctr">
                    <a:lnL>
                      <a:noFill/>
                    </a:lnL>
                    <a:lnR>
                      <a:noFill/>
                    </a:lnR>
                    <a:lnT>
                      <a:noFill/>
                    </a:lnT>
                    <a:lnB>
                      <a:noFill/>
                    </a:lnB>
                    <a:solidFill>
                      <a:srgbClr val="F98082"/>
                    </a:solidFill>
                  </a:tcPr>
                </a:tc>
                <a:tc>
                  <a:txBody>
                    <a:bodyPr/>
                    <a:lstStyle/>
                    <a:p>
                      <a:pPr algn="ctr" fontAlgn="ctr"/>
                      <a:r>
                        <a:rPr lang="en-ZA" sz="1200" b="0" i="0" u="none" strike="noStrike">
                          <a:solidFill>
                            <a:schemeClr val="tx2"/>
                          </a:solidFill>
                          <a:effectLst/>
                          <a:latin typeface="Arial Narrow" panose="020B0606020202030204" pitchFamily="34" charset="0"/>
                        </a:rPr>
                        <a:t>0.73</a:t>
                      </a:r>
                    </a:p>
                  </a:txBody>
                  <a:tcPr marL="6155" marR="6155" marT="6155" marB="0" anchor="ctr">
                    <a:lnL>
                      <a:noFill/>
                    </a:lnL>
                    <a:lnR>
                      <a:noFill/>
                    </a:lnR>
                    <a:lnT>
                      <a:noFill/>
                    </a:lnT>
                    <a:lnB>
                      <a:noFill/>
                    </a:lnB>
                    <a:solidFill>
                      <a:srgbClr val="FBCFD2"/>
                    </a:solidFill>
                  </a:tcPr>
                </a:tc>
                <a:tc>
                  <a:txBody>
                    <a:bodyPr/>
                    <a:lstStyle/>
                    <a:p>
                      <a:pPr algn="ctr" fontAlgn="ctr"/>
                      <a:r>
                        <a:rPr lang="en-ZA" sz="1200" b="0" i="0" u="none" strike="noStrike">
                          <a:solidFill>
                            <a:schemeClr val="tx2"/>
                          </a:solidFill>
                          <a:effectLst/>
                          <a:latin typeface="Arial Narrow" panose="020B0606020202030204" pitchFamily="34" charset="0"/>
                        </a:rPr>
                        <a:t>0.92</a:t>
                      </a:r>
                    </a:p>
                  </a:txBody>
                  <a:tcPr marL="6155" marR="6155" marT="6155" marB="0" anchor="ctr">
                    <a:lnL>
                      <a:noFill/>
                    </a:lnL>
                    <a:lnR>
                      <a:noFill/>
                    </a:lnR>
                    <a:lnT>
                      <a:noFill/>
                    </a:lnT>
                    <a:lnB>
                      <a:noFill/>
                    </a:lnB>
                    <a:solidFill>
                      <a:srgbClr val="F98688"/>
                    </a:solidFill>
                  </a:tcPr>
                </a:tc>
                <a:tc>
                  <a:txBody>
                    <a:bodyPr/>
                    <a:lstStyle/>
                    <a:p>
                      <a:pPr algn="ctr" fontAlgn="ctr"/>
                      <a:r>
                        <a:rPr lang="en-ZA" sz="1200" b="0" i="0" u="none" strike="noStrike" dirty="0">
                          <a:solidFill>
                            <a:schemeClr val="tx2"/>
                          </a:solidFill>
                          <a:effectLst/>
                          <a:latin typeface="Arial Narrow" panose="020B0606020202030204" pitchFamily="34" charset="0"/>
                        </a:rPr>
                        <a:t>-0.13</a:t>
                      </a:r>
                    </a:p>
                  </a:txBody>
                  <a:tcPr marL="6155" marR="6155" marT="6155" marB="0" anchor="ctr">
                    <a:lnL>
                      <a:noFill/>
                    </a:lnL>
                    <a:lnR>
                      <a:noFill/>
                    </a:lnR>
                    <a:lnT>
                      <a:noFill/>
                    </a:lnT>
                    <a:lnB>
                      <a:noFill/>
                    </a:lnB>
                    <a:solidFill>
                      <a:srgbClr val="69C080"/>
                    </a:solid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dirty="0">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extLst>
                  <a:ext uri="{0D108BD9-81ED-4DB2-BD59-A6C34878D82A}">
                    <a16:rowId xmlns:a16="http://schemas.microsoft.com/office/drawing/2014/main" val="1447893759"/>
                  </a:ext>
                </a:extLst>
              </a:tr>
              <a:tr h="302812">
                <a:tc>
                  <a:txBody>
                    <a:bodyPr/>
                    <a:lstStyle/>
                    <a:p>
                      <a:pPr algn="l" rtl="0" fontAlgn="ctr"/>
                      <a:r>
                        <a:rPr lang="en-ZA" sz="1200" b="0" i="0" u="none" strike="noStrike" dirty="0">
                          <a:solidFill>
                            <a:schemeClr val="tx2"/>
                          </a:solidFill>
                          <a:effectLst/>
                          <a:latin typeface="Arial Narrow" panose="020B0606020202030204" pitchFamily="34" charset="0"/>
                        </a:rPr>
                        <a:t>10   US Government Bonds</a:t>
                      </a:r>
                    </a:p>
                  </a:txBody>
                  <a:tcPr marL="6155" marR="6155" marT="6155" marB="0" anchor="ctr">
                    <a:lnL>
                      <a:noFill/>
                    </a:lnL>
                    <a:lnR>
                      <a:noFill/>
                    </a:lnR>
                    <a:lnT>
                      <a:noFill/>
                    </a:lnT>
                    <a:lnB>
                      <a:noFill/>
                    </a:lnB>
                    <a:noFill/>
                  </a:tcPr>
                </a:tc>
                <a:tc>
                  <a:txBody>
                    <a:bodyPr/>
                    <a:lstStyle/>
                    <a:p>
                      <a:pPr algn="ctr" fontAlgn="ctr"/>
                      <a:r>
                        <a:rPr lang="en-ZA" sz="1200" b="0" i="0" u="none" strike="noStrike">
                          <a:solidFill>
                            <a:schemeClr val="tx2"/>
                          </a:solidFill>
                          <a:effectLst/>
                          <a:latin typeface="Arial Narrow" panose="020B0606020202030204" pitchFamily="34" charset="0"/>
                        </a:rPr>
                        <a:t>0.39</a:t>
                      </a:r>
                    </a:p>
                  </a:txBody>
                  <a:tcPr marL="6155" marR="6155" marT="6155" marB="0" anchor="ctr">
                    <a:lnL>
                      <a:noFill/>
                    </a:lnL>
                    <a:lnR>
                      <a:noFill/>
                    </a:lnR>
                    <a:lnT>
                      <a:noFill/>
                    </a:lnT>
                    <a:lnB>
                      <a:noFill/>
                    </a:lnB>
                    <a:solidFill>
                      <a:srgbClr val="CFE9D8"/>
                    </a:solidFill>
                  </a:tcPr>
                </a:tc>
                <a:tc>
                  <a:txBody>
                    <a:bodyPr/>
                    <a:lstStyle/>
                    <a:p>
                      <a:pPr algn="ctr" fontAlgn="ctr"/>
                      <a:r>
                        <a:rPr lang="en-ZA" sz="1200" b="0" i="0" u="none" strike="noStrike">
                          <a:solidFill>
                            <a:schemeClr val="tx2"/>
                          </a:solidFill>
                          <a:effectLst/>
                          <a:latin typeface="Arial Narrow" panose="020B0606020202030204" pitchFamily="34" charset="0"/>
                        </a:rPr>
                        <a:t>0.14</a:t>
                      </a:r>
                    </a:p>
                  </a:txBody>
                  <a:tcPr marL="6155" marR="6155" marT="6155" marB="0" anchor="ctr">
                    <a:lnL>
                      <a:noFill/>
                    </a:lnL>
                    <a:lnR>
                      <a:noFill/>
                    </a:lnR>
                    <a:lnT>
                      <a:noFill/>
                    </a:lnT>
                    <a:lnB>
                      <a:noFill/>
                    </a:lnB>
                    <a:solidFill>
                      <a:srgbClr val="9DD5AD"/>
                    </a:solidFill>
                  </a:tcPr>
                </a:tc>
                <a:tc>
                  <a:txBody>
                    <a:bodyPr/>
                    <a:lstStyle/>
                    <a:p>
                      <a:pPr algn="ctr" fontAlgn="ctr"/>
                      <a:r>
                        <a:rPr lang="en-ZA" sz="1200" b="0" i="0" u="none" strike="noStrike">
                          <a:solidFill>
                            <a:schemeClr val="tx2"/>
                          </a:solidFill>
                          <a:effectLst/>
                          <a:latin typeface="Arial Narrow" panose="020B0606020202030204" pitchFamily="34" charset="0"/>
                        </a:rPr>
                        <a:t>0.76</a:t>
                      </a:r>
                    </a:p>
                  </a:txBody>
                  <a:tcPr marL="6155" marR="6155" marT="6155" marB="0" anchor="ctr">
                    <a:lnL>
                      <a:noFill/>
                    </a:lnL>
                    <a:lnR>
                      <a:noFill/>
                    </a:lnR>
                    <a:lnT>
                      <a:noFill/>
                    </a:lnT>
                    <a:lnB>
                      <a:noFill/>
                    </a:lnB>
                    <a:solidFill>
                      <a:srgbClr val="FBC5C8"/>
                    </a:solidFill>
                  </a:tcPr>
                </a:tc>
                <a:tc>
                  <a:txBody>
                    <a:bodyPr/>
                    <a:lstStyle/>
                    <a:p>
                      <a:pPr algn="ctr" fontAlgn="ctr"/>
                      <a:r>
                        <a:rPr lang="en-ZA" sz="1200" b="0" i="0" u="none" strike="noStrike">
                          <a:solidFill>
                            <a:schemeClr val="tx2"/>
                          </a:solidFill>
                          <a:effectLst/>
                          <a:latin typeface="Arial Narrow" panose="020B0606020202030204" pitchFamily="34" charset="0"/>
                        </a:rPr>
                        <a:t>0.48</a:t>
                      </a:r>
                    </a:p>
                  </a:txBody>
                  <a:tcPr marL="6155" marR="6155" marT="6155" marB="0" anchor="ctr">
                    <a:lnL>
                      <a:noFill/>
                    </a:lnL>
                    <a:lnR>
                      <a:noFill/>
                    </a:lnR>
                    <a:lnT>
                      <a:noFill/>
                    </a:lnT>
                    <a:lnB>
                      <a:noFill/>
                    </a:lnB>
                    <a:solidFill>
                      <a:srgbClr val="E1F1E7"/>
                    </a:solidFill>
                  </a:tcPr>
                </a:tc>
                <a:tc>
                  <a:txBody>
                    <a:bodyPr/>
                    <a:lstStyle/>
                    <a:p>
                      <a:pPr algn="ctr" fontAlgn="ctr"/>
                      <a:r>
                        <a:rPr lang="en-ZA" sz="1200" b="0" i="0" u="none" strike="noStrike">
                          <a:solidFill>
                            <a:schemeClr val="tx2"/>
                          </a:solidFill>
                          <a:effectLst/>
                          <a:latin typeface="Arial Narrow" panose="020B0606020202030204" pitchFamily="34" charset="0"/>
                        </a:rPr>
                        <a:t>0.26</a:t>
                      </a:r>
                    </a:p>
                  </a:txBody>
                  <a:tcPr marL="6155" marR="6155" marT="6155" marB="0" anchor="ctr">
                    <a:lnL>
                      <a:noFill/>
                    </a:lnL>
                    <a:lnR>
                      <a:noFill/>
                    </a:lnR>
                    <a:lnT>
                      <a:noFill/>
                    </a:lnT>
                    <a:lnB>
                      <a:noFill/>
                    </a:lnB>
                    <a:solidFill>
                      <a:srgbClr val="B5DFC2"/>
                    </a:solidFill>
                  </a:tcPr>
                </a:tc>
                <a:tc>
                  <a:txBody>
                    <a:bodyPr/>
                    <a:lstStyle/>
                    <a:p>
                      <a:pPr algn="ctr" fontAlgn="ctr"/>
                      <a:r>
                        <a:rPr lang="en-ZA" sz="1200" b="0" i="0" u="none" strike="noStrike">
                          <a:solidFill>
                            <a:schemeClr val="tx2"/>
                          </a:solidFill>
                          <a:effectLst/>
                          <a:latin typeface="Arial Narrow" panose="020B0606020202030204" pitchFamily="34" charset="0"/>
                        </a:rPr>
                        <a:t>0.38</a:t>
                      </a:r>
                    </a:p>
                  </a:txBody>
                  <a:tcPr marL="6155" marR="6155" marT="6155" marB="0" anchor="ctr">
                    <a:lnL>
                      <a:noFill/>
                    </a:lnL>
                    <a:lnR>
                      <a:noFill/>
                    </a:lnR>
                    <a:lnT>
                      <a:noFill/>
                    </a:lnT>
                    <a:lnB>
                      <a:noFill/>
                    </a:lnB>
                    <a:solidFill>
                      <a:srgbClr val="CEE9D7"/>
                    </a:solidFill>
                  </a:tcPr>
                </a:tc>
                <a:tc>
                  <a:txBody>
                    <a:bodyPr/>
                    <a:lstStyle/>
                    <a:p>
                      <a:pPr algn="ctr" fontAlgn="ctr"/>
                      <a:r>
                        <a:rPr lang="en-ZA" sz="1200" b="0" i="0" u="none" strike="noStrike">
                          <a:solidFill>
                            <a:schemeClr val="tx2"/>
                          </a:solidFill>
                          <a:effectLst/>
                          <a:latin typeface="Arial Narrow" panose="020B0606020202030204" pitchFamily="34" charset="0"/>
                        </a:rPr>
                        <a:t>0.08</a:t>
                      </a:r>
                    </a:p>
                  </a:txBody>
                  <a:tcPr marL="6155" marR="6155" marT="6155" marB="0" anchor="ctr">
                    <a:lnL>
                      <a:noFill/>
                    </a:lnL>
                    <a:lnR>
                      <a:noFill/>
                    </a:lnR>
                    <a:lnT>
                      <a:noFill/>
                    </a:lnT>
                    <a:lnB>
                      <a:noFill/>
                    </a:lnB>
                    <a:solidFill>
                      <a:srgbClr val="92D1A4"/>
                    </a:solidFill>
                  </a:tcPr>
                </a:tc>
                <a:tc>
                  <a:txBody>
                    <a:bodyPr/>
                    <a:lstStyle/>
                    <a:p>
                      <a:pPr algn="ctr" fontAlgn="ctr"/>
                      <a:r>
                        <a:rPr lang="en-ZA" sz="1200" b="0" i="0" u="none" strike="noStrike">
                          <a:solidFill>
                            <a:schemeClr val="tx2"/>
                          </a:solidFill>
                          <a:effectLst/>
                          <a:latin typeface="Arial Narrow" panose="020B0606020202030204" pitchFamily="34" charset="0"/>
                        </a:rPr>
                        <a:t>-0.01</a:t>
                      </a:r>
                    </a:p>
                  </a:txBody>
                  <a:tcPr marL="6155" marR="6155" marT="6155" marB="0" anchor="ctr">
                    <a:lnL>
                      <a:noFill/>
                    </a:lnL>
                    <a:lnR>
                      <a:noFill/>
                    </a:lnR>
                    <a:lnT>
                      <a:noFill/>
                    </a:lnT>
                    <a:lnB>
                      <a:noFill/>
                    </a:lnB>
                    <a:solidFill>
                      <a:srgbClr val="81CA95"/>
                    </a:solidFill>
                  </a:tcPr>
                </a:tc>
                <a:tc>
                  <a:txBody>
                    <a:bodyPr/>
                    <a:lstStyle/>
                    <a:p>
                      <a:pPr algn="ctr" fontAlgn="ctr"/>
                      <a:r>
                        <a:rPr lang="en-ZA" sz="1200" b="0" i="0" u="none" strike="noStrike">
                          <a:solidFill>
                            <a:schemeClr val="tx2"/>
                          </a:solidFill>
                          <a:effectLst/>
                          <a:latin typeface="Arial Narrow" panose="020B0606020202030204" pitchFamily="34" charset="0"/>
                        </a:rPr>
                        <a:t>0.21</a:t>
                      </a:r>
                    </a:p>
                  </a:txBody>
                  <a:tcPr marL="6155" marR="6155" marT="6155" marB="0" anchor="ctr">
                    <a:lnL>
                      <a:noFill/>
                    </a:lnL>
                    <a:lnR>
                      <a:noFill/>
                    </a:lnR>
                    <a:lnT>
                      <a:noFill/>
                    </a:lnT>
                    <a:lnB>
                      <a:noFill/>
                    </a:lnB>
                    <a:solidFill>
                      <a:srgbClr val="ADDCBB"/>
                    </a:solid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dirty="0">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extLst>
                  <a:ext uri="{0D108BD9-81ED-4DB2-BD59-A6C34878D82A}">
                    <a16:rowId xmlns:a16="http://schemas.microsoft.com/office/drawing/2014/main" val="227387059"/>
                  </a:ext>
                </a:extLst>
              </a:tr>
              <a:tr h="302812">
                <a:tc>
                  <a:txBody>
                    <a:bodyPr/>
                    <a:lstStyle/>
                    <a:p>
                      <a:pPr algn="l" rtl="0" fontAlgn="ctr"/>
                      <a:r>
                        <a:rPr lang="en-ZA" sz="1200" b="0" i="0" u="none" strike="noStrike" dirty="0">
                          <a:solidFill>
                            <a:schemeClr val="tx2"/>
                          </a:solidFill>
                          <a:effectLst/>
                          <a:latin typeface="Arial Narrow" panose="020B0606020202030204" pitchFamily="34" charset="0"/>
                        </a:rPr>
                        <a:t>11   Quality growth equity fund</a:t>
                      </a:r>
                    </a:p>
                  </a:txBody>
                  <a:tcPr marL="6155" marR="6155" marT="6155" marB="0" anchor="ctr">
                    <a:lnL>
                      <a:noFill/>
                    </a:lnL>
                    <a:lnR>
                      <a:noFill/>
                    </a:lnR>
                    <a:lnT>
                      <a:noFill/>
                    </a:lnT>
                    <a:lnB>
                      <a:noFill/>
                    </a:lnB>
                    <a:noFill/>
                  </a:tcPr>
                </a:tc>
                <a:tc>
                  <a:txBody>
                    <a:bodyPr/>
                    <a:lstStyle/>
                    <a:p>
                      <a:pPr algn="ctr" fontAlgn="ctr"/>
                      <a:r>
                        <a:rPr lang="en-ZA" sz="1200" b="0" i="0" u="none" strike="noStrike">
                          <a:solidFill>
                            <a:schemeClr val="tx2"/>
                          </a:solidFill>
                          <a:effectLst/>
                          <a:latin typeface="Arial Narrow" panose="020B0606020202030204" pitchFamily="34" charset="0"/>
                        </a:rPr>
                        <a:t>0.83</a:t>
                      </a:r>
                    </a:p>
                  </a:txBody>
                  <a:tcPr marL="6155" marR="6155" marT="6155" marB="0" anchor="ctr">
                    <a:lnL>
                      <a:noFill/>
                    </a:lnL>
                    <a:lnR>
                      <a:noFill/>
                    </a:lnR>
                    <a:lnT>
                      <a:noFill/>
                    </a:lnT>
                    <a:lnB>
                      <a:noFill/>
                    </a:lnB>
                    <a:solidFill>
                      <a:srgbClr val="FAA8AA"/>
                    </a:solidFill>
                  </a:tcPr>
                </a:tc>
                <a:tc>
                  <a:txBody>
                    <a:bodyPr/>
                    <a:lstStyle/>
                    <a:p>
                      <a:pPr algn="ctr" fontAlgn="ctr"/>
                      <a:r>
                        <a:rPr lang="en-ZA" sz="1200" b="0" i="0" u="none" strike="noStrike">
                          <a:solidFill>
                            <a:schemeClr val="tx2"/>
                          </a:solidFill>
                          <a:effectLst/>
                          <a:latin typeface="Arial Narrow" panose="020B0606020202030204" pitchFamily="34" charset="0"/>
                        </a:rPr>
                        <a:t>0.04</a:t>
                      </a:r>
                    </a:p>
                  </a:txBody>
                  <a:tcPr marL="6155" marR="6155" marT="6155" marB="0" anchor="ctr">
                    <a:lnL>
                      <a:noFill/>
                    </a:lnL>
                    <a:lnR>
                      <a:noFill/>
                    </a:lnR>
                    <a:lnT>
                      <a:noFill/>
                    </a:lnT>
                    <a:lnB>
                      <a:noFill/>
                    </a:lnB>
                    <a:solidFill>
                      <a:srgbClr val="89CD9C"/>
                    </a:solidFill>
                  </a:tcPr>
                </a:tc>
                <a:tc>
                  <a:txBody>
                    <a:bodyPr/>
                    <a:lstStyle/>
                    <a:p>
                      <a:pPr algn="ctr" fontAlgn="ctr"/>
                      <a:r>
                        <a:rPr lang="en-ZA" sz="1200" b="0" i="0" u="none" strike="noStrike">
                          <a:solidFill>
                            <a:schemeClr val="tx2"/>
                          </a:solidFill>
                          <a:effectLst/>
                          <a:latin typeface="Arial Narrow" panose="020B0606020202030204" pitchFamily="34" charset="0"/>
                        </a:rPr>
                        <a:t>0.61</a:t>
                      </a:r>
                    </a:p>
                  </a:txBody>
                  <a:tcPr marL="6155" marR="6155" marT="6155" marB="0" anchor="ctr">
                    <a:lnL>
                      <a:noFill/>
                    </a:lnL>
                    <a:lnR>
                      <a:noFill/>
                    </a:lnR>
                    <a:lnT>
                      <a:noFill/>
                    </a:lnT>
                    <a:lnB>
                      <a:noFill/>
                    </a:lnB>
                    <a:solidFill>
                      <a:srgbClr val="FAFBFD"/>
                    </a:solidFill>
                  </a:tcPr>
                </a:tc>
                <a:tc>
                  <a:txBody>
                    <a:bodyPr/>
                    <a:lstStyle/>
                    <a:p>
                      <a:pPr algn="ctr" fontAlgn="ctr"/>
                      <a:r>
                        <a:rPr lang="en-ZA" sz="1200" b="0" i="0" u="none" strike="noStrike">
                          <a:solidFill>
                            <a:schemeClr val="tx2"/>
                          </a:solidFill>
                          <a:effectLst/>
                          <a:latin typeface="Arial Narrow" panose="020B0606020202030204" pitchFamily="34" charset="0"/>
                        </a:rPr>
                        <a:t>0.72</a:t>
                      </a:r>
                    </a:p>
                  </a:txBody>
                  <a:tcPr marL="6155" marR="6155" marT="6155" marB="0" anchor="ctr">
                    <a:lnL>
                      <a:noFill/>
                    </a:lnL>
                    <a:lnR>
                      <a:noFill/>
                    </a:lnR>
                    <a:lnT>
                      <a:noFill/>
                    </a:lnT>
                    <a:lnB>
                      <a:noFill/>
                    </a:lnB>
                    <a:solidFill>
                      <a:srgbClr val="FBD3D5"/>
                    </a:solidFill>
                  </a:tcPr>
                </a:tc>
                <a:tc>
                  <a:txBody>
                    <a:bodyPr/>
                    <a:lstStyle/>
                    <a:p>
                      <a:pPr algn="ctr" fontAlgn="ctr"/>
                      <a:r>
                        <a:rPr lang="en-ZA" sz="1200" b="0" i="0" u="none" strike="noStrike">
                          <a:solidFill>
                            <a:schemeClr val="tx2"/>
                          </a:solidFill>
                          <a:effectLst/>
                          <a:latin typeface="Arial Narrow" panose="020B0606020202030204" pitchFamily="34" charset="0"/>
                        </a:rPr>
                        <a:t>0.93</a:t>
                      </a:r>
                    </a:p>
                  </a:txBody>
                  <a:tcPr marL="6155" marR="6155" marT="6155" marB="0" anchor="ctr">
                    <a:lnL>
                      <a:noFill/>
                    </a:lnL>
                    <a:lnR>
                      <a:noFill/>
                    </a:lnR>
                    <a:lnT>
                      <a:noFill/>
                    </a:lnT>
                    <a:lnB>
                      <a:noFill/>
                    </a:lnB>
                    <a:solidFill>
                      <a:srgbClr val="F98284"/>
                    </a:solidFill>
                  </a:tcPr>
                </a:tc>
                <a:tc>
                  <a:txBody>
                    <a:bodyPr/>
                    <a:lstStyle/>
                    <a:p>
                      <a:pPr algn="ctr" fontAlgn="ctr"/>
                      <a:r>
                        <a:rPr lang="en-ZA" sz="1200" b="0" i="0" u="none" strike="noStrike">
                          <a:solidFill>
                            <a:schemeClr val="tx2"/>
                          </a:solidFill>
                          <a:effectLst/>
                          <a:latin typeface="Arial Narrow" panose="020B0606020202030204" pitchFamily="34" charset="0"/>
                        </a:rPr>
                        <a:t>0.70</a:t>
                      </a:r>
                    </a:p>
                  </a:txBody>
                  <a:tcPr marL="6155" marR="6155" marT="6155" marB="0" anchor="ctr">
                    <a:lnL>
                      <a:noFill/>
                    </a:lnL>
                    <a:lnR>
                      <a:noFill/>
                    </a:lnR>
                    <a:lnT>
                      <a:noFill/>
                    </a:lnT>
                    <a:lnB>
                      <a:noFill/>
                    </a:lnB>
                    <a:solidFill>
                      <a:srgbClr val="FCDBDE"/>
                    </a:solidFill>
                  </a:tcPr>
                </a:tc>
                <a:tc>
                  <a:txBody>
                    <a:bodyPr/>
                    <a:lstStyle/>
                    <a:p>
                      <a:pPr algn="ctr" fontAlgn="ctr"/>
                      <a:r>
                        <a:rPr lang="en-ZA" sz="1200" b="0" i="0" u="none" strike="noStrike">
                          <a:solidFill>
                            <a:schemeClr val="tx2"/>
                          </a:solidFill>
                          <a:effectLst/>
                          <a:latin typeface="Arial Narrow" panose="020B0606020202030204" pitchFamily="34" charset="0"/>
                        </a:rPr>
                        <a:t>0.92</a:t>
                      </a:r>
                    </a:p>
                  </a:txBody>
                  <a:tcPr marL="6155" marR="6155" marT="6155" marB="0" anchor="ctr">
                    <a:lnL>
                      <a:noFill/>
                    </a:lnL>
                    <a:lnR>
                      <a:noFill/>
                    </a:lnR>
                    <a:lnT>
                      <a:noFill/>
                    </a:lnT>
                    <a:lnB>
                      <a:noFill/>
                    </a:lnB>
                    <a:solidFill>
                      <a:srgbClr val="F98587"/>
                    </a:solidFill>
                  </a:tcPr>
                </a:tc>
                <a:tc>
                  <a:txBody>
                    <a:bodyPr/>
                    <a:lstStyle/>
                    <a:p>
                      <a:pPr algn="ctr" fontAlgn="ctr"/>
                      <a:r>
                        <a:rPr lang="en-ZA" sz="1200" b="0" i="0" u="none" strike="noStrike">
                          <a:solidFill>
                            <a:schemeClr val="tx2"/>
                          </a:solidFill>
                          <a:effectLst/>
                          <a:latin typeface="Arial Narrow" panose="020B0606020202030204" pitchFamily="34" charset="0"/>
                        </a:rPr>
                        <a:t>-0.14</a:t>
                      </a:r>
                    </a:p>
                  </a:txBody>
                  <a:tcPr marL="6155" marR="6155" marT="6155" marB="0" anchor="ctr">
                    <a:lnL>
                      <a:noFill/>
                    </a:lnL>
                    <a:lnR>
                      <a:noFill/>
                    </a:lnR>
                    <a:lnT>
                      <a:noFill/>
                    </a:lnT>
                    <a:lnB>
                      <a:noFill/>
                    </a:lnB>
                    <a:solidFill>
                      <a:srgbClr val="66BF7E"/>
                    </a:solidFill>
                  </a:tcPr>
                </a:tc>
                <a:tc>
                  <a:txBody>
                    <a:bodyPr/>
                    <a:lstStyle/>
                    <a:p>
                      <a:pPr algn="ctr" fontAlgn="ctr"/>
                      <a:r>
                        <a:rPr lang="en-ZA" sz="1200" b="0" i="0" u="none" strike="noStrike">
                          <a:solidFill>
                            <a:schemeClr val="tx2"/>
                          </a:solidFill>
                          <a:effectLst/>
                          <a:latin typeface="Arial Narrow" panose="020B0606020202030204" pitchFamily="34" charset="0"/>
                        </a:rPr>
                        <a:t>0.99</a:t>
                      </a:r>
                    </a:p>
                  </a:txBody>
                  <a:tcPr marL="6155" marR="6155" marT="6155" marB="0" anchor="ctr">
                    <a:lnL>
                      <a:noFill/>
                    </a:lnL>
                    <a:lnR>
                      <a:noFill/>
                    </a:lnR>
                    <a:lnT>
                      <a:noFill/>
                    </a:lnT>
                    <a:lnB>
                      <a:noFill/>
                    </a:lnB>
                    <a:solidFill>
                      <a:srgbClr val="F8696B"/>
                    </a:solidFill>
                  </a:tcPr>
                </a:tc>
                <a:tc>
                  <a:txBody>
                    <a:bodyPr/>
                    <a:lstStyle/>
                    <a:p>
                      <a:pPr algn="ctr" fontAlgn="ctr"/>
                      <a:r>
                        <a:rPr lang="en-ZA" sz="1200" b="0" i="0" u="none" strike="noStrike">
                          <a:solidFill>
                            <a:schemeClr val="tx2"/>
                          </a:solidFill>
                          <a:effectLst/>
                          <a:latin typeface="Arial Narrow" panose="020B0606020202030204" pitchFamily="34" charset="0"/>
                        </a:rPr>
                        <a:t>0.17</a:t>
                      </a:r>
                    </a:p>
                  </a:txBody>
                  <a:tcPr marL="6155" marR="6155" marT="6155" marB="0" anchor="ctr">
                    <a:lnL>
                      <a:noFill/>
                    </a:lnL>
                    <a:lnR>
                      <a:noFill/>
                    </a:lnR>
                    <a:lnT>
                      <a:noFill/>
                    </a:lnT>
                    <a:lnB>
                      <a:noFill/>
                    </a:lnB>
                    <a:solidFill>
                      <a:srgbClr val="A3D8B2"/>
                    </a:solidFill>
                  </a:tcPr>
                </a:tc>
                <a:tc>
                  <a:txBody>
                    <a:bodyPr/>
                    <a:lstStyle/>
                    <a:p>
                      <a:pPr algn="ctr" fontAlgn="ctr"/>
                      <a:endParaRPr lang="en-ZA" sz="1200" b="0" i="0" u="none" strike="noStrike" dirty="0">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dirty="0">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extLst>
                  <a:ext uri="{0D108BD9-81ED-4DB2-BD59-A6C34878D82A}">
                    <a16:rowId xmlns:a16="http://schemas.microsoft.com/office/drawing/2014/main" val="1625866116"/>
                  </a:ext>
                </a:extLst>
              </a:tr>
              <a:tr h="302812">
                <a:tc>
                  <a:txBody>
                    <a:bodyPr/>
                    <a:lstStyle/>
                    <a:p>
                      <a:pPr algn="l" rtl="0" fontAlgn="ctr"/>
                      <a:r>
                        <a:rPr lang="en-ZA" sz="1200" b="0" i="0" u="none" strike="noStrike" dirty="0">
                          <a:solidFill>
                            <a:schemeClr val="tx2"/>
                          </a:solidFill>
                          <a:effectLst/>
                          <a:latin typeface="Arial Narrow" panose="020B0606020202030204" pitchFamily="34" charset="0"/>
                        </a:rPr>
                        <a:t>12   Defensive growth equity fund</a:t>
                      </a:r>
                    </a:p>
                  </a:txBody>
                  <a:tcPr marL="6155" marR="6155" marT="6155" marB="0" anchor="ctr">
                    <a:lnL>
                      <a:noFill/>
                    </a:lnL>
                    <a:lnR>
                      <a:noFill/>
                    </a:lnR>
                    <a:lnT>
                      <a:noFill/>
                    </a:lnT>
                    <a:lnB>
                      <a:noFill/>
                    </a:lnB>
                    <a:noFill/>
                  </a:tcPr>
                </a:tc>
                <a:tc>
                  <a:txBody>
                    <a:bodyPr/>
                    <a:lstStyle/>
                    <a:p>
                      <a:pPr algn="ctr" fontAlgn="ctr"/>
                      <a:r>
                        <a:rPr lang="en-ZA" sz="1200" b="0" i="0" u="none" strike="noStrike">
                          <a:solidFill>
                            <a:schemeClr val="tx2"/>
                          </a:solidFill>
                          <a:effectLst/>
                          <a:latin typeface="Arial Narrow" panose="020B0606020202030204" pitchFamily="34" charset="0"/>
                        </a:rPr>
                        <a:t>0.82</a:t>
                      </a:r>
                    </a:p>
                  </a:txBody>
                  <a:tcPr marL="6155" marR="6155" marT="6155" marB="0" anchor="ctr">
                    <a:lnL>
                      <a:noFill/>
                    </a:lnL>
                    <a:lnR>
                      <a:noFill/>
                    </a:lnR>
                    <a:lnT>
                      <a:noFill/>
                    </a:lnT>
                    <a:lnB>
                      <a:noFill/>
                    </a:lnB>
                    <a:solidFill>
                      <a:srgbClr val="FAAEB1"/>
                    </a:solidFill>
                  </a:tcPr>
                </a:tc>
                <a:tc>
                  <a:txBody>
                    <a:bodyPr/>
                    <a:lstStyle/>
                    <a:p>
                      <a:pPr algn="ctr" fontAlgn="ctr"/>
                      <a:r>
                        <a:rPr lang="en-ZA" sz="1200" b="0" i="0" u="none" strike="noStrike">
                          <a:solidFill>
                            <a:schemeClr val="tx2"/>
                          </a:solidFill>
                          <a:effectLst/>
                          <a:latin typeface="Arial Narrow" panose="020B0606020202030204" pitchFamily="34" charset="0"/>
                        </a:rPr>
                        <a:t>-0.01</a:t>
                      </a:r>
                    </a:p>
                  </a:txBody>
                  <a:tcPr marL="6155" marR="6155" marT="6155" marB="0" anchor="ctr">
                    <a:lnL>
                      <a:noFill/>
                    </a:lnL>
                    <a:lnR>
                      <a:noFill/>
                    </a:lnR>
                    <a:lnT>
                      <a:noFill/>
                    </a:lnT>
                    <a:lnB>
                      <a:noFill/>
                    </a:lnB>
                    <a:solidFill>
                      <a:srgbClr val="81CA95"/>
                    </a:solidFill>
                  </a:tcPr>
                </a:tc>
                <a:tc>
                  <a:txBody>
                    <a:bodyPr/>
                    <a:lstStyle/>
                    <a:p>
                      <a:pPr algn="ctr" fontAlgn="ctr"/>
                      <a:r>
                        <a:rPr lang="en-ZA" sz="1200" b="0" i="0" u="none" strike="noStrike">
                          <a:solidFill>
                            <a:schemeClr val="tx2"/>
                          </a:solidFill>
                          <a:effectLst/>
                          <a:latin typeface="Arial Narrow" panose="020B0606020202030204" pitchFamily="34" charset="0"/>
                        </a:rPr>
                        <a:t>0.66</a:t>
                      </a:r>
                    </a:p>
                  </a:txBody>
                  <a:tcPr marL="6155" marR="6155" marT="6155" marB="0" anchor="ctr">
                    <a:lnL>
                      <a:noFill/>
                    </a:lnL>
                    <a:lnR>
                      <a:noFill/>
                    </a:lnR>
                    <a:lnT>
                      <a:noFill/>
                    </a:lnT>
                    <a:lnB>
                      <a:noFill/>
                    </a:lnB>
                    <a:solidFill>
                      <a:srgbClr val="FCEAED"/>
                    </a:solidFill>
                  </a:tcPr>
                </a:tc>
                <a:tc>
                  <a:txBody>
                    <a:bodyPr/>
                    <a:lstStyle/>
                    <a:p>
                      <a:pPr algn="ctr" fontAlgn="ctr"/>
                      <a:r>
                        <a:rPr lang="en-ZA" sz="1200" b="0" i="0" u="none" strike="noStrike">
                          <a:solidFill>
                            <a:schemeClr val="tx2"/>
                          </a:solidFill>
                          <a:effectLst/>
                          <a:latin typeface="Arial Narrow" panose="020B0606020202030204" pitchFamily="34" charset="0"/>
                        </a:rPr>
                        <a:t>0.74</a:t>
                      </a:r>
                    </a:p>
                  </a:txBody>
                  <a:tcPr marL="6155" marR="6155" marT="6155" marB="0" anchor="ctr">
                    <a:lnL>
                      <a:noFill/>
                    </a:lnL>
                    <a:lnR>
                      <a:noFill/>
                    </a:lnR>
                    <a:lnT>
                      <a:noFill/>
                    </a:lnT>
                    <a:lnB>
                      <a:noFill/>
                    </a:lnB>
                    <a:solidFill>
                      <a:srgbClr val="FBCED0"/>
                    </a:solidFill>
                  </a:tcPr>
                </a:tc>
                <a:tc>
                  <a:txBody>
                    <a:bodyPr/>
                    <a:lstStyle/>
                    <a:p>
                      <a:pPr algn="ctr" fontAlgn="ctr"/>
                      <a:r>
                        <a:rPr lang="en-ZA" sz="1200" b="0" i="0" u="none" strike="noStrike">
                          <a:solidFill>
                            <a:schemeClr val="tx2"/>
                          </a:solidFill>
                          <a:effectLst/>
                          <a:latin typeface="Arial Narrow" panose="020B0606020202030204" pitchFamily="34" charset="0"/>
                        </a:rPr>
                        <a:t>0.92</a:t>
                      </a:r>
                    </a:p>
                  </a:txBody>
                  <a:tcPr marL="6155" marR="6155" marT="6155" marB="0" anchor="ctr">
                    <a:lnL>
                      <a:noFill/>
                    </a:lnL>
                    <a:lnR>
                      <a:noFill/>
                    </a:lnR>
                    <a:lnT>
                      <a:noFill/>
                    </a:lnT>
                    <a:lnB>
                      <a:noFill/>
                    </a:lnB>
                    <a:solidFill>
                      <a:srgbClr val="F98587"/>
                    </a:solidFill>
                  </a:tcPr>
                </a:tc>
                <a:tc>
                  <a:txBody>
                    <a:bodyPr/>
                    <a:lstStyle/>
                    <a:p>
                      <a:pPr algn="ctr" fontAlgn="ctr"/>
                      <a:r>
                        <a:rPr lang="en-ZA" sz="1200" b="0" i="0" u="none" strike="noStrike">
                          <a:solidFill>
                            <a:schemeClr val="tx2"/>
                          </a:solidFill>
                          <a:effectLst/>
                          <a:latin typeface="Arial Narrow" panose="020B0606020202030204" pitchFamily="34" charset="0"/>
                        </a:rPr>
                        <a:t>0.70</a:t>
                      </a:r>
                    </a:p>
                  </a:txBody>
                  <a:tcPr marL="6155" marR="6155" marT="6155" marB="0" anchor="ctr">
                    <a:lnL>
                      <a:noFill/>
                    </a:lnL>
                    <a:lnR>
                      <a:noFill/>
                    </a:lnR>
                    <a:lnT>
                      <a:noFill/>
                    </a:lnT>
                    <a:lnB>
                      <a:noFill/>
                    </a:lnB>
                    <a:solidFill>
                      <a:srgbClr val="FCDDE0"/>
                    </a:solidFill>
                  </a:tcPr>
                </a:tc>
                <a:tc>
                  <a:txBody>
                    <a:bodyPr/>
                    <a:lstStyle/>
                    <a:p>
                      <a:pPr algn="ctr" fontAlgn="ctr"/>
                      <a:r>
                        <a:rPr lang="en-ZA" sz="1200" b="0" i="0" u="none" strike="noStrike">
                          <a:solidFill>
                            <a:schemeClr val="tx2"/>
                          </a:solidFill>
                          <a:effectLst/>
                          <a:latin typeface="Arial Narrow" panose="020B0606020202030204" pitchFamily="34" charset="0"/>
                        </a:rPr>
                        <a:t>0.84</a:t>
                      </a:r>
                    </a:p>
                  </a:txBody>
                  <a:tcPr marL="6155" marR="6155" marT="6155" marB="0" anchor="ctr">
                    <a:lnL>
                      <a:noFill/>
                    </a:lnL>
                    <a:lnR>
                      <a:noFill/>
                    </a:lnR>
                    <a:lnT>
                      <a:noFill/>
                    </a:lnT>
                    <a:lnB>
                      <a:noFill/>
                    </a:lnB>
                    <a:solidFill>
                      <a:srgbClr val="FAA4A6"/>
                    </a:solidFill>
                  </a:tcPr>
                </a:tc>
                <a:tc>
                  <a:txBody>
                    <a:bodyPr/>
                    <a:lstStyle/>
                    <a:p>
                      <a:pPr algn="ctr" fontAlgn="ctr"/>
                      <a:r>
                        <a:rPr lang="en-ZA" sz="1200" b="0" i="0" u="none" strike="noStrike">
                          <a:solidFill>
                            <a:schemeClr val="tx2"/>
                          </a:solidFill>
                          <a:effectLst/>
                          <a:latin typeface="Arial Narrow" panose="020B0606020202030204" pitchFamily="34" charset="0"/>
                        </a:rPr>
                        <a:t>-0.14</a:t>
                      </a:r>
                    </a:p>
                  </a:txBody>
                  <a:tcPr marL="6155" marR="6155" marT="6155" marB="0" anchor="ctr">
                    <a:lnL>
                      <a:noFill/>
                    </a:lnL>
                    <a:lnR>
                      <a:noFill/>
                    </a:lnR>
                    <a:lnT>
                      <a:noFill/>
                    </a:lnT>
                    <a:lnB>
                      <a:noFill/>
                    </a:lnB>
                    <a:solidFill>
                      <a:srgbClr val="66BF7E"/>
                    </a:solidFill>
                  </a:tcPr>
                </a:tc>
                <a:tc>
                  <a:txBody>
                    <a:bodyPr/>
                    <a:lstStyle/>
                    <a:p>
                      <a:pPr algn="ctr" fontAlgn="ctr"/>
                      <a:r>
                        <a:rPr lang="en-ZA" sz="1200" b="0" i="0" u="none" strike="noStrike">
                          <a:solidFill>
                            <a:schemeClr val="tx2"/>
                          </a:solidFill>
                          <a:effectLst/>
                          <a:latin typeface="Arial Narrow" panose="020B0606020202030204" pitchFamily="34" charset="0"/>
                        </a:rPr>
                        <a:t>0.97</a:t>
                      </a:r>
                    </a:p>
                  </a:txBody>
                  <a:tcPr marL="6155" marR="6155" marT="6155" marB="0" anchor="ctr">
                    <a:lnL>
                      <a:noFill/>
                    </a:lnL>
                    <a:lnR>
                      <a:noFill/>
                    </a:lnR>
                    <a:lnT>
                      <a:noFill/>
                    </a:lnT>
                    <a:lnB>
                      <a:noFill/>
                    </a:lnB>
                    <a:solidFill>
                      <a:srgbClr val="F97577"/>
                    </a:solidFill>
                  </a:tcPr>
                </a:tc>
                <a:tc>
                  <a:txBody>
                    <a:bodyPr/>
                    <a:lstStyle/>
                    <a:p>
                      <a:pPr algn="ctr" fontAlgn="ctr"/>
                      <a:r>
                        <a:rPr lang="en-ZA" sz="1200" b="0" i="0" u="none" strike="noStrike">
                          <a:solidFill>
                            <a:schemeClr val="tx2"/>
                          </a:solidFill>
                          <a:effectLst/>
                          <a:latin typeface="Arial Narrow" panose="020B0606020202030204" pitchFamily="34" charset="0"/>
                        </a:rPr>
                        <a:t>0.28</a:t>
                      </a:r>
                    </a:p>
                  </a:txBody>
                  <a:tcPr marL="6155" marR="6155" marT="6155" marB="0" anchor="ctr">
                    <a:lnL>
                      <a:noFill/>
                    </a:lnL>
                    <a:lnR>
                      <a:noFill/>
                    </a:lnR>
                    <a:lnT>
                      <a:noFill/>
                    </a:lnT>
                    <a:lnB>
                      <a:noFill/>
                    </a:lnB>
                    <a:solidFill>
                      <a:srgbClr val="BAE1C6"/>
                    </a:solidFill>
                  </a:tcPr>
                </a:tc>
                <a:tc>
                  <a:txBody>
                    <a:bodyPr/>
                    <a:lstStyle/>
                    <a:p>
                      <a:pPr algn="ctr" fontAlgn="ctr"/>
                      <a:r>
                        <a:rPr lang="en-ZA" sz="1200" b="0" i="0" u="none" strike="noStrike">
                          <a:solidFill>
                            <a:schemeClr val="tx2"/>
                          </a:solidFill>
                          <a:effectLst/>
                          <a:latin typeface="Arial Narrow" panose="020B0606020202030204" pitchFamily="34" charset="0"/>
                        </a:rPr>
                        <a:t>0.96</a:t>
                      </a:r>
                    </a:p>
                  </a:txBody>
                  <a:tcPr marL="6155" marR="6155" marT="6155" marB="0" anchor="ctr">
                    <a:lnL>
                      <a:noFill/>
                    </a:lnL>
                    <a:lnR>
                      <a:noFill/>
                    </a:lnR>
                    <a:lnT>
                      <a:noFill/>
                    </a:lnT>
                    <a:lnB>
                      <a:noFill/>
                    </a:lnB>
                    <a:solidFill>
                      <a:srgbClr val="F9787A"/>
                    </a:solidFill>
                  </a:tcPr>
                </a:tc>
                <a:tc>
                  <a:txBody>
                    <a:bodyPr/>
                    <a:lstStyle/>
                    <a:p>
                      <a:pPr algn="ctr" fontAlgn="ctr"/>
                      <a:endParaRPr lang="en-ZA" sz="1200" b="0" i="0" u="none" strike="noStrike" dirty="0">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extLst>
                  <a:ext uri="{0D108BD9-81ED-4DB2-BD59-A6C34878D82A}">
                    <a16:rowId xmlns:a16="http://schemas.microsoft.com/office/drawing/2014/main" val="4003145655"/>
                  </a:ext>
                </a:extLst>
              </a:tr>
              <a:tr h="302812">
                <a:tc>
                  <a:txBody>
                    <a:bodyPr/>
                    <a:lstStyle/>
                    <a:p>
                      <a:pPr algn="l" rtl="0" fontAlgn="ctr"/>
                      <a:r>
                        <a:rPr lang="en-ZA" sz="1200" b="0" i="0" u="none" strike="noStrike" dirty="0">
                          <a:solidFill>
                            <a:schemeClr val="tx2"/>
                          </a:solidFill>
                          <a:effectLst/>
                          <a:latin typeface="Arial Narrow" panose="020B0606020202030204" pitchFamily="34" charset="0"/>
                        </a:rPr>
                        <a:t>13   Value equity fund</a:t>
                      </a:r>
                    </a:p>
                  </a:txBody>
                  <a:tcPr marL="6155" marR="6155" marT="6155" marB="0" anchor="ctr">
                    <a:lnL>
                      <a:noFill/>
                    </a:lnL>
                    <a:lnR>
                      <a:noFill/>
                    </a:lnR>
                    <a:lnT>
                      <a:noFill/>
                    </a:lnT>
                    <a:lnB>
                      <a:noFill/>
                    </a:lnB>
                    <a:noFill/>
                  </a:tcPr>
                </a:tc>
                <a:tc>
                  <a:txBody>
                    <a:bodyPr/>
                    <a:lstStyle/>
                    <a:p>
                      <a:pPr algn="ctr" fontAlgn="ctr"/>
                      <a:r>
                        <a:rPr lang="en-ZA" sz="1200" b="0" i="0" u="none" strike="noStrike" dirty="0">
                          <a:solidFill>
                            <a:schemeClr val="tx2"/>
                          </a:solidFill>
                          <a:effectLst/>
                          <a:latin typeface="Arial Narrow" panose="020B0606020202030204" pitchFamily="34" charset="0"/>
                        </a:rPr>
                        <a:t>0.63</a:t>
                      </a:r>
                    </a:p>
                  </a:txBody>
                  <a:tcPr marL="6155" marR="6155" marT="6155" marB="0" anchor="ctr">
                    <a:lnL>
                      <a:noFill/>
                    </a:lnL>
                    <a:lnR>
                      <a:noFill/>
                    </a:lnR>
                    <a:lnT>
                      <a:noFill/>
                    </a:lnT>
                    <a:lnB>
                      <a:noFill/>
                    </a:lnB>
                    <a:solidFill>
                      <a:srgbClr val="FCF7F9"/>
                    </a:solidFill>
                  </a:tcPr>
                </a:tc>
                <a:tc>
                  <a:txBody>
                    <a:bodyPr/>
                    <a:lstStyle/>
                    <a:p>
                      <a:pPr algn="ctr" fontAlgn="ctr"/>
                      <a:r>
                        <a:rPr lang="en-ZA" sz="1200" b="0" i="0" u="none" strike="noStrike">
                          <a:solidFill>
                            <a:schemeClr val="tx2"/>
                          </a:solidFill>
                          <a:effectLst/>
                          <a:latin typeface="Arial Narrow" panose="020B0606020202030204" pitchFamily="34" charset="0"/>
                        </a:rPr>
                        <a:t>-0.11</a:t>
                      </a:r>
                    </a:p>
                  </a:txBody>
                  <a:tcPr marL="6155" marR="6155" marT="6155" marB="0" anchor="ctr">
                    <a:lnL>
                      <a:noFill/>
                    </a:lnL>
                    <a:lnR>
                      <a:noFill/>
                    </a:lnR>
                    <a:lnT>
                      <a:noFill/>
                    </a:lnT>
                    <a:lnB>
                      <a:noFill/>
                    </a:lnB>
                    <a:solidFill>
                      <a:srgbClr val="6DC284"/>
                    </a:solidFill>
                  </a:tcPr>
                </a:tc>
                <a:tc>
                  <a:txBody>
                    <a:bodyPr/>
                    <a:lstStyle/>
                    <a:p>
                      <a:pPr algn="ctr" fontAlgn="ctr"/>
                      <a:r>
                        <a:rPr lang="en-ZA" sz="1200" b="0" i="0" u="none" strike="noStrike">
                          <a:solidFill>
                            <a:schemeClr val="tx2"/>
                          </a:solidFill>
                          <a:effectLst/>
                          <a:latin typeface="Arial Narrow" panose="020B0606020202030204" pitchFamily="34" charset="0"/>
                        </a:rPr>
                        <a:t>0.44</a:t>
                      </a:r>
                    </a:p>
                  </a:txBody>
                  <a:tcPr marL="6155" marR="6155" marT="6155" marB="0" anchor="ctr">
                    <a:lnL>
                      <a:noFill/>
                    </a:lnL>
                    <a:lnR>
                      <a:noFill/>
                    </a:lnR>
                    <a:lnT>
                      <a:noFill/>
                    </a:lnT>
                    <a:lnB>
                      <a:noFill/>
                    </a:lnB>
                    <a:solidFill>
                      <a:srgbClr val="D8EDE0"/>
                    </a:solidFill>
                  </a:tcPr>
                </a:tc>
                <a:tc>
                  <a:txBody>
                    <a:bodyPr/>
                    <a:lstStyle/>
                    <a:p>
                      <a:pPr algn="ctr" fontAlgn="ctr"/>
                      <a:r>
                        <a:rPr lang="en-ZA" sz="1200" b="0" i="0" u="none" strike="noStrike">
                          <a:solidFill>
                            <a:schemeClr val="tx2"/>
                          </a:solidFill>
                          <a:effectLst/>
                          <a:latin typeface="Arial Narrow" panose="020B0606020202030204" pitchFamily="34" charset="0"/>
                        </a:rPr>
                        <a:t>0.61</a:t>
                      </a:r>
                    </a:p>
                  </a:txBody>
                  <a:tcPr marL="6155" marR="6155" marT="6155" marB="0" anchor="ctr">
                    <a:lnL>
                      <a:noFill/>
                    </a:lnL>
                    <a:lnR>
                      <a:noFill/>
                    </a:lnR>
                    <a:lnT>
                      <a:noFill/>
                    </a:lnT>
                    <a:lnB>
                      <a:noFill/>
                    </a:lnB>
                    <a:solidFill>
                      <a:srgbClr val="F9FBFD"/>
                    </a:solidFill>
                  </a:tcPr>
                </a:tc>
                <a:tc>
                  <a:txBody>
                    <a:bodyPr/>
                    <a:lstStyle/>
                    <a:p>
                      <a:pPr algn="ctr" fontAlgn="ctr"/>
                      <a:r>
                        <a:rPr lang="en-ZA" sz="1200" b="0" i="0" u="none" strike="noStrike">
                          <a:solidFill>
                            <a:schemeClr val="tx2"/>
                          </a:solidFill>
                          <a:effectLst/>
                          <a:latin typeface="Arial Narrow" panose="020B0606020202030204" pitchFamily="34" charset="0"/>
                        </a:rPr>
                        <a:t>0.73</a:t>
                      </a:r>
                    </a:p>
                  </a:txBody>
                  <a:tcPr marL="6155" marR="6155" marT="6155" marB="0" anchor="ctr">
                    <a:lnL>
                      <a:noFill/>
                    </a:lnL>
                    <a:lnR>
                      <a:noFill/>
                    </a:lnR>
                    <a:lnT>
                      <a:noFill/>
                    </a:lnT>
                    <a:lnB>
                      <a:noFill/>
                    </a:lnB>
                    <a:solidFill>
                      <a:srgbClr val="FBCFD2"/>
                    </a:solidFill>
                  </a:tcPr>
                </a:tc>
                <a:tc>
                  <a:txBody>
                    <a:bodyPr/>
                    <a:lstStyle/>
                    <a:p>
                      <a:pPr algn="ctr" fontAlgn="ctr"/>
                      <a:r>
                        <a:rPr lang="en-ZA" sz="1200" b="0" i="0" u="none" strike="noStrike">
                          <a:solidFill>
                            <a:schemeClr val="tx2"/>
                          </a:solidFill>
                          <a:effectLst/>
                          <a:latin typeface="Arial Narrow" panose="020B0606020202030204" pitchFamily="34" charset="0"/>
                        </a:rPr>
                        <a:t>0.58</a:t>
                      </a:r>
                    </a:p>
                  </a:txBody>
                  <a:tcPr marL="6155" marR="6155" marT="6155" marB="0" anchor="ctr">
                    <a:lnL>
                      <a:noFill/>
                    </a:lnL>
                    <a:lnR>
                      <a:noFill/>
                    </a:lnR>
                    <a:lnT>
                      <a:noFill/>
                    </a:lnT>
                    <a:lnB>
                      <a:noFill/>
                    </a:lnB>
                    <a:solidFill>
                      <a:srgbClr val="F4F9F8"/>
                    </a:solidFill>
                  </a:tcPr>
                </a:tc>
                <a:tc>
                  <a:txBody>
                    <a:bodyPr/>
                    <a:lstStyle/>
                    <a:p>
                      <a:pPr algn="ctr" fontAlgn="ctr"/>
                      <a:r>
                        <a:rPr lang="en-ZA" sz="1200" b="0" i="0" u="none" strike="noStrike">
                          <a:solidFill>
                            <a:schemeClr val="tx2"/>
                          </a:solidFill>
                          <a:effectLst/>
                          <a:latin typeface="Arial Narrow" panose="020B0606020202030204" pitchFamily="34" charset="0"/>
                        </a:rPr>
                        <a:t>0.85</a:t>
                      </a:r>
                    </a:p>
                  </a:txBody>
                  <a:tcPr marL="6155" marR="6155" marT="6155" marB="0" anchor="ctr">
                    <a:lnL>
                      <a:noFill/>
                    </a:lnL>
                    <a:lnR>
                      <a:noFill/>
                    </a:lnR>
                    <a:lnT>
                      <a:noFill/>
                    </a:lnT>
                    <a:lnB>
                      <a:noFill/>
                    </a:lnB>
                    <a:solidFill>
                      <a:srgbClr val="FAA2A4"/>
                    </a:solidFill>
                  </a:tcPr>
                </a:tc>
                <a:tc>
                  <a:txBody>
                    <a:bodyPr/>
                    <a:lstStyle/>
                    <a:p>
                      <a:pPr algn="ctr" fontAlgn="ctr"/>
                      <a:r>
                        <a:rPr lang="en-ZA" sz="1200" b="0" i="0" u="none" strike="noStrike">
                          <a:solidFill>
                            <a:schemeClr val="tx2"/>
                          </a:solidFill>
                          <a:effectLst/>
                          <a:latin typeface="Arial Narrow" panose="020B0606020202030204" pitchFamily="34" charset="0"/>
                        </a:rPr>
                        <a:t>0.05</a:t>
                      </a:r>
                    </a:p>
                  </a:txBody>
                  <a:tcPr marL="6155" marR="6155" marT="6155" marB="0" anchor="ctr">
                    <a:lnL>
                      <a:noFill/>
                    </a:lnL>
                    <a:lnR>
                      <a:noFill/>
                    </a:lnR>
                    <a:lnT>
                      <a:noFill/>
                    </a:lnT>
                    <a:lnB>
                      <a:noFill/>
                    </a:lnB>
                    <a:solidFill>
                      <a:srgbClr val="8DCF9F"/>
                    </a:solidFill>
                  </a:tcPr>
                </a:tc>
                <a:tc>
                  <a:txBody>
                    <a:bodyPr/>
                    <a:lstStyle/>
                    <a:p>
                      <a:pPr algn="ctr" fontAlgn="ctr"/>
                      <a:r>
                        <a:rPr lang="en-ZA" sz="1200" b="0" i="0" u="none" strike="noStrike">
                          <a:solidFill>
                            <a:schemeClr val="tx2"/>
                          </a:solidFill>
                          <a:effectLst/>
                          <a:latin typeface="Arial Narrow" panose="020B0606020202030204" pitchFamily="34" charset="0"/>
                        </a:rPr>
                        <a:t>0.77</a:t>
                      </a:r>
                    </a:p>
                  </a:txBody>
                  <a:tcPr marL="6155" marR="6155" marT="6155" marB="0" anchor="ctr">
                    <a:lnL>
                      <a:noFill/>
                    </a:lnL>
                    <a:lnR>
                      <a:noFill/>
                    </a:lnR>
                    <a:lnT>
                      <a:noFill/>
                    </a:lnT>
                    <a:lnB>
                      <a:noFill/>
                    </a:lnB>
                    <a:solidFill>
                      <a:srgbClr val="FBC0C2"/>
                    </a:solidFill>
                  </a:tcPr>
                </a:tc>
                <a:tc>
                  <a:txBody>
                    <a:bodyPr/>
                    <a:lstStyle/>
                    <a:p>
                      <a:pPr algn="ctr" fontAlgn="ctr"/>
                      <a:r>
                        <a:rPr lang="en-ZA" sz="1200" b="0" i="0" u="none" strike="noStrike">
                          <a:solidFill>
                            <a:schemeClr val="tx2"/>
                          </a:solidFill>
                          <a:effectLst/>
                          <a:latin typeface="Arial Narrow" panose="020B0606020202030204" pitchFamily="34" charset="0"/>
                        </a:rPr>
                        <a:t>-0.10</a:t>
                      </a:r>
                    </a:p>
                  </a:txBody>
                  <a:tcPr marL="6155" marR="6155" marT="6155" marB="0" anchor="ctr">
                    <a:lnL>
                      <a:noFill/>
                    </a:lnL>
                    <a:lnR>
                      <a:noFill/>
                    </a:lnR>
                    <a:lnT>
                      <a:noFill/>
                    </a:lnT>
                    <a:lnB>
                      <a:noFill/>
                    </a:lnB>
                    <a:solidFill>
                      <a:srgbClr val="6FC285"/>
                    </a:solidFill>
                  </a:tcPr>
                </a:tc>
                <a:tc>
                  <a:txBody>
                    <a:bodyPr/>
                    <a:lstStyle/>
                    <a:p>
                      <a:pPr algn="ctr" fontAlgn="ctr"/>
                      <a:r>
                        <a:rPr lang="en-ZA" sz="1200" b="0" i="0" u="none" strike="noStrike">
                          <a:solidFill>
                            <a:schemeClr val="tx2"/>
                          </a:solidFill>
                          <a:effectLst/>
                          <a:latin typeface="Arial Narrow" panose="020B0606020202030204" pitchFamily="34" charset="0"/>
                        </a:rPr>
                        <a:t>0.78</a:t>
                      </a:r>
                    </a:p>
                  </a:txBody>
                  <a:tcPr marL="6155" marR="6155" marT="6155" marB="0" anchor="ctr">
                    <a:lnL>
                      <a:noFill/>
                    </a:lnL>
                    <a:lnR>
                      <a:noFill/>
                    </a:lnR>
                    <a:lnT>
                      <a:noFill/>
                    </a:lnT>
                    <a:lnB>
                      <a:noFill/>
                    </a:lnB>
                    <a:solidFill>
                      <a:srgbClr val="FBBEC0"/>
                    </a:solidFill>
                  </a:tcPr>
                </a:tc>
                <a:tc>
                  <a:txBody>
                    <a:bodyPr/>
                    <a:lstStyle/>
                    <a:p>
                      <a:pPr algn="ctr" fontAlgn="ctr"/>
                      <a:r>
                        <a:rPr lang="en-ZA" sz="1200" b="0" i="0" u="none" strike="noStrike">
                          <a:solidFill>
                            <a:schemeClr val="tx2"/>
                          </a:solidFill>
                          <a:effectLst/>
                          <a:latin typeface="Arial Narrow" panose="020B0606020202030204" pitchFamily="34" charset="0"/>
                        </a:rPr>
                        <a:t>0.67</a:t>
                      </a:r>
                    </a:p>
                  </a:txBody>
                  <a:tcPr marL="6155" marR="6155" marT="6155" marB="0" anchor="ctr">
                    <a:lnL>
                      <a:noFill/>
                    </a:lnL>
                    <a:lnR>
                      <a:noFill/>
                    </a:lnR>
                    <a:lnT>
                      <a:noFill/>
                    </a:lnT>
                    <a:lnB>
                      <a:noFill/>
                    </a:lnB>
                    <a:solidFill>
                      <a:srgbClr val="FCE8EA"/>
                    </a:solidFill>
                  </a:tcPr>
                </a:tc>
                <a:tc>
                  <a:txBody>
                    <a:bodyPr/>
                    <a:lstStyle/>
                    <a:p>
                      <a:pPr algn="ctr" fontAlgn="ctr"/>
                      <a:endParaRPr lang="en-ZA" sz="1200" b="0" i="0" u="none" strike="noStrike" dirty="0">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tc>
                  <a:txBody>
                    <a:bodyPr/>
                    <a:lstStyle/>
                    <a:p>
                      <a:pPr algn="ctr" fontAlgn="ctr"/>
                      <a:endParaRPr lang="en-ZA" sz="1200" b="0" i="0" u="none" strike="noStrike">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extLst>
                  <a:ext uri="{0D108BD9-81ED-4DB2-BD59-A6C34878D82A}">
                    <a16:rowId xmlns:a16="http://schemas.microsoft.com/office/drawing/2014/main" val="2487252319"/>
                  </a:ext>
                </a:extLst>
              </a:tr>
              <a:tr h="302812">
                <a:tc>
                  <a:txBody>
                    <a:bodyPr/>
                    <a:lstStyle/>
                    <a:p>
                      <a:pPr algn="l" rtl="0" fontAlgn="ctr"/>
                      <a:r>
                        <a:rPr lang="en-US" sz="1200" b="0" i="0" u="none" strike="noStrike" dirty="0">
                          <a:solidFill>
                            <a:schemeClr val="tx2"/>
                          </a:solidFill>
                          <a:effectLst/>
                          <a:latin typeface="Arial Narrow" panose="020B0606020202030204" pitchFamily="34" charset="0"/>
                        </a:rPr>
                        <a:t>14   Growth equity fund</a:t>
                      </a:r>
                    </a:p>
                  </a:txBody>
                  <a:tcPr marL="6155" marR="6155" marT="6155" marB="0" anchor="ctr">
                    <a:lnL>
                      <a:noFill/>
                    </a:lnL>
                    <a:lnR>
                      <a:noFill/>
                    </a:lnR>
                    <a:lnT>
                      <a:noFill/>
                    </a:lnT>
                    <a:lnB>
                      <a:noFill/>
                    </a:lnB>
                    <a:noFill/>
                  </a:tcPr>
                </a:tc>
                <a:tc>
                  <a:txBody>
                    <a:bodyPr/>
                    <a:lstStyle/>
                    <a:p>
                      <a:pPr algn="ctr" fontAlgn="ctr"/>
                      <a:r>
                        <a:rPr lang="en-ZA" sz="1200" b="0" i="0" u="none" strike="noStrike" dirty="0">
                          <a:solidFill>
                            <a:schemeClr val="tx2"/>
                          </a:solidFill>
                          <a:effectLst/>
                          <a:latin typeface="Arial Narrow" panose="020B0606020202030204" pitchFamily="34" charset="0"/>
                        </a:rPr>
                        <a:t>0.59</a:t>
                      </a:r>
                    </a:p>
                  </a:txBody>
                  <a:tcPr marL="6155" marR="6155" marT="6155" marB="0" anchor="ctr">
                    <a:lnL>
                      <a:noFill/>
                    </a:lnL>
                    <a:lnR>
                      <a:noFill/>
                    </a:lnR>
                    <a:lnT>
                      <a:noFill/>
                    </a:lnT>
                    <a:lnB>
                      <a:noFill/>
                    </a:lnB>
                    <a:solidFill>
                      <a:srgbClr val="F6F9FA"/>
                    </a:solidFill>
                  </a:tcPr>
                </a:tc>
                <a:tc>
                  <a:txBody>
                    <a:bodyPr/>
                    <a:lstStyle/>
                    <a:p>
                      <a:pPr algn="ctr" fontAlgn="ctr"/>
                      <a:r>
                        <a:rPr lang="en-ZA" sz="1200" b="0" i="0" u="none" strike="noStrike">
                          <a:solidFill>
                            <a:schemeClr val="tx2"/>
                          </a:solidFill>
                          <a:effectLst/>
                          <a:latin typeface="Arial Narrow" panose="020B0606020202030204" pitchFamily="34" charset="0"/>
                        </a:rPr>
                        <a:t>0.07</a:t>
                      </a:r>
                    </a:p>
                  </a:txBody>
                  <a:tcPr marL="6155" marR="6155" marT="6155" marB="0" anchor="ctr">
                    <a:lnL>
                      <a:noFill/>
                    </a:lnL>
                    <a:lnR>
                      <a:noFill/>
                    </a:lnR>
                    <a:lnT>
                      <a:noFill/>
                    </a:lnT>
                    <a:lnB>
                      <a:noFill/>
                    </a:lnB>
                    <a:solidFill>
                      <a:srgbClr val="90D0A1"/>
                    </a:solidFill>
                  </a:tcPr>
                </a:tc>
                <a:tc>
                  <a:txBody>
                    <a:bodyPr/>
                    <a:lstStyle/>
                    <a:p>
                      <a:pPr algn="ctr" fontAlgn="ctr"/>
                      <a:r>
                        <a:rPr lang="en-ZA" sz="1200" b="0" i="0" u="none" strike="noStrike">
                          <a:solidFill>
                            <a:schemeClr val="tx2"/>
                          </a:solidFill>
                          <a:effectLst/>
                          <a:latin typeface="Arial Narrow" panose="020B0606020202030204" pitchFamily="34" charset="0"/>
                        </a:rPr>
                        <a:t>0.59</a:t>
                      </a:r>
                    </a:p>
                  </a:txBody>
                  <a:tcPr marL="6155" marR="6155" marT="6155" marB="0" anchor="ctr">
                    <a:lnL>
                      <a:noFill/>
                    </a:lnL>
                    <a:lnR>
                      <a:noFill/>
                    </a:lnR>
                    <a:lnT>
                      <a:noFill/>
                    </a:lnT>
                    <a:lnB>
                      <a:noFill/>
                    </a:lnB>
                    <a:solidFill>
                      <a:srgbClr val="F6F9F9"/>
                    </a:solidFill>
                  </a:tcPr>
                </a:tc>
                <a:tc>
                  <a:txBody>
                    <a:bodyPr/>
                    <a:lstStyle/>
                    <a:p>
                      <a:pPr algn="ctr" fontAlgn="ctr"/>
                      <a:r>
                        <a:rPr lang="en-ZA" sz="1200" b="0" i="0" u="none" strike="noStrike">
                          <a:solidFill>
                            <a:schemeClr val="tx2"/>
                          </a:solidFill>
                          <a:effectLst/>
                          <a:latin typeface="Arial Narrow" panose="020B0606020202030204" pitchFamily="34" charset="0"/>
                        </a:rPr>
                        <a:t>0.57</a:t>
                      </a:r>
                    </a:p>
                  </a:txBody>
                  <a:tcPr marL="6155" marR="6155" marT="6155" marB="0" anchor="ctr">
                    <a:lnL>
                      <a:noFill/>
                    </a:lnL>
                    <a:lnR>
                      <a:noFill/>
                    </a:lnR>
                    <a:lnT>
                      <a:noFill/>
                    </a:lnT>
                    <a:lnB>
                      <a:noFill/>
                    </a:lnB>
                    <a:solidFill>
                      <a:srgbClr val="F2F8F7"/>
                    </a:solidFill>
                  </a:tcPr>
                </a:tc>
                <a:tc>
                  <a:txBody>
                    <a:bodyPr/>
                    <a:lstStyle/>
                    <a:p>
                      <a:pPr algn="ctr" fontAlgn="ctr"/>
                      <a:r>
                        <a:rPr lang="en-ZA" sz="1200" b="0" i="0" u="none" strike="noStrike">
                          <a:solidFill>
                            <a:schemeClr val="tx2"/>
                          </a:solidFill>
                          <a:effectLst/>
                          <a:latin typeface="Arial Narrow" panose="020B0606020202030204" pitchFamily="34" charset="0"/>
                        </a:rPr>
                        <a:t>0.62</a:t>
                      </a:r>
                    </a:p>
                  </a:txBody>
                  <a:tcPr marL="6155" marR="6155" marT="6155" marB="0" anchor="ctr">
                    <a:lnL>
                      <a:noFill/>
                    </a:lnL>
                    <a:lnR>
                      <a:noFill/>
                    </a:lnR>
                    <a:lnT>
                      <a:noFill/>
                    </a:lnT>
                    <a:lnB>
                      <a:noFill/>
                    </a:lnB>
                    <a:solidFill>
                      <a:srgbClr val="FCFBFE"/>
                    </a:solidFill>
                  </a:tcPr>
                </a:tc>
                <a:tc>
                  <a:txBody>
                    <a:bodyPr/>
                    <a:lstStyle/>
                    <a:p>
                      <a:pPr algn="ctr" fontAlgn="ctr"/>
                      <a:r>
                        <a:rPr lang="en-ZA" sz="1200" b="0" i="0" u="none" strike="noStrike">
                          <a:solidFill>
                            <a:schemeClr val="tx2"/>
                          </a:solidFill>
                          <a:effectLst/>
                          <a:latin typeface="Arial Narrow" panose="020B0606020202030204" pitchFamily="34" charset="0"/>
                        </a:rPr>
                        <a:t>0.56</a:t>
                      </a:r>
                    </a:p>
                  </a:txBody>
                  <a:tcPr marL="6155" marR="6155" marT="6155" marB="0" anchor="ctr">
                    <a:lnL>
                      <a:noFill/>
                    </a:lnL>
                    <a:lnR>
                      <a:noFill/>
                    </a:lnR>
                    <a:lnT>
                      <a:noFill/>
                    </a:lnT>
                    <a:lnB>
                      <a:noFill/>
                    </a:lnB>
                    <a:solidFill>
                      <a:srgbClr val="F0F7F5"/>
                    </a:solidFill>
                  </a:tcPr>
                </a:tc>
                <a:tc>
                  <a:txBody>
                    <a:bodyPr/>
                    <a:lstStyle/>
                    <a:p>
                      <a:pPr algn="ctr" fontAlgn="ctr"/>
                      <a:r>
                        <a:rPr lang="en-ZA" sz="1200" b="0" i="0" u="none" strike="noStrike">
                          <a:solidFill>
                            <a:schemeClr val="tx2"/>
                          </a:solidFill>
                          <a:effectLst/>
                          <a:latin typeface="Arial Narrow" panose="020B0606020202030204" pitchFamily="34" charset="0"/>
                        </a:rPr>
                        <a:t>0.54</a:t>
                      </a:r>
                    </a:p>
                  </a:txBody>
                  <a:tcPr marL="6155" marR="6155" marT="6155" marB="0" anchor="ctr">
                    <a:lnL>
                      <a:noFill/>
                    </a:lnL>
                    <a:lnR>
                      <a:noFill/>
                    </a:lnR>
                    <a:lnT>
                      <a:noFill/>
                    </a:lnT>
                    <a:lnB>
                      <a:noFill/>
                    </a:lnB>
                    <a:solidFill>
                      <a:srgbClr val="EDF6F2"/>
                    </a:solidFill>
                  </a:tcPr>
                </a:tc>
                <a:tc>
                  <a:txBody>
                    <a:bodyPr/>
                    <a:lstStyle/>
                    <a:p>
                      <a:pPr algn="ctr" fontAlgn="ctr"/>
                      <a:r>
                        <a:rPr lang="en-ZA" sz="1200" b="0" i="0" u="none" strike="noStrike">
                          <a:solidFill>
                            <a:schemeClr val="tx2"/>
                          </a:solidFill>
                          <a:effectLst/>
                          <a:latin typeface="Arial Narrow" panose="020B0606020202030204" pitchFamily="34" charset="0"/>
                        </a:rPr>
                        <a:t>-0.12</a:t>
                      </a:r>
                    </a:p>
                  </a:txBody>
                  <a:tcPr marL="6155" marR="6155" marT="6155" marB="0" anchor="ctr">
                    <a:lnL>
                      <a:noFill/>
                    </a:lnL>
                    <a:lnR>
                      <a:noFill/>
                    </a:lnR>
                    <a:lnT>
                      <a:noFill/>
                    </a:lnT>
                    <a:lnB>
                      <a:noFill/>
                    </a:lnB>
                    <a:solidFill>
                      <a:srgbClr val="6BC182"/>
                    </a:solidFill>
                  </a:tcPr>
                </a:tc>
                <a:tc>
                  <a:txBody>
                    <a:bodyPr/>
                    <a:lstStyle/>
                    <a:p>
                      <a:pPr algn="ctr" fontAlgn="ctr"/>
                      <a:r>
                        <a:rPr lang="en-ZA" sz="1200" b="0" i="0" u="none" strike="noStrike">
                          <a:solidFill>
                            <a:schemeClr val="tx2"/>
                          </a:solidFill>
                          <a:effectLst/>
                          <a:latin typeface="Arial Narrow" panose="020B0606020202030204" pitchFamily="34" charset="0"/>
                        </a:rPr>
                        <a:t>0.74</a:t>
                      </a:r>
                    </a:p>
                  </a:txBody>
                  <a:tcPr marL="6155" marR="6155" marT="6155" marB="0" anchor="ctr">
                    <a:lnL>
                      <a:noFill/>
                    </a:lnL>
                    <a:lnR>
                      <a:noFill/>
                    </a:lnR>
                    <a:lnT>
                      <a:noFill/>
                    </a:lnT>
                    <a:lnB>
                      <a:noFill/>
                    </a:lnB>
                    <a:solidFill>
                      <a:srgbClr val="FBCED0"/>
                    </a:solidFill>
                  </a:tcPr>
                </a:tc>
                <a:tc>
                  <a:txBody>
                    <a:bodyPr/>
                    <a:lstStyle/>
                    <a:p>
                      <a:pPr algn="ctr" fontAlgn="ctr"/>
                      <a:r>
                        <a:rPr lang="en-ZA" sz="1200" b="0" i="0" u="none" strike="noStrike">
                          <a:solidFill>
                            <a:schemeClr val="tx2"/>
                          </a:solidFill>
                          <a:effectLst/>
                          <a:latin typeface="Arial Narrow" panose="020B0606020202030204" pitchFamily="34" charset="0"/>
                        </a:rPr>
                        <a:t>0.34</a:t>
                      </a:r>
                    </a:p>
                  </a:txBody>
                  <a:tcPr marL="6155" marR="6155" marT="6155" marB="0" anchor="ctr">
                    <a:lnL>
                      <a:noFill/>
                    </a:lnL>
                    <a:lnR>
                      <a:noFill/>
                    </a:lnR>
                    <a:lnT>
                      <a:noFill/>
                    </a:lnT>
                    <a:lnB>
                      <a:noFill/>
                    </a:lnB>
                    <a:solidFill>
                      <a:srgbClr val="C5E6D0"/>
                    </a:solidFill>
                  </a:tcPr>
                </a:tc>
                <a:tc>
                  <a:txBody>
                    <a:bodyPr/>
                    <a:lstStyle/>
                    <a:p>
                      <a:pPr algn="ctr" fontAlgn="ctr"/>
                      <a:r>
                        <a:rPr lang="en-ZA" sz="1200" b="0" i="0" u="none" strike="noStrike">
                          <a:solidFill>
                            <a:schemeClr val="tx2"/>
                          </a:solidFill>
                          <a:effectLst/>
                          <a:latin typeface="Arial Narrow" panose="020B0606020202030204" pitchFamily="34" charset="0"/>
                        </a:rPr>
                        <a:t>0.71</a:t>
                      </a:r>
                    </a:p>
                  </a:txBody>
                  <a:tcPr marL="6155" marR="6155" marT="6155" marB="0" anchor="ctr">
                    <a:lnL>
                      <a:noFill/>
                    </a:lnL>
                    <a:lnR>
                      <a:noFill/>
                    </a:lnR>
                    <a:lnT>
                      <a:noFill/>
                    </a:lnT>
                    <a:lnB>
                      <a:noFill/>
                    </a:lnB>
                    <a:solidFill>
                      <a:srgbClr val="FBD8DA"/>
                    </a:solidFill>
                  </a:tcPr>
                </a:tc>
                <a:tc>
                  <a:txBody>
                    <a:bodyPr/>
                    <a:lstStyle/>
                    <a:p>
                      <a:pPr algn="ctr" fontAlgn="ctr"/>
                      <a:r>
                        <a:rPr lang="en-ZA" sz="1200" b="0" i="0" u="none" strike="noStrike">
                          <a:solidFill>
                            <a:schemeClr val="tx2"/>
                          </a:solidFill>
                          <a:effectLst/>
                          <a:latin typeface="Arial Narrow" panose="020B0606020202030204" pitchFamily="34" charset="0"/>
                        </a:rPr>
                        <a:t>0.74</a:t>
                      </a:r>
                    </a:p>
                  </a:txBody>
                  <a:tcPr marL="6155" marR="6155" marT="6155" marB="0" anchor="ctr">
                    <a:lnL>
                      <a:noFill/>
                    </a:lnL>
                    <a:lnR>
                      <a:noFill/>
                    </a:lnR>
                    <a:lnT>
                      <a:noFill/>
                    </a:lnT>
                    <a:lnB>
                      <a:noFill/>
                    </a:lnB>
                    <a:solidFill>
                      <a:srgbClr val="FBCED1"/>
                    </a:solidFill>
                  </a:tcPr>
                </a:tc>
                <a:tc>
                  <a:txBody>
                    <a:bodyPr/>
                    <a:lstStyle/>
                    <a:p>
                      <a:pPr algn="ctr" fontAlgn="ctr"/>
                      <a:r>
                        <a:rPr lang="en-ZA" sz="1200" b="0" i="0" u="none" strike="noStrike">
                          <a:solidFill>
                            <a:schemeClr val="tx2"/>
                          </a:solidFill>
                          <a:effectLst/>
                          <a:latin typeface="Arial Narrow" panose="020B0606020202030204" pitchFamily="34" charset="0"/>
                        </a:rPr>
                        <a:t>0.51</a:t>
                      </a:r>
                    </a:p>
                  </a:txBody>
                  <a:tcPr marL="6155" marR="6155" marT="6155" marB="0" anchor="ctr">
                    <a:lnL>
                      <a:noFill/>
                    </a:lnL>
                    <a:lnR>
                      <a:noFill/>
                    </a:lnR>
                    <a:lnT>
                      <a:noFill/>
                    </a:lnT>
                    <a:lnB>
                      <a:noFill/>
                    </a:lnB>
                    <a:solidFill>
                      <a:srgbClr val="E7F3ED"/>
                    </a:solidFill>
                  </a:tcPr>
                </a:tc>
                <a:tc>
                  <a:txBody>
                    <a:bodyPr/>
                    <a:lstStyle/>
                    <a:p>
                      <a:pPr algn="ctr" fontAlgn="ctr"/>
                      <a:endParaRPr lang="en-ZA" sz="1200" b="0" i="0" u="none" strike="noStrike" dirty="0">
                        <a:solidFill>
                          <a:schemeClr val="tx2"/>
                        </a:solidFill>
                        <a:effectLst/>
                        <a:latin typeface="Arial Narrow" panose="020B0606020202030204" pitchFamily="34" charset="0"/>
                      </a:endParaRPr>
                    </a:p>
                  </a:txBody>
                  <a:tcPr marL="6155" marR="6155" marT="6155" marB="0" anchor="ctr">
                    <a:lnL>
                      <a:noFill/>
                    </a:lnL>
                    <a:lnR>
                      <a:noFill/>
                    </a:lnR>
                    <a:lnT>
                      <a:noFill/>
                    </a:lnT>
                    <a:lnB>
                      <a:noFill/>
                    </a:lnB>
                    <a:noFill/>
                  </a:tcPr>
                </a:tc>
                <a:extLst>
                  <a:ext uri="{0D108BD9-81ED-4DB2-BD59-A6C34878D82A}">
                    <a16:rowId xmlns:a16="http://schemas.microsoft.com/office/drawing/2014/main" val="2341905541"/>
                  </a:ext>
                </a:extLst>
              </a:tr>
            </a:tbl>
          </a:graphicData>
        </a:graphic>
      </p:graphicFrame>
    </p:spTree>
    <p:extLst>
      <p:ext uri="{BB962C8B-B14F-4D97-AF65-F5344CB8AC3E}">
        <p14:creationId xmlns:p14="http://schemas.microsoft.com/office/powerpoint/2010/main" val="191681753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D23537-4354-3C4B-A5F6-2DE04F1A053F}"/>
              </a:ext>
            </a:extLst>
          </p:cNvPr>
          <p:cNvSpPr>
            <a:spLocks noGrp="1"/>
          </p:cNvSpPr>
          <p:nvPr>
            <p:ph type="body" sz="quarter" idx="11"/>
          </p:nvPr>
        </p:nvSpPr>
        <p:spPr/>
        <p:txBody>
          <a:bodyPr/>
          <a:lstStyle/>
          <a:p>
            <a:r>
              <a:rPr lang="en-US" dirty="0"/>
              <a:t>Asset allocation</a:t>
            </a:r>
          </a:p>
        </p:txBody>
      </p:sp>
      <p:sp>
        <p:nvSpPr>
          <p:cNvPr id="3" name="Title 2">
            <a:extLst>
              <a:ext uri="{FF2B5EF4-FFF2-40B4-BE49-F238E27FC236}">
                <a16:creationId xmlns:a16="http://schemas.microsoft.com/office/drawing/2014/main" id="{55244537-ED57-5547-B288-6023CCC11F8E}"/>
              </a:ext>
            </a:extLst>
          </p:cNvPr>
          <p:cNvSpPr>
            <a:spLocks noGrp="1"/>
          </p:cNvSpPr>
          <p:nvPr>
            <p:ph type="title"/>
          </p:nvPr>
        </p:nvSpPr>
        <p:spPr/>
        <p:txBody>
          <a:bodyPr/>
          <a:lstStyle/>
          <a:p>
            <a:r>
              <a:rPr lang="en-US" dirty="0"/>
              <a:t>SPW GLOBAL CAUTIOUS PORTFOLIO</a:t>
            </a:r>
          </a:p>
        </p:txBody>
      </p:sp>
      <p:graphicFrame>
        <p:nvGraphicFramePr>
          <p:cNvPr id="4" name="Chart 3">
            <a:extLst>
              <a:ext uri="{FF2B5EF4-FFF2-40B4-BE49-F238E27FC236}">
                <a16:creationId xmlns:a16="http://schemas.microsoft.com/office/drawing/2014/main" id="{DFE9C292-4005-76B4-7387-B3DA9D654C37}"/>
              </a:ext>
            </a:extLst>
          </p:cNvPr>
          <p:cNvGraphicFramePr>
            <a:graphicFrameLocks/>
          </p:cNvGraphicFramePr>
          <p:nvPr>
            <p:extLst>
              <p:ext uri="{D42A27DB-BD31-4B8C-83A1-F6EECF244321}">
                <p14:modId xmlns:p14="http://schemas.microsoft.com/office/powerpoint/2010/main" val="2300815718"/>
              </p:ext>
            </p:extLst>
          </p:nvPr>
        </p:nvGraphicFramePr>
        <p:xfrm>
          <a:off x="1520686" y="1520687"/>
          <a:ext cx="8945217" cy="48915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731375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D23537-4354-3C4B-A5F6-2DE04F1A053F}"/>
              </a:ext>
            </a:extLst>
          </p:cNvPr>
          <p:cNvSpPr>
            <a:spLocks noGrp="1"/>
          </p:cNvSpPr>
          <p:nvPr>
            <p:ph type="body" sz="quarter" idx="11"/>
          </p:nvPr>
        </p:nvSpPr>
        <p:spPr/>
        <p:txBody>
          <a:bodyPr/>
          <a:lstStyle/>
          <a:p>
            <a:r>
              <a:rPr lang="en-US" dirty="0"/>
              <a:t>Performance in US$ (based to 100, net of all fees)</a:t>
            </a:r>
          </a:p>
        </p:txBody>
      </p:sp>
      <p:sp>
        <p:nvSpPr>
          <p:cNvPr id="3" name="Title 2">
            <a:extLst>
              <a:ext uri="{FF2B5EF4-FFF2-40B4-BE49-F238E27FC236}">
                <a16:creationId xmlns:a16="http://schemas.microsoft.com/office/drawing/2014/main" id="{55244537-ED57-5547-B288-6023CCC11F8E}"/>
              </a:ext>
            </a:extLst>
          </p:cNvPr>
          <p:cNvSpPr>
            <a:spLocks noGrp="1"/>
          </p:cNvSpPr>
          <p:nvPr>
            <p:ph type="title"/>
          </p:nvPr>
        </p:nvSpPr>
        <p:spPr/>
        <p:txBody>
          <a:bodyPr/>
          <a:lstStyle/>
          <a:p>
            <a:r>
              <a:rPr lang="en-US" dirty="0"/>
              <a:t>SPW GLOBAL CAUTIOUS PORTFOLIO</a:t>
            </a:r>
          </a:p>
        </p:txBody>
      </p:sp>
      <p:graphicFrame>
        <p:nvGraphicFramePr>
          <p:cNvPr id="4" name="Chart 3">
            <a:extLst>
              <a:ext uri="{FF2B5EF4-FFF2-40B4-BE49-F238E27FC236}">
                <a16:creationId xmlns:a16="http://schemas.microsoft.com/office/drawing/2014/main" id="{6D5DFF78-4A05-1E09-AA3F-ED30BE6443E2}"/>
              </a:ext>
            </a:extLst>
          </p:cNvPr>
          <p:cNvGraphicFramePr>
            <a:graphicFrameLocks/>
          </p:cNvGraphicFramePr>
          <p:nvPr>
            <p:extLst>
              <p:ext uri="{D42A27DB-BD31-4B8C-83A1-F6EECF244321}">
                <p14:modId xmlns:p14="http://schemas.microsoft.com/office/powerpoint/2010/main" val="1303911267"/>
              </p:ext>
            </p:extLst>
          </p:nvPr>
        </p:nvGraphicFramePr>
        <p:xfrm>
          <a:off x="838200" y="1500810"/>
          <a:ext cx="10515599" cy="47906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703373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60969-A102-8FCD-6CF9-D3536DAA5017}"/>
              </a:ext>
            </a:extLst>
          </p:cNvPr>
          <p:cNvSpPr>
            <a:spLocks noGrp="1"/>
          </p:cNvSpPr>
          <p:nvPr>
            <p:ph type="title"/>
          </p:nvPr>
        </p:nvSpPr>
        <p:spPr/>
        <p:txBody>
          <a:bodyPr/>
          <a:lstStyle/>
          <a:p>
            <a:r>
              <a:rPr lang="en-US" dirty="0"/>
              <a:t>CONCLUSION</a:t>
            </a:r>
            <a:endParaRPr lang="en-ZA" dirty="0"/>
          </a:p>
        </p:txBody>
      </p:sp>
      <p:sp>
        <p:nvSpPr>
          <p:cNvPr id="3" name="Text Placeholder 2">
            <a:extLst>
              <a:ext uri="{FF2B5EF4-FFF2-40B4-BE49-F238E27FC236}">
                <a16:creationId xmlns:a16="http://schemas.microsoft.com/office/drawing/2014/main" id="{B5F1E37C-0219-8E56-5D87-E49CC2F8912F}"/>
              </a:ext>
            </a:extLst>
          </p:cNvPr>
          <p:cNvSpPr>
            <a:spLocks noGrp="1"/>
          </p:cNvSpPr>
          <p:nvPr>
            <p:ph type="body" sz="quarter" idx="10"/>
          </p:nvPr>
        </p:nvSpPr>
        <p:spPr/>
        <p:txBody>
          <a:bodyPr/>
          <a:lstStyle/>
          <a:p>
            <a:r>
              <a:rPr lang="en-US" dirty="0"/>
              <a:t>The USA’s previous economic path was not sustainable</a:t>
            </a:r>
          </a:p>
          <a:p>
            <a:pPr marL="0" indent="0">
              <a:buNone/>
            </a:pPr>
            <a:endParaRPr lang="en-US" dirty="0"/>
          </a:p>
        </p:txBody>
      </p:sp>
      <p:sp>
        <p:nvSpPr>
          <p:cNvPr id="4" name="Text Placeholder 3">
            <a:extLst>
              <a:ext uri="{FF2B5EF4-FFF2-40B4-BE49-F238E27FC236}">
                <a16:creationId xmlns:a16="http://schemas.microsoft.com/office/drawing/2014/main" id="{A6C557AE-C567-2ED3-5B6E-1812CC7FB853}"/>
              </a:ext>
            </a:extLst>
          </p:cNvPr>
          <p:cNvSpPr>
            <a:spLocks noGrp="1"/>
          </p:cNvSpPr>
          <p:nvPr>
            <p:ph type="body" sz="quarter" idx="11"/>
          </p:nvPr>
        </p:nvSpPr>
        <p:spPr/>
        <p:txBody>
          <a:bodyPr/>
          <a:lstStyle/>
          <a:p>
            <a:r>
              <a:rPr lang="en-US" dirty="0"/>
              <a:t>Global uncertainty has increased materially</a:t>
            </a:r>
          </a:p>
          <a:p>
            <a:pPr lvl="1"/>
            <a:r>
              <a:rPr lang="en-US" dirty="0"/>
              <a:t>Confidence is a key variable</a:t>
            </a:r>
          </a:p>
          <a:p>
            <a:pPr lvl="1"/>
            <a:r>
              <a:rPr lang="en-US" dirty="0"/>
              <a:t>Sanity appears likely to prevail</a:t>
            </a:r>
          </a:p>
          <a:p>
            <a:endParaRPr lang="en-US" dirty="0"/>
          </a:p>
        </p:txBody>
      </p:sp>
      <p:sp>
        <p:nvSpPr>
          <p:cNvPr id="5" name="Text Placeholder 4">
            <a:extLst>
              <a:ext uri="{FF2B5EF4-FFF2-40B4-BE49-F238E27FC236}">
                <a16:creationId xmlns:a16="http://schemas.microsoft.com/office/drawing/2014/main" id="{BB4EE555-1969-4B4C-C1CD-52439C9DC4CA}"/>
              </a:ext>
            </a:extLst>
          </p:cNvPr>
          <p:cNvSpPr>
            <a:spLocks noGrp="1"/>
          </p:cNvSpPr>
          <p:nvPr>
            <p:ph type="body" sz="quarter" idx="12"/>
          </p:nvPr>
        </p:nvSpPr>
        <p:spPr/>
        <p:txBody>
          <a:bodyPr/>
          <a:lstStyle/>
          <a:p>
            <a:r>
              <a:rPr lang="en-US" dirty="0"/>
              <a:t>Smart diversification of investments is key </a:t>
            </a:r>
          </a:p>
          <a:p>
            <a:pPr lvl="1"/>
            <a:r>
              <a:rPr lang="en-US" dirty="0"/>
              <a:t>It is easier than ever to be surprised</a:t>
            </a:r>
          </a:p>
          <a:p>
            <a:pPr lvl="1"/>
            <a:r>
              <a:rPr lang="en-US" dirty="0"/>
              <a:t>Must understand the cross-correlation of portfolio assets</a:t>
            </a:r>
            <a:endParaRPr lang="en-ZA" dirty="0"/>
          </a:p>
        </p:txBody>
      </p:sp>
      <p:sp>
        <p:nvSpPr>
          <p:cNvPr id="6" name="Text Placeholder 5">
            <a:extLst>
              <a:ext uri="{FF2B5EF4-FFF2-40B4-BE49-F238E27FC236}">
                <a16:creationId xmlns:a16="http://schemas.microsoft.com/office/drawing/2014/main" id="{DC05E7AD-132C-E379-43CA-55C8B096BD98}"/>
              </a:ext>
            </a:extLst>
          </p:cNvPr>
          <p:cNvSpPr>
            <a:spLocks noGrp="1"/>
          </p:cNvSpPr>
          <p:nvPr>
            <p:ph type="body" sz="quarter" idx="13"/>
          </p:nvPr>
        </p:nvSpPr>
        <p:spPr/>
        <p:txBody>
          <a:bodyPr/>
          <a:lstStyle/>
          <a:p>
            <a:r>
              <a:rPr lang="en-US" dirty="0"/>
              <a:t>Sanlam Private Wealth can be your guiding partner for investing offshore</a:t>
            </a:r>
          </a:p>
        </p:txBody>
      </p:sp>
    </p:spTree>
    <p:extLst>
      <p:ext uri="{BB962C8B-B14F-4D97-AF65-F5344CB8AC3E}">
        <p14:creationId xmlns:p14="http://schemas.microsoft.com/office/powerpoint/2010/main" val="369629462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3620F9-9221-90CE-2B1F-BF3AD68A5E5B}"/>
              </a:ext>
            </a:extLst>
          </p:cNvPr>
          <p:cNvSpPr>
            <a:spLocks noGrp="1"/>
          </p:cNvSpPr>
          <p:nvPr>
            <p:ph type="body" sz="quarter" idx="10"/>
          </p:nvPr>
        </p:nvSpPr>
        <p:spPr/>
        <p:txBody>
          <a:bodyPr/>
          <a:lstStyle/>
          <a:p>
            <a:r>
              <a:rPr lang="en-US" dirty="0"/>
              <a:t>If you want to go fast, go alone. If you want to go far, go together. </a:t>
            </a:r>
            <a:endParaRPr lang="en-ZA" dirty="0"/>
          </a:p>
        </p:txBody>
      </p:sp>
    </p:spTree>
    <p:extLst>
      <p:ext uri="{BB962C8B-B14F-4D97-AF65-F5344CB8AC3E}">
        <p14:creationId xmlns:p14="http://schemas.microsoft.com/office/powerpoint/2010/main" val="285252978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80958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06583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 President Donald Trump signs executive orders in the Oval Office of the White House on January 20, 2025.">
            <a:extLst>
              <a:ext uri="{FF2B5EF4-FFF2-40B4-BE49-F238E27FC236}">
                <a16:creationId xmlns:a16="http://schemas.microsoft.com/office/drawing/2014/main" id="{8C180885-E25D-0E06-F21B-4412CEC692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78" r="16720"/>
          <a:stretch/>
        </p:blipFill>
        <p:spPr bwMode="auto">
          <a:xfrm>
            <a:off x="5158409" y="826060"/>
            <a:ext cx="6483256" cy="54447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1">
            <a:extLst>
              <a:ext uri="{FF2B5EF4-FFF2-40B4-BE49-F238E27FC236}">
                <a16:creationId xmlns:a16="http://schemas.microsoft.com/office/drawing/2014/main" id="{331DAF0D-7107-FDB0-C243-50271B3CC162}"/>
              </a:ext>
            </a:extLst>
          </p:cNvPr>
          <p:cNvSpPr txBox="1">
            <a:spLocks/>
          </p:cNvSpPr>
          <p:nvPr/>
        </p:nvSpPr>
        <p:spPr>
          <a:xfrm>
            <a:off x="658339" y="1348007"/>
            <a:ext cx="4152200" cy="40091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200" dirty="0">
                <a:latin typeface="Arial Narrow" panose="020B0604020202020204" pitchFamily="34" charset="0"/>
              </a:rPr>
              <a:t>Anyone who didn’t expect tariff increases from Trump wasn’t concentrating. </a:t>
            </a:r>
          </a:p>
          <a:p>
            <a:pPr marL="0" indent="0">
              <a:buNone/>
            </a:pPr>
            <a:endParaRPr lang="en-US" sz="3200" dirty="0">
              <a:latin typeface="Arial Narrow" panose="020B0604020202020204" pitchFamily="34" charset="0"/>
            </a:endParaRPr>
          </a:p>
          <a:p>
            <a:pPr marL="0" indent="0">
              <a:buNone/>
            </a:pPr>
            <a:r>
              <a:rPr lang="en-US" sz="3200" dirty="0">
                <a:latin typeface="Arial Narrow" panose="020B0604020202020204" pitchFamily="34" charset="0"/>
              </a:rPr>
              <a:t>BUT few would have expected such ill-considered actions</a:t>
            </a:r>
            <a:endParaRPr lang="en-ZA" sz="3200" dirty="0">
              <a:latin typeface="Arial Narrow" panose="020B0604020202020204" pitchFamily="34" charset="0"/>
            </a:endParaRPr>
          </a:p>
        </p:txBody>
      </p:sp>
    </p:spTree>
    <p:extLst>
      <p:ext uri="{BB962C8B-B14F-4D97-AF65-F5344CB8AC3E}">
        <p14:creationId xmlns:p14="http://schemas.microsoft.com/office/powerpoint/2010/main" val="412060223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66E176-24A0-A188-7D49-D27A9BC0A1DB}"/>
              </a:ext>
            </a:extLst>
          </p:cNvPr>
          <p:cNvSpPr>
            <a:spLocks noGrp="1"/>
          </p:cNvSpPr>
          <p:nvPr>
            <p:ph type="body" sz="quarter" idx="11"/>
          </p:nvPr>
        </p:nvSpPr>
        <p:spPr/>
        <p:txBody>
          <a:bodyPr/>
          <a:lstStyle/>
          <a:p>
            <a:r>
              <a:rPr lang="en-ZA" dirty="0"/>
              <a:t>Countries’ share of global manufacturing: 1995 vs now</a:t>
            </a:r>
          </a:p>
        </p:txBody>
      </p:sp>
      <p:sp>
        <p:nvSpPr>
          <p:cNvPr id="3" name="Title 2">
            <a:extLst>
              <a:ext uri="{FF2B5EF4-FFF2-40B4-BE49-F238E27FC236}">
                <a16:creationId xmlns:a16="http://schemas.microsoft.com/office/drawing/2014/main" id="{108EC52D-B065-C407-8874-3337872D4936}"/>
              </a:ext>
            </a:extLst>
          </p:cNvPr>
          <p:cNvSpPr>
            <a:spLocks noGrp="1"/>
          </p:cNvSpPr>
          <p:nvPr>
            <p:ph type="title"/>
          </p:nvPr>
        </p:nvSpPr>
        <p:spPr/>
        <p:txBody>
          <a:bodyPr/>
          <a:lstStyle/>
          <a:p>
            <a:r>
              <a:rPr lang="en-US" dirty="0"/>
              <a:t>GLOBAL TRADE WARS – HOW DID WE GET HERE?</a:t>
            </a:r>
            <a:endParaRPr lang="en-ZA" dirty="0"/>
          </a:p>
        </p:txBody>
      </p:sp>
      <p:graphicFrame>
        <p:nvGraphicFramePr>
          <p:cNvPr id="7" name="Chart 6">
            <a:extLst>
              <a:ext uri="{FF2B5EF4-FFF2-40B4-BE49-F238E27FC236}">
                <a16:creationId xmlns:a16="http://schemas.microsoft.com/office/drawing/2014/main" id="{A4A8A943-F9E6-78C9-82FD-1A266666F9AC}"/>
              </a:ext>
            </a:extLst>
          </p:cNvPr>
          <p:cNvGraphicFramePr>
            <a:graphicFrameLocks/>
          </p:cNvGraphicFramePr>
          <p:nvPr>
            <p:extLst>
              <p:ext uri="{D42A27DB-BD31-4B8C-83A1-F6EECF244321}">
                <p14:modId xmlns:p14="http://schemas.microsoft.com/office/powerpoint/2010/main" val="3845277590"/>
              </p:ext>
            </p:extLst>
          </p:nvPr>
        </p:nvGraphicFramePr>
        <p:xfrm>
          <a:off x="838200" y="1520687"/>
          <a:ext cx="10515600" cy="468133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D2C5AD4-DCB4-4C1B-A73C-AE7084289CAD}"/>
              </a:ext>
            </a:extLst>
          </p:cNvPr>
          <p:cNvSpPr txBox="1"/>
          <p:nvPr/>
        </p:nvSpPr>
        <p:spPr>
          <a:xfrm>
            <a:off x="838200" y="6289082"/>
            <a:ext cx="3714438" cy="246221"/>
          </a:xfrm>
          <a:prstGeom prst="rect">
            <a:avLst/>
          </a:prstGeom>
          <a:noFill/>
        </p:spPr>
        <p:txBody>
          <a:bodyPr wrap="square" rtlCol="0">
            <a:spAutoFit/>
          </a:bodyPr>
          <a:lstStyle/>
          <a:p>
            <a:r>
              <a:rPr lang="en-US" sz="1000" dirty="0">
                <a:solidFill>
                  <a:schemeClr val="tx2"/>
                </a:solidFill>
                <a:latin typeface="Arial Narrow" panose="020B0606020202030204" pitchFamily="34" charset="0"/>
              </a:rPr>
              <a:t>Source: Deutsche Bank Research</a:t>
            </a:r>
            <a:endParaRPr lang="en-ZA" sz="10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353918276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C6045C-AC3E-A840-D2C7-97E36BCE9C82}"/>
              </a:ext>
            </a:extLst>
          </p:cNvPr>
          <p:cNvSpPr>
            <a:spLocks noGrp="1"/>
          </p:cNvSpPr>
          <p:nvPr>
            <p:ph type="body" sz="quarter" idx="11"/>
          </p:nvPr>
        </p:nvSpPr>
        <p:spPr/>
        <p:txBody>
          <a:bodyPr/>
          <a:lstStyle/>
          <a:p>
            <a:r>
              <a:rPr lang="en-US" dirty="0"/>
              <a:t>US current account balance vs China/Japan/Germany excess savings</a:t>
            </a:r>
            <a:endParaRPr lang="en-ZA" dirty="0"/>
          </a:p>
        </p:txBody>
      </p:sp>
      <p:sp>
        <p:nvSpPr>
          <p:cNvPr id="3" name="Title 2">
            <a:extLst>
              <a:ext uri="{FF2B5EF4-FFF2-40B4-BE49-F238E27FC236}">
                <a16:creationId xmlns:a16="http://schemas.microsoft.com/office/drawing/2014/main" id="{6C375820-2701-C7F7-2C75-4A60ED8477EF}"/>
              </a:ext>
            </a:extLst>
          </p:cNvPr>
          <p:cNvSpPr>
            <a:spLocks noGrp="1"/>
          </p:cNvSpPr>
          <p:nvPr>
            <p:ph type="title"/>
          </p:nvPr>
        </p:nvSpPr>
        <p:spPr>
          <a:xfrm>
            <a:off x="386861" y="300337"/>
            <a:ext cx="11406553" cy="495487"/>
          </a:xfrm>
        </p:spPr>
        <p:txBody>
          <a:bodyPr/>
          <a:lstStyle/>
          <a:p>
            <a:r>
              <a:rPr lang="en-US" sz="2400" dirty="0"/>
              <a:t>CONSUMER OF LAST RESORT – USA HAS BEEN ABSORBING EXCESS GLOBAL SAVINGS</a:t>
            </a:r>
            <a:endParaRPr lang="en-ZA" sz="2400" dirty="0"/>
          </a:p>
        </p:txBody>
      </p:sp>
      <p:pic>
        <p:nvPicPr>
          <p:cNvPr id="4" name="Picture 3">
            <a:extLst>
              <a:ext uri="{FF2B5EF4-FFF2-40B4-BE49-F238E27FC236}">
                <a16:creationId xmlns:a16="http://schemas.microsoft.com/office/drawing/2014/main" id="{8574889E-6E79-AEAE-05CE-557DE0D9EC7B}"/>
              </a:ext>
            </a:extLst>
          </p:cNvPr>
          <p:cNvPicPr>
            <a:picLocks noChangeAspect="1"/>
          </p:cNvPicPr>
          <p:nvPr/>
        </p:nvPicPr>
        <p:blipFill>
          <a:blip r:embed="rId2"/>
          <a:srcRect t="10106"/>
          <a:stretch/>
        </p:blipFill>
        <p:spPr>
          <a:xfrm>
            <a:off x="3261546" y="1404031"/>
            <a:ext cx="5657181" cy="5379181"/>
          </a:xfrm>
          <a:prstGeom prst="rect">
            <a:avLst/>
          </a:prstGeom>
        </p:spPr>
      </p:pic>
      <p:sp>
        <p:nvSpPr>
          <p:cNvPr id="5" name="TextBox 4">
            <a:extLst>
              <a:ext uri="{FF2B5EF4-FFF2-40B4-BE49-F238E27FC236}">
                <a16:creationId xmlns:a16="http://schemas.microsoft.com/office/drawing/2014/main" id="{B01768E4-A939-869A-246C-04ED70F1BD15}"/>
              </a:ext>
            </a:extLst>
          </p:cNvPr>
          <p:cNvSpPr txBox="1"/>
          <p:nvPr/>
        </p:nvSpPr>
        <p:spPr>
          <a:xfrm>
            <a:off x="1973568" y="6494171"/>
            <a:ext cx="366703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accent2"/>
                </a:solidFill>
                <a:effectLst/>
                <a:uLnTx/>
                <a:uFillTx/>
                <a:latin typeface="Arial Narrow" panose="020B0606020202030204" pitchFamily="34" charset="0"/>
                <a:ea typeface="+mn-ea"/>
                <a:cs typeface="+mn-cs"/>
              </a:rPr>
              <a:t>Source: </a:t>
            </a:r>
            <a:r>
              <a:rPr lang="en-US" sz="1000" dirty="0">
                <a:solidFill>
                  <a:schemeClr val="accent2"/>
                </a:solidFill>
                <a:latin typeface="Arial Narrow" panose="020B0606020202030204" pitchFamily="34" charset="0"/>
              </a:rPr>
              <a:t>Alpine Macro</a:t>
            </a:r>
            <a:endParaRPr kumimoji="0" lang="en-ZA" sz="1000" b="0" i="0" u="none" strike="noStrike" kern="1200" cap="none" spc="0" normalizeH="0" baseline="0" noProof="0" dirty="0">
              <a:ln>
                <a:noFill/>
              </a:ln>
              <a:solidFill>
                <a:schemeClr val="accent2"/>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5450710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68208-C740-7637-12CD-413B19002FAE}"/>
              </a:ext>
            </a:extLst>
          </p:cNvPr>
          <p:cNvSpPr>
            <a:spLocks noGrp="1"/>
          </p:cNvSpPr>
          <p:nvPr>
            <p:ph type="title"/>
          </p:nvPr>
        </p:nvSpPr>
        <p:spPr>
          <a:xfrm>
            <a:off x="838200" y="445807"/>
            <a:ext cx="10515600" cy="495487"/>
          </a:xfrm>
        </p:spPr>
        <p:txBody>
          <a:bodyPr/>
          <a:lstStyle/>
          <a:p>
            <a:r>
              <a:rPr lang="en-US" dirty="0"/>
              <a:t>BUT THE US FISCAL TRAJECTORY IS NOT SUSTAINABLE LONG TERM</a:t>
            </a:r>
            <a:endParaRPr lang="en-ZA" dirty="0"/>
          </a:p>
        </p:txBody>
      </p:sp>
      <p:graphicFrame>
        <p:nvGraphicFramePr>
          <p:cNvPr id="7" name="Chart 6">
            <a:extLst>
              <a:ext uri="{FF2B5EF4-FFF2-40B4-BE49-F238E27FC236}">
                <a16:creationId xmlns:a16="http://schemas.microsoft.com/office/drawing/2014/main" id="{50F01DFA-F135-DF55-84D5-5A56C8F8029B}"/>
              </a:ext>
            </a:extLst>
          </p:cNvPr>
          <p:cNvGraphicFramePr>
            <a:graphicFrameLocks/>
          </p:cNvGraphicFramePr>
          <p:nvPr>
            <p:extLst>
              <p:ext uri="{D42A27DB-BD31-4B8C-83A1-F6EECF244321}">
                <p14:modId xmlns:p14="http://schemas.microsoft.com/office/powerpoint/2010/main" val="1117068740"/>
              </p:ext>
            </p:extLst>
          </p:nvPr>
        </p:nvGraphicFramePr>
        <p:xfrm>
          <a:off x="6283241" y="1809135"/>
          <a:ext cx="5161507" cy="3954066"/>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a:extLst>
              <a:ext uri="{FF2B5EF4-FFF2-40B4-BE49-F238E27FC236}">
                <a16:creationId xmlns:a16="http://schemas.microsoft.com/office/drawing/2014/main" id="{78F4637C-44A1-5CAE-023F-DB1E37565A6A}"/>
              </a:ext>
            </a:extLst>
          </p:cNvPr>
          <p:cNvGrpSpPr/>
          <p:nvPr/>
        </p:nvGrpSpPr>
        <p:grpSpPr>
          <a:xfrm>
            <a:off x="670670" y="1653206"/>
            <a:ext cx="5238091" cy="4054258"/>
            <a:chOff x="678544" y="1653206"/>
            <a:chExt cx="5238091" cy="4054258"/>
          </a:xfrm>
        </p:grpSpPr>
        <p:graphicFrame>
          <p:nvGraphicFramePr>
            <p:cNvPr id="5" name="Chart 4">
              <a:extLst>
                <a:ext uri="{FF2B5EF4-FFF2-40B4-BE49-F238E27FC236}">
                  <a16:creationId xmlns:a16="http://schemas.microsoft.com/office/drawing/2014/main" id="{16313E7E-3659-7CD2-AE5C-16C93FC28821}"/>
                </a:ext>
              </a:extLst>
            </p:cNvPr>
            <p:cNvGraphicFramePr>
              <a:graphicFrameLocks/>
            </p:cNvGraphicFramePr>
            <p:nvPr>
              <p:extLst>
                <p:ext uri="{D42A27DB-BD31-4B8C-83A1-F6EECF244321}">
                  <p14:modId xmlns:p14="http://schemas.microsoft.com/office/powerpoint/2010/main" val="48410796"/>
                </p:ext>
              </p:extLst>
            </p:nvPr>
          </p:nvGraphicFramePr>
          <p:xfrm>
            <a:off x="678544" y="1653206"/>
            <a:ext cx="5238091" cy="405425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D8E9AC08-DAB1-048B-3A09-9E6D0FF9642D}"/>
                </a:ext>
              </a:extLst>
            </p:cNvPr>
            <p:cNvCxnSpPr>
              <a:cxnSpLocks/>
            </p:cNvCxnSpPr>
            <p:nvPr/>
          </p:nvCxnSpPr>
          <p:spPr>
            <a:xfrm flipV="1">
              <a:off x="4399800" y="2206565"/>
              <a:ext cx="0" cy="2887579"/>
            </a:xfrm>
            <a:prstGeom prst="line">
              <a:avLst/>
            </a:prstGeom>
            <a:ln w="15875">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A8EC28BA-E131-1906-17C2-36DF54A8802F}"/>
              </a:ext>
            </a:extLst>
          </p:cNvPr>
          <p:cNvSpPr txBox="1"/>
          <p:nvPr/>
        </p:nvSpPr>
        <p:spPr>
          <a:xfrm>
            <a:off x="838200" y="6119392"/>
            <a:ext cx="366703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C716A"/>
                </a:solidFill>
                <a:effectLst/>
                <a:uLnTx/>
                <a:uFillTx/>
                <a:latin typeface="Arial Narrow" panose="020B0606020202030204" pitchFamily="34" charset="0"/>
                <a:ea typeface="+mn-ea"/>
                <a:cs typeface="+mn-cs"/>
              </a:rPr>
              <a:t>Source: </a:t>
            </a:r>
            <a:r>
              <a:rPr lang="en-US" sz="1000" dirty="0">
                <a:solidFill>
                  <a:srgbClr val="7C716A"/>
                </a:solidFill>
                <a:latin typeface="Arial Narrow" panose="020B0606020202030204" pitchFamily="34" charset="0"/>
              </a:rPr>
              <a:t>Congressional Budget Office</a:t>
            </a:r>
            <a:endParaRPr kumimoji="0" lang="en-ZA" sz="1000" b="0" i="0" u="none" strike="noStrike" kern="1200" cap="none" spc="0" normalizeH="0" baseline="0" noProof="0" dirty="0">
              <a:ln>
                <a:noFill/>
              </a:ln>
              <a:solidFill>
                <a:srgbClr val="7C716A"/>
              </a:solidFill>
              <a:effectLst/>
              <a:uLnTx/>
              <a:uFillTx/>
              <a:latin typeface="Arial Narrow" panose="020B0606020202030204" pitchFamily="34" charset="0"/>
              <a:ea typeface="+mn-ea"/>
              <a:cs typeface="+mn-cs"/>
            </a:endParaRPr>
          </a:p>
        </p:txBody>
      </p:sp>
      <p:sp>
        <p:nvSpPr>
          <p:cNvPr id="10" name="TextBox 9">
            <a:extLst>
              <a:ext uri="{FF2B5EF4-FFF2-40B4-BE49-F238E27FC236}">
                <a16:creationId xmlns:a16="http://schemas.microsoft.com/office/drawing/2014/main" id="{F8923C3C-3B48-4F97-58E6-DFE5DFC00CEF}"/>
              </a:ext>
            </a:extLst>
          </p:cNvPr>
          <p:cNvSpPr txBox="1"/>
          <p:nvPr/>
        </p:nvSpPr>
        <p:spPr>
          <a:xfrm>
            <a:off x="838200" y="1370389"/>
            <a:ext cx="4903032" cy="338554"/>
          </a:xfrm>
          <a:prstGeom prst="rect">
            <a:avLst/>
          </a:prstGeom>
          <a:noFill/>
        </p:spPr>
        <p:txBody>
          <a:bodyPr wrap="square">
            <a:spAutoFit/>
          </a:bodyPr>
          <a:lstStyle/>
          <a:p>
            <a:pPr algn="ctr" rtl="0">
              <a:defRPr sz="1440" b="1" i="0" u="none" strike="noStrike" kern="1200" spc="0" baseline="0">
                <a:solidFill>
                  <a:srgbClr val="333E48"/>
                </a:solidFill>
                <a:latin typeface="Arial Narrow" panose="020B0606020202030204" pitchFamily="34" charset="0"/>
                <a:ea typeface="+mn-ea"/>
                <a:cs typeface="+mn-cs"/>
              </a:defRPr>
            </a:pPr>
            <a:r>
              <a:rPr lang="en-US" sz="1600" b="1" dirty="0"/>
              <a:t>US budget deficit</a:t>
            </a:r>
            <a:endParaRPr lang="en-ZA" sz="1600" b="1" dirty="0"/>
          </a:p>
        </p:txBody>
      </p:sp>
      <p:sp>
        <p:nvSpPr>
          <p:cNvPr id="12" name="TextBox 11">
            <a:extLst>
              <a:ext uri="{FF2B5EF4-FFF2-40B4-BE49-F238E27FC236}">
                <a16:creationId xmlns:a16="http://schemas.microsoft.com/office/drawing/2014/main" id="{B1EC8652-9803-EE52-63B6-93009749ED38}"/>
              </a:ext>
            </a:extLst>
          </p:cNvPr>
          <p:cNvSpPr txBox="1"/>
          <p:nvPr/>
        </p:nvSpPr>
        <p:spPr>
          <a:xfrm>
            <a:off x="6816000" y="1370389"/>
            <a:ext cx="4263453" cy="338554"/>
          </a:xfrm>
          <a:prstGeom prst="rect">
            <a:avLst/>
          </a:prstGeom>
          <a:noFill/>
        </p:spPr>
        <p:txBody>
          <a:bodyPr wrap="square">
            <a:spAutoFit/>
          </a:bodyPr>
          <a:lstStyle/>
          <a:p>
            <a:pPr algn="ctr" rtl="0">
              <a:defRPr sz="1440" b="1" i="0" u="none" strike="noStrike" kern="1200" spc="0" baseline="0">
                <a:solidFill>
                  <a:srgbClr val="333E48"/>
                </a:solidFill>
                <a:latin typeface="Arial Narrow" panose="020B0606020202030204" pitchFamily="34" charset="0"/>
                <a:ea typeface="+mn-ea"/>
                <a:cs typeface="+mn-cs"/>
              </a:defRPr>
            </a:pPr>
            <a:r>
              <a:rPr lang="en-ZA" sz="1600" b="1" dirty="0"/>
              <a:t>US Federal debt to GDP</a:t>
            </a:r>
          </a:p>
        </p:txBody>
      </p:sp>
    </p:spTree>
    <p:extLst>
      <p:ext uri="{BB962C8B-B14F-4D97-AF65-F5344CB8AC3E}">
        <p14:creationId xmlns:p14="http://schemas.microsoft.com/office/powerpoint/2010/main" val="239297002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Diagram 33">
            <a:extLst>
              <a:ext uri="{FF2B5EF4-FFF2-40B4-BE49-F238E27FC236}">
                <a16:creationId xmlns:a16="http://schemas.microsoft.com/office/drawing/2014/main" id="{E05B6CD8-370D-DCB7-F8D1-AD990EA46C42}"/>
              </a:ext>
            </a:extLst>
          </p:cNvPr>
          <p:cNvGraphicFramePr/>
          <p:nvPr>
            <p:extLst>
              <p:ext uri="{D42A27DB-BD31-4B8C-83A1-F6EECF244321}">
                <p14:modId xmlns:p14="http://schemas.microsoft.com/office/powerpoint/2010/main" val="1635902580"/>
              </p:ext>
            </p:extLst>
          </p:nvPr>
        </p:nvGraphicFramePr>
        <p:xfrm>
          <a:off x="4758921" y="1405062"/>
          <a:ext cx="6939722" cy="4856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83C09F87-B778-3F7D-E251-2FE552032BBA}"/>
              </a:ext>
            </a:extLst>
          </p:cNvPr>
          <p:cNvSpPr>
            <a:spLocks noGrp="1"/>
          </p:cNvSpPr>
          <p:nvPr>
            <p:ph type="title"/>
          </p:nvPr>
        </p:nvSpPr>
        <p:spPr/>
        <p:txBody>
          <a:bodyPr/>
          <a:lstStyle/>
          <a:p>
            <a:r>
              <a:rPr lang="en-US" dirty="0"/>
              <a:t>THE POTENTIAL SELF-REINFORCING NEGATIVE CYCLE </a:t>
            </a:r>
            <a:endParaRPr lang="en-ZA" dirty="0"/>
          </a:p>
        </p:txBody>
      </p:sp>
      <p:sp>
        <p:nvSpPr>
          <p:cNvPr id="4" name="TextBox 3">
            <a:extLst>
              <a:ext uri="{FF2B5EF4-FFF2-40B4-BE49-F238E27FC236}">
                <a16:creationId xmlns:a16="http://schemas.microsoft.com/office/drawing/2014/main" id="{35C1D3B9-555C-3A9D-0F7A-23CAF9F2D67F}"/>
              </a:ext>
            </a:extLst>
          </p:cNvPr>
          <p:cNvSpPr txBox="1"/>
          <p:nvPr/>
        </p:nvSpPr>
        <p:spPr>
          <a:xfrm>
            <a:off x="888832" y="1526525"/>
            <a:ext cx="1947266" cy="369332"/>
          </a:xfrm>
          <a:prstGeom prst="rect">
            <a:avLst/>
          </a:prstGeom>
          <a:solidFill>
            <a:schemeClr val="tx1"/>
          </a:solidFill>
        </p:spPr>
        <p:txBody>
          <a:bodyPr wrap="square" rtlCol="0">
            <a:spAutoFit/>
          </a:bodyPr>
          <a:lstStyle/>
          <a:p>
            <a:r>
              <a:rPr lang="en-US" b="1" dirty="0">
                <a:solidFill>
                  <a:schemeClr val="bg1"/>
                </a:solidFill>
              </a:rPr>
              <a:t>Tariffs increase</a:t>
            </a:r>
            <a:endParaRPr lang="en-ZA" b="1" dirty="0">
              <a:solidFill>
                <a:schemeClr val="bg1"/>
              </a:solidFill>
            </a:endParaRPr>
          </a:p>
        </p:txBody>
      </p:sp>
      <p:sp>
        <p:nvSpPr>
          <p:cNvPr id="9" name="TextBox 8">
            <a:extLst>
              <a:ext uri="{FF2B5EF4-FFF2-40B4-BE49-F238E27FC236}">
                <a16:creationId xmlns:a16="http://schemas.microsoft.com/office/drawing/2014/main" id="{18B90EF1-A997-74F0-16A4-833796F5D6BD}"/>
              </a:ext>
            </a:extLst>
          </p:cNvPr>
          <p:cNvSpPr txBox="1"/>
          <p:nvPr/>
        </p:nvSpPr>
        <p:spPr>
          <a:xfrm>
            <a:off x="1641398" y="2983081"/>
            <a:ext cx="2868561" cy="646331"/>
          </a:xfrm>
          <a:prstGeom prst="rect">
            <a:avLst/>
          </a:prstGeom>
          <a:noFill/>
        </p:spPr>
        <p:txBody>
          <a:bodyPr wrap="square" rtlCol="0">
            <a:spAutoFit/>
          </a:bodyPr>
          <a:lstStyle/>
          <a:p>
            <a:r>
              <a:rPr lang="en-US" dirty="0"/>
              <a:t>Initial once-off inflation increase</a:t>
            </a:r>
            <a:endParaRPr lang="en-ZA" dirty="0"/>
          </a:p>
        </p:txBody>
      </p:sp>
      <p:sp>
        <p:nvSpPr>
          <p:cNvPr id="11" name="TextBox 10">
            <a:extLst>
              <a:ext uri="{FF2B5EF4-FFF2-40B4-BE49-F238E27FC236}">
                <a16:creationId xmlns:a16="http://schemas.microsoft.com/office/drawing/2014/main" id="{8995D69B-19F5-F6C3-FDB3-BD744FA8F3CC}"/>
              </a:ext>
            </a:extLst>
          </p:cNvPr>
          <p:cNvSpPr txBox="1"/>
          <p:nvPr/>
        </p:nvSpPr>
        <p:spPr>
          <a:xfrm>
            <a:off x="3571674" y="1375668"/>
            <a:ext cx="2463299" cy="646331"/>
          </a:xfrm>
          <a:prstGeom prst="rect">
            <a:avLst/>
          </a:prstGeom>
          <a:solidFill>
            <a:schemeClr val="accent4"/>
          </a:solidFill>
        </p:spPr>
        <p:txBody>
          <a:bodyPr wrap="square" rtlCol="0">
            <a:spAutoFit/>
          </a:bodyPr>
          <a:lstStyle/>
          <a:p>
            <a:r>
              <a:rPr lang="en-US" dirty="0">
                <a:solidFill>
                  <a:schemeClr val="tx2"/>
                </a:solidFill>
              </a:rPr>
              <a:t>Price of goods imports to USA rises</a:t>
            </a:r>
            <a:endParaRPr lang="en-ZA" dirty="0">
              <a:solidFill>
                <a:schemeClr val="tx2"/>
              </a:solidFill>
            </a:endParaRPr>
          </a:p>
        </p:txBody>
      </p:sp>
      <p:sp>
        <p:nvSpPr>
          <p:cNvPr id="12" name="TextBox 11">
            <a:extLst>
              <a:ext uri="{FF2B5EF4-FFF2-40B4-BE49-F238E27FC236}">
                <a16:creationId xmlns:a16="http://schemas.microsoft.com/office/drawing/2014/main" id="{F6CF7711-8815-F1F3-BA11-C2D71F753D18}"/>
              </a:ext>
            </a:extLst>
          </p:cNvPr>
          <p:cNvSpPr txBox="1"/>
          <p:nvPr/>
        </p:nvSpPr>
        <p:spPr>
          <a:xfrm>
            <a:off x="1470992" y="4447415"/>
            <a:ext cx="3119444" cy="369332"/>
          </a:xfrm>
          <a:prstGeom prst="rect">
            <a:avLst/>
          </a:prstGeom>
          <a:noFill/>
        </p:spPr>
        <p:txBody>
          <a:bodyPr wrap="square" rtlCol="0">
            <a:spAutoFit/>
          </a:bodyPr>
          <a:lstStyle/>
          <a:p>
            <a:r>
              <a:rPr lang="en-US" dirty="0"/>
              <a:t>Deflationary impact in year 2</a:t>
            </a:r>
            <a:endParaRPr lang="en-ZA" dirty="0"/>
          </a:p>
        </p:txBody>
      </p:sp>
      <p:cxnSp>
        <p:nvCxnSpPr>
          <p:cNvPr id="14" name="Straight Arrow Connector 13">
            <a:extLst>
              <a:ext uri="{FF2B5EF4-FFF2-40B4-BE49-F238E27FC236}">
                <a16:creationId xmlns:a16="http://schemas.microsoft.com/office/drawing/2014/main" id="{4A2BB503-82B4-2C54-0FC6-EFF9807D7F8F}"/>
              </a:ext>
            </a:extLst>
          </p:cNvPr>
          <p:cNvCxnSpPr>
            <a:cxnSpLocks/>
          </p:cNvCxnSpPr>
          <p:nvPr/>
        </p:nvCxnSpPr>
        <p:spPr>
          <a:xfrm>
            <a:off x="2960579" y="1717955"/>
            <a:ext cx="428985"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BA9F3AB-6A5F-EFCE-EEB5-26C203328551}"/>
              </a:ext>
            </a:extLst>
          </p:cNvPr>
          <p:cNvCxnSpPr>
            <a:cxnSpLocks/>
          </p:cNvCxnSpPr>
          <p:nvPr/>
        </p:nvCxnSpPr>
        <p:spPr>
          <a:xfrm>
            <a:off x="6245087" y="1698834"/>
            <a:ext cx="781878"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E60C0DB-0684-7232-4B2F-28D553C5C81B}"/>
              </a:ext>
            </a:extLst>
          </p:cNvPr>
          <p:cNvCxnSpPr>
            <a:cxnSpLocks/>
          </p:cNvCxnSpPr>
          <p:nvPr/>
        </p:nvCxnSpPr>
        <p:spPr>
          <a:xfrm flipH="1">
            <a:off x="3290172" y="2271708"/>
            <a:ext cx="281502" cy="546432"/>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94E9543-7C7C-46ED-02C6-7DCF07F5CBC6}"/>
              </a:ext>
            </a:extLst>
          </p:cNvPr>
          <p:cNvCxnSpPr>
            <a:cxnSpLocks/>
          </p:cNvCxnSpPr>
          <p:nvPr/>
        </p:nvCxnSpPr>
        <p:spPr>
          <a:xfrm flipH="1">
            <a:off x="4590435" y="4068780"/>
            <a:ext cx="667365" cy="383019"/>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8690846-1A9F-9DC8-BB9D-7C7E39E92B2E}"/>
              </a:ext>
            </a:extLst>
          </p:cNvPr>
          <p:cNvCxnSpPr>
            <a:cxnSpLocks/>
          </p:cNvCxnSpPr>
          <p:nvPr/>
        </p:nvCxnSpPr>
        <p:spPr>
          <a:xfrm>
            <a:off x="3216429" y="3759743"/>
            <a:ext cx="0" cy="546432"/>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C4DE232-687E-F51E-9DA9-71588F53CB92}"/>
              </a:ext>
            </a:extLst>
          </p:cNvPr>
          <p:cNvCxnSpPr>
            <a:cxnSpLocks/>
          </p:cNvCxnSpPr>
          <p:nvPr/>
        </p:nvCxnSpPr>
        <p:spPr>
          <a:xfrm>
            <a:off x="3216429" y="4884909"/>
            <a:ext cx="0" cy="387482"/>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F6FD54B-EB87-A9BF-6CDB-3D9B00C4F43F}"/>
              </a:ext>
            </a:extLst>
          </p:cNvPr>
          <p:cNvSpPr txBox="1"/>
          <p:nvPr/>
        </p:nvSpPr>
        <p:spPr>
          <a:xfrm>
            <a:off x="2166088" y="5331475"/>
            <a:ext cx="2100682" cy="369332"/>
          </a:xfrm>
          <a:prstGeom prst="rect">
            <a:avLst/>
          </a:prstGeom>
          <a:noFill/>
        </p:spPr>
        <p:txBody>
          <a:bodyPr wrap="square" rtlCol="0">
            <a:spAutoFit/>
          </a:bodyPr>
          <a:lstStyle/>
          <a:p>
            <a:r>
              <a:rPr lang="en-US" dirty="0"/>
              <a:t>Allows rate cuts</a:t>
            </a:r>
            <a:endParaRPr lang="en-ZA" dirty="0"/>
          </a:p>
        </p:txBody>
      </p:sp>
    </p:spTree>
    <p:extLst>
      <p:ext uri="{BB962C8B-B14F-4D97-AF65-F5344CB8AC3E}">
        <p14:creationId xmlns:p14="http://schemas.microsoft.com/office/powerpoint/2010/main" val="48780321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2DF53-CFB3-AFEA-6700-17F8181FF6A3}"/>
              </a:ext>
            </a:extLst>
          </p:cNvPr>
          <p:cNvSpPr>
            <a:spLocks noGrp="1"/>
          </p:cNvSpPr>
          <p:nvPr>
            <p:ph type="title"/>
          </p:nvPr>
        </p:nvSpPr>
        <p:spPr/>
        <p:txBody>
          <a:bodyPr/>
          <a:lstStyle/>
          <a:p>
            <a:r>
              <a:rPr lang="en-US" dirty="0"/>
              <a:t>IMPACTS ON ZIMBABWE &amp; OTHER FRONTIER MARKETS</a:t>
            </a:r>
            <a:endParaRPr lang="en-ZA" dirty="0"/>
          </a:p>
        </p:txBody>
      </p:sp>
      <p:sp>
        <p:nvSpPr>
          <p:cNvPr id="3" name="Text Placeholder 2">
            <a:extLst>
              <a:ext uri="{FF2B5EF4-FFF2-40B4-BE49-F238E27FC236}">
                <a16:creationId xmlns:a16="http://schemas.microsoft.com/office/drawing/2014/main" id="{491A84CB-A4F5-807D-D164-DEA02B107955}"/>
              </a:ext>
            </a:extLst>
          </p:cNvPr>
          <p:cNvSpPr>
            <a:spLocks noGrp="1"/>
          </p:cNvSpPr>
          <p:nvPr>
            <p:ph type="body" sz="quarter" idx="10"/>
          </p:nvPr>
        </p:nvSpPr>
        <p:spPr/>
        <p:txBody>
          <a:bodyPr/>
          <a:lstStyle/>
          <a:p>
            <a:r>
              <a:rPr lang="en-US" dirty="0"/>
              <a:t>Lower global GDP </a:t>
            </a:r>
          </a:p>
          <a:p>
            <a:pPr lvl="1"/>
            <a:r>
              <a:rPr lang="en-US" dirty="0"/>
              <a:t>Less demand for resources</a:t>
            </a:r>
          </a:p>
          <a:p>
            <a:pPr lvl="1"/>
            <a:r>
              <a:rPr lang="en-US" dirty="0"/>
              <a:t>Fewer tourists</a:t>
            </a:r>
          </a:p>
          <a:p>
            <a:pPr lvl="1"/>
            <a:r>
              <a:rPr lang="en-US" dirty="0"/>
              <a:t>Lower oil price</a:t>
            </a:r>
          </a:p>
          <a:p>
            <a:endParaRPr lang="en-ZA" dirty="0"/>
          </a:p>
        </p:txBody>
      </p:sp>
      <p:sp>
        <p:nvSpPr>
          <p:cNvPr id="4" name="Text Placeholder 3">
            <a:extLst>
              <a:ext uri="{FF2B5EF4-FFF2-40B4-BE49-F238E27FC236}">
                <a16:creationId xmlns:a16="http://schemas.microsoft.com/office/drawing/2014/main" id="{36A18B24-9473-7E48-F651-E0E260F6E428}"/>
              </a:ext>
            </a:extLst>
          </p:cNvPr>
          <p:cNvSpPr>
            <a:spLocks noGrp="1"/>
          </p:cNvSpPr>
          <p:nvPr>
            <p:ph type="body" sz="quarter" idx="11"/>
          </p:nvPr>
        </p:nvSpPr>
        <p:spPr/>
        <p:txBody>
          <a:bodyPr/>
          <a:lstStyle/>
          <a:p>
            <a:r>
              <a:rPr lang="en-US" dirty="0"/>
              <a:t>Greater uncertainty means more demand for gold</a:t>
            </a:r>
            <a:endParaRPr lang="en-ZA" dirty="0"/>
          </a:p>
        </p:txBody>
      </p:sp>
      <p:sp>
        <p:nvSpPr>
          <p:cNvPr id="5" name="Text Placeholder 4">
            <a:extLst>
              <a:ext uri="{FF2B5EF4-FFF2-40B4-BE49-F238E27FC236}">
                <a16:creationId xmlns:a16="http://schemas.microsoft.com/office/drawing/2014/main" id="{14D4274D-4624-15F8-B7B7-0A5D062169DC}"/>
              </a:ext>
            </a:extLst>
          </p:cNvPr>
          <p:cNvSpPr>
            <a:spLocks noGrp="1"/>
          </p:cNvSpPr>
          <p:nvPr>
            <p:ph type="body" sz="quarter" idx="12"/>
          </p:nvPr>
        </p:nvSpPr>
        <p:spPr/>
        <p:txBody>
          <a:bodyPr/>
          <a:lstStyle/>
          <a:p>
            <a:r>
              <a:rPr lang="en-US" dirty="0"/>
              <a:t>A multi-polar world</a:t>
            </a:r>
          </a:p>
          <a:p>
            <a:pPr lvl="1"/>
            <a:r>
              <a:rPr lang="en-US" dirty="0"/>
              <a:t>Greater DM defense spending</a:t>
            </a:r>
          </a:p>
          <a:p>
            <a:pPr lvl="1"/>
            <a:r>
              <a:rPr lang="en-US" dirty="0"/>
              <a:t>Likely less focus on Africa</a:t>
            </a:r>
          </a:p>
          <a:p>
            <a:pPr lvl="1"/>
            <a:r>
              <a:rPr lang="en-US" dirty="0"/>
              <a:t>With collateral damage e.g. Lesotho</a:t>
            </a:r>
            <a:endParaRPr lang="en-ZA" dirty="0"/>
          </a:p>
        </p:txBody>
      </p:sp>
      <p:sp>
        <p:nvSpPr>
          <p:cNvPr id="6" name="Text Placeholder 5">
            <a:extLst>
              <a:ext uri="{FF2B5EF4-FFF2-40B4-BE49-F238E27FC236}">
                <a16:creationId xmlns:a16="http://schemas.microsoft.com/office/drawing/2014/main" id="{EB0A32F1-179F-BB04-5B25-16B4EDFA5A8A}"/>
              </a:ext>
            </a:extLst>
          </p:cNvPr>
          <p:cNvSpPr>
            <a:spLocks noGrp="1"/>
          </p:cNvSpPr>
          <p:nvPr>
            <p:ph type="body" sz="quarter" idx="13"/>
          </p:nvPr>
        </p:nvSpPr>
        <p:spPr/>
        <p:txBody>
          <a:bodyPr/>
          <a:lstStyle/>
          <a:p>
            <a:r>
              <a:rPr lang="en-US" dirty="0"/>
              <a:t>Increased urgency from Germany / China and others to stimulate their own economies</a:t>
            </a:r>
          </a:p>
        </p:txBody>
      </p:sp>
      <p:sp>
        <p:nvSpPr>
          <p:cNvPr id="7" name="TextBox 6">
            <a:extLst>
              <a:ext uri="{FF2B5EF4-FFF2-40B4-BE49-F238E27FC236}">
                <a16:creationId xmlns:a16="http://schemas.microsoft.com/office/drawing/2014/main" id="{EEFFAD72-F074-B092-605B-6FB67D4DBA0E}"/>
              </a:ext>
            </a:extLst>
          </p:cNvPr>
          <p:cNvSpPr txBox="1"/>
          <p:nvPr/>
        </p:nvSpPr>
        <p:spPr>
          <a:xfrm>
            <a:off x="1838632" y="5152103"/>
            <a:ext cx="8563897" cy="369332"/>
          </a:xfrm>
          <a:prstGeom prst="rect">
            <a:avLst/>
          </a:prstGeom>
          <a:noFill/>
        </p:spPr>
        <p:txBody>
          <a:bodyPr wrap="square" rtlCol="0">
            <a:spAutoFit/>
          </a:bodyPr>
          <a:lstStyle/>
          <a:p>
            <a:pPr algn="ctr"/>
            <a:r>
              <a:rPr lang="en-US" dirty="0">
                <a:solidFill>
                  <a:schemeClr val="bg1"/>
                </a:solidFill>
              </a:rPr>
              <a:t>Nothing happens in isolation: governments have/will act</a:t>
            </a:r>
            <a:endParaRPr lang="en-ZA" dirty="0">
              <a:solidFill>
                <a:schemeClr val="bg1"/>
              </a:solidFill>
            </a:endParaRPr>
          </a:p>
        </p:txBody>
      </p:sp>
    </p:spTree>
    <p:extLst>
      <p:ext uri="{BB962C8B-B14F-4D97-AF65-F5344CB8AC3E}">
        <p14:creationId xmlns:p14="http://schemas.microsoft.com/office/powerpoint/2010/main" val="3071831065"/>
      </p:ext>
    </p:extLst>
  </p:cSld>
  <p:clrMapOvr>
    <a:masterClrMapping/>
  </p:clrMapOvr>
  <p:transition>
    <p:fade/>
  </p:transition>
</p:sld>
</file>

<file path=ppt/theme/theme1.xml><?xml version="1.0" encoding="utf-8"?>
<a:theme xmlns:a="http://schemas.openxmlformats.org/drawingml/2006/main" name="Cover Slide_Title">
  <a:themeElements>
    <a:clrScheme name="SPW New">
      <a:dk1>
        <a:srgbClr val="0074C8"/>
      </a:dk1>
      <a:lt1>
        <a:srgbClr val="FFFFFF"/>
      </a:lt1>
      <a:dk2>
        <a:srgbClr val="333E48"/>
      </a:dk2>
      <a:lt2>
        <a:srgbClr val="E8E6DF"/>
      </a:lt2>
      <a:accent1>
        <a:srgbClr val="0074C8"/>
      </a:accent1>
      <a:accent2>
        <a:srgbClr val="333E48"/>
      </a:accent2>
      <a:accent3>
        <a:srgbClr val="C17B3F"/>
      </a:accent3>
      <a:accent4>
        <a:srgbClr val="EBB3A3"/>
      </a:accent4>
      <a:accent5>
        <a:srgbClr val="30637F"/>
      </a:accent5>
      <a:accent6>
        <a:srgbClr val="7C716A"/>
      </a:accent6>
      <a:hlink>
        <a:srgbClr val="7796AC"/>
      </a:hlink>
      <a:folHlink>
        <a:srgbClr val="B8D1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tents">
  <a:themeElements>
    <a:clrScheme name="SPW New">
      <a:dk1>
        <a:srgbClr val="0074C8"/>
      </a:dk1>
      <a:lt1>
        <a:srgbClr val="FFFFFF"/>
      </a:lt1>
      <a:dk2>
        <a:srgbClr val="333E48"/>
      </a:dk2>
      <a:lt2>
        <a:srgbClr val="E8E6DF"/>
      </a:lt2>
      <a:accent1>
        <a:srgbClr val="0074C8"/>
      </a:accent1>
      <a:accent2>
        <a:srgbClr val="333E48"/>
      </a:accent2>
      <a:accent3>
        <a:srgbClr val="C17B3F"/>
      </a:accent3>
      <a:accent4>
        <a:srgbClr val="EBB3A3"/>
      </a:accent4>
      <a:accent5>
        <a:srgbClr val="30637F"/>
      </a:accent5>
      <a:accent6>
        <a:srgbClr val="7C716A"/>
      </a:accent6>
      <a:hlink>
        <a:srgbClr val="7796AC"/>
      </a:hlink>
      <a:folHlink>
        <a:srgbClr val="B8D1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vider Slides">
  <a:themeElements>
    <a:clrScheme name="SPW New">
      <a:dk1>
        <a:srgbClr val="0074C8"/>
      </a:dk1>
      <a:lt1>
        <a:srgbClr val="FFFFFF"/>
      </a:lt1>
      <a:dk2>
        <a:srgbClr val="333E48"/>
      </a:dk2>
      <a:lt2>
        <a:srgbClr val="E8E6DF"/>
      </a:lt2>
      <a:accent1>
        <a:srgbClr val="0074C8"/>
      </a:accent1>
      <a:accent2>
        <a:srgbClr val="333E48"/>
      </a:accent2>
      <a:accent3>
        <a:srgbClr val="C17B3F"/>
      </a:accent3>
      <a:accent4>
        <a:srgbClr val="EBB3A3"/>
      </a:accent4>
      <a:accent5>
        <a:srgbClr val="30637F"/>
      </a:accent5>
      <a:accent6>
        <a:srgbClr val="7C716A"/>
      </a:accent6>
      <a:hlink>
        <a:srgbClr val="7796AC"/>
      </a:hlink>
      <a:folHlink>
        <a:srgbClr val="B8D1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Quotes">
  <a:themeElements>
    <a:clrScheme name="SPW New">
      <a:dk1>
        <a:srgbClr val="0074C8"/>
      </a:dk1>
      <a:lt1>
        <a:srgbClr val="FFFFFF"/>
      </a:lt1>
      <a:dk2>
        <a:srgbClr val="333E48"/>
      </a:dk2>
      <a:lt2>
        <a:srgbClr val="E8E6DF"/>
      </a:lt2>
      <a:accent1>
        <a:srgbClr val="0074C8"/>
      </a:accent1>
      <a:accent2>
        <a:srgbClr val="333E48"/>
      </a:accent2>
      <a:accent3>
        <a:srgbClr val="C17B3F"/>
      </a:accent3>
      <a:accent4>
        <a:srgbClr val="EBB3A3"/>
      </a:accent4>
      <a:accent5>
        <a:srgbClr val="30637F"/>
      </a:accent5>
      <a:accent6>
        <a:srgbClr val="7C716A"/>
      </a:accent6>
      <a:hlink>
        <a:srgbClr val="7796AC"/>
      </a:hlink>
      <a:folHlink>
        <a:srgbClr val="B8D1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ummary Slide">
  <a:themeElements>
    <a:clrScheme name="SPW New">
      <a:dk1>
        <a:srgbClr val="0074C8"/>
      </a:dk1>
      <a:lt1>
        <a:srgbClr val="FFFFFF"/>
      </a:lt1>
      <a:dk2>
        <a:srgbClr val="333E48"/>
      </a:dk2>
      <a:lt2>
        <a:srgbClr val="E8E6DF"/>
      </a:lt2>
      <a:accent1>
        <a:srgbClr val="0074C8"/>
      </a:accent1>
      <a:accent2>
        <a:srgbClr val="333E48"/>
      </a:accent2>
      <a:accent3>
        <a:srgbClr val="C17B3F"/>
      </a:accent3>
      <a:accent4>
        <a:srgbClr val="EBB3A3"/>
      </a:accent4>
      <a:accent5>
        <a:srgbClr val="30637F"/>
      </a:accent5>
      <a:accent6>
        <a:srgbClr val="7C716A"/>
      </a:accent6>
      <a:hlink>
        <a:srgbClr val="7796AC"/>
      </a:hlink>
      <a:folHlink>
        <a:srgbClr val="B8D1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all Out Copy Slide">
  <a:themeElements>
    <a:clrScheme name="SPW New">
      <a:dk1>
        <a:srgbClr val="0074C8"/>
      </a:dk1>
      <a:lt1>
        <a:srgbClr val="FFFFFF"/>
      </a:lt1>
      <a:dk2>
        <a:srgbClr val="333E48"/>
      </a:dk2>
      <a:lt2>
        <a:srgbClr val="E8E6DF"/>
      </a:lt2>
      <a:accent1>
        <a:srgbClr val="0074C8"/>
      </a:accent1>
      <a:accent2>
        <a:srgbClr val="333E48"/>
      </a:accent2>
      <a:accent3>
        <a:srgbClr val="C17B3F"/>
      </a:accent3>
      <a:accent4>
        <a:srgbClr val="EBB3A3"/>
      </a:accent4>
      <a:accent5>
        <a:srgbClr val="30637F"/>
      </a:accent5>
      <a:accent6>
        <a:srgbClr val="7C716A"/>
      </a:accent6>
      <a:hlink>
        <a:srgbClr val="7796AC"/>
      </a:hlink>
      <a:folHlink>
        <a:srgbClr val="B8D1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Thank You">
  <a:themeElements>
    <a:clrScheme name="SPW Colab">
      <a:dk1>
        <a:srgbClr val="0074C8"/>
      </a:dk1>
      <a:lt1>
        <a:srgbClr val="FFFFFF"/>
      </a:lt1>
      <a:dk2>
        <a:srgbClr val="333E48"/>
      </a:dk2>
      <a:lt2>
        <a:srgbClr val="E8E6DF"/>
      </a:lt2>
      <a:accent1>
        <a:srgbClr val="7C716B"/>
      </a:accent1>
      <a:accent2>
        <a:srgbClr val="EFB8A9"/>
      </a:accent2>
      <a:accent3>
        <a:srgbClr val="B9D2DC"/>
      </a:accent3>
      <a:accent4>
        <a:srgbClr val="7997AB"/>
      </a:accent4>
      <a:accent5>
        <a:srgbClr val="33647E"/>
      </a:accent5>
      <a:accent6>
        <a:srgbClr val="C17B45"/>
      </a:accent6>
      <a:hlink>
        <a:srgbClr val="B9975B"/>
      </a:hlink>
      <a:folHlink>
        <a:srgbClr val="C17B4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PW New">
    <a:dk1>
      <a:srgbClr val="0074C8"/>
    </a:dk1>
    <a:lt1>
      <a:srgbClr val="FFFFFF"/>
    </a:lt1>
    <a:dk2>
      <a:srgbClr val="333E48"/>
    </a:dk2>
    <a:lt2>
      <a:srgbClr val="E8E6DF"/>
    </a:lt2>
    <a:accent1>
      <a:srgbClr val="0074C8"/>
    </a:accent1>
    <a:accent2>
      <a:srgbClr val="333E48"/>
    </a:accent2>
    <a:accent3>
      <a:srgbClr val="C17B3F"/>
    </a:accent3>
    <a:accent4>
      <a:srgbClr val="EBB3A3"/>
    </a:accent4>
    <a:accent5>
      <a:srgbClr val="30637F"/>
    </a:accent5>
    <a:accent6>
      <a:srgbClr val="7C716A"/>
    </a:accent6>
    <a:hlink>
      <a:srgbClr val="7796AC"/>
    </a:hlink>
    <a:folHlink>
      <a:srgbClr val="B8D1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53889</TotalTime>
  <Words>1287</Words>
  <Application>Microsoft Office PowerPoint</Application>
  <PresentationFormat>Widescreen</PresentationFormat>
  <Paragraphs>352</Paragraphs>
  <Slides>37</Slides>
  <Notes>1</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37</vt:i4>
      </vt:variant>
    </vt:vector>
  </HeadingPairs>
  <TitlesOfParts>
    <vt:vector size="48" baseType="lpstr">
      <vt:lpstr>.AppleSystemUIFont</vt:lpstr>
      <vt:lpstr>Arial</vt:lpstr>
      <vt:lpstr>Arial Narrow</vt:lpstr>
      <vt:lpstr>Calibri</vt:lpstr>
      <vt:lpstr>Cover Slide_Title</vt:lpstr>
      <vt:lpstr>1_Contents</vt:lpstr>
      <vt:lpstr>1_Divider Slides</vt:lpstr>
      <vt:lpstr>1_Quotes</vt:lpstr>
      <vt:lpstr>Summary Slide</vt:lpstr>
      <vt:lpstr>3_Call Out Copy Slide</vt:lpstr>
      <vt:lpstr>1_Thank You</vt:lpstr>
      <vt:lpstr>When elephants fight, it is the grass that suffers</vt:lpstr>
      <vt:lpstr>KEY MESSAGES</vt:lpstr>
      <vt:lpstr>Trump &amp; Tariffs</vt:lpstr>
      <vt:lpstr>PowerPoint Presentation</vt:lpstr>
      <vt:lpstr>GLOBAL TRADE WARS – HOW DID WE GET HERE?</vt:lpstr>
      <vt:lpstr>CONSUMER OF LAST RESORT – USA HAS BEEN ABSORBING EXCESS GLOBAL SAVINGS</vt:lpstr>
      <vt:lpstr>BUT THE US FISCAL TRAJECTORY IS NOT SUSTAINABLE LONG TERM</vt:lpstr>
      <vt:lpstr>THE POTENTIAL SELF-REINFORCING NEGATIVE CYCLE </vt:lpstr>
      <vt:lpstr>IMPACTS ON ZIMBABWE &amp; OTHER FRONTIER MARKETS</vt:lpstr>
      <vt:lpstr>THE ‘POLICY PUT’ WAS ACTIVATED, BUT WHAT ONGOING DAMAGE?</vt:lpstr>
      <vt:lpstr>THE MARKET DOESN’T LIKE THE UNCERTAINTY</vt:lpstr>
      <vt:lpstr>SO THE GOLD PRICE IS UP</vt:lpstr>
      <vt:lpstr>THE UNCERTAINTY IS IMPACTING CONFIDENCE. RISK OF A DOWNWARD SPIRAL</vt:lpstr>
      <vt:lpstr>SO THE OIL PRICE IS DOWN (USD/BBL)</vt:lpstr>
      <vt:lpstr>BUT THE SEQUENCING OF TRUMP ACTIONS IS IMPORTANT</vt:lpstr>
      <vt:lpstr>HOW THIS IMPACTS INVESTMENTS</vt:lpstr>
      <vt:lpstr>MSCI WORLD INDEX – SHORT TERM</vt:lpstr>
      <vt:lpstr>APRIL PANIC = OPPORTUNITY</vt:lpstr>
      <vt:lpstr>MSCI WORLD FORWARD P/E IS EXPENSIVE AGAIN</vt:lpstr>
      <vt:lpstr>BUT ARE WE GETTING A US PRODUCTIVITY BOOM?</vt:lpstr>
      <vt:lpstr>GLOBAL BOND INDEX</vt:lpstr>
      <vt:lpstr>WHY OFFSHORE? </vt:lpstr>
      <vt:lpstr>WHY OFFSHORE?</vt:lpstr>
      <vt:lpstr>THE ROLE OF GLOBAL EXPOSURE FOR ZIMBABWEAN PENSION FUNDS</vt:lpstr>
      <vt:lpstr>ASSET ALLOCATION: RETURN MULTIPLES OVER THE LAST 40 YEARS IN USD</vt:lpstr>
      <vt:lpstr>PHILOSOPHY IN ACTION</vt:lpstr>
      <vt:lpstr>SANLAM PRIVATE WEALTH’S INVESTMENT PHILOSOPHY IN A NUTSHELL</vt:lpstr>
      <vt:lpstr>TRADE WAR EVENTS AND S&amp;P 500 IN TRUMP’S FIRST TERM</vt:lpstr>
      <vt:lpstr>COMBINING QUALITY AND VALUE HAS BEEN A WINNING STRATEGY OVER TIME</vt:lpstr>
      <vt:lpstr>STYLE POSITIONING OF SELECTED EQUITY FUNDS</vt:lpstr>
      <vt:lpstr>CROSS-CORRELATION</vt:lpstr>
      <vt:lpstr>SPW GLOBAL CAUTIOUS PORTFOLIO</vt:lpstr>
      <vt:lpstr>SPW GLOBAL CAUTIOUS PORTFOLIO</vt:lpstr>
      <vt:lpstr>CONCLUSION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 Zandberg</dc:creator>
  <cp:lastModifiedBy>David Lerche (SPW)</cp:lastModifiedBy>
  <cp:revision>1776</cp:revision>
  <cp:lastPrinted>2020-03-19T06:49:57Z</cp:lastPrinted>
  <dcterms:created xsi:type="dcterms:W3CDTF">2020-01-07T11:52:13Z</dcterms:created>
  <dcterms:modified xsi:type="dcterms:W3CDTF">2025-05-12T14:25:53Z</dcterms:modified>
</cp:coreProperties>
</file>