
<file path=[Content_Types].xml><?xml version="1.0" encoding="utf-8"?>
<Types xmlns="http://schemas.openxmlformats.org/package/2006/content-types">
  <Default Extension="png" ContentType="image/png"/>
  <Default Extension="jpeg" ContentType="image/jpeg"/>
  <Default Extension="webp"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6"/>
  </p:notesMasterIdLst>
  <p:sldIdLst>
    <p:sldId id="272" r:id="rId2"/>
    <p:sldId id="256" r:id="rId3"/>
    <p:sldId id="263" r:id="rId4"/>
    <p:sldId id="257" r:id="rId5"/>
    <p:sldId id="279" r:id="rId6"/>
    <p:sldId id="258" r:id="rId7"/>
    <p:sldId id="269" r:id="rId8"/>
    <p:sldId id="262" r:id="rId9"/>
    <p:sldId id="259" r:id="rId10"/>
    <p:sldId id="271" r:id="rId11"/>
    <p:sldId id="270" r:id="rId12"/>
    <p:sldId id="265" r:id="rId13"/>
    <p:sldId id="276" r:id="rId14"/>
    <p:sldId id="274" r:id="rId15"/>
    <p:sldId id="266" r:id="rId16"/>
    <p:sldId id="277" r:id="rId17"/>
    <p:sldId id="280" r:id="rId18"/>
    <p:sldId id="281" r:id="rId19"/>
    <p:sldId id="278" r:id="rId20"/>
    <p:sldId id="267" r:id="rId21"/>
    <p:sldId id="283" r:id="rId22"/>
    <p:sldId id="282" r:id="rId23"/>
    <p:sldId id="268" r:id="rId24"/>
    <p:sldId id="28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3" Type="http://schemas.openxmlformats.org/officeDocument/2006/relationships/image" Target="../media/image8.webp"/><Relationship Id="rId2" Type="http://schemas.openxmlformats.org/officeDocument/2006/relationships/image" Target="../media/image7.webp"/><Relationship Id="rId1" Type="http://schemas.openxmlformats.org/officeDocument/2006/relationships/image" Target="../media/image6.webp"/></Relationships>
</file>

<file path=ppt/diagrams/_rels/drawing4.xml.rels><?xml version="1.0" encoding="UTF-8" standalone="yes"?>
<Relationships xmlns="http://schemas.openxmlformats.org/package/2006/relationships"><Relationship Id="rId3" Type="http://schemas.openxmlformats.org/officeDocument/2006/relationships/image" Target="../media/image8.webp"/><Relationship Id="rId2" Type="http://schemas.openxmlformats.org/officeDocument/2006/relationships/image" Target="../media/image7.webp"/><Relationship Id="rId1" Type="http://schemas.openxmlformats.org/officeDocument/2006/relationships/image" Target="../media/image6.webp"/></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BEA83A9-428C-4D4B-B3ED-AED076539947}"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US"/>
        </a:p>
      </dgm:t>
    </dgm:pt>
    <dgm:pt modelId="{DF14788B-E27F-4D57-A566-37DBD3127E40}">
      <dgm:prSet custT="1"/>
      <dgm:spPr/>
      <dgm:t>
        <a:bodyPr/>
        <a:lstStyle/>
        <a:p>
          <a:r>
            <a:rPr lang="en-US" sz="1600" baseline="0" dirty="0">
              <a:latin typeface="Arial" panose="020B0604020202020204" pitchFamily="34" charset="0"/>
              <a:cs typeface="Arial" panose="020B0604020202020204" pitchFamily="34" charset="0"/>
            </a:rPr>
            <a:t>The expectation per se is not that the Board Chair should have  a higher standard of knowledge.</a:t>
          </a:r>
        </a:p>
        <a:p>
          <a:r>
            <a:rPr lang="en-US" sz="1600" baseline="0" dirty="0">
              <a:latin typeface="Arial" panose="020B0604020202020204" pitchFamily="34" charset="0"/>
              <a:cs typeface="Arial" panose="020B0604020202020204" pitchFamily="34" charset="0"/>
            </a:rPr>
            <a:t>However as  a matter of good practice, the chair needs to be able to demonstrate these skills and behaviors </a:t>
          </a:r>
          <a:endParaRPr lang="en-US" sz="1600" dirty="0">
            <a:latin typeface="Arial" panose="020B0604020202020204" pitchFamily="34" charset="0"/>
            <a:cs typeface="Arial" panose="020B0604020202020204" pitchFamily="34" charset="0"/>
          </a:endParaRPr>
        </a:p>
      </dgm:t>
    </dgm:pt>
    <dgm:pt modelId="{4AFFEB43-EC35-4E0A-8288-C9F18055F141}" type="parTrans" cxnId="{D6AC3755-07B5-4071-A4BE-C9EBDC2D5991}">
      <dgm:prSet/>
      <dgm:spPr/>
      <dgm:t>
        <a:bodyPr/>
        <a:lstStyle/>
        <a:p>
          <a:endParaRPr lang="en-US" sz="1600">
            <a:latin typeface="Arial" panose="020B0604020202020204" pitchFamily="34" charset="0"/>
            <a:cs typeface="Arial" panose="020B0604020202020204" pitchFamily="34" charset="0"/>
          </a:endParaRPr>
        </a:p>
      </dgm:t>
    </dgm:pt>
    <dgm:pt modelId="{91AFE671-C8BE-4D89-B213-4A2898EF79F3}" type="sibTrans" cxnId="{D6AC3755-07B5-4071-A4BE-C9EBDC2D5991}">
      <dgm:prSet/>
      <dgm:spPr/>
      <dgm:t>
        <a:bodyPr/>
        <a:lstStyle/>
        <a:p>
          <a:endParaRPr lang="en-US" sz="1600">
            <a:latin typeface="Arial" panose="020B0604020202020204" pitchFamily="34" charset="0"/>
            <a:cs typeface="Arial" panose="020B0604020202020204" pitchFamily="34" charset="0"/>
          </a:endParaRPr>
        </a:p>
      </dgm:t>
    </dgm:pt>
    <dgm:pt modelId="{25FB3BD3-1663-426E-9E9A-078E86104A32}">
      <dgm:prSet custT="1"/>
      <dgm:spPr/>
      <dgm:t>
        <a:bodyPr/>
        <a:lstStyle/>
        <a:p>
          <a:r>
            <a:rPr lang="en-US" sz="1600" baseline="0" dirty="0">
              <a:latin typeface="Arial" panose="020B0604020202020204" pitchFamily="34" charset="0"/>
              <a:cs typeface="Arial" panose="020B0604020202020204" pitchFamily="34" charset="0"/>
            </a:rPr>
            <a:t>Act as the leader and demonstrate the standards of behaviour expected from other members of the board.</a:t>
          </a:r>
        </a:p>
        <a:p>
          <a:r>
            <a:rPr lang="en-US" sz="1600" baseline="0" dirty="0">
              <a:latin typeface="Arial" panose="020B0604020202020204" pitchFamily="34" charset="0"/>
              <a:cs typeface="Arial" panose="020B0604020202020204" pitchFamily="34" charset="0"/>
            </a:rPr>
            <a:t>Represent the interests of the fund to all relevant parties, including employers, advisers, service providers, and members.</a:t>
          </a:r>
        </a:p>
        <a:p>
          <a:r>
            <a:rPr lang="en-US" sz="1600" baseline="0" dirty="0">
              <a:latin typeface="Arial" panose="020B0604020202020204" pitchFamily="34" charset="0"/>
              <a:cs typeface="Arial" panose="020B0604020202020204" pitchFamily="34" charset="0"/>
            </a:rPr>
            <a:t>Have an independent viewpoint when necessary and be able to manage potential conflicts</a:t>
          </a:r>
        </a:p>
        <a:p>
          <a:r>
            <a:rPr lang="en-US" sz="1600" baseline="0" dirty="0">
              <a:latin typeface="Arial" panose="020B0604020202020204" pitchFamily="34" charset="0"/>
              <a:cs typeface="Arial" panose="020B0604020202020204" pitchFamily="34" charset="0"/>
            </a:rPr>
            <a:t>Be able to recognise each individual member’s potential, and ensure their knowledge and skills are used effectively.</a:t>
          </a:r>
          <a:endParaRPr lang="en-US" sz="1600" dirty="0">
            <a:latin typeface="Arial" panose="020B0604020202020204" pitchFamily="34" charset="0"/>
            <a:cs typeface="Arial" panose="020B0604020202020204" pitchFamily="34" charset="0"/>
          </a:endParaRPr>
        </a:p>
      </dgm:t>
    </dgm:pt>
    <dgm:pt modelId="{E7C316EB-75BE-4C7D-80C9-C120701754B9}" type="parTrans" cxnId="{0838F343-1513-4948-B604-087B17FFE6F1}">
      <dgm:prSet/>
      <dgm:spPr/>
      <dgm:t>
        <a:bodyPr/>
        <a:lstStyle/>
        <a:p>
          <a:endParaRPr lang="en-US" sz="1600">
            <a:latin typeface="Arial" panose="020B0604020202020204" pitchFamily="34" charset="0"/>
            <a:cs typeface="Arial" panose="020B0604020202020204" pitchFamily="34" charset="0"/>
          </a:endParaRPr>
        </a:p>
      </dgm:t>
    </dgm:pt>
    <dgm:pt modelId="{290B74C9-6F41-42B3-A998-4F6504C36226}" type="sibTrans" cxnId="{0838F343-1513-4948-B604-087B17FFE6F1}">
      <dgm:prSet/>
      <dgm:spPr/>
      <dgm:t>
        <a:bodyPr/>
        <a:lstStyle/>
        <a:p>
          <a:endParaRPr lang="en-US" sz="1600">
            <a:latin typeface="Arial" panose="020B0604020202020204" pitchFamily="34" charset="0"/>
            <a:cs typeface="Arial" panose="020B0604020202020204" pitchFamily="34" charset="0"/>
          </a:endParaRPr>
        </a:p>
      </dgm:t>
    </dgm:pt>
    <dgm:pt modelId="{3F9A9AB3-75ED-4501-9ACF-F5EB1E3B908D}" type="pres">
      <dgm:prSet presAssocID="{DBEA83A9-428C-4D4B-B3ED-AED076539947}" presName="rootnode" presStyleCnt="0">
        <dgm:presLayoutVars>
          <dgm:chMax/>
          <dgm:chPref/>
          <dgm:dir/>
          <dgm:animLvl val="lvl"/>
        </dgm:presLayoutVars>
      </dgm:prSet>
      <dgm:spPr/>
    </dgm:pt>
    <dgm:pt modelId="{55B0C036-D941-461B-9C2E-B0D78CE33D8D}" type="pres">
      <dgm:prSet presAssocID="{DF14788B-E27F-4D57-A566-37DBD3127E40}" presName="composite" presStyleCnt="0"/>
      <dgm:spPr/>
    </dgm:pt>
    <dgm:pt modelId="{AC15AB6F-75CD-415F-A659-99B581FCAB43}" type="pres">
      <dgm:prSet presAssocID="{DF14788B-E27F-4D57-A566-37DBD3127E40}" presName="LShape" presStyleLbl="alignNode1" presStyleIdx="0" presStyleCnt="3"/>
      <dgm:spPr/>
    </dgm:pt>
    <dgm:pt modelId="{AC472FAA-2E28-4425-A68A-BBDA9D6C0EEB}" type="pres">
      <dgm:prSet presAssocID="{DF14788B-E27F-4D57-A566-37DBD3127E40}" presName="ParentText" presStyleLbl="revTx" presStyleIdx="0" presStyleCnt="2">
        <dgm:presLayoutVars>
          <dgm:chMax val="0"/>
          <dgm:chPref val="0"/>
          <dgm:bulletEnabled val="1"/>
        </dgm:presLayoutVars>
      </dgm:prSet>
      <dgm:spPr/>
    </dgm:pt>
    <dgm:pt modelId="{42DAF9EA-BA3D-41D2-9423-9AE6E1569B53}" type="pres">
      <dgm:prSet presAssocID="{DF14788B-E27F-4D57-A566-37DBD3127E40}" presName="Triangle" presStyleLbl="alignNode1" presStyleIdx="1" presStyleCnt="3"/>
      <dgm:spPr/>
    </dgm:pt>
    <dgm:pt modelId="{60053319-730D-4496-9AE7-1596070EE3A5}" type="pres">
      <dgm:prSet presAssocID="{91AFE671-C8BE-4D89-B213-4A2898EF79F3}" presName="sibTrans" presStyleCnt="0"/>
      <dgm:spPr/>
    </dgm:pt>
    <dgm:pt modelId="{879BB26D-9CAC-4F9C-9EC7-203F42FB0006}" type="pres">
      <dgm:prSet presAssocID="{91AFE671-C8BE-4D89-B213-4A2898EF79F3}" presName="space" presStyleCnt="0"/>
      <dgm:spPr/>
    </dgm:pt>
    <dgm:pt modelId="{A67EBE8E-298D-4726-A0DB-2C46B5F6828A}" type="pres">
      <dgm:prSet presAssocID="{25FB3BD3-1663-426E-9E9A-078E86104A32}" presName="composite" presStyleCnt="0"/>
      <dgm:spPr/>
    </dgm:pt>
    <dgm:pt modelId="{8AA6CD2A-B438-48B4-9106-C93E557BBA7F}" type="pres">
      <dgm:prSet presAssocID="{25FB3BD3-1663-426E-9E9A-078E86104A32}" presName="LShape" presStyleLbl="alignNode1" presStyleIdx="2" presStyleCnt="3"/>
      <dgm:spPr/>
    </dgm:pt>
    <dgm:pt modelId="{28ED1D1F-626F-43AB-8259-F94B18D45977}" type="pres">
      <dgm:prSet presAssocID="{25FB3BD3-1663-426E-9E9A-078E86104A32}" presName="ParentText" presStyleLbl="revTx" presStyleIdx="1" presStyleCnt="2" custScaleX="100200" custScaleY="110515" custLinFactNeighborY="2232">
        <dgm:presLayoutVars>
          <dgm:chMax val="0"/>
          <dgm:chPref val="0"/>
          <dgm:bulletEnabled val="1"/>
        </dgm:presLayoutVars>
      </dgm:prSet>
      <dgm:spPr/>
    </dgm:pt>
  </dgm:ptLst>
  <dgm:cxnLst>
    <dgm:cxn modelId="{0838F343-1513-4948-B604-087B17FFE6F1}" srcId="{DBEA83A9-428C-4D4B-B3ED-AED076539947}" destId="{25FB3BD3-1663-426E-9E9A-078E86104A32}" srcOrd="1" destOrd="0" parTransId="{E7C316EB-75BE-4C7D-80C9-C120701754B9}" sibTransId="{290B74C9-6F41-42B3-A998-4F6504C36226}"/>
    <dgm:cxn modelId="{D6AC3755-07B5-4071-A4BE-C9EBDC2D5991}" srcId="{DBEA83A9-428C-4D4B-B3ED-AED076539947}" destId="{DF14788B-E27F-4D57-A566-37DBD3127E40}" srcOrd="0" destOrd="0" parTransId="{4AFFEB43-EC35-4E0A-8288-C9F18055F141}" sibTransId="{91AFE671-C8BE-4D89-B213-4A2898EF79F3}"/>
    <dgm:cxn modelId="{60124A59-78D4-4481-B173-CA82221A5226}" type="presOf" srcId="{DBEA83A9-428C-4D4B-B3ED-AED076539947}" destId="{3F9A9AB3-75ED-4501-9ACF-F5EB1E3B908D}" srcOrd="0" destOrd="0" presId="urn:microsoft.com/office/officeart/2009/3/layout/StepUpProcess"/>
    <dgm:cxn modelId="{676C9489-22E3-4B9D-99E0-D37D537CF417}" type="presOf" srcId="{DF14788B-E27F-4D57-A566-37DBD3127E40}" destId="{AC472FAA-2E28-4425-A68A-BBDA9D6C0EEB}" srcOrd="0" destOrd="0" presId="urn:microsoft.com/office/officeart/2009/3/layout/StepUpProcess"/>
    <dgm:cxn modelId="{06408593-0DD8-468A-983E-9937BAD134C5}" type="presOf" srcId="{25FB3BD3-1663-426E-9E9A-078E86104A32}" destId="{28ED1D1F-626F-43AB-8259-F94B18D45977}" srcOrd="0" destOrd="0" presId="urn:microsoft.com/office/officeart/2009/3/layout/StepUpProcess"/>
    <dgm:cxn modelId="{C5FF7AD9-EFC8-4CEE-B66D-4486AB8C4DFF}" type="presParOf" srcId="{3F9A9AB3-75ED-4501-9ACF-F5EB1E3B908D}" destId="{55B0C036-D941-461B-9C2E-B0D78CE33D8D}" srcOrd="0" destOrd="0" presId="urn:microsoft.com/office/officeart/2009/3/layout/StepUpProcess"/>
    <dgm:cxn modelId="{29BDE411-B2F0-41ED-8B38-BA33E734C6E2}" type="presParOf" srcId="{55B0C036-D941-461B-9C2E-B0D78CE33D8D}" destId="{AC15AB6F-75CD-415F-A659-99B581FCAB43}" srcOrd="0" destOrd="0" presId="urn:microsoft.com/office/officeart/2009/3/layout/StepUpProcess"/>
    <dgm:cxn modelId="{DEE94771-553C-43B4-ADEF-DF6848E65D0E}" type="presParOf" srcId="{55B0C036-D941-461B-9C2E-B0D78CE33D8D}" destId="{AC472FAA-2E28-4425-A68A-BBDA9D6C0EEB}" srcOrd="1" destOrd="0" presId="urn:microsoft.com/office/officeart/2009/3/layout/StepUpProcess"/>
    <dgm:cxn modelId="{1756E86E-A956-4566-8E4D-BBCD7F5D5FC5}" type="presParOf" srcId="{55B0C036-D941-461B-9C2E-B0D78CE33D8D}" destId="{42DAF9EA-BA3D-41D2-9423-9AE6E1569B53}" srcOrd="2" destOrd="0" presId="urn:microsoft.com/office/officeart/2009/3/layout/StepUpProcess"/>
    <dgm:cxn modelId="{E7DA6D04-E9EF-46B4-9BB9-00B4074C46B8}" type="presParOf" srcId="{3F9A9AB3-75ED-4501-9ACF-F5EB1E3B908D}" destId="{60053319-730D-4496-9AE7-1596070EE3A5}" srcOrd="1" destOrd="0" presId="urn:microsoft.com/office/officeart/2009/3/layout/StepUpProcess"/>
    <dgm:cxn modelId="{46934909-2509-4CF5-8280-853701C9D2E9}" type="presParOf" srcId="{60053319-730D-4496-9AE7-1596070EE3A5}" destId="{879BB26D-9CAC-4F9C-9EC7-203F42FB0006}" srcOrd="0" destOrd="0" presId="urn:microsoft.com/office/officeart/2009/3/layout/StepUpProcess"/>
    <dgm:cxn modelId="{952034A9-F309-48BD-B073-0E3180D9FB8D}" type="presParOf" srcId="{3F9A9AB3-75ED-4501-9ACF-F5EB1E3B908D}" destId="{A67EBE8E-298D-4726-A0DB-2C46B5F6828A}" srcOrd="2" destOrd="0" presId="urn:microsoft.com/office/officeart/2009/3/layout/StepUpProcess"/>
    <dgm:cxn modelId="{3E3F8FAB-733C-4B7A-84CD-F05BAAD200B4}" type="presParOf" srcId="{A67EBE8E-298D-4726-A0DB-2C46B5F6828A}" destId="{8AA6CD2A-B438-48B4-9106-C93E557BBA7F}" srcOrd="0" destOrd="0" presId="urn:microsoft.com/office/officeart/2009/3/layout/StepUpProcess"/>
    <dgm:cxn modelId="{2F5EE2B9-9C0C-47EB-90A1-97E0A5CD6785}" type="presParOf" srcId="{A67EBE8E-298D-4726-A0DB-2C46B5F6828A}" destId="{28ED1D1F-626F-43AB-8259-F94B18D45977}"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60E35C-FEE0-4498-B834-DB017BDC8D2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86035A3-4C97-4CE7-A0B9-62A5CAB98336}">
      <dgm:prSet/>
      <dgm:spPr/>
      <dgm:t>
        <a:bodyPr/>
        <a:lstStyle/>
        <a:p>
          <a:pPr algn="just"/>
          <a:r>
            <a:rPr lang="en-US" baseline="0">
              <a:latin typeface="Arial" panose="020B0604020202020204" pitchFamily="34" charset="0"/>
              <a:cs typeface="Arial" panose="020B0604020202020204" pitchFamily="34" charset="0"/>
            </a:rPr>
            <a:t>Be able to demonstrate elements of the following skills: </a:t>
          </a:r>
          <a:endParaRPr lang="en-US">
            <a:latin typeface="Arial" panose="020B0604020202020204" pitchFamily="34" charset="0"/>
            <a:cs typeface="Arial" panose="020B0604020202020204" pitchFamily="34" charset="0"/>
          </a:endParaRPr>
        </a:p>
      </dgm:t>
    </dgm:pt>
    <dgm:pt modelId="{CB63B432-2886-4994-8747-C30F49DED18F}" type="parTrans" cxnId="{6C554AD4-EFAF-4402-87E8-23BF96D0CE81}">
      <dgm:prSet/>
      <dgm:spPr/>
      <dgm:t>
        <a:bodyPr/>
        <a:lstStyle/>
        <a:p>
          <a:pPr algn="just"/>
          <a:endParaRPr lang="en-US">
            <a:latin typeface="Arial" panose="020B0604020202020204" pitchFamily="34" charset="0"/>
            <a:cs typeface="Arial" panose="020B0604020202020204" pitchFamily="34" charset="0"/>
          </a:endParaRPr>
        </a:p>
      </dgm:t>
    </dgm:pt>
    <dgm:pt modelId="{01EB59F0-DFA7-4A56-A5DA-8728B7F659B7}" type="sibTrans" cxnId="{6C554AD4-EFAF-4402-87E8-23BF96D0CE81}">
      <dgm:prSet/>
      <dgm:spPr/>
      <dgm:t>
        <a:bodyPr/>
        <a:lstStyle/>
        <a:p>
          <a:pPr algn="just"/>
          <a:endParaRPr lang="en-US">
            <a:latin typeface="Arial" panose="020B0604020202020204" pitchFamily="34" charset="0"/>
            <a:cs typeface="Arial" panose="020B0604020202020204" pitchFamily="34" charset="0"/>
          </a:endParaRPr>
        </a:p>
      </dgm:t>
    </dgm:pt>
    <dgm:pt modelId="{DD558649-2710-40BE-A15A-65A3359E1FC9}">
      <dgm:prSet/>
      <dgm:spPr/>
      <dgm:t>
        <a:bodyPr/>
        <a:lstStyle/>
        <a:p>
          <a:pPr algn="just"/>
          <a:r>
            <a:rPr lang="en-US" i="0" baseline="0">
              <a:latin typeface="Arial" panose="020B0604020202020204" pitchFamily="34" charset="0"/>
              <a:cs typeface="Arial" panose="020B0604020202020204" pitchFamily="34" charset="0"/>
            </a:rPr>
            <a:t>Communication with the Regulator and the fund’s stakeholders.</a:t>
          </a:r>
          <a:endParaRPr lang="en-US">
            <a:latin typeface="Arial" panose="020B0604020202020204" pitchFamily="34" charset="0"/>
            <a:cs typeface="Arial" panose="020B0604020202020204" pitchFamily="34" charset="0"/>
          </a:endParaRPr>
        </a:p>
      </dgm:t>
    </dgm:pt>
    <dgm:pt modelId="{B5073F39-FC29-4BE7-B044-5D80B3964B5B}" type="parTrans" cxnId="{59C68F18-2B8F-4AF0-ACF1-52D0C1225768}">
      <dgm:prSet/>
      <dgm:spPr/>
      <dgm:t>
        <a:bodyPr/>
        <a:lstStyle/>
        <a:p>
          <a:pPr algn="just"/>
          <a:endParaRPr lang="en-US">
            <a:latin typeface="Arial" panose="020B0604020202020204" pitchFamily="34" charset="0"/>
            <a:cs typeface="Arial" panose="020B0604020202020204" pitchFamily="34" charset="0"/>
          </a:endParaRPr>
        </a:p>
      </dgm:t>
    </dgm:pt>
    <dgm:pt modelId="{231C01DE-3D39-46E3-854C-5F39FC402D1E}" type="sibTrans" cxnId="{59C68F18-2B8F-4AF0-ACF1-52D0C1225768}">
      <dgm:prSet/>
      <dgm:spPr/>
      <dgm:t>
        <a:bodyPr/>
        <a:lstStyle/>
        <a:p>
          <a:pPr algn="just"/>
          <a:endParaRPr lang="en-US">
            <a:latin typeface="Arial" panose="020B0604020202020204" pitchFamily="34" charset="0"/>
            <a:cs typeface="Arial" panose="020B0604020202020204" pitchFamily="34" charset="0"/>
          </a:endParaRPr>
        </a:p>
      </dgm:t>
    </dgm:pt>
    <dgm:pt modelId="{9CF17F15-25EB-4658-BD62-4EAAAE116CE4}">
      <dgm:prSet/>
      <dgm:spPr/>
      <dgm:t>
        <a:bodyPr/>
        <a:lstStyle/>
        <a:p>
          <a:pPr algn="just"/>
          <a:r>
            <a:rPr lang="en-US" i="0" baseline="0" dirty="0">
              <a:latin typeface="Arial" panose="020B0604020202020204" pitchFamily="34" charset="0"/>
              <a:cs typeface="Arial" panose="020B0604020202020204" pitchFamily="34" charset="0"/>
            </a:rPr>
            <a:t>Work with the fund’s administrators to ensure there is a clear cycle of meetings and agendas are set on time</a:t>
          </a:r>
          <a:endParaRPr lang="en-US" dirty="0">
            <a:latin typeface="Arial" panose="020B0604020202020204" pitchFamily="34" charset="0"/>
            <a:cs typeface="Arial" panose="020B0604020202020204" pitchFamily="34" charset="0"/>
          </a:endParaRPr>
        </a:p>
      </dgm:t>
    </dgm:pt>
    <dgm:pt modelId="{FABBD1C3-C6F2-4675-9B84-95D815350431}" type="parTrans" cxnId="{339A1D5C-D56C-4CC4-B551-74F1C41F739C}">
      <dgm:prSet/>
      <dgm:spPr/>
      <dgm:t>
        <a:bodyPr/>
        <a:lstStyle/>
        <a:p>
          <a:pPr algn="just"/>
          <a:endParaRPr lang="en-US">
            <a:latin typeface="Arial" panose="020B0604020202020204" pitchFamily="34" charset="0"/>
            <a:cs typeface="Arial" panose="020B0604020202020204" pitchFamily="34" charset="0"/>
          </a:endParaRPr>
        </a:p>
      </dgm:t>
    </dgm:pt>
    <dgm:pt modelId="{69E759CC-E691-42C0-96DB-CE6C5354BD9F}" type="sibTrans" cxnId="{339A1D5C-D56C-4CC4-B551-74F1C41F739C}">
      <dgm:prSet/>
      <dgm:spPr/>
      <dgm:t>
        <a:bodyPr/>
        <a:lstStyle/>
        <a:p>
          <a:pPr algn="just"/>
          <a:endParaRPr lang="en-US">
            <a:latin typeface="Arial" panose="020B0604020202020204" pitchFamily="34" charset="0"/>
            <a:cs typeface="Arial" panose="020B0604020202020204" pitchFamily="34" charset="0"/>
          </a:endParaRPr>
        </a:p>
      </dgm:t>
    </dgm:pt>
    <dgm:pt modelId="{F42B6D4B-82D8-4172-B4CF-D32BF9723FE8}">
      <dgm:prSet/>
      <dgm:spPr/>
      <dgm:t>
        <a:bodyPr/>
        <a:lstStyle/>
        <a:p>
          <a:pPr algn="just"/>
          <a:r>
            <a:rPr lang="en-US" i="0" baseline="0">
              <a:latin typeface="Arial" panose="020B0604020202020204" pitchFamily="34" charset="0"/>
              <a:cs typeface="Arial" panose="020B0604020202020204" pitchFamily="34" charset="0"/>
            </a:rPr>
            <a:t>monitoring that recommendations made at board meetings are implemented.</a:t>
          </a:r>
          <a:endParaRPr lang="en-US">
            <a:latin typeface="Arial" panose="020B0604020202020204" pitchFamily="34" charset="0"/>
            <a:cs typeface="Arial" panose="020B0604020202020204" pitchFamily="34" charset="0"/>
          </a:endParaRPr>
        </a:p>
      </dgm:t>
    </dgm:pt>
    <dgm:pt modelId="{CA1CA296-3004-49FB-A240-9D401282B66E}" type="parTrans" cxnId="{78094507-059F-4F94-A8E1-E18768F0B49F}">
      <dgm:prSet/>
      <dgm:spPr/>
      <dgm:t>
        <a:bodyPr/>
        <a:lstStyle/>
        <a:p>
          <a:pPr algn="just"/>
          <a:endParaRPr lang="en-US">
            <a:latin typeface="Arial" panose="020B0604020202020204" pitchFamily="34" charset="0"/>
            <a:cs typeface="Arial" panose="020B0604020202020204" pitchFamily="34" charset="0"/>
          </a:endParaRPr>
        </a:p>
      </dgm:t>
    </dgm:pt>
    <dgm:pt modelId="{FCC03F45-9865-487C-A2DC-C675EB6AB989}" type="sibTrans" cxnId="{78094507-059F-4F94-A8E1-E18768F0B49F}">
      <dgm:prSet/>
      <dgm:spPr/>
      <dgm:t>
        <a:bodyPr/>
        <a:lstStyle/>
        <a:p>
          <a:pPr algn="just"/>
          <a:endParaRPr lang="en-US">
            <a:latin typeface="Arial" panose="020B0604020202020204" pitchFamily="34" charset="0"/>
            <a:cs typeface="Arial" panose="020B0604020202020204" pitchFamily="34" charset="0"/>
          </a:endParaRPr>
        </a:p>
      </dgm:t>
    </dgm:pt>
    <dgm:pt modelId="{8AD5F1BA-3862-4ADA-8646-433CDB31440E}" type="pres">
      <dgm:prSet presAssocID="{D260E35C-FEE0-4498-B834-DB017BDC8D20}" presName="Name0" presStyleCnt="0">
        <dgm:presLayoutVars>
          <dgm:dir/>
          <dgm:animLvl val="lvl"/>
          <dgm:resizeHandles val="exact"/>
        </dgm:presLayoutVars>
      </dgm:prSet>
      <dgm:spPr/>
    </dgm:pt>
    <dgm:pt modelId="{282069F4-5CC6-4EAE-8FC5-774C56FF36FB}" type="pres">
      <dgm:prSet presAssocID="{986035A3-4C97-4CE7-A0B9-62A5CAB98336}" presName="composite" presStyleCnt="0"/>
      <dgm:spPr/>
    </dgm:pt>
    <dgm:pt modelId="{47B79BBD-A1DA-4320-ABAB-CBFC59DC2FBD}" type="pres">
      <dgm:prSet presAssocID="{986035A3-4C97-4CE7-A0B9-62A5CAB98336}" presName="parTx" presStyleLbl="alignNode1" presStyleIdx="0" presStyleCnt="1">
        <dgm:presLayoutVars>
          <dgm:chMax val="0"/>
          <dgm:chPref val="0"/>
          <dgm:bulletEnabled val="1"/>
        </dgm:presLayoutVars>
      </dgm:prSet>
      <dgm:spPr/>
    </dgm:pt>
    <dgm:pt modelId="{DB53787B-FBF3-428B-8C5E-4DBAC8847C2D}" type="pres">
      <dgm:prSet presAssocID="{986035A3-4C97-4CE7-A0B9-62A5CAB98336}" presName="desTx" presStyleLbl="alignAccFollowNode1" presStyleIdx="0" presStyleCnt="1">
        <dgm:presLayoutVars>
          <dgm:bulletEnabled val="1"/>
        </dgm:presLayoutVars>
      </dgm:prSet>
      <dgm:spPr/>
    </dgm:pt>
  </dgm:ptLst>
  <dgm:cxnLst>
    <dgm:cxn modelId="{0EDC0805-256A-44B2-B55D-13BAFDEF54FE}" type="presOf" srcId="{F42B6D4B-82D8-4172-B4CF-D32BF9723FE8}" destId="{DB53787B-FBF3-428B-8C5E-4DBAC8847C2D}" srcOrd="0" destOrd="2" presId="urn:microsoft.com/office/officeart/2005/8/layout/hList1"/>
    <dgm:cxn modelId="{78094507-059F-4F94-A8E1-E18768F0B49F}" srcId="{986035A3-4C97-4CE7-A0B9-62A5CAB98336}" destId="{F42B6D4B-82D8-4172-B4CF-D32BF9723FE8}" srcOrd="2" destOrd="0" parTransId="{CA1CA296-3004-49FB-A240-9D401282B66E}" sibTransId="{FCC03F45-9865-487C-A2DC-C675EB6AB989}"/>
    <dgm:cxn modelId="{59C68F18-2B8F-4AF0-ACF1-52D0C1225768}" srcId="{986035A3-4C97-4CE7-A0B9-62A5CAB98336}" destId="{DD558649-2710-40BE-A15A-65A3359E1FC9}" srcOrd="0" destOrd="0" parTransId="{B5073F39-FC29-4BE7-B044-5D80B3964B5B}" sibTransId="{231C01DE-3D39-46E3-854C-5F39FC402D1E}"/>
    <dgm:cxn modelId="{4FF8CA26-FEC8-45F1-BE29-BA59C5374163}" type="presOf" srcId="{9CF17F15-25EB-4658-BD62-4EAAAE116CE4}" destId="{DB53787B-FBF3-428B-8C5E-4DBAC8847C2D}" srcOrd="0" destOrd="1" presId="urn:microsoft.com/office/officeart/2005/8/layout/hList1"/>
    <dgm:cxn modelId="{339A1D5C-D56C-4CC4-B551-74F1C41F739C}" srcId="{986035A3-4C97-4CE7-A0B9-62A5CAB98336}" destId="{9CF17F15-25EB-4658-BD62-4EAAAE116CE4}" srcOrd="1" destOrd="0" parTransId="{FABBD1C3-C6F2-4675-9B84-95D815350431}" sibTransId="{69E759CC-E691-42C0-96DB-CE6C5354BD9F}"/>
    <dgm:cxn modelId="{47318486-4287-47AD-828B-70C28CEFF427}" type="presOf" srcId="{DD558649-2710-40BE-A15A-65A3359E1FC9}" destId="{DB53787B-FBF3-428B-8C5E-4DBAC8847C2D}" srcOrd="0" destOrd="0" presId="urn:microsoft.com/office/officeart/2005/8/layout/hList1"/>
    <dgm:cxn modelId="{750A8B99-D85B-48F1-A81D-DE9A8C122185}" type="presOf" srcId="{D260E35C-FEE0-4498-B834-DB017BDC8D20}" destId="{8AD5F1BA-3862-4ADA-8646-433CDB31440E}" srcOrd="0" destOrd="0" presId="urn:microsoft.com/office/officeart/2005/8/layout/hList1"/>
    <dgm:cxn modelId="{2182B7B9-1AB6-4DD1-AFEA-86973A8F3F5E}" type="presOf" srcId="{986035A3-4C97-4CE7-A0B9-62A5CAB98336}" destId="{47B79BBD-A1DA-4320-ABAB-CBFC59DC2FBD}" srcOrd="0" destOrd="0" presId="urn:microsoft.com/office/officeart/2005/8/layout/hList1"/>
    <dgm:cxn modelId="{6C554AD4-EFAF-4402-87E8-23BF96D0CE81}" srcId="{D260E35C-FEE0-4498-B834-DB017BDC8D20}" destId="{986035A3-4C97-4CE7-A0B9-62A5CAB98336}" srcOrd="0" destOrd="0" parTransId="{CB63B432-2886-4994-8747-C30F49DED18F}" sibTransId="{01EB59F0-DFA7-4A56-A5DA-8728B7F659B7}"/>
    <dgm:cxn modelId="{2C25810C-9AD4-4184-AF15-C8582A7587D0}" type="presParOf" srcId="{8AD5F1BA-3862-4ADA-8646-433CDB31440E}" destId="{282069F4-5CC6-4EAE-8FC5-774C56FF36FB}" srcOrd="0" destOrd="0" presId="urn:microsoft.com/office/officeart/2005/8/layout/hList1"/>
    <dgm:cxn modelId="{58D271EC-2876-4AE4-A427-DB9F9B83057D}" type="presParOf" srcId="{282069F4-5CC6-4EAE-8FC5-774C56FF36FB}" destId="{47B79BBD-A1DA-4320-ABAB-CBFC59DC2FBD}" srcOrd="0" destOrd="0" presId="urn:microsoft.com/office/officeart/2005/8/layout/hList1"/>
    <dgm:cxn modelId="{08968B52-7A1F-49B6-BF7E-DDF1F080DA04}" type="presParOf" srcId="{282069F4-5CC6-4EAE-8FC5-774C56FF36FB}" destId="{DB53787B-FBF3-428B-8C5E-4DBAC8847C2D}"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CB628B-6EC8-46EA-B13A-E302E304E0F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AAADEEE9-2FB2-44FF-87C4-EAAA9793071C}">
      <dgm:prSet/>
      <dgm:spPr/>
      <dgm:t>
        <a:bodyPr/>
        <a:lstStyle/>
        <a:p>
          <a:r>
            <a:rPr lang="en-US" baseline="0" dirty="0"/>
            <a:t>Encourage members of the board to think strategically and take the broad, long-term view.</a:t>
          </a:r>
          <a:endParaRPr lang="en-US" dirty="0"/>
        </a:p>
      </dgm:t>
    </dgm:pt>
    <dgm:pt modelId="{26D46D55-6040-4D2F-B9F5-E4A6440AD6D1}" type="parTrans" cxnId="{DA7B5FEF-788D-415A-8981-1B40635C205F}">
      <dgm:prSet/>
      <dgm:spPr/>
      <dgm:t>
        <a:bodyPr/>
        <a:lstStyle/>
        <a:p>
          <a:endParaRPr lang="en-US"/>
        </a:p>
      </dgm:t>
    </dgm:pt>
    <dgm:pt modelId="{1000AF5C-B4AF-4DBC-97CA-ADC46083539A}" type="sibTrans" cxnId="{DA7B5FEF-788D-415A-8981-1B40635C205F}">
      <dgm:prSet/>
      <dgm:spPr/>
      <dgm:t>
        <a:bodyPr/>
        <a:lstStyle/>
        <a:p>
          <a:endParaRPr lang="en-US"/>
        </a:p>
      </dgm:t>
    </dgm:pt>
    <dgm:pt modelId="{88E5B7D3-8250-4207-B7E0-73FA113E0D6B}">
      <dgm:prSet/>
      <dgm:spPr/>
      <dgm:t>
        <a:bodyPr/>
        <a:lstStyle/>
        <a:p>
          <a:r>
            <a:rPr lang="en-US" baseline="0"/>
            <a:t>Help achieve compromise and consensus between differing parties to achieve good member outcomes.</a:t>
          </a:r>
          <a:endParaRPr lang="en-US"/>
        </a:p>
      </dgm:t>
    </dgm:pt>
    <dgm:pt modelId="{E80744A0-7D49-44C3-9F13-398B1D63F34B}" type="parTrans" cxnId="{D40E4143-E87E-4D5D-AE45-984294CBFF5B}">
      <dgm:prSet/>
      <dgm:spPr/>
      <dgm:t>
        <a:bodyPr/>
        <a:lstStyle/>
        <a:p>
          <a:endParaRPr lang="en-US"/>
        </a:p>
      </dgm:t>
    </dgm:pt>
    <dgm:pt modelId="{C0810DD8-7A73-4E93-90E7-CA42155B2C8C}" type="sibTrans" cxnId="{D40E4143-E87E-4D5D-AE45-984294CBFF5B}">
      <dgm:prSet/>
      <dgm:spPr/>
      <dgm:t>
        <a:bodyPr/>
        <a:lstStyle/>
        <a:p>
          <a:endParaRPr lang="en-US"/>
        </a:p>
      </dgm:t>
    </dgm:pt>
    <dgm:pt modelId="{6D5B840A-F982-49E2-B2E0-6CA2BEBB4FA1}">
      <dgm:prSet/>
      <dgm:spPr/>
      <dgm:t>
        <a:bodyPr/>
        <a:lstStyle/>
        <a:p>
          <a:r>
            <a:rPr lang="en-US" baseline="0" dirty="0"/>
            <a:t>Encourage participation from all, including new members.</a:t>
          </a:r>
          <a:endParaRPr lang="en-US" dirty="0"/>
        </a:p>
      </dgm:t>
    </dgm:pt>
    <dgm:pt modelId="{9825F234-8A4C-42CB-BB48-1E83E0A6E826}" type="parTrans" cxnId="{9D120793-0D50-479B-8367-A71A84A3C7C9}">
      <dgm:prSet/>
      <dgm:spPr/>
      <dgm:t>
        <a:bodyPr/>
        <a:lstStyle/>
        <a:p>
          <a:endParaRPr lang="en-US"/>
        </a:p>
      </dgm:t>
    </dgm:pt>
    <dgm:pt modelId="{8E0FE843-713B-41F7-83E2-F6EC2D882F22}" type="sibTrans" cxnId="{9D120793-0D50-479B-8367-A71A84A3C7C9}">
      <dgm:prSet/>
      <dgm:spPr/>
      <dgm:t>
        <a:bodyPr/>
        <a:lstStyle/>
        <a:p>
          <a:endParaRPr lang="en-US"/>
        </a:p>
      </dgm:t>
    </dgm:pt>
    <dgm:pt modelId="{C1DE3101-AB32-4117-8268-DE7FE5B25C8F}">
      <dgm:prSet/>
      <dgm:spPr/>
      <dgm:t>
        <a:bodyPr/>
        <a:lstStyle/>
        <a:p>
          <a:r>
            <a:rPr lang="en-US" baseline="0"/>
            <a:t>Ensure accountability and measurement.</a:t>
          </a:r>
          <a:endParaRPr lang="en-US"/>
        </a:p>
      </dgm:t>
    </dgm:pt>
    <dgm:pt modelId="{2A83BB5F-EBD2-4259-9368-57E2A41488D3}" type="parTrans" cxnId="{0ED4FBD4-1834-45ED-9A12-D583287896BB}">
      <dgm:prSet/>
      <dgm:spPr/>
      <dgm:t>
        <a:bodyPr/>
        <a:lstStyle/>
        <a:p>
          <a:endParaRPr lang="en-US"/>
        </a:p>
      </dgm:t>
    </dgm:pt>
    <dgm:pt modelId="{05A6CAAA-AC1F-4814-B44A-5587D33C3ED4}" type="sibTrans" cxnId="{0ED4FBD4-1834-45ED-9A12-D583287896BB}">
      <dgm:prSet/>
      <dgm:spPr/>
      <dgm:t>
        <a:bodyPr/>
        <a:lstStyle/>
        <a:p>
          <a:endParaRPr lang="en-US"/>
        </a:p>
      </dgm:t>
    </dgm:pt>
    <dgm:pt modelId="{FAF0931D-06D1-4E96-9071-772ECEBC6CBB}">
      <dgm:prSet/>
      <dgm:spPr/>
      <dgm:t>
        <a:bodyPr/>
        <a:lstStyle/>
        <a:p>
          <a:r>
            <a:rPr lang="en-US" baseline="0" dirty="0"/>
            <a:t>Ensure  that any breach of duty is considered and followed under the fund’s procedure for reporting to the Pensions Regulator and to the Fund’s Administrator;</a:t>
          </a:r>
          <a:endParaRPr lang="en-US" dirty="0"/>
        </a:p>
      </dgm:t>
    </dgm:pt>
    <dgm:pt modelId="{C2897985-9C61-497D-8F9F-4164738CD660}" type="parTrans" cxnId="{689BB4A9-029F-47F9-9433-AFFA6705F054}">
      <dgm:prSet/>
      <dgm:spPr/>
      <dgm:t>
        <a:bodyPr/>
        <a:lstStyle/>
        <a:p>
          <a:endParaRPr lang="en-US"/>
        </a:p>
      </dgm:t>
    </dgm:pt>
    <dgm:pt modelId="{18949C58-FF06-41D5-9D7E-8EEB47D819D3}" type="sibTrans" cxnId="{689BB4A9-029F-47F9-9433-AFFA6705F054}">
      <dgm:prSet/>
      <dgm:spPr/>
      <dgm:t>
        <a:bodyPr/>
        <a:lstStyle/>
        <a:p>
          <a:endParaRPr lang="en-US"/>
        </a:p>
      </dgm:t>
    </dgm:pt>
    <dgm:pt modelId="{993EEFC6-E092-4444-986F-860EED28AAB3}" type="pres">
      <dgm:prSet presAssocID="{77CB628B-6EC8-46EA-B13A-E302E304E0FD}" presName="linear" presStyleCnt="0">
        <dgm:presLayoutVars>
          <dgm:animLvl val="lvl"/>
          <dgm:resizeHandles val="exact"/>
        </dgm:presLayoutVars>
      </dgm:prSet>
      <dgm:spPr/>
    </dgm:pt>
    <dgm:pt modelId="{650062CF-172D-44D3-837C-8EB11E6743ED}" type="pres">
      <dgm:prSet presAssocID="{AAADEEE9-2FB2-44FF-87C4-EAAA9793071C}" presName="parentText" presStyleLbl="node1" presStyleIdx="0" presStyleCnt="5">
        <dgm:presLayoutVars>
          <dgm:chMax val="0"/>
          <dgm:bulletEnabled val="1"/>
        </dgm:presLayoutVars>
      </dgm:prSet>
      <dgm:spPr/>
    </dgm:pt>
    <dgm:pt modelId="{89D5728A-8E09-41F5-8EFD-C177BA0690A7}" type="pres">
      <dgm:prSet presAssocID="{1000AF5C-B4AF-4DBC-97CA-ADC46083539A}" presName="spacer" presStyleCnt="0"/>
      <dgm:spPr/>
    </dgm:pt>
    <dgm:pt modelId="{5BA7B66D-D9D6-4903-B1C8-4C5097310A1C}" type="pres">
      <dgm:prSet presAssocID="{88E5B7D3-8250-4207-B7E0-73FA113E0D6B}" presName="parentText" presStyleLbl="node1" presStyleIdx="1" presStyleCnt="5">
        <dgm:presLayoutVars>
          <dgm:chMax val="0"/>
          <dgm:bulletEnabled val="1"/>
        </dgm:presLayoutVars>
      </dgm:prSet>
      <dgm:spPr/>
    </dgm:pt>
    <dgm:pt modelId="{5D9F034C-97D9-4701-8298-16695B6869BF}" type="pres">
      <dgm:prSet presAssocID="{C0810DD8-7A73-4E93-90E7-CA42155B2C8C}" presName="spacer" presStyleCnt="0"/>
      <dgm:spPr/>
    </dgm:pt>
    <dgm:pt modelId="{9FAF37FD-4A9F-4D3D-9BC6-792C46F8664D}" type="pres">
      <dgm:prSet presAssocID="{6D5B840A-F982-49E2-B2E0-6CA2BEBB4FA1}" presName="parentText" presStyleLbl="node1" presStyleIdx="2" presStyleCnt="5">
        <dgm:presLayoutVars>
          <dgm:chMax val="0"/>
          <dgm:bulletEnabled val="1"/>
        </dgm:presLayoutVars>
      </dgm:prSet>
      <dgm:spPr/>
    </dgm:pt>
    <dgm:pt modelId="{0CC041AD-5EFA-4BFF-B058-7048BF589EBA}" type="pres">
      <dgm:prSet presAssocID="{8E0FE843-713B-41F7-83E2-F6EC2D882F22}" presName="spacer" presStyleCnt="0"/>
      <dgm:spPr/>
    </dgm:pt>
    <dgm:pt modelId="{F8361628-5906-4838-BD24-8ECD7A7CA2E9}" type="pres">
      <dgm:prSet presAssocID="{C1DE3101-AB32-4117-8268-DE7FE5B25C8F}" presName="parentText" presStyleLbl="node1" presStyleIdx="3" presStyleCnt="5">
        <dgm:presLayoutVars>
          <dgm:chMax val="0"/>
          <dgm:bulletEnabled val="1"/>
        </dgm:presLayoutVars>
      </dgm:prSet>
      <dgm:spPr/>
    </dgm:pt>
    <dgm:pt modelId="{05198F8C-D48A-4627-8B0A-6DDD4F315BFE}" type="pres">
      <dgm:prSet presAssocID="{05A6CAAA-AC1F-4814-B44A-5587D33C3ED4}" presName="spacer" presStyleCnt="0"/>
      <dgm:spPr/>
    </dgm:pt>
    <dgm:pt modelId="{A61E86E1-B587-4E3A-A7CC-172704D1D11E}" type="pres">
      <dgm:prSet presAssocID="{FAF0931D-06D1-4E96-9071-772ECEBC6CBB}" presName="parentText" presStyleLbl="node1" presStyleIdx="4" presStyleCnt="5">
        <dgm:presLayoutVars>
          <dgm:chMax val="0"/>
          <dgm:bulletEnabled val="1"/>
        </dgm:presLayoutVars>
      </dgm:prSet>
      <dgm:spPr/>
    </dgm:pt>
  </dgm:ptLst>
  <dgm:cxnLst>
    <dgm:cxn modelId="{B643AB29-153B-41CC-BF2B-9254C7409682}" type="presOf" srcId="{77CB628B-6EC8-46EA-B13A-E302E304E0FD}" destId="{993EEFC6-E092-4444-986F-860EED28AAB3}" srcOrd="0" destOrd="0" presId="urn:microsoft.com/office/officeart/2005/8/layout/vList2"/>
    <dgm:cxn modelId="{6F59A632-058E-4D23-BE90-89FCE4C2E335}" type="presOf" srcId="{AAADEEE9-2FB2-44FF-87C4-EAAA9793071C}" destId="{650062CF-172D-44D3-837C-8EB11E6743ED}" srcOrd="0" destOrd="0" presId="urn:microsoft.com/office/officeart/2005/8/layout/vList2"/>
    <dgm:cxn modelId="{26C4E732-2A12-4B16-A442-27F921837B7C}" type="presOf" srcId="{6D5B840A-F982-49E2-B2E0-6CA2BEBB4FA1}" destId="{9FAF37FD-4A9F-4D3D-9BC6-792C46F8664D}" srcOrd="0" destOrd="0" presId="urn:microsoft.com/office/officeart/2005/8/layout/vList2"/>
    <dgm:cxn modelId="{BC61105E-C94D-4FA9-AE64-DF45ED15BAAD}" type="presOf" srcId="{FAF0931D-06D1-4E96-9071-772ECEBC6CBB}" destId="{A61E86E1-B587-4E3A-A7CC-172704D1D11E}" srcOrd="0" destOrd="0" presId="urn:microsoft.com/office/officeart/2005/8/layout/vList2"/>
    <dgm:cxn modelId="{D40E4143-E87E-4D5D-AE45-984294CBFF5B}" srcId="{77CB628B-6EC8-46EA-B13A-E302E304E0FD}" destId="{88E5B7D3-8250-4207-B7E0-73FA113E0D6B}" srcOrd="1" destOrd="0" parTransId="{E80744A0-7D49-44C3-9F13-398B1D63F34B}" sibTransId="{C0810DD8-7A73-4E93-90E7-CA42155B2C8C}"/>
    <dgm:cxn modelId="{2EFCCF8B-FB04-45D0-9053-5E56646BE6DB}" type="presOf" srcId="{C1DE3101-AB32-4117-8268-DE7FE5B25C8F}" destId="{F8361628-5906-4838-BD24-8ECD7A7CA2E9}" srcOrd="0" destOrd="0" presId="urn:microsoft.com/office/officeart/2005/8/layout/vList2"/>
    <dgm:cxn modelId="{9D120793-0D50-479B-8367-A71A84A3C7C9}" srcId="{77CB628B-6EC8-46EA-B13A-E302E304E0FD}" destId="{6D5B840A-F982-49E2-B2E0-6CA2BEBB4FA1}" srcOrd="2" destOrd="0" parTransId="{9825F234-8A4C-42CB-BB48-1E83E0A6E826}" sibTransId="{8E0FE843-713B-41F7-83E2-F6EC2D882F22}"/>
    <dgm:cxn modelId="{689BB4A9-029F-47F9-9433-AFFA6705F054}" srcId="{77CB628B-6EC8-46EA-B13A-E302E304E0FD}" destId="{FAF0931D-06D1-4E96-9071-772ECEBC6CBB}" srcOrd="4" destOrd="0" parTransId="{C2897985-9C61-497D-8F9F-4164738CD660}" sibTransId="{18949C58-FF06-41D5-9D7E-8EEB47D819D3}"/>
    <dgm:cxn modelId="{7E08B7AC-5D5B-4E78-84B0-01B03C9D6B49}" type="presOf" srcId="{88E5B7D3-8250-4207-B7E0-73FA113E0D6B}" destId="{5BA7B66D-D9D6-4903-B1C8-4C5097310A1C}" srcOrd="0" destOrd="0" presId="urn:microsoft.com/office/officeart/2005/8/layout/vList2"/>
    <dgm:cxn modelId="{0ED4FBD4-1834-45ED-9A12-D583287896BB}" srcId="{77CB628B-6EC8-46EA-B13A-E302E304E0FD}" destId="{C1DE3101-AB32-4117-8268-DE7FE5B25C8F}" srcOrd="3" destOrd="0" parTransId="{2A83BB5F-EBD2-4259-9368-57E2A41488D3}" sibTransId="{05A6CAAA-AC1F-4814-B44A-5587D33C3ED4}"/>
    <dgm:cxn modelId="{DA7B5FEF-788D-415A-8981-1B40635C205F}" srcId="{77CB628B-6EC8-46EA-B13A-E302E304E0FD}" destId="{AAADEEE9-2FB2-44FF-87C4-EAAA9793071C}" srcOrd="0" destOrd="0" parTransId="{26D46D55-6040-4D2F-B9F5-E4A6440AD6D1}" sibTransId="{1000AF5C-B4AF-4DBC-97CA-ADC46083539A}"/>
    <dgm:cxn modelId="{E0EDEE15-B3C4-4E98-83D8-C01229E15928}" type="presParOf" srcId="{993EEFC6-E092-4444-986F-860EED28AAB3}" destId="{650062CF-172D-44D3-837C-8EB11E6743ED}" srcOrd="0" destOrd="0" presId="urn:microsoft.com/office/officeart/2005/8/layout/vList2"/>
    <dgm:cxn modelId="{A863AA2D-1DE0-4A34-BBD7-B3B81C0912A9}" type="presParOf" srcId="{993EEFC6-E092-4444-986F-860EED28AAB3}" destId="{89D5728A-8E09-41F5-8EFD-C177BA0690A7}" srcOrd="1" destOrd="0" presId="urn:microsoft.com/office/officeart/2005/8/layout/vList2"/>
    <dgm:cxn modelId="{A9F7C159-507C-430D-844C-102F5C623CB6}" type="presParOf" srcId="{993EEFC6-E092-4444-986F-860EED28AAB3}" destId="{5BA7B66D-D9D6-4903-B1C8-4C5097310A1C}" srcOrd="2" destOrd="0" presId="urn:microsoft.com/office/officeart/2005/8/layout/vList2"/>
    <dgm:cxn modelId="{DBD692F6-9D54-4CFD-916E-368B252C83EE}" type="presParOf" srcId="{993EEFC6-E092-4444-986F-860EED28AAB3}" destId="{5D9F034C-97D9-4701-8298-16695B6869BF}" srcOrd="3" destOrd="0" presId="urn:microsoft.com/office/officeart/2005/8/layout/vList2"/>
    <dgm:cxn modelId="{436AB08A-6DF4-4741-AE17-6E609A275455}" type="presParOf" srcId="{993EEFC6-E092-4444-986F-860EED28AAB3}" destId="{9FAF37FD-4A9F-4D3D-9BC6-792C46F8664D}" srcOrd="4" destOrd="0" presId="urn:microsoft.com/office/officeart/2005/8/layout/vList2"/>
    <dgm:cxn modelId="{A412F7DD-87B1-4DA4-AD46-0CD952BC69F4}" type="presParOf" srcId="{993EEFC6-E092-4444-986F-860EED28AAB3}" destId="{0CC041AD-5EFA-4BFF-B058-7048BF589EBA}" srcOrd="5" destOrd="0" presId="urn:microsoft.com/office/officeart/2005/8/layout/vList2"/>
    <dgm:cxn modelId="{77A7F168-FD99-41E6-8FBF-CA58BD8AA697}" type="presParOf" srcId="{993EEFC6-E092-4444-986F-860EED28AAB3}" destId="{F8361628-5906-4838-BD24-8ECD7A7CA2E9}" srcOrd="6" destOrd="0" presId="urn:microsoft.com/office/officeart/2005/8/layout/vList2"/>
    <dgm:cxn modelId="{5983D587-DEAB-4CB0-B316-DD59265FEC74}" type="presParOf" srcId="{993EEFC6-E092-4444-986F-860EED28AAB3}" destId="{05198F8C-D48A-4627-8B0A-6DDD4F315BFE}" srcOrd="7" destOrd="0" presId="urn:microsoft.com/office/officeart/2005/8/layout/vList2"/>
    <dgm:cxn modelId="{D466AEC2-C2C4-4846-9C02-094CB7FD3EC5}" type="presParOf" srcId="{993EEFC6-E092-4444-986F-860EED28AAB3}" destId="{A61E86E1-B587-4E3A-A7CC-172704D1D11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C814C2-F5B7-4B44-A2B7-83DF236FED08}"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en-US"/>
        </a:p>
      </dgm:t>
    </dgm:pt>
    <dgm:pt modelId="{3F084ABC-13C9-49DB-8BCD-77D38E9C236E}">
      <dgm:prSet custT="1"/>
      <dgm:spPr/>
      <dgm:t>
        <a:bodyPr/>
        <a:lstStyle/>
        <a:p>
          <a:r>
            <a:rPr lang="en-US" sz="1800" baseline="0" dirty="0">
              <a:latin typeface="Arial" panose="020B0604020202020204" pitchFamily="34" charset="0"/>
              <a:cs typeface="Arial" panose="020B0604020202020204" pitchFamily="34" charset="0"/>
            </a:rPr>
            <a:t>Foster open dialogue, align board discussion with the fund‘s long term strategic goals and the goals set by the Regulator.</a:t>
          </a:r>
          <a:endParaRPr lang="en-US" sz="1800" dirty="0">
            <a:latin typeface="Arial" panose="020B0604020202020204" pitchFamily="34" charset="0"/>
            <a:cs typeface="Arial" panose="020B0604020202020204" pitchFamily="34" charset="0"/>
          </a:endParaRPr>
        </a:p>
      </dgm:t>
    </dgm:pt>
    <dgm:pt modelId="{F267D825-47FF-4474-80C9-AB83DCB62434}" type="parTrans" cxnId="{07ACFB80-4C13-4B07-99C7-622B48B5ABF1}">
      <dgm:prSet/>
      <dgm:spPr/>
      <dgm:t>
        <a:bodyPr/>
        <a:lstStyle/>
        <a:p>
          <a:endParaRPr lang="en-US" sz="1800">
            <a:latin typeface="Arial" panose="020B0604020202020204" pitchFamily="34" charset="0"/>
            <a:cs typeface="Arial" panose="020B0604020202020204" pitchFamily="34" charset="0"/>
          </a:endParaRPr>
        </a:p>
      </dgm:t>
    </dgm:pt>
    <dgm:pt modelId="{AAA711ED-4B0F-491A-BA10-71904D576207}" type="sibTrans" cxnId="{07ACFB80-4C13-4B07-99C7-622B48B5ABF1}">
      <dgm:prSet/>
      <dgm:spPr/>
      <dgm:t>
        <a:bodyPr/>
        <a:lstStyle/>
        <a:p>
          <a:endParaRPr lang="en-US" sz="1800">
            <a:latin typeface="Arial" panose="020B0604020202020204" pitchFamily="34" charset="0"/>
            <a:cs typeface="Arial" panose="020B0604020202020204" pitchFamily="34" charset="0"/>
          </a:endParaRPr>
        </a:p>
      </dgm:t>
    </dgm:pt>
    <dgm:pt modelId="{2302BF6F-ACAA-4541-B745-DE09AC7454C6}">
      <dgm:prSet custT="1"/>
      <dgm:spPr/>
      <dgm:t>
        <a:bodyPr/>
        <a:lstStyle/>
        <a:p>
          <a:r>
            <a:rPr lang="en-US" sz="1800" baseline="0">
              <a:latin typeface="Arial" panose="020B0604020202020204" pitchFamily="34" charset="0"/>
              <a:cs typeface="Arial" panose="020B0604020202020204" pitchFamily="34" charset="0"/>
            </a:rPr>
            <a:t>Foster a culture of continuous compliance with regulatory requirements. </a:t>
          </a:r>
          <a:endParaRPr lang="en-US" sz="1800">
            <a:latin typeface="Arial" panose="020B0604020202020204" pitchFamily="34" charset="0"/>
            <a:cs typeface="Arial" panose="020B0604020202020204" pitchFamily="34" charset="0"/>
          </a:endParaRPr>
        </a:p>
      </dgm:t>
    </dgm:pt>
    <dgm:pt modelId="{984B3836-24B5-4579-8474-FFD3E17C1ECF}" type="parTrans" cxnId="{ABF9718B-9C0C-4816-A873-4B3397B24E74}">
      <dgm:prSet/>
      <dgm:spPr/>
      <dgm:t>
        <a:bodyPr/>
        <a:lstStyle/>
        <a:p>
          <a:endParaRPr lang="en-US" sz="1800">
            <a:latin typeface="Arial" panose="020B0604020202020204" pitchFamily="34" charset="0"/>
            <a:cs typeface="Arial" panose="020B0604020202020204" pitchFamily="34" charset="0"/>
          </a:endParaRPr>
        </a:p>
      </dgm:t>
    </dgm:pt>
    <dgm:pt modelId="{B31EC8CC-2AB8-44FF-9950-4A000709BF4A}" type="sibTrans" cxnId="{ABF9718B-9C0C-4816-A873-4B3397B24E74}">
      <dgm:prSet/>
      <dgm:spPr/>
      <dgm:t>
        <a:bodyPr/>
        <a:lstStyle/>
        <a:p>
          <a:endParaRPr lang="en-US" sz="1800">
            <a:latin typeface="Arial" panose="020B0604020202020204" pitchFamily="34" charset="0"/>
            <a:cs typeface="Arial" panose="020B0604020202020204" pitchFamily="34" charset="0"/>
          </a:endParaRPr>
        </a:p>
      </dgm:t>
    </dgm:pt>
    <dgm:pt modelId="{77D1AFBF-3361-49F0-8CC4-F83B88CAF531}">
      <dgm:prSet custT="1"/>
      <dgm:spPr/>
      <dgm:t>
        <a:bodyPr/>
        <a:lstStyle/>
        <a:p>
          <a:r>
            <a:rPr lang="en-US" sz="1800" baseline="0" dirty="0">
              <a:latin typeface="Arial" panose="020B0604020202020204" pitchFamily="34" charset="0"/>
              <a:cs typeface="Arial" panose="020B0604020202020204" pitchFamily="34" charset="0"/>
            </a:rPr>
            <a:t>Members of the board remain collectively responsible for running the scheme and are equally responsible for any decisions taken.</a:t>
          </a:r>
          <a:endParaRPr lang="en-US" sz="1800" dirty="0">
            <a:latin typeface="Arial" panose="020B0604020202020204" pitchFamily="34" charset="0"/>
            <a:cs typeface="Arial" panose="020B0604020202020204" pitchFamily="34" charset="0"/>
          </a:endParaRPr>
        </a:p>
      </dgm:t>
    </dgm:pt>
    <dgm:pt modelId="{CED274BC-3F8C-425E-AF2C-4E4663B1614D}" type="parTrans" cxnId="{52BEE096-F028-4A83-8025-61A1F2E19236}">
      <dgm:prSet/>
      <dgm:spPr/>
      <dgm:t>
        <a:bodyPr/>
        <a:lstStyle/>
        <a:p>
          <a:endParaRPr lang="en-US" sz="1800">
            <a:latin typeface="Arial" panose="020B0604020202020204" pitchFamily="34" charset="0"/>
            <a:cs typeface="Arial" panose="020B0604020202020204" pitchFamily="34" charset="0"/>
          </a:endParaRPr>
        </a:p>
      </dgm:t>
    </dgm:pt>
    <dgm:pt modelId="{B1F9AC59-2650-4E78-893C-AD649500EA7F}" type="sibTrans" cxnId="{52BEE096-F028-4A83-8025-61A1F2E19236}">
      <dgm:prSet/>
      <dgm:spPr/>
      <dgm:t>
        <a:bodyPr/>
        <a:lstStyle/>
        <a:p>
          <a:endParaRPr lang="en-US" sz="1800">
            <a:latin typeface="Arial" panose="020B0604020202020204" pitchFamily="34" charset="0"/>
            <a:cs typeface="Arial" panose="020B0604020202020204" pitchFamily="34" charset="0"/>
          </a:endParaRPr>
        </a:p>
      </dgm:t>
    </dgm:pt>
    <dgm:pt modelId="{7E4876A0-28BD-4E07-A923-F57D1AD39110}" type="pres">
      <dgm:prSet presAssocID="{A1C814C2-F5B7-4B44-A2B7-83DF236FED08}" presName="Name0" presStyleCnt="0">
        <dgm:presLayoutVars>
          <dgm:dir/>
          <dgm:resizeHandles val="exact"/>
        </dgm:presLayoutVars>
      </dgm:prSet>
      <dgm:spPr/>
    </dgm:pt>
    <dgm:pt modelId="{957A3E58-994D-4BF2-A9D4-45A4FB84CF73}" type="pres">
      <dgm:prSet presAssocID="{A1C814C2-F5B7-4B44-A2B7-83DF236FED08}" presName="fgShape" presStyleLbl="fgShp" presStyleIdx="0" presStyleCnt="1"/>
      <dgm:spPr/>
    </dgm:pt>
    <dgm:pt modelId="{C783352B-ED53-41CF-A604-3A91F0937E3D}" type="pres">
      <dgm:prSet presAssocID="{A1C814C2-F5B7-4B44-A2B7-83DF236FED08}" presName="linComp" presStyleCnt="0"/>
      <dgm:spPr/>
    </dgm:pt>
    <dgm:pt modelId="{E6CE4D3A-F7C0-4FE2-8D4C-C56C136D63FB}" type="pres">
      <dgm:prSet presAssocID="{3F084ABC-13C9-49DB-8BCD-77D38E9C236E}" presName="compNode" presStyleCnt="0"/>
      <dgm:spPr/>
    </dgm:pt>
    <dgm:pt modelId="{DF91F7C2-39DE-4583-BFBA-1755B43DEB76}" type="pres">
      <dgm:prSet presAssocID="{3F084ABC-13C9-49DB-8BCD-77D38E9C236E}" presName="bkgdShape" presStyleLbl="node1" presStyleIdx="0" presStyleCnt="3"/>
      <dgm:spPr/>
    </dgm:pt>
    <dgm:pt modelId="{A9E0AA15-B367-474C-AD29-42B68909F0BB}" type="pres">
      <dgm:prSet presAssocID="{3F084ABC-13C9-49DB-8BCD-77D38E9C236E}" presName="nodeTx" presStyleLbl="node1" presStyleIdx="0" presStyleCnt="3">
        <dgm:presLayoutVars>
          <dgm:bulletEnabled val="1"/>
        </dgm:presLayoutVars>
      </dgm:prSet>
      <dgm:spPr/>
    </dgm:pt>
    <dgm:pt modelId="{67E74C14-773F-48B8-8059-1418AA1B32F5}" type="pres">
      <dgm:prSet presAssocID="{3F084ABC-13C9-49DB-8BCD-77D38E9C236E}" presName="invisiNode" presStyleLbl="node1" presStyleIdx="0" presStyleCnt="3"/>
      <dgm:spPr/>
    </dgm:pt>
    <dgm:pt modelId="{CEB7EF76-23CB-4F93-A44B-98C54BF09223}" type="pres">
      <dgm:prSet presAssocID="{3F084ABC-13C9-49DB-8BCD-77D38E9C236E}"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18000" r="-18000"/>
          </a:stretch>
        </a:blipFill>
      </dgm:spPr>
    </dgm:pt>
    <dgm:pt modelId="{57207273-DD1B-4D99-A4A9-0DDB65A7B8CB}" type="pres">
      <dgm:prSet presAssocID="{AAA711ED-4B0F-491A-BA10-71904D576207}" presName="sibTrans" presStyleLbl="sibTrans2D1" presStyleIdx="0" presStyleCnt="0"/>
      <dgm:spPr/>
    </dgm:pt>
    <dgm:pt modelId="{EF5668AD-EF0B-4467-B2D0-5F6365D75F84}" type="pres">
      <dgm:prSet presAssocID="{2302BF6F-ACAA-4541-B745-DE09AC7454C6}" presName="compNode" presStyleCnt="0"/>
      <dgm:spPr/>
    </dgm:pt>
    <dgm:pt modelId="{E71484FC-F354-4D7A-A00C-E0FFC6B0976E}" type="pres">
      <dgm:prSet presAssocID="{2302BF6F-ACAA-4541-B745-DE09AC7454C6}" presName="bkgdShape" presStyleLbl="node1" presStyleIdx="1" presStyleCnt="3"/>
      <dgm:spPr/>
    </dgm:pt>
    <dgm:pt modelId="{170CC341-76FE-4EF9-86F2-CF5E927824F4}" type="pres">
      <dgm:prSet presAssocID="{2302BF6F-ACAA-4541-B745-DE09AC7454C6}" presName="nodeTx" presStyleLbl="node1" presStyleIdx="1" presStyleCnt="3">
        <dgm:presLayoutVars>
          <dgm:bulletEnabled val="1"/>
        </dgm:presLayoutVars>
      </dgm:prSet>
      <dgm:spPr/>
    </dgm:pt>
    <dgm:pt modelId="{9327E92C-0E42-4F12-8D10-B2D9CB24F91D}" type="pres">
      <dgm:prSet presAssocID="{2302BF6F-ACAA-4541-B745-DE09AC7454C6}" presName="invisiNode" presStyleLbl="node1" presStyleIdx="1" presStyleCnt="3"/>
      <dgm:spPr/>
    </dgm:pt>
    <dgm:pt modelId="{22D7BF4E-DB42-4890-9815-599219F23868}" type="pres">
      <dgm:prSet presAssocID="{2302BF6F-ACAA-4541-B745-DE09AC7454C6}"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t="-4000" b="-4000"/>
          </a:stretch>
        </a:blipFill>
      </dgm:spPr>
    </dgm:pt>
    <dgm:pt modelId="{10EFA204-0FC3-4014-9480-DC2141632955}" type="pres">
      <dgm:prSet presAssocID="{B31EC8CC-2AB8-44FF-9950-4A000709BF4A}" presName="sibTrans" presStyleLbl="sibTrans2D1" presStyleIdx="0" presStyleCnt="0"/>
      <dgm:spPr/>
    </dgm:pt>
    <dgm:pt modelId="{7D19F999-BFA2-49EC-AF67-49BFFA395DB5}" type="pres">
      <dgm:prSet presAssocID="{77D1AFBF-3361-49F0-8CC4-F83B88CAF531}" presName="compNode" presStyleCnt="0"/>
      <dgm:spPr/>
    </dgm:pt>
    <dgm:pt modelId="{97711FAE-7430-47F9-AAEB-B74DEB2D2A3F}" type="pres">
      <dgm:prSet presAssocID="{77D1AFBF-3361-49F0-8CC4-F83B88CAF531}" presName="bkgdShape" presStyleLbl="node1" presStyleIdx="2" presStyleCnt="3"/>
      <dgm:spPr/>
    </dgm:pt>
    <dgm:pt modelId="{EF7314CC-E820-419E-85B6-3BBBF1B472D6}" type="pres">
      <dgm:prSet presAssocID="{77D1AFBF-3361-49F0-8CC4-F83B88CAF531}" presName="nodeTx" presStyleLbl="node1" presStyleIdx="2" presStyleCnt="3">
        <dgm:presLayoutVars>
          <dgm:bulletEnabled val="1"/>
        </dgm:presLayoutVars>
      </dgm:prSet>
      <dgm:spPr/>
    </dgm:pt>
    <dgm:pt modelId="{A6DD4812-996C-4094-ACF8-E754CB270235}" type="pres">
      <dgm:prSet presAssocID="{77D1AFBF-3361-49F0-8CC4-F83B88CAF531}" presName="invisiNode" presStyleLbl="node1" presStyleIdx="2" presStyleCnt="3"/>
      <dgm:spPr/>
    </dgm:pt>
    <dgm:pt modelId="{4998344D-55CA-46ED-A04E-F42555C61476}" type="pres">
      <dgm:prSet presAssocID="{77D1AFBF-3361-49F0-8CC4-F83B88CAF531}"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15000" r="-15000"/>
          </a:stretch>
        </a:blipFill>
      </dgm:spPr>
    </dgm:pt>
  </dgm:ptLst>
  <dgm:cxnLst>
    <dgm:cxn modelId="{37AA4707-DF47-4AFD-B15B-DF2BE4330DBA}" type="presOf" srcId="{A1C814C2-F5B7-4B44-A2B7-83DF236FED08}" destId="{7E4876A0-28BD-4E07-A923-F57D1AD39110}" srcOrd="0" destOrd="0" presId="urn:microsoft.com/office/officeart/2005/8/layout/hList7"/>
    <dgm:cxn modelId="{BD1F9F0B-C1BD-457E-900E-D168949C86AD}" type="presOf" srcId="{3F084ABC-13C9-49DB-8BCD-77D38E9C236E}" destId="{DF91F7C2-39DE-4583-BFBA-1755B43DEB76}" srcOrd="0" destOrd="0" presId="urn:microsoft.com/office/officeart/2005/8/layout/hList7"/>
    <dgm:cxn modelId="{0AA0CF2B-7674-485C-A866-CD1BDC89CEC6}" type="presOf" srcId="{77D1AFBF-3361-49F0-8CC4-F83B88CAF531}" destId="{97711FAE-7430-47F9-AAEB-B74DEB2D2A3F}" srcOrd="0" destOrd="0" presId="urn:microsoft.com/office/officeart/2005/8/layout/hList7"/>
    <dgm:cxn modelId="{545A2932-AD68-4893-8790-BF55728467AE}" type="presOf" srcId="{77D1AFBF-3361-49F0-8CC4-F83B88CAF531}" destId="{EF7314CC-E820-419E-85B6-3BBBF1B472D6}" srcOrd="1" destOrd="0" presId="urn:microsoft.com/office/officeart/2005/8/layout/hList7"/>
    <dgm:cxn modelId="{2DC55635-02E8-467A-B21F-E0B17FB5EF29}" type="presOf" srcId="{2302BF6F-ACAA-4541-B745-DE09AC7454C6}" destId="{170CC341-76FE-4EF9-86F2-CF5E927824F4}" srcOrd="1" destOrd="0" presId="urn:microsoft.com/office/officeart/2005/8/layout/hList7"/>
    <dgm:cxn modelId="{8557FD7F-23CA-48F7-BB97-97659332E138}" type="presOf" srcId="{3F084ABC-13C9-49DB-8BCD-77D38E9C236E}" destId="{A9E0AA15-B367-474C-AD29-42B68909F0BB}" srcOrd="1" destOrd="0" presId="urn:microsoft.com/office/officeart/2005/8/layout/hList7"/>
    <dgm:cxn modelId="{07ACFB80-4C13-4B07-99C7-622B48B5ABF1}" srcId="{A1C814C2-F5B7-4B44-A2B7-83DF236FED08}" destId="{3F084ABC-13C9-49DB-8BCD-77D38E9C236E}" srcOrd="0" destOrd="0" parTransId="{F267D825-47FF-4474-80C9-AB83DCB62434}" sibTransId="{AAA711ED-4B0F-491A-BA10-71904D576207}"/>
    <dgm:cxn modelId="{E8B37B84-06B5-4D4A-8A72-5A8D2BEB32F0}" type="presOf" srcId="{AAA711ED-4B0F-491A-BA10-71904D576207}" destId="{57207273-DD1B-4D99-A4A9-0DDB65A7B8CB}" srcOrd="0" destOrd="0" presId="urn:microsoft.com/office/officeart/2005/8/layout/hList7"/>
    <dgm:cxn modelId="{ABF9718B-9C0C-4816-A873-4B3397B24E74}" srcId="{A1C814C2-F5B7-4B44-A2B7-83DF236FED08}" destId="{2302BF6F-ACAA-4541-B745-DE09AC7454C6}" srcOrd="1" destOrd="0" parTransId="{984B3836-24B5-4579-8474-FFD3E17C1ECF}" sibTransId="{B31EC8CC-2AB8-44FF-9950-4A000709BF4A}"/>
    <dgm:cxn modelId="{52BEE096-F028-4A83-8025-61A1F2E19236}" srcId="{A1C814C2-F5B7-4B44-A2B7-83DF236FED08}" destId="{77D1AFBF-3361-49F0-8CC4-F83B88CAF531}" srcOrd="2" destOrd="0" parTransId="{CED274BC-3F8C-425E-AF2C-4E4663B1614D}" sibTransId="{B1F9AC59-2650-4E78-893C-AD649500EA7F}"/>
    <dgm:cxn modelId="{A62F44B1-2EC6-4E02-97F1-4D5CE7F15862}" type="presOf" srcId="{B31EC8CC-2AB8-44FF-9950-4A000709BF4A}" destId="{10EFA204-0FC3-4014-9480-DC2141632955}" srcOrd="0" destOrd="0" presId="urn:microsoft.com/office/officeart/2005/8/layout/hList7"/>
    <dgm:cxn modelId="{41CC26F6-7A1B-4F8E-9F41-307F5CC2D98D}" type="presOf" srcId="{2302BF6F-ACAA-4541-B745-DE09AC7454C6}" destId="{E71484FC-F354-4D7A-A00C-E0FFC6B0976E}" srcOrd="0" destOrd="0" presId="urn:microsoft.com/office/officeart/2005/8/layout/hList7"/>
    <dgm:cxn modelId="{9262B550-FC56-41D3-B4BD-3CE7065DDB6F}" type="presParOf" srcId="{7E4876A0-28BD-4E07-A923-F57D1AD39110}" destId="{957A3E58-994D-4BF2-A9D4-45A4FB84CF73}" srcOrd="0" destOrd="0" presId="urn:microsoft.com/office/officeart/2005/8/layout/hList7"/>
    <dgm:cxn modelId="{B4EF7382-1886-42DD-B812-5C3342ACBFEF}" type="presParOf" srcId="{7E4876A0-28BD-4E07-A923-F57D1AD39110}" destId="{C783352B-ED53-41CF-A604-3A91F0937E3D}" srcOrd="1" destOrd="0" presId="urn:microsoft.com/office/officeart/2005/8/layout/hList7"/>
    <dgm:cxn modelId="{BC605E74-5F14-48F6-B0F2-2B3F98540F97}" type="presParOf" srcId="{C783352B-ED53-41CF-A604-3A91F0937E3D}" destId="{E6CE4D3A-F7C0-4FE2-8D4C-C56C136D63FB}" srcOrd="0" destOrd="0" presId="urn:microsoft.com/office/officeart/2005/8/layout/hList7"/>
    <dgm:cxn modelId="{4081BCC1-9ACD-45CB-9D33-C991BC3F34CE}" type="presParOf" srcId="{E6CE4D3A-F7C0-4FE2-8D4C-C56C136D63FB}" destId="{DF91F7C2-39DE-4583-BFBA-1755B43DEB76}" srcOrd="0" destOrd="0" presId="urn:microsoft.com/office/officeart/2005/8/layout/hList7"/>
    <dgm:cxn modelId="{29BAE175-0B09-45C4-891A-418D1C933633}" type="presParOf" srcId="{E6CE4D3A-F7C0-4FE2-8D4C-C56C136D63FB}" destId="{A9E0AA15-B367-474C-AD29-42B68909F0BB}" srcOrd="1" destOrd="0" presId="urn:microsoft.com/office/officeart/2005/8/layout/hList7"/>
    <dgm:cxn modelId="{02E82489-46F1-440E-BDC6-A2C9BE2308AC}" type="presParOf" srcId="{E6CE4D3A-F7C0-4FE2-8D4C-C56C136D63FB}" destId="{67E74C14-773F-48B8-8059-1418AA1B32F5}" srcOrd="2" destOrd="0" presId="urn:microsoft.com/office/officeart/2005/8/layout/hList7"/>
    <dgm:cxn modelId="{9ED7A26F-3FDF-4CAE-877A-F3DD23F2439B}" type="presParOf" srcId="{E6CE4D3A-F7C0-4FE2-8D4C-C56C136D63FB}" destId="{CEB7EF76-23CB-4F93-A44B-98C54BF09223}" srcOrd="3" destOrd="0" presId="urn:microsoft.com/office/officeart/2005/8/layout/hList7"/>
    <dgm:cxn modelId="{30D9F8B4-28ED-48EC-B55F-815CDD5CE7FB}" type="presParOf" srcId="{C783352B-ED53-41CF-A604-3A91F0937E3D}" destId="{57207273-DD1B-4D99-A4A9-0DDB65A7B8CB}" srcOrd="1" destOrd="0" presId="urn:microsoft.com/office/officeart/2005/8/layout/hList7"/>
    <dgm:cxn modelId="{0ED1428F-AE4E-423D-BDAF-063E29D12909}" type="presParOf" srcId="{C783352B-ED53-41CF-A604-3A91F0937E3D}" destId="{EF5668AD-EF0B-4467-B2D0-5F6365D75F84}" srcOrd="2" destOrd="0" presId="urn:microsoft.com/office/officeart/2005/8/layout/hList7"/>
    <dgm:cxn modelId="{3DF1936A-6FE8-4BBF-AF20-906ECA2EE40B}" type="presParOf" srcId="{EF5668AD-EF0B-4467-B2D0-5F6365D75F84}" destId="{E71484FC-F354-4D7A-A00C-E0FFC6B0976E}" srcOrd="0" destOrd="0" presId="urn:microsoft.com/office/officeart/2005/8/layout/hList7"/>
    <dgm:cxn modelId="{2F81C0E5-012D-4FCB-B3F7-56A3D4D44946}" type="presParOf" srcId="{EF5668AD-EF0B-4467-B2D0-5F6365D75F84}" destId="{170CC341-76FE-4EF9-86F2-CF5E927824F4}" srcOrd="1" destOrd="0" presId="urn:microsoft.com/office/officeart/2005/8/layout/hList7"/>
    <dgm:cxn modelId="{B3C88D3E-C0E6-41B0-B892-4CB03D6962E4}" type="presParOf" srcId="{EF5668AD-EF0B-4467-B2D0-5F6365D75F84}" destId="{9327E92C-0E42-4F12-8D10-B2D9CB24F91D}" srcOrd="2" destOrd="0" presId="urn:microsoft.com/office/officeart/2005/8/layout/hList7"/>
    <dgm:cxn modelId="{6FD1B544-E3AB-401B-A043-775EA4F8A137}" type="presParOf" srcId="{EF5668AD-EF0B-4467-B2D0-5F6365D75F84}" destId="{22D7BF4E-DB42-4890-9815-599219F23868}" srcOrd="3" destOrd="0" presId="urn:microsoft.com/office/officeart/2005/8/layout/hList7"/>
    <dgm:cxn modelId="{6A78299C-1BB6-4A28-A7D2-E43541C1C002}" type="presParOf" srcId="{C783352B-ED53-41CF-A604-3A91F0937E3D}" destId="{10EFA204-0FC3-4014-9480-DC2141632955}" srcOrd="3" destOrd="0" presId="urn:microsoft.com/office/officeart/2005/8/layout/hList7"/>
    <dgm:cxn modelId="{8860D289-19EC-4E30-A628-7E4A559EBA60}" type="presParOf" srcId="{C783352B-ED53-41CF-A604-3A91F0937E3D}" destId="{7D19F999-BFA2-49EC-AF67-49BFFA395DB5}" srcOrd="4" destOrd="0" presId="urn:microsoft.com/office/officeart/2005/8/layout/hList7"/>
    <dgm:cxn modelId="{3DBCF5E4-DE73-426C-8B28-EF83E1908C75}" type="presParOf" srcId="{7D19F999-BFA2-49EC-AF67-49BFFA395DB5}" destId="{97711FAE-7430-47F9-AAEB-B74DEB2D2A3F}" srcOrd="0" destOrd="0" presId="urn:microsoft.com/office/officeart/2005/8/layout/hList7"/>
    <dgm:cxn modelId="{76757425-266B-49E6-B3DE-C33DA01C274F}" type="presParOf" srcId="{7D19F999-BFA2-49EC-AF67-49BFFA395DB5}" destId="{EF7314CC-E820-419E-85B6-3BBBF1B472D6}" srcOrd="1" destOrd="0" presId="urn:microsoft.com/office/officeart/2005/8/layout/hList7"/>
    <dgm:cxn modelId="{9576F167-DA18-45E9-9DE0-FD6F73391BB6}" type="presParOf" srcId="{7D19F999-BFA2-49EC-AF67-49BFFA395DB5}" destId="{A6DD4812-996C-4094-ACF8-E754CB270235}" srcOrd="2" destOrd="0" presId="urn:microsoft.com/office/officeart/2005/8/layout/hList7"/>
    <dgm:cxn modelId="{951E6FA9-E12D-4B07-A133-EF3EB2BC1D62}" type="presParOf" srcId="{7D19F999-BFA2-49EC-AF67-49BFFA395DB5}" destId="{4998344D-55CA-46ED-A04E-F42555C61476}"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30FAADF-190D-4395-9ED9-996E7AA2F48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964D5469-7C0D-472D-BBCB-EDC15EC7BBD2}">
      <dgm:prSet/>
      <dgm:spPr/>
      <dgm:t>
        <a:bodyPr/>
        <a:lstStyle/>
        <a:p>
          <a:r>
            <a:rPr lang="en-US" baseline="0" dirty="0"/>
            <a:t>Assist the board to identify key risk areas and performance indicators of the fund. </a:t>
          </a:r>
          <a:endParaRPr lang="en-US" dirty="0"/>
        </a:p>
      </dgm:t>
    </dgm:pt>
    <dgm:pt modelId="{B4C813A1-8A24-4027-9D20-56CED777E546}" type="parTrans" cxnId="{0921F60C-93FF-45B6-923F-3A0F443DE278}">
      <dgm:prSet/>
      <dgm:spPr/>
      <dgm:t>
        <a:bodyPr/>
        <a:lstStyle/>
        <a:p>
          <a:endParaRPr lang="en-US"/>
        </a:p>
      </dgm:t>
    </dgm:pt>
    <dgm:pt modelId="{C858DC67-7D07-4C97-8DFD-B5A525D89F92}" type="sibTrans" cxnId="{0921F60C-93FF-45B6-923F-3A0F443DE278}">
      <dgm:prSet/>
      <dgm:spPr/>
      <dgm:t>
        <a:bodyPr/>
        <a:lstStyle/>
        <a:p>
          <a:endParaRPr lang="en-US"/>
        </a:p>
      </dgm:t>
    </dgm:pt>
    <dgm:pt modelId="{760F4555-1EC6-4CAA-8FEC-62C4193F3586}">
      <dgm:prSet/>
      <dgm:spPr/>
      <dgm:t>
        <a:bodyPr/>
        <a:lstStyle/>
        <a:p>
          <a:r>
            <a:rPr lang="en-US" baseline="0" dirty="0"/>
            <a:t>Monitor these to ensure effectiveness of the internal control systems </a:t>
          </a:r>
          <a:endParaRPr lang="en-US" dirty="0"/>
        </a:p>
      </dgm:t>
    </dgm:pt>
    <dgm:pt modelId="{F4C96407-F3C7-406C-995C-87F28F25A680}" type="parTrans" cxnId="{EDFBCB6C-C28E-424B-B078-EC429EE6DEC6}">
      <dgm:prSet/>
      <dgm:spPr/>
      <dgm:t>
        <a:bodyPr/>
        <a:lstStyle/>
        <a:p>
          <a:endParaRPr lang="en-US"/>
        </a:p>
      </dgm:t>
    </dgm:pt>
    <dgm:pt modelId="{80294114-F319-4CDA-B326-02E5591E29C2}" type="sibTrans" cxnId="{EDFBCB6C-C28E-424B-B078-EC429EE6DEC6}">
      <dgm:prSet/>
      <dgm:spPr/>
      <dgm:t>
        <a:bodyPr/>
        <a:lstStyle/>
        <a:p>
          <a:endParaRPr lang="en-US"/>
        </a:p>
      </dgm:t>
    </dgm:pt>
    <dgm:pt modelId="{C7846BE6-F760-4D1B-BD60-7EA38E183C8D}">
      <dgm:prSet/>
      <dgm:spPr/>
      <dgm:t>
        <a:bodyPr/>
        <a:lstStyle/>
        <a:p>
          <a:r>
            <a:rPr lang="en-US" baseline="0" dirty="0"/>
            <a:t>Keep up to date with legal and legislative requirements as prescribed in the regulations and the PPFA</a:t>
          </a:r>
          <a:endParaRPr lang="en-US" dirty="0"/>
        </a:p>
      </dgm:t>
    </dgm:pt>
    <dgm:pt modelId="{935BE675-C13B-476E-A32D-B83721B4A6C5}" type="parTrans" cxnId="{F5F49F2F-AC3C-4B86-BD62-9FA674331E68}">
      <dgm:prSet/>
      <dgm:spPr/>
      <dgm:t>
        <a:bodyPr/>
        <a:lstStyle/>
        <a:p>
          <a:endParaRPr lang="en-US"/>
        </a:p>
      </dgm:t>
    </dgm:pt>
    <dgm:pt modelId="{0B96E453-5CA3-4D3F-B064-8E07A7C2FCAC}" type="sibTrans" cxnId="{F5F49F2F-AC3C-4B86-BD62-9FA674331E68}">
      <dgm:prSet/>
      <dgm:spPr/>
      <dgm:t>
        <a:bodyPr/>
        <a:lstStyle/>
        <a:p>
          <a:endParaRPr lang="en-US"/>
        </a:p>
      </dgm:t>
    </dgm:pt>
    <dgm:pt modelId="{05EED6F6-C42E-46D0-936C-350EB129B707}">
      <dgm:prSet/>
      <dgm:spPr/>
      <dgm:t>
        <a:bodyPr/>
        <a:lstStyle/>
        <a:p>
          <a:r>
            <a:rPr lang="en-US" baseline="0" dirty="0"/>
            <a:t>Assist the board in the formulation of policies </a:t>
          </a:r>
          <a:endParaRPr lang="en-US" dirty="0"/>
        </a:p>
      </dgm:t>
    </dgm:pt>
    <dgm:pt modelId="{A7CC601F-4172-45F5-98F5-A2D8E2BA9278}" type="parTrans" cxnId="{16FDF469-E0C6-4ABC-A7B8-46704176A082}">
      <dgm:prSet/>
      <dgm:spPr/>
      <dgm:t>
        <a:bodyPr/>
        <a:lstStyle/>
        <a:p>
          <a:endParaRPr lang="en-US"/>
        </a:p>
      </dgm:t>
    </dgm:pt>
    <dgm:pt modelId="{9BBEAF35-758C-4D50-A215-2F2F4C6B7CB0}" type="sibTrans" cxnId="{16FDF469-E0C6-4ABC-A7B8-46704176A082}">
      <dgm:prSet/>
      <dgm:spPr/>
      <dgm:t>
        <a:bodyPr/>
        <a:lstStyle/>
        <a:p>
          <a:endParaRPr lang="en-US"/>
        </a:p>
      </dgm:t>
    </dgm:pt>
    <dgm:pt modelId="{5995F6AB-A0F0-43AC-AB1C-A61E5596B815}">
      <dgm:prSet/>
      <dgm:spPr/>
      <dgm:t>
        <a:bodyPr/>
        <a:lstStyle/>
        <a:p>
          <a:r>
            <a:rPr lang="en-US" baseline="0" dirty="0"/>
            <a:t>Assist the board with a structure that will ensure efficient administration of the fund </a:t>
          </a:r>
          <a:endParaRPr lang="en-US" dirty="0"/>
        </a:p>
      </dgm:t>
    </dgm:pt>
    <dgm:pt modelId="{3D40817A-661B-4A38-B36F-D7A5144B1366}" type="parTrans" cxnId="{0A71EE51-DDA4-4DAE-B6A1-A13B663BB439}">
      <dgm:prSet/>
      <dgm:spPr/>
      <dgm:t>
        <a:bodyPr/>
        <a:lstStyle/>
        <a:p>
          <a:endParaRPr lang="en-US"/>
        </a:p>
      </dgm:t>
    </dgm:pt>
    <dgm:pt modelId="{76CE8BB0-DDF0-4D7F-BE21-9A18802B5890}" type="sibTrans" cxnId="{0A71EE51-DDA4-4DAE-B6A1-A13B663BB439}">
      <dgm:prSet/>
      <dgm:spPr/>
      <dgm:t>
        <a:bodyPr/>
        <a:lstStyle/>
        <a:p>
          <a:endParaRPr lang="en-US"/>
        </a:p>
      </dgm:t>
    </dgm:pt>
    <dgm:pt modelId="{5079F2F1-1C56-4896-9B6B-57E14DC7EF91}" type="pres">
      <dgm:prSet presAssocID="{130FAADF-190D-4395-9ED9-996E7AA2F486}" presName="linear" presStyleCnt="0">
        <dgm:presLayoutVars>
          <dgm:dir/>
          <dgm:animLvl val="lvl"/>
          <dgm:resizeHandles val="exact"/>
        </dgm:presLayoutVars>
      </dgm:prSet>
      <dgm:spPr/>
    </dgm:pt>
    <dgm:pt modelId="{F95B8509-1EF5-4939-9A7D-2FD44A3D171B}" type="pres">
      <dgm:prSet presAssocID="{964D5469-7C0D-472D-BBCB-EDC15EC7BBD2}" presName="parentLin" presStyleCnt="0"/>
      <dgm:spPr/>
    </dgm:pt>
    <dgm:pt modelId="{7F13D901-0446-41DE-A563-4AE249B5B136}" type="pres">
      <dgm:prSet presAssocID="{964D5469-7C0D-472D-BBCB-EDC15EC7BBD2}" presName="parentLeftMargin" presStyleLbl="node1" presStyleIdx="0" presStyleCnt="5"/>
      <dgm:spPr/>
    </dgm:pt>
    <dgm:pt modelId="{98DFD490-B90B-4C6D-A53D-8F0845D5017C}" type="pres">
      <dgm:prSet presAssocID="{964D5469-7C0D-472D-BBCB-EDC15EC7BBD2}" presName="parentText" presStyleLbl="node1" presStyleIdx="0" presStyleCnt="5">
        <dgm:presLayoutVars>
          <dgm:chMax val="0"/>
          <dgm:bulletEnabled val="1"/>
        </dgm:presLayoutVars>
      </dgm:prSet>
      <dgm:spPr/>
    </dgm:pt>
    <dgm:pt modelId="{ABFC6E45-B2BA-44CC-B8B3-9D6E078B2EFE}" type="pres">
      <dgm:prSet presAssocID="{964D5469-7C0D-472D-BBCB-EDC15EC7BBD2}" presName="negativeSpace" presStyleCnt="0"/>
      <dgm:spPr/>
    </dgm:pt>
    <dgm:pt modelId="{F4CB0392-C06D-46D2-930F-F19683682837}" type="pres">
      <dgm:prSet presAssocID="{964D5469-7C0D-472D-BBCB-EDC15EC7BBD2}" presName="childText" presStyleLbl="conFgAcc1" presStyleIdx="0" presStyleCnt="5">
        <dgm:presLayoutVars>
          <dgm:bulletEnabled val="1"/>
        </dgm:presLayoutVars>
      </dgm:prSet>
      <dgm:spPr/>
    </dgm:pt>
    <dgm:pt modelId="{A72D339B-16B2-4699-B1A2-F17461E060CC}" type="pres">
      <dgm:prSet presAssocID="{C858DC67-7D07-4C97-8DFD-B5A525D89F92}" presName="spaceBetweenRectangles" presStyleCnt="0"/>
      <dgm:spPr/>
    </dgm:pt>
    <dgm:pt modelId="{0E1E3EFE-434C-4367-9865-B3113D5C17A9}" type="pres">
      <dgm:prSet presAssocID="{760F4555-1EC6-4CAA-8FEC-62C4193F3586}" presName="parentLin" presStyleCnt="0"/>
      <dgm:spPr/>
    </dgm:pt>
    <dgm:pt modelId="{CA1C9A3F-9F4C-4BA9-BECB-5542AEEB657B}" type="pres">
      <dgm:prSet presAssocID="{760F4555-1EC6-4CAA-8FEC-62C4193F3586}" presName="parentLeftMargin" presStyleLbl="node1" presStyleIdx="0" presStyleCnt="5"/>
      <dgm:spPr/>
    </dgm:pt>
    <dgm:pt modelId="{D9870068-C0A6-462C-96A2-4B07820D8D42}" type="pres">
      <dgm:prSet presAssocID="{760F4555-1EC6-4CAA-8FEC-62C4193F3586}" presName="parentText" presStyleLbl="node1" presStyleIdx="1" presStyleCnt="5">
        <dgm:presLayoutVars>
          <dgm:chMax val="0"/>
          <dgm:bulletEnabled val="1"/>
        </dgm:presLayoutVars>
      </dgm:prSet>
      <dgm:spPr/>
    </dgm:pt>
    <dgm:pt modelId="{EBA645DB-F3E6-4EBC-963E-A14F948DC9EA}" type="pres">
      <dgm:prSet presAssocID="{760F4555-1EC6-4CAA-8FEC-62C4193F3586}" presName="negativeSpace" presStyleCnt="0"/>
      <dgm:spPr/>
    </dgm:pt>
    <dgm:pt modelId="{F47F77E6-0479-44C5-8129-69E37D225F4F}" type="pres">
      <dgm:prSet presAssocID="{760F4555-1EC6-4CAA-8FEC-62C4193F3586}" presName="childText" presStyleLbl="conFgAcc1" presStyleIdx="1" presStyleCnt="5">
        <dgm:presLayoutVars>
          <dgm:bulletEnabled val="1"/>
        </dgm:presLayoutVars>
      </dgm:prSet>
      <dgm:spPr/>
    </dgm:pt>
    <dgm:pt modelId="{1718C311-5CC5-4839-94FF-7C4B3E85B2B2}" type="pres">
      <dgm:prSet presAssocID="{80294114-F319-4CDA-B326-02E5591E29C2}" presName="spaceBetweenRectangles" presStyleCnt="0"/>
      <dgm:spPr/>
    </dgm:pt>
    <dgm:pt modelId="{F7F5BC7A-EC34-4825-A5D3-07F4462AAC62}" type="pres">
      <dgm:prSet presAssocID="{C7846BE6-F760-4D1B-BD60-7EA38E183C8D}" presName="parentLin" presStyleCnt="0"/>
      <dgm:spPr/>
    </dgm:pt>
    <dgm:pt modelId="{EFEB2A84-28B2-47FE-91FB-B096E7D8A46D}" type="pres">
      <dgm:prSet presAssocID="{C7846BE6-F760-4D1B-BD60-7EA38E183C8D}" presName="parentLeftMargin" presStyleLbl="node1" presStyleIdx="1" presStyleCnt="5"/>
      <dgm:spPr/>
    </dgm:pt>
    <dgm:pt modelId="{A731713A-0953-4BDB-ABCE-C3EF275884AC}" type="pres">
      <dgm:prSet presAssocID="{C7846BE6-F760-4D1B-BD60-7EA38E183C8D}" presName="parentText" presStyleLbl="node1" presStyleIdx="2" presStyleCnt="5">
        <dgm:presLayoutVars>
          <dgm:chMax val="0"/>
          <dgm:bulletEnabled val="1"/>
        </dgm:presLayoutVars>
      </dgm:prSet>
      <dgm:spPr/>
    </dgm:pt>
    <dgm:pt modelId="{EE192DBD-D6B5-41CD-AD61-C8F7F188B230}" type="pres">
      <dgm:prSet presAssocID="{C7846BE6-F760-4D1B-BD60-7EA38E183C8D}" presName="negativeSpace" presStyleCnt="0"/>
      <dgm:spPr/>
    </dgm:pt>
    <dgm:pt modelId="{6484C999-7CE0-4D85-858D-34280E7603CE}" type="pres">
      <dgm:prSet presAssocID="{C7846BE6-F760-4D1B-BD60-7EA38E183C8D}" presName="childText" presStyleLbl="conFgAcc1" presStyleIdx="2" presStyleCnt="5">
        <dgm:presLayoutVars>
          <dgm:bulletEnabled val="1"/>
        </dgm:presLayoutVars>
      </dgm:prSet>
      <dgm:spPr/>
    </dgm:pt>
    <dgm:pt modelId="{07D82987-508D-4523-8733-BD582C2577A7}" type="pres">
      <dgm:prSet presAssocID="{0B96E453-5CA3-4D3F-B064-8E07A7C2FCAC}" presName="spaceBetweenRectangles" presStyleCnt="0"/>
      <dgm:spPr/>
    </dgm:pt>
    <dgm:pt modelId="{7934A147-745A-4E08-8981-466B1CF7C021}" type="pres">
      <dgm:prSet presAssocID="{05EED6F6-C42E-46D0-936C-350EB129B707}" presName="parentLin" presStyleCnt="0"/>
      <dgm:spPr/>
    </dgm:pt>
    <dgm:pt modelId="{92112E22-730F-4488-9DE7-33A0238FF37B}" type="pres">
      <dgm:prSet presAssocID="{05EED6F6-C42E-46D0-936C-350EB129B707}" presName="parentLeftMargin" presStyleLbl="node1" presStyleIdx="2" presStyleCnt="5"/>
      <dgm:spPr/>
    </dgm:pt>
    <dgm:pt modelId="{CB01356B-FFF9-405D-ADD4-F960F9CE99CC}" type="pres">
      <dgm:prSet presAssocID="{05EED6F6-C42E-46D0-936C-350EB129B707}" presName="parentText" presStyleLbl="node1" presStyleIdx="3" presStyleCnt="5">
        <dgm:presLayoutVars>
          <dgm:chMax val="0"/>
          <dgm:bulletEnabled val="1"/>
        </dgm:presLayoutVars>
      </dgm:prSet>
      <dgm:spPr/>
    </dgm:pt>
    <dgm:pt modelId="{34F1B6E4-36A0-4788-8FD1-CE6BA0615F5C}" type="pres">
      <dgm:prSet presAssocID="{05EED6F6-C42E-46D0-936C-350EB129B707}" presName="negativeSpace" presStyleCnt="0"/>
      <dgm:spPr/>
    </dgm:pt>
    <dgm:pt modelId="{7A79C3B8-4F81-44B7-8AA9-0AC864982EFC}" type="pres">
      <dgm:prSet presAssocID="{05EED6F6-C42E-46D0-936C-350EB129B707}" presName="childText" presStyleLbl="conFgAcc1" presStyleIdx="3" presStyleCnt="5">
        <dgm:presLayoutVars>
          <dgm:bulletEnabled val="1"/>
        </dgm:presLayoutVars>
      </dgm:prSet>
      <dgm:spPr/>
    </dgm:pt>
    <dgm:pt modelId="{07044201-657F-45BD-A936-07E5A39B1667}" type="pres">
      <dgm:prSet presAssocID="{9BBEAF35-758C-4D50-A215-2F2F4C6B7CB0}" presName="spaceBetweenRectangles" presStyleCnt="0"/>
      <dgm:spPr/>
    </dgm:pt>
    <dgm:pt modelId="{86A03360-5981-4A68-A749-0A21B593629C}" type="pres">
      <dgm:prSet presAssocID="{5995F6AB-A0F0-43AC-AB1C-A61E5596B815}" presName="parentLin" presStyleCnt="0"/>
      <dgm:spPr/>
    </dgm:pt>
    <dgm:pt modelId="{EAB91F58-EBCF-46E4-A8DE-C27707982FD0}" type="pres">
      <dgm:prSet presAssocID="{5995F6AB-A0F0-43AC-AB1C-A61E5596B815}" presName="parentLeftMargin" presStyleLbl="node1" presStyleIdx="3" presStyleCnt="5"/>
      <dgm:spPr/>
    </dgm:pt>
    <dgm:pt modelId="{7D11A2A2-5112-457E-AA01-43A74DBA6E99}" type="pres">
      <dgm:prSet presAssocID="{5995F6AB-A0F0-43AC-AB1C-A61E5596B815}" presName="parentText" presStyleLbl="node1" presStyleIdx="4" presStyleCnt="5">
        <dgm:presLayoutVars>
          <dgm:chMax val="0"/>
          <dgm:bulletEnabled val="1"/>
        </dgm:presLayoutVars>
      </dgm:prSet>
      <dgm:spPr/>
    </dgm:pt>
    <dgm:pt modelId="{AD408BC0-4C1D-4152-A8EA-2AF10BB43A48}" type="pres">
      <dgm:prSet presAssocID="{5995F6AB-A0F0-43AC-AB1C-A61E5596B815}" presName="negativeSpace" presStyleCnt="0"/>
      <dgm:spPr/>
    </dgm:pt>
    <dgm:pt modelId="{3BE5C6C5-DB8A-4C1C-B27F-B1647737ACBA}" type="pres">
      <dgm:prSet presAssocID="{5995F6AB-A0F0-43AC-AB1C-A61E5596B815}" presName="childText" presStyleLbl="conFgAcc1" presStyleIdx="4" presStyleCnt="5">
        <dgm:presLayoutVars>
          <dgm:bulletEnabled val="1"/>
        </dgm:presLayoutVars>
      </dgm:prSet>
      <dgm:spPr/>
    </dgm:pt>
  </dgm:ptLst>
  <dgm:cxnLst>
    <dgm:cxn modelId="{0921F60C-93FF-45B6-923F-3A0F443DE278}" srcId="{130FAADF-190D-4395-9ED9-996E7AA2F486}" destId="{964D5469-7C0D-472D-BBCB-EDC15EC7BBD2}" srcOrd="0" destOrd="0" parTransId="{B4C813A1-8A24-4027-9D20-56CED777E546}" sibTransId="{C858DC67-7D07-4C97-8DFD-B5A525D89F92}"/>
    <dgm:cxn modelId="{C7F1B627-86EE-4EF3-9E11-78BE24A18A66}" type="presOf" srcId="{C7846BE6-F760-4D1B-BD60-7EA38E183C8D}" destId="{A731713A-0953-4BDB-ABCE-C3EF275884AC}" srcOrd="1" destOrd="0" presId="urn:microsoft.com/office/officeart/2005/8/layout/list1"/>
    <dgm:cxn modelId="{7FC2962F-6CAD-430B-AF0B-7ABF3E9AB0DD}" type="presOf" srcId="{5995F6AB-A0F0-43AC-AB1C-A61E5596B815}" destId="{EAB91F58-EBCF-46E4-A8DE-C27707982FD0}" srcOrd="0" destOrd="0" presId="urn:microsoft.com/office/officeart/2005/8/layout/list1"/>
    <dgm:cxn modelId="{F5F49F2F-AC3C-4B86-BD62-9FA674331E68}" srcId="{130FAADF-190D-4395-9ED9-996E7AA2F486}" destId="{C7846BE6-F760-4D1B-BD60-7EA38E183C8D}" srcOrd="2" destOrd="0" parTransId="{935BE675-C13B-476E-A32D-B83721B4A6C5}" sibTransId="{0B96E453-5CA3-4D3F-B064-8E07A7C2FCAC}"/>
    <dgm:cxn modelId="{1F8E2345-0AA0-4938-A038-823C7ABA09D7}" type="presOf" srcId="{760F4555-1EC6-4CAA-8FEC-62C4193F3586}" destId="{CA1C9A3F-9F4C-4BA9-BECB-5542AEEB657B}" srcOrd="0" destOrd="0" presId="urn:microsoft.com/office/officeart/2005/8/layout/list1"/>
    <dgm:cxn modelId="{16FDF469-E0C6-4ABC-A7B8-46704176A082}" srcId="{130FAADF-190D-4395-9ED9-996E7AA2F486}" destId="{05EED6F6-C42E-46D0-936C-350EB129B707}" srcOrd="3" destOrd="0" parTransId="{A7CC601F-4172-45F5-98F5-A2D8E2BA9278}" sibTransId="{9BBEAF35-758C-4D50-A215-2F2F4C6B7CB0}"/>
    <dgm:cxn modelId="{EDFBCB6C-C28E-424B-B078-EC429EE6DEC6}" srcId="{130FAADF-190D-4395-9ED9-996E7AA2F486}" destId="{760F4555-1EC6-4CAA-8FEC-62C4193F3586}" srcOrd="1" destOrd="0" parTransId="{F4C96407-F3C7-406C-995C-87F28F25A680}" sibTransId="{80294114-F319-4CDA-B326-02E5591E29C2}"/>
    <dgm:cxn modelId="{09BD3D70-F4E2-4763-BC9B-D1B5DC29DF02}" type="presOf" srcId="{964D5469-7C0D-472D-BBCB-EDC15EC7BBD2}" destId="{7F13D901-0446-41DE-A563-4AE249B5B136}" srcOrd="0" destOrd="0" presId="urn:microsoft.com/office/officeart/2005/8/layout/list1"/>
    <dgm:cxn modelId="{0A71EE51-DDA4-4DAE-B6A1-A13B663BB439}" srcId="{130FAADF-190D-4395-9ED9-996E7AA2F486}" destId="{5995F6AB-A0F0-43AC-AB1C-A61E5596B815}" srcOrd="4" destOrd="0" parTransId="{3D40817A-661B-4A38-B36F-D7A5144B1366}" sibTransId="{76CE8BB0-DDF0-4D7F-BE21-9A18802B5890}"/>
    <dgm:cxn modelId="{B0B0AC81-278F-403C-ADEF-56F54DF3BA4A}" type="presOf" srcId="{C7846BE6-F760-4D1B-BD60-7EA38E183C8D}" destId="{EFEB2A84-28B2-47FE-91FB-B096E7D8A46D}" srcOrd="0" destOrd="0" presId="urn:microsoft.com/office/officeart/2005/8/layout/list1"/>
    <dgm:cxn modelId="{96D5DC8E-DF82-41CB-87E3-E46798F4A914}" type="presOf" srcId="{130FAADF-190D-4395-9ED9-996E7AA2F486}" destId="{5079F2F1-1C56-4896-9B6B-57E14DC7EF91}" srcOrd="0" destOrd="0" presId="urn:microsoft.com/office/officeart/2005/8/layout/list1"/>
    <dgm:cxn modelId="{DC54FCA8-CADA-4985-BB84-BE057EC4B06D}" type="presOf" srcId="{964D5469-7C0D-472D-BBCB-EDC15EC7BBD2}" destId="{98DFD490-B90B-4C6D-A53D-8F0845D5017C}" srcOrd="1" destOrd="0" presId="urn:microsoft.com/office/officeart/2005/8/layout/list1"/>
    <dgm:cxn modelId="{70FDB0B9-45F3-473C-AD1D-480B37E1773B}" type="presOf" srcId="{05EED6F6-C42E-46D0-936C-350EB129B707}" destId="{CB01356B-FFF9-405D-ADD4-F960F9CE99CC}" srcOrd="1" destOrd="0" presId="urn:microsoft.com/office/officeart/2005/8/layout/list1"/>
    <dgm:cxn modelId="{FFB20AD2-BFC1-430F-A0A4-E652DA8C6555}" type="presOf" srcId="{05EED6F6-C42E-46D0-936C-350EB129B707}" destId="{92112E22-730F-4488-9DE7-33A0238FF37B}" srcOrd="0" destOrd="0" presId="urn:microsoft.com/office/officeart/2005/8/layout/list1"/>
    <dgm:cxn modelId="{DE1C12EF-DC3A-4F1B-9F49-D41875C66277}" type="presOf" srcId="{760F4555-1EC6-4CAA-8FEC-62C4193F3586}" destId="{D9870068-C0A6-462C-96A2-4B07820D8D42}" srcOrd="1" destOrd="0" presId="urn:microsoft.com/office/officeart/2005/8/layout/list1"/>
    <dgm:cxn modelId="{AA9F65EF-82A7-41F0-9155-607477360F51}" type="presOf" srcId="{5995F6AB-A0F0-43AC-AB1C-A61E5596B815}" destId="{7D11A2A2-5112-457E-AA01-43A74DBA6E99}" srcOrd="1" destOrd="0" presId="urn:microsoft.com/office/officeart/2005/8/layout/list1"/>
    <dgm:cxn modelId="{BB9D60C1-84FC-4B70-A2AC-6ECC0AA4AF41}" type="presParOf" srcId="{5079F2F1-1C56-4896-9B6B-57E14DC7EF91}" destId="{F95B8509-1EF5-4939-9A7D-2FD44A3D171B}" srcOrd="0" destOrd="0" presId="urn:microsoft.com/office/officeart/2005/8/layout/list1"/>
    <dgm:cxn modelId="{579D8F72-6AB3-4137-BC2A-8E6BEF11F599}" type="presParOf" srcId="{F95B8509-1EF5-4939-9A7D-2FD44A3D171B}" destId="{7F13D901-0446-41DE-A563-4AE249B5B136}" srcOrd="0" destOrd="0" presId="urn:microsoft.com/office/officeart/2005/8/layout/list1"/>
    <dgm:cxn modelId="{083C28BC-4802-4076-AFCE-815495E269DB}" type="presParOf" srcId="{F95B8509-1EF5-4939-9A7D-2FD44A3D171B}" destId="{98DFD490-B90B-4C6D-A53D-8F0845D5017C}" srcOrd="1" destOrd="0" presId="urn:microsoft.com/office/officeart/2005/8/layout/list1"/>
    <dgm:cxn modelId="{34F0C26E-278B-4177-ABF8-A5E733A19287}" type="presParOf" srcId="{5079F2F1-1C56-4896-9B6B-57E14DC7EF91}" destId="{ABFC6E45-B2BA-44CC-B8B3-9D6E078B2EFE}" srcOrd="1" destOrd="0" presId="urn:microsoft.com/office/officeart/2005/8/layout/list1"/>
    <dgm:cxn modelId="{3F995D20-C6D7-4DE2-8913-0FEB9262EB24}" type="presParOf" srcId="{5079F2F1-1C56-4896-9B6B-57E14DC7EF91}" destId="{F4CB0392-C06D-46D2-930F-F19683682837}" srcOrd="2" destOrd="0" presId="urn:microsoft.com/office/officeart/2005/8/layout/list1"/>
    <dgm:cxn modelId="{94E90437-21F2-4EE7-AB14-DF8591E76A1C}" type="presParOf" srcId="{5079F2F1-1C56-4896-9B6B-57E14DC7EF91}" destId="{A72D339B-16B2-4699-B1A2-F17461E060CC}" srcOrd="3" destOrd="0" presId="urn:microsoft.com/office/officeart/2005/8/layout/list1"/>
    <dgm:cxn modelId="{63EE7F03-602D-4E95-B4AD-0CF9588E5455}" type="presParOf" srcId="{5079F2F1-1C56-4896-9B6B-57E14DC7EF91}" destId="{0E1E3EFE-434C-4367-9865-B3113D5C17A9}" srcOrd="4" destOrd="0" presId="urn:microsoft.com/office/officeart/2005/8/layout/list1"/>
    <dgm:cxn modelId="{BE5B70B9-342E-445F-860A-031920D1FF98}" type="presParOf" srcId="{0E1E3EFE-434C-4367-9865-B3113D5C17A9}" destId="{CA1C9A3F-9F4C-4BA9-BECB-5542AEEB657B}" srcOrd="0" destOrd="0" presId="urn:microsoft.com/office/officeart/2005/8/layout/list1"/>
    <dgm:cxn modelId="{B62614A6-7E07-475F-B660-8C83164AFCFB}" type="presParOf" srcId="{0E1E3EFE-434C-4367-9865-B3113D5C17A9}" destId="{D9870068-C0A6-462C-96A2-4B07820D8D42}" srcOrd="1" destOrd="0" presId="urn:microsoft.com/office/officeart/2005/8/layout/list1"/>
    <dgm:cxn modelId="{49260E63-DDAE-4FCE-9500-2B84938B9743}" type="presParOf" srcId="{5079F2F1-1C56-4896-9B6B-57E14DC7EF91}" destId="{EBA645DB-F3E6-4EBC-963E-A14F948DC9EA}" srcOrd="5" destOrd="0" presId="urn:microsoft.com/office/officeart/2005/8/layout/list1"/>
    <dgm:cxn modelId="{71DC7D53-A0A1-4CF2-9D67-1B7CD06F22B9}" type="presParOf" srcId="{5079F2F1-1C56-4896-9B6B-57E14DC7EF91}" destId="{F47F77E6-0479-44C5-8129-69E37D225F4F}" srcOrd="6" destOrd="0" presId="urn:microsoft.com/office/officeart/2005/8/layout/list1"/>
    <dgm:cxn modelId="{0C5E611E-EFA5-4E27-9F4A-E6DF03B42730}" type="presParOf" srcId="{5079F2F1-1C56-4896-9B6B-57E14DC7EF91}" destId="{1718C311-5CC5-4839-94FF-7C4B3E85B2B2}" srcOrd="7" destOrd="0" presId="urn:microsoft.com/office/officeart/2005/8/layout/list1"/>
    <dgm:cxn modelId="{3C273F01-0ED5-4816-A142-FC2F155BF3AB}" type="presParOf" srcId="{5079F2F1-1C56-4896-9B6B-57E14DC7EF91}" destId="{F7F5BC7A-EC34-4825-A5D3-07F4462AAC62}" srcOrd="8" destOrd="0" presId="urn:microsoft.com/office/officeart/2005/8/layout/list1"/>
    <dgm:cxn modelId="{7585A89F-0976-44F3-ACF5-2EC993CFC942}" type="presParOf" srcId="{F7F5BC7A-EC34-4825-A5D3-07F4462AAC62}" destId="{EFEB2A84-28B2-47FE-91FB-B096E7D8A46D}" srcOrd="0" destOrd="0" presId="urn:microsoft.com/office/officeart/2005/8/layout/list1"/>
    <dgm:cxn modelId="{2648559B-FAE3-4D45-A1A6-23562B4A1698}" type="presParOf" srcId="{F7F5BC7A-EC34-4825-A5D3-07F4462AAC62}" destId="{A731713A-0953-4BDB-ABCE-C3EF275884AC}" srcOrd="1" destOrd="0" presId="urn:microsoft.com/office/officeart/2005/8/layout/list1"/>
    <dgm:cxn modelId="{837EB9F6-FF9C-4432-8397-42885A3F12C2}" type="presParOf" srcId="{5079F2F1-1C56-4896-9B6B-57E14DC7EF91}" destId="{EE192DBD-D6B5-41CD-AD61-C8F7F188B230}" srcOrd="9" destOrd="0" presId="urn:microsoft.com/office/officeart/2005/8/layout/list1"/>
    <dgm:cxn modelId="{B2654DD7-8092-4CCD-A19C-46AC7525057F}" type="presParOf" srcId="{5079F2F1-1C56-4896-9B6B-57E14DC7EF91}" destId="{6484C999-7CE0-4D85-858D-34280E7603CE}" srcOrd="10" destOrd="0" presId="urn:microsoft.com/office/officeart/2005/8/layout/list1"/>
    <dgm:cxn modelId="{94ABFFBD-2975-4C00-AC07-860392F73D85}" type="presParOf" srcId="{5079F2F1-1C56-4896-9B6B-57E14DC7EF91}" destId="{07D82987-508D-4523-8733-BD582C2577A7}" srcOrd="11" destOrd="0" presId="urn:microsoft.com/office/officeart/2005/8/layout/list1"/>
    <dgm:cxn modelId="{02FABE46-D911-44F4-B832-3A9948B04B88}" type="presParOf" srcId="{5079F2F1-1C56-4896-9B6B-57E14DC7EF91}" destId="{7934A147-745A-4E08-8981-466B1CF7C021}" srcOrd="12" destOrd="0" presId="urn:microsoft.com/office/officeart/2005/8/layout/list1"/>
    <dgm:cxn modelId="{F00E3906-B06E-46A1-A2F2-4C97D59A289C}" type="presParOf" srcId="{7934A147-745A-4E08-8981-466B1CF7C021}" destId="{92112E22-730F-4488-9DE7-33A0238FF37B}" srcOrd="0" destOrd="0" presId="urn:microsoft.com/office/officeart/2005/8/layout/list1"/>
    <dgm:cxn modelId="{D278E75F-8380-4A26-A71C-93322DCDC016}" type="presParOf" srcId="{7934A147-745A-4E08-8981-466B1CF7C021}" destId="{CB01356B-FFF9-405D-ADD4-F960F9CE99CC}" srcOrd="1" destOrd="0" presId="urn:microsoft.com/office/officeart/2005/8/layout/list1"/>
    <dgm:cxn modelId="{46321B49-52CD-44BB-A602-EAD592ECF857}" type="presParOf" srcId="{5079F2F1-1C56-4896-9B6B-57E14DC7EF91}" destId="{34F1B6E4-36A0-4788-8FD1-CE6BA0615F5C}" srcOrd="13" destOrd="0" presId="urn:microsoft.com/office/officeart/2005/8/layout/list1"/>
    <dgm:cxn modelId="{67F2E3F8-F102-4CF4-B81C-28218A68E5C5}" type="presParOf" srcId="{5079F2F1-1C56-4896-9B6B-57E14DC7EF91}" destId="{7A79C3B8-4F81-44B7-8AA9-0AC864982EFC}" srcOrd="14" destOrd="0" presId="urn:microsoft.com/office/officeart/2005/8/layout/list1"/>
    <dgm:cxn modelId="{E67D2EA5-D2FF-4711-96FB-6F4B0DF7B718}" type="presParOf" srcId="{5079F2F1-1C56-4896-9B6B-57E14DC7EF91}" destId="{07044201-657F-45BD-A936-07E5A39B1667}" srcOrd="15" destOrd="0" presId="urn:microsoft.com/office/officeart/2005/8/layout/list1"/>
    <dgm:cxn modelId="{C23C1BDD-A8CE-44C4-A06F-9056425704F3}" type="presParOf" srcId="{5079F2F1-1C56-4896-9B6B-57E14DC7EF91}" destId="{86A03360-5981-4A68-A749-0A21B593629C}" srcOrd="16" destOrd="0" presId="urn:microsoft.com/office/officeart/2005/8/layout/list1"/>
    <dgm:cxn modelId="{8EF45E68-99BB-4A8F-8F29-56CCC7D04AB5}" type="presParOf" srcId="{86A03360-5981-4A68-A749-0A21B593629C}" destId="{EAB91F58-EBCF-46E4-A8DE-C27707982FD0}" srcOrd="0" destOrd="0" presId="urn:microsoft.com/office/officeart/2005/8/layout/list1"/>
    <dgm:cxn modelId="{709F5F0D-842F-49C5-A703-9C58083CC0E2}" type="presParOf" srcId="{86A03360-5981-4A68-A749-0A21B593629C}" destId="{7D11A2A2-5112-457E-AA01-43A74DBA6E99}" srcOrd="1" destOrd="0" presId="urn:microsoft.com/office/officeart/2005/8/layout/list1"/>
    <dgm:cxn modelId="{EDADBBC0-82FE-4A8C-BAC5-8A0C3A7529BC}" type="presParOf" srcId="{5079F2F1-1C56-4896-9B6B-57E14DC7EF91}" destId="{AD408BC0-4C1D-4152-A8EA-2AF10BB43A48}" srcOrd="17" destOrd="0" presId="urn:microsoft.com/office/officeart/2005/8/layout/list1"/>
    <dgm:cxn modelId="{4120E710-6CC6-4F3A-8D6A-E13DBF95B0EA}" type="presParOf" srcId="{5079F2F1-1C56-4896-9B6B-57E14DC7EF91}" destId="{3BE5C6C5-DB8A-4C1C-B27F-B1647737ACBA}"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0FAADF-190D-4395-9ED9-996E7AA2F48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1D7BD733-9C30-4783-B561-182377959F7D}">
      <dgm:prSet/>
      <dgm:spPr/>
      <dgm:t>
        <a:bodyPr/>
        <a:lstStyle/>
        <a:p>
          <a:r>
            <a:rPr lang="en-US" baseline="0" dirty="0"/>
            <a:t>Day-to-day management of the Fund in terms of the Rules of the Fund and the Act </a:t>
          </a:r>
          <a:endParaRPr lang="en-US" dirty="0"/>
        </a:p>
      </dgm:t>
    </dgm:pt>
    <dgm:pt modelId="{AF0B5B2D-7870-4ADE-A182-05FB101B845B}" type="parTrans" cxnId="{BEFD2CB1-E237-474C-AB80-A8A055F7E08A}">
      <dgm:prSet/>
      <dgm:spPr/>
      <dgm:t>
        <a:bodyPr/>
        <a:lstStyle/>
        <a:p>
          <a:endParaRPr lang="en-US"/>
        </a:p>
      </dgm:t>
    </dgm:pt>
    <dgm:pt modelId="{CCBEB1BA-48EC-4424-8931-6934C3D485FE}" type="sibTrans" cxnId="{BEFD2CB1-E237-474C-AB80-A8A055F7E08A}">
      <dgm:prSet/>
      <dgm:spPr/>
      <dgm:t>
        <a:bodyPr/>
        <a:lstStyle/>
        <a:p>
          <a:endParaRPr lang="en-US"/>
        </a:p>
      </dgm:t>
    </dgm:pt>
    <dgm:pt modelId="{1C25290B-76D6-4496-B0CD-E9E7AD9DDC73}">
      <dgm:prSet/>
      <dgm:spPr/>
      <dgm:t>
        <a:bodyPr/>
        <a:lstStyle/>
        <a:p>
          <a:r>
            <a:rPr lang="en-US" baseline="0" dirty="0"/>
            <a:t>These activities include: </a:t>
          </a:r>
          <a:endParaRPr lang="en-US" dirty="0"/>
        </a:p>
      </dgm:t>
    </dgm:pt>
    <dgm:pt modelId="{A5D79C5B-3AF2-4D7D-BF03-0B918CE3D476}" type="parTrans" cxnId="{D20D7397-7E74-47EA-B766-E1A0E80E6AAC}">
      <dgm:prSet/>
      <dgm:spPr/>
      <dgm:t>
        <a:bodyPr/>
        <a:lstStyle/>
        <a:p>
          <a:endParaRPr lang="en-US"/>
        </a:p>
      </dgm:t>
    </dgm:pt>
    <dgm:pt modelId="{21646CE1-4281-4573-8A67-502351004B38}" type="sibTrans" cxnId="{D20D7397-7E74-47EA-B766-E1A0E80E6AAC}">
      <dgm:prSet/>
      <dgm:spPr/>
      <dgm:t>
        <a:bodyPr/>
        <a:lstStyle/>
        <a:p>
          <a:endParaRPr lang="en-US"/>
        </a:p>
      </dgm:t>
    </dgm:pt>
    <dgm:pt modelId="{AFE9504F-9982-4549-9BFE-B82243347A05}">
      <dgm:prSet/>
      <dgm:spPr/>
      <dgm:t>
        <a:bodyPr/>
        <a:lstStyle/>
        <a:p>
          <a:r>
            <a:rPr lang="en-US" baseline="0" dirty="0"/>
            <a:t> Monitor/Schedule meetings, plan and prepare agendas after consultation with the Board Chair and respective committees. </a:t>
          </a:r>
          <a:endParaRPr lang="en-US" dirty="0"/>
        </a:p>
      </dgm:t>
    </dgm:pt>
    <dgm:pt modelId="{CBA719C0-F799-4AE7-88D6-B7785DDA2CB9}" type="parTrans" cxnId="{7B069434-8DE1-4FF7-94C9-A7F53831A490}">
      <dgm:prSet/>
      <dgm:spPr/>
      <dgm:t>
        <a:bodyPr/>
        <a:lstStyle/>
        <a:p>
          <a:endParaRPr lang="en-US"/>
        </a:p>
      </dgm:t>
    </dgm:pt>
    <dgm:pt modelId="{B164BDF8-8D4A-44A8-9A81-89A574F4D25F}" type="sibTrans" cxnId="{7B069434-8DE1-4FF7-94C9-A7F53831A490}">
      <dgm:prSet/>
      <dgm:spPr/>
      <dgm:t>
        <a:bodyPr/>
        <a:lstStyle/>
        <a:p>
          <a:endParaRPr lang="en-US"/>
        </a:p>
      </dgm:t>
    </dgm:pt>
    <dgm:pt modelId="{86B25B25-CE03-497A-AAE8-0CA7658A36D9}">
      <dgm:prSet/>
      <dgm:spPr/>
      <dgm:t>
        <a:bodyPr/>
        <a:lstStyle/>
        <a:p>
          <a:r>
            <a:rPr lang="en-US" baseline="0" dirty="0"/>
            <a:t>o Ensure that good governance practices are adopted and that all Committees operate within their mandate. </a:t>
          </a:r>
          <a:endParaRPr lang="en-US" dirty="0"/>
        </a:p>
      </dgm:t>
    </dgm:pt>
    <dgm:pt modelId="{9C28B892-8430-4761-A9CF-C67AADF77AAB}" type="parTrans" cxnId="{BC5DB4E8-F275-4A30-8D14-0572F5AB6857}">
      <dgm:prSet/>
      <dgm:spPr/>
      <dgm:t>
        <a:bodyPr/>
        <a:lstStyle/>
        <a:p>
          <a:endParaRPr lang="en-US"/>
        </a:p>
      </dgm:t>
    </dgm:pt>
    <dgm:pt modelId="{8C855D2F-7C98-4107-914C-31B160D61161}" type="sibTrans" cxnId="{BC5DB4E8-F275-4A30-8D14-0572F5AB6857}">
      <dgm:prSet/>
      <dgm:spPr/>
      <dgm:t>
        <a:bodyPr/>
        <a:lstStyle/>
        <a:p>
          <a:endParaRPr lang="en-US"/>
        </a:p>
      </dgm:t>
    </dgm:pt>
    <dgm:pt modelId="{84DB1223-80B5-4653-8D5F-A9980E35491D}">
      <dgm:prSet/>
      <dgm:spPr/>
      <dgm:t>
        <a:bodyPr/>
        <a:lstStyle/>
        <a:p>
          <a:r>
            <a:rPr lang="en-US" baseline="0"/>
            <a:t>o Manage services providers to deliver quality submissions timeously; </a:t>
          </a:r>
          <a:endParaRPr lang="en-US"/>
        </a:p>
      </dgm:t>
    </dgm:pt>
    <dgm:pt modelId="{3A579B36-648B-43F5-B19B-6E9FEA935FA2}" type="parTrans" cxnId="{051FF1F3-F2EC-4FBA-9952-52DB30BAA5D5}">
      <dgm:prSet/>
      <dgm:spPr/>
      <dgm:t>
        <a:bodyPr/>
        <a:lstStyle/>
        <a:p>
          <a:endParaRPr lang="en-US"/>
        </a:p>
      </dgm:t>
    </dgm:pt>
    <dgm:pt modelId="{3B799403-8895-44EA-9AF0-840331B15684}" type="sibTrans" cxnId="{051FF1F3-F2EC-4FBA-9952-52DB30BAA5D5}">
      <dgm:prSet/>
      <dgm:spPr/>
      <dgm:t>
        <a:bodyPr/>
        <a:lstStyle/>
        <a:p>
          <a:endParaRPr lang="en-US"/>
        </a:p>
      </dgm:t>
    </dgm:pt>
    <dgm:pt modelId="{8602465D-1B02-42CA-99F7-E6A224DB7DA9}">
      <dgm:prSet/>
      <dgm:spPr/>
      <dgm:t>
        <a:bodyPr/>
        <a:lstStyle/>
        <a:p>
          <a:r>
            <a:rPr lang="en-US" dirty="0"/>
            <a:t>Liaison and direct contact with the Regulator (IPEC) on behalf of the Fund</a:t>
          </a:r>
        </a:p>
      </dgm:t>
    </dgm:pt>
    <dgm:pt modelId="{F53ABD4F-FEA0-4BDD-A4B1-B6D19A901E2E}" type="parTrans" cxnId="{5F0AD417-8B8D-4C49-A454-CA83980DF56B}">
      <dgm:prSet/>
      <dgm:spPr/>
    </dgm:pt>
    <dgm:pt modelId="{18755102-8205-4EAE-BF97-98F546311439}" type="sibTrans" cxnId="{5F0AD417-8B8D-4C49-A454-CA83980DF56B}">
      <dgm:prSet/>
      <dgm:spPr/>
    </dgm:pt>
    <dgm:pt modelId="{5079F2F1-1C56-4896-9B6B-57E14DC7EF91}" type="pres">
      <dgm:prSet presAssocID="{130FAADF-190D-4395-9ED9-996E7AA2F486}" presName="linear" presStyleCnt="0">
        <dgm:presLayoutVars>
          <dgm:dir/>
          <dgm:animLvl val="lvl"/>
          <dgm:resizeHandles val="exact"/>
        </dgm:presLayoutVars>
      </dgm:prSet>
      <dgm:spPr/>
    </dgm:pt>
    <dgm:pt modelId="{17E6A1DD-08A1-4987-8A3E-0B82C7512D3C}" type="pres">
      <dgm:prSet presAssocID="{1D7BD733-9C30-4783-B561-182377959F7D}" presName="parentLin" presStyleCnt="0"/>
      <dgm:spPr/>
    </dgm:pt>
    <dgm:pt modelId="{6D69A0E3-096C-4FA6-A906-4409108B40B1}" type="pres">
      <dgm:prSet presAssocID="{1D7BD733-9C30-4783-B561-182377959F7D}" presName="parentLeftMargin" presStyleLbl="node1" presStyleIdx="0" presStyleCnt="6"/>
      <dgm:spPr/>
    </dgm:pt>
    <dgm:pt modelId="{ED3ED5BB-F2A7-45F2-9606-EF196C143B11}" type="pres">
      <dgm:prSet presAssocID="{1D7BD733-9C30-4783-B561-182377959F7D}" presName="parentText" presStyleLbl="node1" presStyleIdx="0" presStyleCnt="6" custScaleX="102235" custScaleY="99587">
        <dgm:presLayoutVars>
          <dgm:chMax val="0"/>
          <dgm:bulletEnabled val="1"/>
        </dgm:presLayoutVars>
      </dgm:prSet>
      <dgm:spPr/>
    </dgm:pt>
    <dgm:pt modelId="{D4F144A4-A37D-4378-BCA6-B9C9EA0A0F59}" type="pres">
      <dgm:prSet presAssocID="{1D7BD733-9C30-4783-B561-182377959F7D}" presName="negativeSpace" presStyleCnt="0"/>
      <dgm:spPr/>
    </dgm:pt>
    <dgm:pt modelId="{C6DEE125-6851-4AFB-AF68-CD8E32F29C9A}" type="pres">
      <dgm:prSet presAssocID="{1D7BD733-9C30-4783-B561-182377959F7D}" presName="childText" presStyleLbl="conFgAcc1" presStyleIdx="0" presStyleCnt="6">
        <dgm:presLayoutVars>
          <dgm:bulletEnabled val="1"/>
        </dgm:presLayoutVars>
      </dgm:prSet>
      <dgm:spPr/>
    </dgm:pt>
    <dgm:pt modelId="{3A66DA2F-0914-4BCC-B2EB-6BB4225D2A33}" type="pres">
      <dgm:prSet presAssocID="{CCBEB1BA-48EC-4424-8931-6934C3D485FE}" presName="spaceBetweenRectangles" presStyleCnt="0"/>
      <dgm:spPr/>
    </dgm:pt>
    <dgm:pt modelId="{CD22D6E4-A49A-4EBE-9293-80E072CCC84E}" type="pres">
      <dgm:prSet presAssocID="{1C25290B-76D6-4496-B0CD-E9E7AD9DDC73}" presName="parentLin" presStyleCnt="0"/>
      <dgm:spPr/>
    </dgm:pt>
    <dgm:pt modelId="{E03ECC31-786D-44DA-8C54-B5ACD1D38740}" type="pres">
      <dgm:prSet presAssocID="{1C25290B-76D6-4496-B0CD-E9E7AD9DDC73}" presName="parentLeftMargin" presStyleLbl="node1" presStyleIdx="0" presStyleCnt="6"/>
      <dgm:spPr/>
    </dgm:pt>
    <dgm:pt modelId="{2018F182-D747-45A9-938D-40BF4F4C2801}" type="pres">
      <dgm:prSet presAssocID="{1C25290B-76D6-4496-B0CD-E9E7AD9DDC73}" presName="parentText" presStyleLbl="node1" presStyleIdx="1" presStyleCnt="6">
        <dgm:presLayoutVars>
          <dgm:chMax val="0"/>
          <dgm:bulletEnabled val="1"/>
        </dgm:presLayoutVars>
      </dgm:prSet>
      <dgm:spPr/>
    </dgm:pt>
    <dgm:pt modelId="{B3F6C225-2F93-4AB4-ADAD-9FE66B184817}" type="pres">
      <dgm:prSet presAssocID="{1C25290B-76D6-4496-B0CD-E9E7AD9DDC73}" presName="negativeSpace" presStyleCnt="0"/>
      <dgm:spPr/>
    </dgm:pt>
    <dgm:pt modelId="{C10990C7-D993-42C1-8F87-EC943FFA95C4}" type="pres">
      <dgm:prSet presAssocID="{1C25290B-76D6-4496-B0CD-E9E7AD9DDC73}" presName="childText" presStyleLbl="conFgAcc1" presStyleIdx="1" presStyleCnt="6">
        <dgm:presLayoutVars>
          <dgm:bulletEnabled val="1"/>
        </dgm:presLayoutVars>
      </dgm:prSet>
      <dgm:spPr/>
    </dgm:pt>
    <dgm:pt modelId="{D9F8FA06-BCA2-427F-8B74-1A83F6AADAE8}" type="pres">
      <dgm:prSet presAssocID="{21646CE1-4281-4573-8A67-502351004B38}" presName="spaceBetweenRectangles" presStyleCnt="0"/>
      <dgm:spPr/>
    </dgm:pt>
    <dgm:pt modelId="{701E19EB-209E-443C-AA3B-990FE085F51C}" type="pres">
      <dgm:prSet presAssocID="{8602465D-1B02-42CA-99F7-E6A224DB7DA9}" presName="parentLin" presStyleCnt="0"/>
      <dgm:spPr/>
    </dgm:pt>
    <dgm:pt modelId="{2A733D0C-452B-4C4B-9D93-E7493F91B029}" type="pres">
      <dgm:prSet presAssocID="{8602465D-1B02-42CA-99F7-E6A224DB7DA9}" presName="parentLeftMargin" presStyleLbl="node1" presStyleIdx="1" presStyleCnt="6"/>
      <dgm:spPr/>
    </dgm:pt>
    <dgm:pt modelId="{F0890846-EBAE-4C09-B87C-6F37C9F9C169}" type="pres">
      <dgm:prSet presAssocID="{8602465D-1B02-42CA-99F7-E6A224DB7DA9}" presName="parentText" presStyleLbl="node1" presStyleIdx="2" presStyleCnt="6">
        <dgm:presLayoutVars>
          <dgm:chMax val="0"/>
          <dgm:bulletEnabled val="1"/>
        </dgm:presLayoutVars>
      </dgm:prSet>
      <dgm:spPr/>
    </dgm:pt>
    <dgm:pt modelId="{1F3DB8FC-821F-4CAF-A287-C27FF63CB74D}" type="pres">
      <dgm:prSet presAssocID="{8602465D-1B02-42CA-99F7-E6A224DB7DA9}" presName="negativeSpace" presStyleCnt="0"/>
      <dgm:spPr/>
    </dgm:pt>
    <dgm:pt modelId="{8A4D0F48-B3D9-4AB7-A3E8-793BEA272A8D}" type="pres">
      <dgm:prSet presAssocID="{8602465D-1B02-42CA-99F7-E6A224DB7DA9}" presName="childText" presStyleLbl="conFgAcc1" presStyleIdx="2" presStyleCnt="6">
        <dgm:presLayoutVars>
          <dgm:bulletEnabled val="1"/>
        </dgm:presLayoutVars>
      </dgm:prSet>
      <dgm:spPr/>
    </dgm:pt>
    <dgm:pt modelId="{4CBE5160-7CC0-4B24-BAD8-B1893DF0DB21}" type="pres">
      <dgm:prSet presAssocID="{18755102-8205-4EAE-BF97-98F546311439}" presName="spaceBetweenRectangles" presStyleCnt="0"/>
      <dgm:spPr/>
    </dgm:pt>
    <dgm:pt modelId="{76775EBA-A1F8-4540-8BE0-92585B3C63FA}" type="pres">
      <dgm:prSet presAssocID="{AFE9504F-9982-4549-9BFE-B82243347A05}" presName="parentLin" presStyleCnt="0"/>
      <dgm:spPr/>
    </dgm:pt>
    <dgm:pt modelId="{B58A364C-56CD-430F-A865-A35297DB0243}" type="pres">
      <dgm:prSet presAssocID="{AFE9504F-9982-4549-9BFE-B82243347A05}" presName="parentLeftMargin" presStyleLbl="node1" presStyleIdx="2" presStyleCnt="6"/>
      <dgm:spPr/>
    </dgm:pt>
    <dgm:pt modelId="{77AB854D-39A3-4732-B08C-BC6D51AE2B0E}" type="pres">
      <dgm:prSet presAssocID="{AFE9504F-9982-4549-9BFE-B82243347A05}" presName="parentText" presStyleLbl="node1" presStyleIdx="3" presStyleCnt="6">
        <dgm:presLayoutVars>
          <dgm:chMax val="0"/>
          <dgm:bulletEnabled val="1"/>
        </dgm:presLayoutVars>
      </dgm:prSet>
      <dgm:spPr/>
    </dgm:pt>
    <dgm:pt modelId="{74B75A79-A128-4237-847B-09602CE1E137}" type="pres">
      <dgm:prSet presAssocID="{AFE9504F-9982-4549-9BFE-B82243347A05}" presName="negativeSpace" presStyleCnt="0"/>
      <dgm:spPr/>
    </dgm:pt>
    <dgm:pt modelId="{3A8757FF-05F2-409B-861E-AB192E78E50A}" type="pres">
      <dgm:prSet presAssocID="{AFE9504F-9982-4549-9BFE-B82243347A05}" presName="childText" presStyleLbl="conFgAcc1" presStyleIdx="3" presStyleCnt="6">
        <dgm:presLayoutVars>
          <dgm:bulletEnabled val="1"/>
        </dgm:presLayoutVars>
      </dgm:prSet>
      <dgm:spPr/>
    </dgm:pt>
    <dgm:pt modelId="{CF5B6CEC-BA57-4212-88FB-F9842A739BC3}" type="pres">
      <dgm:prSet presAssocID="{B164BDF8-8D4A-44A8-9A81-89A574F4D25F}" presName="spaceBetweenRectangles" presStyleCnt="0"/>
      <dgm:spPr/>
    </dgm:pt>
    <dgm:pt modelId="{357E7FA3-2128-40B2-A8C4-44E4DEC2E4CA}" type="pres">
      <dgm:prSet presAssocID="{86B25B25-CE03-497A-AAE8-0CA7658A36D9}" presName="parentLin" presStyleCnt="0"/>
      <dgm:spPr/>
    </dgm:pt>
    <dgm:pt modelId="{B1CFE2AD-A58D-4E97-B7FA-153F8240842C}" type="pres">
      <dgm:prSet presAssocID="{86B25B25-CE03-497A-AAE8-0CA7658A36D9}" presName="parentLeftMargin" presStyleLbl="node1" presStyleIdx="3" presStyleCnt="6"/>
      <dgm:spPr/>
    </dgm:pt>
    <dgm:pt modelId="{46B4BE9C-A75D-4675-A426-AC88DFA96204}" type="pres">
      <dgm:prSet presAssocID="{86B25B25-CE03-497A-AAE8-0CA7658A36D9}" presName="parentText" presStyleLbl="node1" presStyleIdx="4" presStyleCnt="6">
        <dgm:presLayoutVars>
          <dgm:chMax val="0"/>
          <dgm:bulletEnabled val="1"/>
        </dgm:presLayoutVars>
      </dgm:prSet>
      <dgm:spPr/>
    </dgm:pt>
    <dgm:pt modelId="{A9D01F69-16EB-4EE3-84D5-6A78DBE704BE}" type="pres">
      <dgm:prSet presAssocID="{86B25B25-CE03-497A-AAE8-0CA7658A36D9}" presName="negativeSpace" presStyleCnt="0"/>
      <dgm:spPr/>
    </dgm:pt>
    <dgm:pt modelId="{CCD7B740-3920-4AB5-94CB-D0CA222C2418}" type="pres">
      <dgm:prSet presAssocID="{86B25B25-CE03-497A-AAE8-0CA7658A36D9}" presName="childText" presStyleLbl="conFgAcc1" presStyleIdx="4" presStyleCnt="6">
        <dgm:presLayoutVars>
          <dgm:bulletEnabled val="1"/>
        </dgm:presLayoutVars>
      </dgm:prSet>
      <dgm:spPr/>
    </dgm:pt>
    <dgm:pt modelId="{43747F76-144B-4AF6-B481-C4C8AD977F88}" type="pres">
      <dgm:prSet presAssocID="{8C855D2F-7C98-4107-914C-31B160D61161}" presName="spaceBetweenRectangles" presStyleCnt="0"/>
      <dgm:spPr/>
    </dgm:pt>
    <dgm:pt modelId="{1310522F-EDEF-42E1-9E61-D91DCFFD5D76}" type="pres">
      <dgm:prSet presAssocID="{84DB1223-80B5-4653-8D5F-A9980E35491D}" presName="parentLin" presStyleCnt="0"/>
      <dgm:spPr/>
    </dgm:pt>
    <dgm:pt modelId="{27371989-F023-4B94-B8BA-63B072160AEB}" type="pres">
      <dgm:prSet presAssocID="{84DB1223-80B5-4653-8D5F-A9980E35491D}" presName="parentLeftMargin" presStyleLbl="node1" presStyleIdx="4" presStyleCnt="6"/>
      <dgm:spPr/>
    </dgm:pt>
    <dgm:pt modelId="{F8A8F1CC-9C26-482B-AC83-AC81A4380149}" type="pres">
      <dgm:prSet presAssocID="{84DB1223-80B5-4653-8D5F-A9980E35491D}" presName="parentText" presStyleLbl="node1" presStyleIdx="5" presStyleCnt="6">
        <dgm:presLayoutVars>
          <dgm:chMax val="0"/>
          <dgm:bulletEnabled val="1"/>
        </dgm:presLayoutVars>
      </dgm:prSet>
      <dgm:spPr/>
    </dgm:pt>
    <dgm:pt modelId="{DBBC0F0A-1DAA-4DD4-A85C-FD291F914AF5}" type="pres">
      <dgm:prSet presAssocID="{84DB1223-80B5-4653-8D5F-A9980E35491D}" presName="negativeSpace" presStyleCnt="0"/>
      <dgm:spPr/>
    </dgm:pt>
    <dgm:pt modelId="{DFE6E946-3D38-452D-B9DF-27465F1956D1}" type="pres">
      <dgm:prSet presAssocID="{84DB1223-80B5-4653-8D5F-A9980E35491D}" presName="childText" presStyleLbl="conFgAcc1" presStyleIdx="5" presStyleCnt="6">
        <dgm:presLayoutVars>
          <dgm:bulletEnabled val="1"/>
        </dgm:presLayoutVars>
      </dgm:prSet>
      <dgm:spPr/>
    </dgm:pt>
  </dgm:ptLst>
  <dgm:cxnLst>
    <dgm:cxn modelId="{5F0AD417-8B8D-4C49-A454-CA83980DF56B}" srcId="{130FAADF-190D-4395-9ED9-996E7AA2F486}" destId="{8602465D-1B02-42CA-99F7-E6A224DB7DA9}" srcOrd="2" destOrd="0" parTransId="{F53ABD4F-FEA0-4BDD-A4B1-B6D19A901E2E}" sibTransId="{18755102-8205-4EAE-BF97-98F546311439}"/>
    <dgm:cxn modelId="{955E531D-A0C4-442E-A6A0-EF37CC26AFCC}" type="presOf" srcId="{8602465D-1B02-42CA-99F7-E6A224DB7DA9}" destId="{F0890846-EBAE-4C09-B87C-6F37C9F9C169}" srcOrd="1" destOrd="0" presId="urn:microsoft.com/office/officeart/2005/8/layout/list1"/>
    <dgm:cxn modelId="{7B069434-8DE1-4FF7-94C9-A7F53831A490}" srcId="{130FAADF-190D-4395-9ED9-996E7AA2F486}" destId="{AFE9504F-9982-4549-9BFE-B82243347A05}" srcOrd="3" destOrd="0" parTransId="{CBA719C0-F799-4AE7-88D6-B7785DDA2CB9}" sibTransId="{B164BDF8-8D4A-44A8-9A81-89A574F4D25F}"/>
    <dgm:cxn modelId="{2F0B1E43-73B7-44EB-8826-2345B1816F47}" type="presOf" srcId="{84DB1223-80B5-4653-8D5F-A9980E35491D}" destId="{F8A8F1CC-9C26-482B-AC83-AC81A4380149}" srcOrd="1" destOrd="0" presId="urn:microsoft.com/office/officeart/2005/8/layout/list1"/>
    <dgm:cxn modelId="{FBD0B052-C041-43B6-9B59-15777B450F1A}" type="presOf" srcId="{1D7BD733-9C30-4783-B561-182377959F7D}" destId="{6D69A0E3-096C-4FA6-A906-4409108B40B1}" srcOrd="0" destOrd="0" presId="urn:microsoft.com/office/officeart/2005/8/layout/list1"/>
    <dgm:cxn modelId="{0FAC0F56-9811-412B-95B4-25A8B945FB54}" type="presOf" srcId="{86B25B25-CE03-497A-AAE8-0CA7658A36D9}" destId="{B1CFE2AD-A58D-4E97-B7FA-153F8240842C}" srcOrd="0" destOrd="0" presId="urn:microsoft.com/office/officeart/2005/8/layout/list1"/>
    <dgm:cxn modelId="{5F0E845A-25C0-4D5A-8F7F-5005A05298FC}" type="presOf" srcId="{1D7BD733-9C30-4783-B561-182377959F7D}" destId="{ED3ED5BB-F2A7-45F2-9606-EF196C143B11}" srcOrd="1" destOrd="0" presId="urn:microsoft.com/office/officeart/2005/8/layout/list1"/>
    <dgm:cxn modelId="{96D5DC8E-DF82-41CB-87E3-E46798F4A914}" type="presOf" srcId="{130FAADF-190D-4395-9ED9-996E7AA2F486}" destId="{5079F2F1-1C56-4896-9B6B-57E14DC7EF91}" srcOrd="0" destOrd="0" presId="urn:microsoft.com/office/officeart/2005/8/layout/list1"/>
    <dgm:cxn modelId="{D20D7397-7E74-47EA-B766-E1A0E80E6AAC}" srcId="{130FAADF-190D-4395-9ED9-996E7AA2F486}" destId="{1C25290B-76D6-4496-B0CD-E9E7AD9DDC73}" srcOrd="1" destOrd="0" parTransId="{A5D79C5B-3AF2-4D7D-BF03-0B918CE3D476}" sibTransId="{21646CE1-4281-4573-8A67-502351004B38}"/>
    <dgm:cxn modelId="{C9F29497-C1D8-4F41-8104-3423D1F89931}" type="presOf" srcId="{84DB1223-80B5-4653-8D5F-A9980E35491D}" destId="{27371989-F023-4B94-B8BA-63B072160AEB}" srcOrd="0" destOrd="0" presId="urn:microsoft.com/office/officeart/2005/8/layout/list1"/>
    <dgm:cxn modelId="{6C4C579C-E831-4841-B2C5-FA390DFA4F9A}" type="presOf" srcId="{1C25290B-76D6-4496-B0CD-E9E7AD9DDC73}" destId="{2018F182-D747-45A9-938D-40BF4F4C2801}" srcOrd="1" destOrd="0" presId="urn:microsoft.com/office/officeart/2005/8/layout/list1"/>
    <dgm:cxn modelId="{CBB11AB0-B9E2-49C5-AA07-90D909910910}" type="presOf" srcId="{1C25290B-76D6-4496-B0CD-E9E7AD9DDC73}" destId="{E03ECC31-786D-44DA-8C54-B5ACD1D38740}" srcOrd="0" destOrd="0" presId="urn:microsoft.com/office/officeart/2005/8/layout/list1"/>
    <dgm:cxn modelId="{28DD7BB0-8322-4A48-A5EF-4957254B1B84}" type="presOf" srcId="{AFE9504F-9982-4549-9BFE-B82243347A05}" destId="{B58A364C-56CD-430F-A865-A35297DB0243}" srcOrd="0" destOrd="0" presId="urn:microsoft.com/office/officeart/2005/8/layout/list1"/>
    <dgm:cxn modelId="{BEFD2CB1-E237-474C-AB80-A8A055F7E08A}" srcId="{130FAADF-190D-4395-9ED9-996E7AA2F486}" destId="{1D7BD733-9C30-4783-B561-182377959F7D}" srcOrd="0" destOrd="0" parTransId="{AF0B5B2D-7870-4ADE-A182-05FB101B845B}" sibTransId="{CCBEB1BA-48EC-4424-8931-6934C3D485FE}"/>
    <dgm:cxn modelId="{B39639D0-D98E-4B81-A2FC-4B47C17A13AB}" type="presOf" srcId="{8602465D-1B02-42CA-99F7-E6A224DB7DA9}" destId="{2A733D0C-452B-4C4B-9D93-E7493F91B029}" srcOrd="0" destOrd="0" presId="urn:microsoft.com/office/officeart/2005/8/layout/list1"/>
    <dgm:cxn modelId="{D09CD3D4-9D52-470D-9EF5-8B08AB6307A6}" type="presOf" srcId="{86B25B25-CE03-497A-AAE8-0CA7658A36D9}" destId="{46B4BE9C-A75D-4675-A426-AC88DFA96204}" srcOrd="1" destOrd="0" presId="urn:microsoft.com/office/officeart/2005/8/layout/list1"/>
    <dgm:cxn modelId="{A135BCE6-282B-4022-BB41-C6E8B68FA13F}" type="presOf" srcId="{AFE9504F-9982-4549-9BFE-B82243347A05}" destId="{77AB854D-39A3-4732-B08C-BC6D51AE2B0E}" srcOrd="1" destOrd="0" presId="urn:microsoft.com/office/officeart/2005/8/layout/list1"/>
    <dgm:cxn modelId="{BC5DB4E8-F275-4A30-8D14-0572F5AB6857}" srcId="{130FAADF-190D-4395-9ED9-996E7AA2F486}" destId="{86B25B25-CE03-497A-AAE8-0CA7658A36D9}" srcOrd="4" destOrd="0" parTransId="{9C28B892-8430-4761-A9CF-C67AADF77AAB}" sibTransId="{8C855D2F-7C98-4107-914C-31B160D61161}"/>
    <dgm:cxn modelId="{051FF1F3-F2EC-4FBA-9952-52DB30BAA5D5}" srcId="{130FAADF-190D-4395-9ED9-996E7AA2F486}" destId="{84DB1223-80B5-4653-8D5F-A9980E35491D}" srcOrd="5" destOrd="0" parTransId="{3A579B36-648B-43F5-B19B-6E9FEA935FA2}" sibTransId="{3B799403-8895-44EA-9AF0-840331B15684}"/>
    <dgm:cxn modelId="{21B7B4C1-F79B-4E1B-AF7A-58686BB81713}" type="presParOf" srcId="{5079F2F1-1C56-4896-9B6B-57E14DC7EF91}" destId="{17E6A1DD-08A1-4987-8A3E-0B82C7512D3C}" srcOrd="0" destOrd="0" presId="urn:microsoft.com/office/officeart/2005/8/layout/list1"/>
    <dgm:cxn modelId="{DD8322EF-2EC0-4D42-A3DF-4697DFC61AE8}" type="presParOf" srcId="{17E6A1DD-08A1-4987-8A3E-0B82C7512D3C}" destId="{6D69A0E3-096C-4FA6-A906-4409108B40B1}" srcOrd="0" destOrd="0" presId="urn:microsoft.com/office/officeart/2005/8/layout/list1"/>
    <dgm:cxn modelId="{57ED8F38-2B58-4EBA-BBA9-33994CA7DDD8}" type="presParOf" srcId="{17E6A1DD-08A1-4987-8A3E-0B82C7512D3C}" destId="{ED3ED5BB-F2A7-45F2-9606-EF196C143B11}" srcOrd="1" destOrd="0" presId="urn:microsoft.com/office/officeart/2005/8/layout/list1"/>
    <dgm:cxn modelId="{07ECA5A0-207C-4ADB-A6DE-A203BFAB62AD}" type="presParOf" srcId="{5079F2F1-1C56-4896-9B6B-57E14DC7EF91}" destId="{D4F144A4-A37D-4378-BCA6-B9C9EA0A0F59}" srcOrd="1" destOrd="0" presId="urn:microsoft.com/office/officeart/2005/8/layout/list1"/>
    <dgm:cxn modelId="{F3CBA4B5-010D-4419-BED0-9DB228893F34}" type="presParOf" srcId="{5079F2F1-1C56-4896-9B6B-57E14DC7EF91}" destId="{C6DEE125-6851-4AFB-AF68-CD8E32F29C9A}" srcOrd="2" destOrd="0" presId="urn:microsoft.com/office/officeart/2005/8/layout/list1"/>
    <dgm:cxn modelId="{6EF61A50-84D5-489D-AB20-D06F54239CD7}" type="presParOf" srcId="{5079F2F1-1C56-4896-9B6B-57E14DC7EF91}" destId="{3A66DA2F-0914-4BCC-B2EB-6BB4225D2A33}" srcOrd="3" destOrd="0" presId="urn:microsoft.com/office/officeart/2005/8/layout/list1"/>
    <dgm:cxn modelId="{77988800-F088-4240-937B-F26FB645D1DF}" type="presParOf" srcId="{5079F2F1-1C56-4896-9B6B-57E14DC7EF91}" destId="{CD22D6E4-A49A-4EBE-9293-80E072CCC84E}" srcOrd="4" destOrd="0" presId="urn:microsoft.com/office/officeart/2005/8/layout/list1"/>
    <dgm:cxn modelId="{4AC72F2D-8785-4583-9DA6-2F7D069AD87F}" type="presParOf" srcId="{CD22D6E4-A49A-4EBE-9293-80E072CCC84E}" destId="{E03ECC31-786D-44DA-8C54-B5ACD1D38740}" srcOrd="0" destOrd="0" presId="urn:microsoft.com/office/officeart/2005/8/layout/list1"/>
    <dgm:cxn modelId="{C73E7D47-2F45-481E-B0AD-4252D43BDF02}" type="presParOf" srcId="{CD22D6E4-A49A-4EBE-9293-80E072CCC84E}" destId="{2018F182-D747-45A9-938D-40BF4F4C2801}" srcOrd="1" destOrd="0" presId="urn:microsoft.com/office/officeart/2005/8/layout/list1"/>
    <dgm:cxn modelId="{C5E788AE-01AB-4403-BD5C-2A9B741B3E16}" type="presParOf" srcId="{5079F2F1-1C56-4896-9B6B-57E14DC7EF91}" destId="{B3F6C225-2F93-4AB4-ADAD-9FE66B184817}" srcOrd="5" destOrd="0" presId="urn:microsoft.com/office/officeart/2005/8/layout/list1"/>
    <dgm:cxn modelId="{0D34D708-D1FE-406C-A133-99F792C0E519}" type="presParOf" srcId="{5079F2F1-1C56-4896-9B6B-57E14DC7EF91}" destId="{C10990C7-D993-42C1-8F87-EC943FFA95C4}" srcOrd="6" destOrd="0" presId="urn:microsoft.com/office/officeart/2005/8/layout/list1"/>
    <dgm:cxn modelId="{841462A8-3ABC-4769-A59F-1D5951A554E9}" type="presParOf" srcId="{5079F2F1-1C56-4896-9B6B-57E14DC7EF91}" destId="{D9F8FA06-BCA2-427F-8B74-1A83F6AADAE8}" srcOrd="7" destOrd="0" presId="urn:microsoft.com/office/officeart/2005/8/layout/list1"/>
    <dgm:cxn modelId="{48443E28-F303-4281-AD0E-CD7E2FDD38CF}" type="presParOf" srcId="{5079F2F1-1C56-4896-9B6B-57E14DC7EF91}" destId="{701E19EB-209E-443C-AA3B-990FE085F51C}" srcOrd="8" destOrd="0" presId="urn:microsoft.com/office/officeart/2005/8/layout/list1"/>
    <dgm:cxn modelId="{76BF076F-FD1D-4FE2-9208-E5391A168D03}" type="presParOf" srcId="{701E19EB-209E-443C-AA3B-990FE085F51C}" destId="{2A733D0C-452B-4C4B-9D93-E7493F91B029}" srcOrd="0" destOrd="0" presId="urn:microsoft.com/office/officeart/2005/8/layout/list1"/>
    <dgm:cxn modelId="{A7AF94C5-858F-4879-9B3F-62CBB8E5CF89}" type="presParOf" srcId="{701E19EB-209E-443C-AA3B-990FE085F51C}" destId="{F0890846-EBAE-4C09-B87C-6F37C9F9C169}" srcOrd="1" destOrd="0" presId="urn:microsoft.com/office/officeart/2005/8/layout/list1"/>
    <dgm:cxn modelId="{980E7292-4DD6-4E9D-91BF-E589629D499F}" type="presParOf" srcId="{5079F2F1-1C56-4896-9B6B-57E14DC7EF91}" destId="{1F3DB8FC-821F-4CAF-A287-C27FF63CB74D}" srcOrd="9" destOrd="0" presId="urn:microsoft.com/office/officeart/2005/8/layout/list1"/>
    <dgm:cxn modelId="{B1A42E1A-A4E1-4DE3-8281-E1761E4F0148}" type="presParOf" srcId="{5079F2F1-1C56-4896-9B6B-57E14DC7EF91}" destId="{8A4D0F48-B3D9-4AB7-A3E8-793BEA272A8D}" srcOrd="10" destOrd="0" presId="urn:microsoft.com/office/officeart/2005/8/layout/list1"/>
    <dgm:cxn modelId="{50FB6CFA-9060-4316-BA8A-9328E7A1501E}" type="presParOf" srcId="{5079F2F1-1C56-4896-9B6B-57E14DC7EF91}" destId="{4CBE5160-7CC0-4B24-BAD8-B1893DF0DB21}" srcOrd="11" destOrd="0" presId="urn:microsoft.com/office/officeart/2005/8/layout/list1"/>
    <dgm:cxn modelId="{685CD775-8715-41E2-B9D7-D7C600AC8BC0}" type="presParOf" srcId="{5079F2F1-1C56-4896-9B6B-57E14DC7EF91}" destId="{76775EBA-A1F8-4540-8BE0-92585B3C63FA}" srcOrd="12" destOrd="0" presId="urn:microsoft.com/office/officeart/2005/8/layout/list1"/>
    <dgm:cxn modelId="{766AE20F-355C-46E9-A464-DA982F67A9D3}" type="presParOf" srcId="{76775EBA-A1F8-4540-8BE0-92585B3C63FA}" destId="{B58A364C-56CD-430F-A865-A35297DB0243}" srcOrd="0" destOrd="0" presId="urn:microsoft.com/office/officeart/2005/8/layout/list1"/>
    <dgm:cxn modelId="{7AB2874C-A70B-4A9F-AAA8-9F127CFE0C7B}" type="presParOf" srcId="{76775EBA-A1F8-4540-8BE0-92585B3C63FA}" destId="{77AB854D-39A3-4732-B08C-BC6D51AE2B0E}" srcOrd="1" destOrd="0" presId="urn:microsoft.com/office/officeart/2005/8/layout/list1"/>
    <dgm:cxn modelId="{AF684C62-340C-4D4B-94CC-A2BA4B084623}" type="presParOf" srcId="{5079F2F1-1C56-4896-9B6B-57E14DC7EF91}" destId="{74B75A79-A128-4237-847B-09602CE1E137}" srcOrd="13" destOrd="0" presId="urn:microsoft.com/office/officeart/2005/8/layout/list1"/>
    <dgm:cxn modelId="{2D1347F9-8DD0-49AA-AB2C-19DEA9340C20}" type="presParOf" srcId="{5079F2F1-1C56-4896-9B6B-57E14DC7EF91}" destId="{3A8757FF-05F2-409B-861E-AB192E78E50A}" srcOrd="14" destOrd="0" presId="urn:microsoft.com/office/officeart/2005/8/layout/list1"/>
    <dgm:cxn modelId="{9CD44F56-AFE5-4B88-A36F-7714922E31E0}" type="presParOf" srcId="{5079F2F1-1C56-4896-9B6B-57E14DC7EF91}" destId="{CF5B6CEC-BA57-4212-88FB-F9842A739BC3}" srcOrd="15" destOrd="0" presId="urn:microsoft.com/office/officeart/2005/8/layout/list1"/>
    <dgm:cxn modelId="{09F9B247-B763-4563-B60C-1AC5C48DAA51}" type="presParOf" srcId="{5079F2F1-1C56-4896-9B6B-57E14DC7EF91}" destId="{357E7FA3-2128-40B2-A8C4-44E4DEC2E4CA}" srcOrd="16" destOrd="0" presId="urn:microsoft.com/office/officeart/2005/8/layout/list1"/>
    <dgm:cxn modelId="{F01B9E17-E18D-41C8-A919-60DF76148931}" type="presParOf" srcId="{357E7FA3-2128-40B2-A8C4-44E4DEC2E4CA}" destId="{B1CFE2AD-A58D-4E97-B7FA-153F8240842C}" srcOrd="0" destOrd="0" presId="urn:microsoft.com/office/officeart/2005/8/layout/list1"/>
    <dgm:cxn modelId="{77B1E59F-F38F-4D9A-ACE8-05089E043D8F}" type="presParOf" srcId="{357E7FA3-2128-40B2-A8C4-44E4DEC2E4CA}" destId="{46B4BE9C-A75D-4675-A426-AC88DFA96204}" srcOrd="1" destOrd="0" presId="urn:microsoft.com/office/officeart/2005/8/layout/list1"/>
    <dgm:cxn modelId="{81027AD4-78ED-4135-AED8-16EC79B4F9E5}" type="presParOf" srcId="{5079F2F1-1C56-4896-9B6B-57E14DC7EF91}" destId="{A9D01F69-16EB-4EE3-84D5-6A78DBE704BE}" srcOrd="17" destOrd="0" presId="urn:microsoft.com/office/officeart/2005/8/layout/list1"/>
    <dgm:cxn modelId="{7E70D843-4F14-4ED3-9F1F-AD56FF799508}" type="presParOf" srcId="{5079F2F1-1C56-4896-9B6B-57E14DC7EF91}" destId="{CCD7B740-3920-4AB5-94CB-D0CA222C2418}" srcOrd="18" destOrd="0" presId="urn:microsoft.com/office/officeart/2005/8/layout/list1"/>
    <dgm:cxn modelId="{6CA6D819-B5B8-4097-B47F-8B90FB5209EF}" type="presParOf" srcId="{5079F2F1-1C56-4896-9B6B-57E14DC7EF91}" destId="{43747F76-144B-4AF6-B481-C4C8AD977F88}" srcOrd="19" destOrd="0" presId="urn:microsoft.com/office/officeart/2005/8/layout/list1"/>
    <dgm:cxn modelId="{D5680C38-9E96-43BD-A272-358F29D9BC2B}" type="presParOf" srcId="{5079F2F1-1C56-4896-9B6B-57E14DC7EF91}" destId="{1310522F-EDEF-42E1-9E61-D91DCFFD5D76}" srcOrd="20" destOrd="0" presId="urn:microsoft.com/office/officeart/2005/8/layout/list1"/>
    <dgm:cxn modelId="{1D2D69A1-E2BE-4505-AADA-ABB7947DB0DF}" type="presParOf" srcId="{1310522F-EDEF-42E1-9E61-D91DCFFD5D76}" destId="{27371989-F023-4B94-B8BA-63B072160AEB}" srcOrd="0" destOrd="0" presId="urn:microsoft.com/office/officeart/2005/8/layout/list1"/>
    <dgm:cxn modelId="{7C0CCB45-5D67-4F28-87E3-698B9341FA7C}" type="presParOf" srcId="{1310522F-EDEF-42E1-9E61-D91DCFFD5D76}" destId="{F8A8F1CC-9C26-482B-AC83-AC81A4380149}" srcOrd="1" destOrd="0" presId="urn:microsoft.com/office/officeart/2005/8/layout/list1"/>
    <dgm:cxn modelId="{0349431E-2D55-4DBC-8B31-638BEBB54926}" type="presParOf" srcId="{5079F2F1-1C56-4896-9B6B-57E14DC7EF91}" destId="{DBBC0F0A-1DAA-4DD4-A85C-FD291F914AF5}" srcOrd="21" destOrd="0" presId="urn:microsoft.com/office/officeart/2005/8/layout/list1"/>
    <dgm:cxn modelId="{FE4E420B-8C29-4867-86B9-E24E7F27CF4C}" type="presParOf" srcId="{5079F2F1-1C56-4896-9B6B-57E14DC7EF91}" destId="{DFE6E946-3D38-452D-B9DF-27465F1956D1}"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569BE42-ABB2-4668-A6A8-DCF955E2065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8A35D198-79D8-49E0-AFAA-C802E9EB3F0B}">
      <dgm:prSet/>
      <dgm:spPr/>
      <dgm:t>
        <a:bodyPr/>
        <a:lstStyle/>
        <a:p>
          <a:r>
            <a:rPr lang="en-US" baseline="0"/>
            <a:t>Ensure or record deliberations and official decisions taken at meetings and prepare minutes of all Board and Committee meetings; </a:t>
          </a:r>
          <a:endParaRPr lang="en-US"/>
        </a:p>
      </dgm:t>
    </dgm:pt>
    <dgm:pt modelId="{3E8D308D-11A8-4439-94AC-688F1A6FAED6}" type="parTrans" cxnId="{0E270EDB-4BA0-4A72-83D2-6627D0D79034}">
      <dgm:prSet/>
      <dgm:spPr/>
      <dgm:t>
        <a:bodyPr/>
        <a:lstStyle/>
        <a:p>
          <a:endParaRPr lang="en-US"/>
        </a:p>
      </dgm:t>
    </dgm:pt>
    <dgm:pt modelId="{7DB244B9-1DEA-4130-90D6-15AA090D2B18}" type="sibTrans" cxnId="{0E270EDB-4BA0-4A72-83D2-6627D0D79034}">
      <dgm:prSet/>
      <dgm:spPr/>
      <dgm:t>
        <a:bodyPr/>
        <a:lstStyle/>
        <a:p>
          <a:endParaRPr lang="en-US"/>
        </a:p>
      </dgm:t>
    </dgm:pt>
    <dgm:pt modelId="{AE49F4D7-51D4-462B-95C4-AAB369EE27A8}">
      <dgm:prSet/>
      <dgm:spPr/>
      <dgm:t>
        <a:bodyPr/>
        <a:lstStyle/>
        <a:p>
          <a:r>
            <a:rPr lang="en-US" baseline="0"/>
            <a:t>Submit feedback and progress reports to Committees/Board before deadlines; </a:t>
          </a:r>
          <a:endParaRPr lang="en-US"/>
        </a:p>
      </dgm:t>
    </dgm:pt>
    <dgm:pt modelId="{F3CB6D18-7E43-4BFB-9533-29CBA9A9596C}" type="parTrans" cxnId="{D9D0E8C5-5331-487D-A66C-0FAFCD59438D}">
      <dgm:prSet/>
      <dgm:spPr/>
      <dgm:t>
        <a:bodyPr/>
        <a:lstStyle/>
        <a:p>
          <a:endParaRPr lang="en-US"/>
        </a:p>
      </dgm:t>
    </dgm:pt>
    <dgm:pt modelId="{32978FA6-AC0D-4039-ABF0-6A9B9477F6AA}" type="sibTrans" cxnId="{D9D0E8C5-5331-487D-A66C-0FAFCD59438D}">
      <dgm:prSet/>
      <dgm:spPr/>
      <dgm:t>
        <a:bodyPr/>
        <a:lstStyle/>
        <a:p>
          <a:endParaRPr lang="en-US"/>
        </a:p>
      </dgm:t>
    </dgm:pt>
    <dgm:pt modelId="{A9157D9B-7794-41B7-A98D-958A9C987440}">
      <dgm:prSet/>
      <dgm:spPr/>
      <dgm:t>
        <a:bodyPr/>
        <a:lstStyle/>
        <a:p>
          <a:r>
            <a:rPr lang="en-US" baseline="0" dirty="0"/>
            <a:t>Manage  agreements and monitor adherence to service level agreements of service providers; </a:t>
          </a:r>
          <a:endParaRPr lang="en-US" dirty="0"/>
        </a:p>
      </dgm:t>
    </dgm:pt>
    <dgm:pt modelId="{2F01F60C-3F89-41E0-9286-F9A1FF2E8A82}" type="parTrans" cxnId="{4FA7F4BE-C8E6-4515-8E76-6670A4D6364E}">
      <dgm:prSet/>
      <dgm:spPr/>
      <dgm:t>
        <a:bodyPr/>
        <a:lstStyle/>
        <a:p>
          <a:endParaRPr lang="en-US"/>
        </a:p>
      </dgm:t>
    </dgm:pt>
    <dgm:pt modelId="{65AC5616-B25D-443C-8750-E72DD521B8D1}" type="sibTrans" cxnId="{4FA7F4BE-C8E6-4515-8E76-6670A4D6364E}">
      <dgm:prSet/>
      <dgm:spPr/>
      <dgm:t>
        <a:bodyPr/>
        <a:lstStyle/>
        <a:p>
          <a:endParaRPr lang="en-US"/>
        </a:p>
      </dgm:t>
    </dgm:pt>
    <dgm:pt modelId="{EA4C586D-7045-4CB0-9ACE-7CF0EC161A9D}">
      <dgm:prSet/>
      <dgm:spPr/>
      <dgm:t>
        <a:bodyPr/>
        <a:lstStyle/>
        <a:p>
          <a:r>
            <a:rPr lang="en-US" baseline="0"/>
            <a:t>Oversee the nomination and election processes of Board members; </a:t>
          </a:r>
          <a:endParaRPr lang="en-US"/>
        </a:p>
      </dgm:t>
    </dgm:pt>
    <dgm:pt modelId="{8B20D98A-9139-46E2-B1DE-2085CE2E879C}" type="parTrans" cxnId="{450155EF-2476-4E1D-B5D1-29B45412C872}">
      <dgm:prSet/>
      <dgm:spPr/>
      <dgm:t>
        <a:bodyPr/>
        <a:lstStyle/>
        <a:p>
          <a:endParaRPr lang="en-US"/>
        </a:p>
      </dgm:t>
    </dgm:pt>
    <dgm:pt modelId="{4786012C-3971-40AF-B7BD-83FAF4F128A1}" type="sibTrans" cxnId="{450155EF-2476-4E1D-B5D1-29B45412C872}">
      <dgm:prSet/>
      <dgm:spPr/>
      <dgm:t>
        <a:bodyPr/>
        <a:lstStyle/>
        <a:p>
          <a:endParaRPr lang="en-US"/>
        </a:p>
      </dgm:t>
    </dgm:pt>
    <dgm:pt modelId="{958F96DF-CD8D-4CFB-BC25-21D75E3B62D4}">
      <dgm:prSet/>
      <dgm:spPr/>
      <dgm:t>
        <a:bodyPr/>
        <a:lstStyle/>
        <a:p>
          <a:r>
            <a:rPr lang="en-US" baseline="0"/>
            <a:t>Manage the term of office of Board members according to the  Rules of the Fund; </a:t>
          </a:r>
          <a:endParaRPr lang="en-US"/>
        </a:p>
      </dgm:t>
    </dgm:pt>
    <dgm:pt modelId="{24C1E280-EBA8-42FE-93BF-CE89E548718A}" type="parTrans" cxnId="{D64EE9D5-4951-4DC8-8F17-595495681F2F}">
      <dgm:prSet/>
      <dgm:spPr/>
      <dgm:t>
        <a:bodyPr/>
        <a:lstStyle/>
        <a:p>
          <a:endParaRPr lang="en-US"/>
        </a:p>
      </dgm:t>
    </dgm:pt>
    <dgm:pt modelId="{C55E9026-034C-4C6B-A2DC-BF9C332EE259}" type="sibTrans" cxnId="{D64EE9D5-4951-4DC8-8F17-595495681F2F}">
      <dgm:prSet/>
      <dgm:spPr/>
      <dgm:t>
        <a:bodyPr/>
        <a:lstStyle/>
        <a:p>
          <a:endParaRPr lang="en-US"/>
        </a:p>
      </dgm:t>
    </dgm:pt>
    <dgm:pt modelId="{35B5CE7B-9D99-48F6-8776-D456D926D149}">
      <dgm:prSet/>
      <dgm:spPr/>
      <dgm:t>
        <a:bodyPr/>
        <a:lstStyle/>
        <a:p>
          <a:r>
            <a:rPr lang="en-US" baseline="0"/>
            <a:t>Co-ordinate the training of newly appointed Board members and the continued development of existing Board members; </a:t>
          </a:r>
          <a:endParaRPr lang="en-US"/>
        </a:p>
      </dgm:t>
    </dgm:pt>
    <dgm:pt modelId="{CADC6D34-ABDF-4AFE-B35D-B8E33675462A}" type="parTrans" cxnId="{775D2670-6889-4D5D-9660-50FC8D435BA1}">
      <dgm:prSet/>
      <dgm:spPr/>
      <dgm:t>
        <a:bodyPr/>
        <a:lstStyle/>
        <a:p>
          <a:endParaRPr lang="en-US"/>
        </a:p>
      </dgm:t>
    </dgm:pt>
    <dgm:pt modelId="{2BBA49F8-FEEB-4A43-BEB0-EEEBD94661B8}" type="sibTrans" cxnId="{775D2670-6889-4D5D-9660-50FC8D435BA1}">
      <dgm:prSet/>
      <dgm:spPr/>
      <dgm:t>
        <a:bodyPr/>
        <a:lstStyle/>
        <a:p>
          <a:endParaRPr lang="en-US"/>
        </a:p>
      </dgm:t>
    </dgm:pt>
    <dgm:pt modelId="{B4AD6EE7-483E-4C5E-8960-D50DF748814F}" type="pres">
      <dgm:prSet presAssocID="{8569BE42-ABB2-4668-A6A8-DCF955E20657}" presName="linear" presStyleCnt="0">
        <dgm:presLayoutVars>
          <dgm:dir/>
          <dgm:animLvl val="lvl"/>
          <dgm:resizeHandles val="exact"/>
        </dgm:presLayoutVars>
      </dgm:prSet>
      <dgm:spPr/>
    </dgm:pt>
    <dgm:pt modelId="{761B4232-A198-4632-8761-B10FA6C17962}" type="pres">
      <dgm:prSet presAssocID="{8A35D198-79D8-49E0-AFAA-C802E9EB3F0B}" presName="parentLin" presStyleCnt="0"/>
      <dgm:spPr/>
    </dgm:pt>
    <dgm:pt modelId="{F2249E90-0CF6-4522-AC1C-5A8382E0A82D}" type="pres">
      <dgm:prSet presAssocID="{8A35D198-79D8-49E0-AFAA-C802E9EB3F0B}" presName="parentLeftMargin" presStyleLbl="node1" presStyleIdx="0" presStyleCnt="6"/>
      <dgm:spPr/>
    </dgm:pt>
    <dgm:pt modelId="{D803C9CC-F680-4F10-87EF-B336BED5E0AC}" type="pres">
      <dgm:prSet presAssocID="{8A35D198-79D8-49E0-AFAA-C802E9EB3F0B}" presName="parentText" presStyleLbl="node1" presStyleIdx="0" presStyleCnt="6">
        <dgm:presLayoutVars>
          <dgm:chMax val="0"/>
          <dgm:bulletEnabled val="1"/>
        </dgm:presLayoutVars>
      </dgm:prSet>
      <dgm:spPr/>
    </dgm:pt>
    <dgm:pt modelId="{F1F35E7C-3208-4F4B-B3EE-470167343647}" type="pres">
      <dgm:prSet presAssocID="{8A35D198-79D8-49E0-AFAA-C802E9EB3F0B}" presName="negativeSpace" presStyleCnt="0"/>
      <dgm:spPr/>
    </dgm:pt>
    <dgm:pt modelId="{19404C73-691B-4D07-AAAC-48E98AB93F14}" type="pres">
      <dgm:prSet presAssocID="{8A35D198-79D8-49E0-AFAA-C802E9EB3F0B}" presName="childText" presStyleLbl="conFgAcc1" presStyleIdx="0" presStyleCnt="6">
        <dgm:presLayoutVars>
          <dgm:bulletEnabled val="1"/>
        </dgm:presLayoutVars>
      </dgm:prSet>
      <dgm:spPr/>
    </dgm:pt>
    <dgm:pt modelId="{7D45615B-59D2-48D2-9AB2-CEF4BFB2376C}" type="pres">
      <dgm:prSet presAssocID="{7DB244B9-1DEA-4130-90D6-15AA090D2B18}" presName="spaceBetweenRectangles" presStyleCnt="0"/>
      <dgm:spPr/>
    </dgm:pt>
    <dgm:pt modelId="{9870E235-F02B-4DED-8015-C308498F487D}" type="pres">
      <dgm:prSet presAssocID="{AE49F4D7-51D4-462B-95C4-AAB369EE27A8}" presName="parentLin" presStyleCnt="0"/>
      <dgm:spPr/>
    </dgm:pt>
    <dgm:pt modelId="{DA08D32D-C852-4E5E-B7E5-66A285BE0176}" type="pres">
      <dgm:prSet presAssocID="{AE49F4D7-51D4-462B-95C4-AAB369EE27A8}" presName="parentLeftMargin" presStyleLbl="node1" presStyleIdx="0" presStyleCnt="6"/>
      <dgm:spPr/>
    </dgm:pt>
    <dgm:pt modelId="{7C728E9C-9A08-447F-9A21-30B8E81A8A57}" type="pres">
      <dgm:prSet presAssocID="{AE49F4D7-51D4-462B-95C4-AAB369EE27A8}" presName="parentText" presStyleLbl="node1" presStyleIdx="1" presStyleCnt="6">
        <dgm:presLayoutVars>
          <dgm:chMax val="0"/>
          <dgm:bulletEnabled val="1"/>
        </dgm:presLayoutVars>
      </dgm:prSet>
      <dgm:spPr/>
    </dgm:pt>
    <dgm:pt modelId="{C63A9434-974A-406B-B477-8D7A6975E99A}" type="pres">
      <dgm:prSet presAssocID="{AE49F4D7-51D4-462B-95C4-AAB369EE27A8}" presName="negativeSpace" presStyleCnt="0"/>
      <dgm:spPr/>
    </dgm:pt>
    <dgm:pt modelId="{F7435C89-C71B-4CA9-A368-0A653C95A56A}" type="pres">
      <dgm:prSet presAssocID="{AE49F4D7-51D4-462B-95C4-AAB369EE27A8}" presName="childText" presStyleLbl="conFgAcc1" presStyleIdx="1" presStyleCnt="6">
        <dgm:presLayoutVars>
          <dgm:bulletEnabled val="1"/>
        </dgm:presLayoutVars>
      </dgm:prSet>
      <dgm:spPr/>
    </dgm:pt>
    <dgm:pt modelId="{6D102947-8D68-4435-BFCB-5158B0DAF296}" type="pres">
      <dgm:prSet presAssocID="{32978FA6-AC0D-4039-ABF0-6A9B9477F6AA}" presName="spaceBetweenRectangles" presStyleCnt="0"/>
      <dgm:spPr/>
    </dgm:pt>
    <dgm:pt modelId="{9FD81B93-EE33-4C87-A571-E629CFBE1A85}" type="pres">
      <dgm:prSet presAssocID="{A9157D9B-7794-41B7-A98D-958A9C987440}" presName="parentLin" presStyleCnt="0"/>
      <dgm:spPr/>
    </dgm:pt>
    <dgm:pt modelId="{5202B426-78EB-47FA-A1F6-6037DBE4383B}" type="pres">
      <dgm:prSet presAssocID="{A9157D9B-7794-41B7-A98D-958A9C987440}" presName="parentLeftMargin" presStyleLbl="node1" presStyleIdx="1" presStyleCnt="6"/>
      <dgm:spPr/>
    </dgm:pt>
    <dgm:pt modelId="{B781E940-8635-4587-B9E7-726A3DBBD263}" type="pres">
      <dgm:prSet presAssocID="{A9157D9B-7794-41B7-A98D-958A9C987440}" presName="parentText" presStyleLbl="node1" presStyleIdx="2" presStyleCnt="6">
        <dgm:presLayoutVars>
          <dgm:chMax val="0"/>
          <dgm:bulletEnabled val="1"/>
        </dgm:presLayoutVars>
      </dgm:prSet>
      <dgm:spPr/>
    </dgm:pt>
    <dgm:pt modelId="{85D43A6A-3C45-4B49-BC1D-79B044A2B7DC}" type="pres">
      <dgm:prSet presAssocID="{A9157D9B-7794-41B7-A98D-958A9C987440}" presName="negativeSpace" presStyleCnt="0"/>
      <dgm:spPr/>
    </dgm:pt>
    <dgm:pt modelId="{BFC4DEA0-1018-4A0F-A09B-77A2F5F000D8}" type="pres">
      <dgm:prSet presAssocID="{A9157D9B-7794-41B7-A98D-958A9C987440}" presName="childText" presStyleLbl="conFgAcc1" presStyleIdx="2" presStyleCnt="6">
        <dgm:presLayoutVars>
          <dgm:bulletEnabled val="1"/>
        </dgm:presLayoutVars>
      </dgm:prSet>
      <dgm:spPr/>
    </dgm:pt>
    <dgm:pt modelId="{19131E20-C766-4318-961D-3A07EB90CC0F}" type="pres">
      <dgm:prSet presAssocID="{65AC5616-B25D-443C-8750-E72DD521B8D1}" presName="spaceBetweenRectangles" presStyleCnt="0"/>
      <dgm:spPr/>
    </dgm:pt>
    <dgm:pt modelId="{3AD5CBC5-0201-4C43-906A-B1F921466D35}" type="pres">
      <dgm:prSet presAssocID="{EA4C586D-7045-4CB0-9ACE-7CF0EC161A9D}" presName="parentLin" presStyleCnt="0"/>
      <dgm:spPr/>
    </dgm:pt>
    <dgm:pt modelId="{51C4E10E-31F0-4425-9278-0BB3B8F95031}" type="pres">
      <dgm:prSet presAssocID="{EA4C586D-7045-4CB0-9ACE-7CF0EC161A9D}" presName="parentLeftMargin" presStyleLbl="node1" presStyleIdx="2" presStyleCnt="6"/>
      <dgm:spPr/>
    </dgm:pt>
    <dgm:pt modelId="{31600E23-2F2B-4F65-83C2-700EFB3DA9AC}" type="pres">
      <dgm:prSet presAssocID="{EA4C586D-7045-4CB0-9ACE-7CF0EC161A9D}" presName="parentText" presStyleLbl="node1" presStyleIdx="3" presStyleCnt="6">
        <dgm:presLayoutVars>
          <dgm:chMax val="0"/>
          <dgm:bulletEnabled val="1"/>
        </dgm:presLayoutVars>
      </dgm:prSet>
      <dgm:spPr/>
    </dgm:pt>
    <dgm:pt modelId="{A351B1B1-8A97-4C7F-8539-C58133B94BA5}" type="pres">
      <dgm:prSet presAssocID="{EA4C586D-7045-4CB0-9ACE-7CF0EC161A9D}" presName="negativeSpace" presStyleCnt="0"/>
      <dgm:spPr/>
    </dgm:pt>
    <dgm:pt modelId="{D7D8D2EC-FBC2-4F38-8C04-3359BD0504AC}" type="pres">
      <dgm:prSet presAssocID="{EA4C586D-7045-4CB0-9ACE-7CF0EC161A9D}" presName="childText" presStyleLbl="conFgAcc1" presStyleIdx="3" presStyleCnt="6">
        <dgm:presLayoutVars>
          <dgm:bulletEnabled val="1"/>
        </dgm:presLayoutVars>
      </dgm:prSet>
      <dgm:spPr/>
    </dgm:pt>
    <dgm:pt modelId="{E05EAB1E-2DA0-4F57-8532-57ED1EAAACB4}" type="pres">
      <dgm:prSet presAssocID="{4786012C-3971-40AF-B7BD-83FAF4F128A1}" presName="spaceBetweenRectangles" presStyleCnt="0"/>
      <dgm:spPr/>
    </dgm:pt>
    <dgm:pt modelId="{C708B594-F5AD-48C0-8BF1-D30333E3429D}" type="pres">
      <dgm:prSet presAssocID="{958F96DF-CD8D-4CFB-BC25-21D75E3B62D4}" presName="parentLin" presStyleCnt="0"/>
      <dgm:spPr/>
    </dgm:pt>
    <dgm:pt modelId="{11969EB4-D442-4A7F-90CD-56EAC7870BDB}" type="pres">
      <dgm:prSet presAssocID="{958F96DF-CD8D-4CFB-BC25-21D75E3B62D4}" presName="parentLeftMargin" presStyleLbl="node1" presStyleIdx="3" presStyleCnt="6"/>
      <dgm:spPr/>
    </dgm:pt>
    <dgm:pt modelId="{DE45DD7D-36A0-42AC-A7EB-02B2F19A5CF2}" type="pres">
      <dgm:prSet presAssocID="{958F96DF-CD8D-4CFB-BC25-21D75E3B62D4}" presName="parentText" presStyleLbl="node1" presStyleIdx="4" presStyleCnt="6">
        <dgm:presLayoutVars>
          <dgm:chMax val="0"/>
          <dgm:bulletEnabled val="1"/>
        </dgm:presLayoutVars>
      </dgm:prSet>
      <dgm:spPr/>
    </dgm:pt>
    <dgm:pt modelId="{60924568-1960-4C32-9C9C-C19606F22065}" type="pres">
      <dgm:prSet presAssocID="{958F96DF-CD8D-4CFB-BC25-21D75E3B62D4}" presName="negativeSpace" presStyleCnt="0"/>
      <dgm:spPr/>
    </dgm:pt>
    <dgm:pt modelId="{5E314C64-669D-4697-88F7-6C5452516183}" type="pres">
      <dgm:prSet presAssocID="{958F96DF-CD8D-4CFB-BC25-21D75E3B62D4}" presName="childText" presStyleLbl="conFgAcc1" presStyleIdx="4" presStyleCnt="6">
        <dgm:presLayoutVars>
          <dgm:bulletEnabled val="1"/>
        </dgm:presLayoutVars>
      </dgm:prSet>
      <dgm:spPr/>
    </dgm:pt>
    <dgm:pt modelId="{A3D9C200-9E6F-44D4-B61F-D405D9139178}" type="pres">
      <dgm:prSet presAssocID="{C55E9026-034C-4C6B-A2DC-BF9C332EE259}" presName="spaceBetweenRectangles" presStyleCnt="0"/>
      <dgm:spPr/>
    </dgm:pt>
    <dgm:pt modelId="{8E4CC0FB-4B1D-4248-9704-2D058A2EBBD1}" type="pres">
      <dgm:prSet presAssocID="{35B5CE7B-9D99-48F6-8776-D456D926D149}" presName="parentLin" presStyleCnt="0"/>
      <dgm:spPr/>
    </dgm:pt>
    <dgm:pt modelId="{8852F4A2-B064-49CC-AC1E-06947EA53674}" type="pres">
      <dgm:prSet presAssocID="{35B5CE7B-9D99-48F6-8776-D456D926D149}" presName="parentLeftMargin" presStyleLbl="node1" presStyleIdx="4" presStyleCnt="6"/>
      <dgm:spPr/>
    </dgm:pt>
    <dgm:pt modelId="{8749B924-1859-4BB2-A54A-6EEA18FC53BE}" type="pres">
      <dgm:prSet presAssocID="{35B5CE7B-9D99-48F6-8776-D456D926D149}" presName="parentText" presStyleLbl="node1" presStyleIdx="5" presStyleCnt="6">
        <dgm:presLayoutVars>
          <dgm:chMax val="0"/>
          <dgm:bulletEnabled val="1"/>
        </dgm:presLayoutVars>
      </dgm:prSet>
      <dgm:spPr/>
    </dgm:pt>
    <dgm:pt modelId="{27B621A5-7F29-4386-B2DB-000AE1F63A10}" type="pres">
      <dgm:prSet presAssocID="{35B5CE7B-9D99-48F6-8776-D456D926D149}" presName="negativeSpace" presStyleCnt="0"/>
      <dgm:spPr/>
    </dgm:pt>
    <dgm:pt modelId="{9596856C-E849-4B7E-A9AF-FF3B77673D1B}" type="pres">
      <dgm:prSet presAssocID="{35B5CE7B-9D99-48F6-8776-D456D926D149}" presName="childText" presStyleLbl="conFgAcc1" presStyleIdx="5" presStyleCnt="6">
        <dgm:presLayoutVars>
          <dgm:bulletEnabled val="1"/>
        </dgm:presLayoutVars>
      </dgm:prSet>
      <dgm:spPr/>
    </dgm:pt>
  </dgm:ptLst>
  <dgm:cxnLst>
    <dgm:cxn modelId="{50818B00-66B0-4332-B339-5963E340FFB5}" type="presOf" srcId="{35B5CE7B-9D99-48F6-8776-D456D926D149}" destId="{8749B924-1859-4BB2-A54A-6EEA18FC53BE}" srcOrd="1" destOrd="0" presId="urn:microsoft.com/office/officeart/2005/8/layout/list1"/>
    <dgm:cxn modelId="{EB5AB40B-488A-4028-B4B8-5EDC9A0A9026}" type="presOf" srcId="{8A35D198-79D8-49E0-AFAA-C802E9EB3F0B}" destId="{F2249E90-0CF6-4522-AC1C-5A8382E0A82D}" srcOrd="0" destOrd="0" presId="urn:microsoft.com/office/officeart/2005/8/layout/list1"/>
    <dgm:cxn modelId="{D825D921-C795-4853-A464-6EEABA4B284D}" type="presOf" srcId="{A9157D9B-7794-41B7-A98D-958A9C987440}" destId="{B781E940-8635-4587-B9E7-726A3DBBD263}" srcOrd="1" destOrd="0" presId="urn:microsoft.com/office/officeart/2005/8/layout/list1"/>
    <dgm:cxn modelId="{3BD0032D-6159-4562-B86F-969535F76933}" type="presOf" srcId="{8569BE42-ABB2-4668-A6A8-DCF955E20657}" destId="{B4AD6EE7-483E-4C5E-8960-D50DF748814F}" srcOrd="0" destOrd="0" presId="urn:microsoft.com/office/officeart/2005/8/layout/list1"/>
    <dgm:cxn modelId="{BF3D4D6B-5219-4B52-AB50-F27B988F8F94}" type="presOf" srcId="{AE49F4D7-51D4-462B-95C4-AAB369EE27A8}" destId="{7C728E9C-9A08-447F-9A21-30B8E81A8A57}" srcOrd="1" destOrd="0" presId="urn:microsoft.com/office/officeart/2005/8/layout/list1"/>
    <dgm:cxn modelId="{DE0ACF4C-A028-496F-A569-A6D0D256444F}" type="presOf" srcId="{AE49F4D7-51D4-462B-95C4-AAB369EE27A8}" destId="{DA08D32D-C852-4E5E-B7E5-66A285BE0176}" srcOrd="0" destOrd="0" presId="urn:microsoft.com/office/officeart/2005/8/layout/list1"/>
    <dgm:cxn modelId="{775D2670-6889-4D5D-9660-50FC8D435BA1}" srcId="{8569BE42-ABB2-4668-A6A8-DCF955E20657}" destId="{35B5CE7B-9D99-48F6-8776-D456D926D149}" srcOrd="5" destOrd="0" parTransId="{CADC6D34-ABDF-4AFE-B35D-B8E33675462A}" sibTransId="{2BBA49F8-FEEB-4A43-BEB0-EEEBD94661B8}"/>
    <dgm:cxn modelId="{C53D5C53-50CD-4D69-9B5C-FF85AD99F115}" type="presOf" srcId="{958F96DF-CD8D-4CFB-BC25-21D75E3B62D4}" destId="{DE45DD7D-36A0-42AC-A7EB-02B2F19A5CF2}" srcOrd="1" destOrd="0" presId="urn:microsoft.com/office/officeart/2005/8/layout/list1"/>
    <dgm:cxn modelId="{ADCBB374-AA58-4D2B-BC38-2AD6CDFAD373}" type="presOf" srcId="{35B5CE7B-9D99-48F6-8776-D456D926D149}" destId="{8852F4A2-B064-49CC-AC1E-06947EA53674}" srcOrd="0" destOrd="0" presId="urn:microsoft.com/office/officeart/2005/8/layout/list1"/>
    <dgm:cxn modelId="{AD7AB276-63BC-4B8B-8AFD-05FF5A9A2664}" type="presOf" srcId="{8A35D198-79D8-49E0-AFAA-C802E9EB3F0B}" destId="{D803C9CC-F680-4F10-87EF-B336BED5E0AC}" srcOrd="1" destOrd="0" presId="urn:microsoft.com/office/officeart/2005/8/layout/list1"/>
    <dgm:cxn modelId="{3609AC81-ED0D-4628-AFC2-389D74288123}" type="presOf" srcId="{A9157D9B-7794-41B7-A98D-958A9C987440}" destId="{5202B426-78EB-47FA-A1F6-6037DBE4383B}" srcOrd="0" destOrd="0" presId="urn:microsoft.com/office/officeart/2005/8/layout/list1"/>
    <dgm:cxn modelId="{3F46D3BD-B5DD-4687-BF50-829632E9483C}" type="presOf" srcId="{958F96DF-CD8D-4CFB-BC25-21D75E3B62D4}" destId="{11969EB4-D442-4A7F-90CD-56EAC7870BDB}" srcOrd="0" destOrd="0" presId="urn:microsoft.com/office/officeart/2005/8/layout/list1"/>
    <dgm:cxn modelId="{C9F9C1BE-0CB9-465C-ADBD-2310360E3129}" type="presOf" srcId="{EA4C586D-7045-4CB0-9ACE-7CF0EC161A9D}" destId="{51C4E10E-31F0-4425-9278-0BB3B8F95031}" srcOrd="0" destOrd="0" presId="urn:microsoft.com/office/officeart/2005/8/layout/list1"/>
    <dgm:cxn modelId="{4FA7F4BE-C8E6-4515-8E76-6670A4D6364E}" srcId="{8569BE42-ABB2-4668-A6A8-DCF955E20657}" destId="{A9157D9B-7794-41B7-A98D-958A9C987440}" srcOrd="2" destOrd="0" parTransId="{2F01F60C-3F89-41E0-9286-F9A1FF2E8A82}" sibTransId="{65AC5616-B25D-443C-8750-E72DD521B8D1}"/>
    <dgm:cxn modelId="{D9D0E8C5-5331-487D-A66C-0FAFCD59438D}" srcId="{8569BE42-ABB2-4668-A6A8-DCF955E20657}" destId="{AE49F4D7-51D4-462B-95C4-AAB369EE27A8}" srcOrd="1" destOrd="0" parTransId="{F3CB6D18-7E43-4BFB-9533-29CBA9A9596C}" sibTransId="{32978FA6-AC0D-4039-ABF0-6A9B9477F6AA}"/>
    <dgm:cxn modelId="{D64EE9D5-4951-4DC8-8F17-595495681F2F}" srcId="{8569BE42-ABB2-4668-A6A8-DCF955E20657}" destId="{958F96DF-CD8D-4CFB-BC25-21D75E3B62D4}" srcOrd="4" destOrd="0" parTransId="{24C1E280-EBA8-42FE-93BF-CE89E548718A}" sibTransId="{C55E9026-034C-4C6B-A2DC-BF9C332EE259}"/>
    <dgm:cxn modelId="{0E270EDB-4BA0-4A72-83D2-6627D0D79034}" srcId="{8569BE42-ABB2-4668-A6A8-DCF955E20657}" destId="{8A35D198-79D8-49E0-AFAA-C802E9EB3F0B}" srcOrd="0" destOrd="0" parTransId="{3E8D308D-11A8-4439-94AC-688F1A6FAED6}" sibTransId="{7DB244B9-1DEA-4130-90D6-15AA090D2B18}"/>
    <dgm:cxn modelId="{450155EF-2476-4E1D-B5D1-29B45412C872}" srcId="{8569BE42-ABB2-4668-A6A8-DCF955E20657}" destId="{EA4C586D-7045-4CB0-9ACE-7CF0EC161A9D}" srcOrd="3" destOrd="0" parTransId="{8B20D98A-9139-46E2-B1DE-2085CE2E879C}" sibTransId="{4786012C-3971-40AF-B7BD-83FAF4F128A1}"/>
    <dgm:cxn modelId="{F1A6C0FE-0A0A-4145-A384-C5DC6CDB648D}" type="presOf" srcId="{EA4C586D-7045-4CB0-9ACE-7CF0EC161A9D}" destId="{31600E23-2F2B-4F65-83C2-700EFB3DA9AC}" srcOrd="1" destOrd="0" presId="urn:microsoft.com/office/officeart/2005/8/layout/list1"/>
    <dgm:cxn modelId="{48F51265-CDBA-43A7-886A-8184239C4F59}" type="presParOf" srcId="{B4AD6EE7-483E-4C5E-8960-D50DF748814F}" destId="{761B4232-A198-4632-8761-B10FA6C17962}" srcOrd="0" destOrd="0" presId="urn:microsoft.com/office/officeart/2005/8/layout/list1"/>
    <dgm:cxn modelId="{E4BE2DA4-EF10-4CA2-9F32-2663D288BBE6}" type="presParOf" srcId="{761B4232-A198-4632-8761-B10FA6C17962}" destId="{F2249E90-0CF6-4522-AC1C-5A8382E0A82D}" srcOrd="0" destOrd="0" presId="urn:microsoft.com/office/officeart/2005/8/layout/list1"/>
    <dgm:cxn modelId="{FAC6E4CD-6FF7-44BF-B6B9-9C4D31C63EDC}" type="presParOf" srcId="{761B4232-A198-4632-8761-B10FA6C17962}" destId="{D803C9CC-F680-4F10-87EF-B336BED5E0AC}" srcOrd="1" destOrd="0" presId="urn:microsoft.com/office/officeart/2005/8/layout/list1"/>
    <dgm:cxn modelId="{B6C178C0-9025-4CCC-B4ED-736B6C9FC8A7}" type="presParOf" srcId="{B4AD6EE7-483E-4C5E-8960-D50DF748814F}" destId="{F1F35E7C-3208-4F4B-B3EE-470167343647}" srcOrd="1" destOrd="0" presId="urn:microsoft.com/office/officeart/2005/8/layout/list1"/>
    <dgm:cxn modelId="{18AD2DEE-59D3-405E-9715-4B0F16AA8E20}" type="presParOf" srcId="{B4AD6EE7-483E-4C5E-8960-D50DF748814F}" destId="{19404C73-691B-4D07-AAAC-48E98AB93F14}" srcOrd="2" destOrd="0" presId="urn:microsoft.com/office/officeart/2005/8/layout/list1"/>
    <dgm:cxn modelId="{1C14FFE8-C555-426A-AA14-42A11FFB957E}" type="presParOf" srcId="{B4AD6EE7-483E-4C5E-8960-D50DF748814F}" destId="{7D45615B-59D2-48D2-9AB2-CEF4BFB2376C}" srcOrd="3" destOrd="0" presId="urn:microsoft.com/office/officeart/2005/8/layout/list1"/>
    <dgm:cxn modelId="{143E64CC-F91B-4C64-89F5-AFC414211181}" type="presParOf" srcId="{B4AD6EE7-483E-4C5E-8960-D50DF748814F}" destId="{9870E235-F02B-4DED-8015-C308498F487D}" srcOrd="4" destOrd="0" presId="urn:microsoft.com/office/officeart/2005/8/layout/list1"/>
    <dgm:cxn modelId="{4813995B-5943-41C2-9FE6-4E1A6675CB9B}" type="presParOf" srcId="{9870E235-F02B-4DED-8015-C308498F487D}" destId="{DA08D32D-C852-4E5E-B7E5-66A285BE0176}" srcOrd="0" destOrd="0" presId="urn:microsoft.com/office/officeart/2005/8/layout/list1"/>
    <dgm:cxn modelId="{8C27B84C-E9DD-45A0-B812-7A0BA36B3E7C}" type="presParOf" srcId="{9870E235-F02B-4DED-8015-C308498F487D}" destId="{7C728E9C-9A08-447F-9A21-30B8E81A8A57}" srcOrd="1" destOrd="0" presId="urn:microsoft.com/office/officeart/2005/8/layout/list1"/>
    <dgm:cxn modelId="{06C9A143-6B7E-46D3-8215-DF4BD0DF3397}" type="presParOf" srcId="{B4AD6EE7-483E-4C5E-8960-D50DF748814F}" destId="{C63A9434-974A-406B-B477-8D7A6975E99A}" srcOrd="5" destOrd="0" presId="urn:microsoft.com/office/officeart/2005/8/layout/list1"/>
    <dgm:cxn modelId="{AE491708-5B29-4F15-97C4-668CA227ED82}" type="presParOf" srcId="{B4AD6EE7-483E-4C5E-8960-D50DF748814F}" destId="{F7435C89-C71B-4CA9-A368-0A653C95A56A}" srcOrd="6" destOrd="0" presId="urn:microsoft.com/office/officeart/2005/8/layout/list1"/>
    <dgm:cxn modelId="{F94EE333-495E-4D81-9836-1BDD7D7CFC24}" type="presParOf" srcId="{B4AD6EE7-483E-4C5E-8960-D50DF748814F}" destId="{6D102947-8D68-4435-BFCB-5158B0DAF296}" srcOrd="7" destOrd="0" presId="urn:microsoft.com/office/officeart/2005/8/layout/list1"/>
    <dgm:cxn modelId="{1302129F-0836-4A9D-AABD-2045A7C7BA9E}" type="presParOf" srcId="{B4AD6EE7-483E-4C5E-8960-D50DF748814F}" destId="{9FD81B93-EE33-4C87-A571-E629CFBE1A85}" srcOrd="8" destOrd="0" presId="urn:microsoft.com/office/officeart/2005/8/layout/list1"/>
    <dgm:cxn modelId="{E430F764-EBB6-4009-B98D-22AE92ED86F3}" type="presParOf" srcId="{9FD81B93-EE33-4C87-A571-E629CFBE1A85}" destId="{5202B426-78EB-47FA-A1F6-6037DBE4383B}" srcOrd="0" destOrd="0" presId="urn:microsoft.com/office/officeart/2005/8/layout/list1"/>
    <dgm:cxn modelId="{45F86CC3-B48F-419E-A64C-63D155E57087}" type="presParOf" srcId="{9FD81B93-EE33-4C87-A571-E629CFBE1A85}" destId="{B781E940-8635-4587-B9E7-726A3DBBD263}" srcOrd="1" destOrd="0" presId="urn:microsoft.com/office/officeart/2005/8/layout/list1"/>
    <dgm:cxn modelId="{EE77FBD4-DAC9-452F-A1AA-F53B520F948D}" type="presParOf" srcId="{B4AD6EE7-483E-4C5E-8960-D50DF748814F}" destId="{85D43A6A-3C45-4B49-BC1D-79B044A2B7DC}" srcOrd="9" destOrd="0" presId="urn:microsoft.com/office/officeart/2005/8/layout/list1"/>
    <dgm:cxn modelId="{8B28D83A-BF55-4F11-A4AE-90E4FD8D75DE}" type="presParOf" srcId="{B4AD6EE7-483E-4C5E-8960-D50DF748814F}" destId="{BFC4DEA0-1018-4A0F-A09B-77A2F5F000D8}" srcOrd="10" destOrd="0" presId="urn:microsoft.com/office/officeart/2005/8/layout/list1"/>
    <dgm:cxn modelId="{9CCFF203-BCB2-43CA-A1C6-2C5D129FFB52}" type="presParOf" srcId="{B4AD6EE7-483E-4C5E-8960-D50DF748814F}" destId="{19131E20-C766-4318-961D-3A07EB90CC0F}" srcOrd="11" destOrd="0" presId="urn:microsoft.com/office/officeart/2005/8/layout/list1"/>
    <dgm:cxn modelId="{798585A7-6D1A-488F-81F2-1A24BAFAC071}" type="presParOf" srcId="{B4AD6EE7-483E-4C5E-8960-D50DF748814F}" destId="{3AD5CBC5-0201-4C43-906A-B1F921466D35}" srcOrd="12" destOrd="0" presId="urn:microsoft.com/office/officeart/2005/8/layout/list1"/>
    <dgm:cxn modelId="{6F5457D7-DD88-4C1F-B196-98E2EA092CF7}" type="presParOf" srcId="{3AD5CBC5-0201-4C43-906A-B1F921466D35}" destId="{51C4E10E-31F0-4425-9278-0BB3B8F95031}" srcOrd="0" destOrd="0" presId="urn:microsoft.com/office/officeart/2005/8/layout/list1"/>
    <dgm:cxn modelId="{CD58B139-2BCC-4A05-A8DB-324347E961E9}" type="presParOf" srcId="{3AD5CBC5-0201-4C43-906A-B1F921466D35}" destId="{31600E23-2F2B-4F65-83C2-700EFB3DA9AC}" srcOrd="1" destOrd="0" presId="urn:microsoft.com/office/officeart/2005/8/layout/list1"/>
    <dgm:cxn modelId="{C9E8FEB9-4DAF-4DC2-A536-E85BDD7BB605}" type="presParOf" srcId="{B4AD6EE7-483E-4C5E-8960-D50DF748814F}" destId="{A351B1B1-8A97-4C7F-8539-C58133B94BA5}" srcOrd="13" destOrd="0" presId="urn:microsoft.com/office/officeart/2005/8/layout/list1"/>
    <dgm:cxn modelId="{0400B09E-1124-43AD-87F6-9B2C760C286D}" type="presParOf" srcId="{B4AD6EE7-483E-4C5E-8960-D50DF748814F}" destId="{D7D8D2EC-FBC2-4F38-8C04-3359BD0504AC}" srcOrd="14" destOrd="0" presId="urn:microsoft.com/office/officeart/2005/8/layout/list1"/>
    <dgm:cxn modelId="{7A956CA4-AAC4-449C-9B15-AF540F2541A4}" type="presParOf" srcId="{B4AD6EE7-483E-4C5E-8960-D50DF748814F}" destId="{E05EAB1E-2DA0-4F57-8532-57ED1EAAACB4}" srcOrd="15" destOrd="0" presId="urn:microsoft.com/office/officeart/2005/8/layout/list1"/>
    <dgm:cxn modelId="{5104C29C-E028-4CD4-BF2B-CED60C2D711F}" type="presParOf" srcId="{B4AD6EE7-483E-4C5E-8960-D50DF748814F}" destId="{C708B594-F5AD-48C0-8BF1-D30333E3429D}" srcOrd="16" destOrd="0" presId="urn:microsoft.com/office/officeart/2005/8/layout/list1"/>
    <dgm:cxn modelId="{B3060FF1-27C9-4C6E-89E2-2E2ADEA1837A}" type="presParOf" srcId="{C708B594-F5AD-48C0-8BF1-D30333E3429D}" destId="{11969EB4-D442-4A7F-90CD-56EAC7870BDB}" srcOrd="0" destOrd="0" presId="urn:microsoft.com/office/officeart/2005/8/layout/list1"/>
    <dgm:cxn modelId="{B0F3E771-FF55-4AAB-BACD-346EC03F0F21}" type="presParOf" srcId="{C708B594-F5AD-48C0-8BF1-D30333E3429D}" destId="{DE45DD7D-36A0-42AC-A7EB-02B2F19A5CF2}" srcOrd="1" destOrd="0" presId="urn:microsoft.com/office/officeart/2005/8/layout/list1"/>
    <dgm:cxn modelId="{C2F77BA6-FFEC-43D9-9EB4-2C210AD00F2A}" type="presParOf" srcId="{B4AD6EE7-483E-4C5E-8960-D50DF748814F}" destId="{60924568-1960-4C32-9C9C-C19606F22065}" srcOrd="17" destOrd="0" presId="urn:microsoft.com/office/officeart/2005/8/layout/list1"/>
    <dgm:cxn modelId="{20C0A2D9-F9DD-4C74-BEF9-9E9B8D2DF15B}" type="presParOf" srcId="{B4AD6EE7-483E-4C5E-8960-D50DF748814F}" destId="{5E314C64-669D-4697-88F7-6C5452516183}" srcOrd="18" destOrd="0" presId="urn:microsoft.com/office/officeart/2005/8/layout/list1"/>
    <dgm:cxn modelId="{B6C6F59F-D8C0-4F6D-9E24-C55B2938131E}" type="presParOf" srcId="{B4AD6EE7-483E-4C5E-8960-D50DF748814F}" destId="{A3D9C200-9E6F-44D4-B61F-D405D9139178}" srcOrd="19" destOrd="0" presId="urn:microsoft.com/office/officeart/2005/8/layout/list1"/>
    <dgm:cxn modelId="{88654E92-32BE-4CE1-85C3-AD3BB4D32C97}" type="presParOf" srcId="{B4AD6EE7-483E-4C5E-8960-D50DF748814F}" destId="{8E4CC0FB-4B1D-4248-9704-2D058A2EBBD1}" srcOrd="20" destOrd="0" presId="urn:microsoft.com/office/officeart/2005/8/layout/list1"/>
    <dgm:cxn modelId="{F3AEA430-5D69-4690-BC33-6581B37F8053}" type="presParOf" srcId="{8E4CC0FB-4B1D-4248-9704-2D058A2EBBD1}" destId="{8852F4A2-B064-49CC-AC1E-06947EA53674}" srcOrd="0" destOrd="0" presId="urn:microsoft.com/office/officeart/2005/8/layout/list1"/>
    <dgm:cxn modelId="{23F59349-8334-4941-8989-F1AEF9E52ECE}" type="presParOf" srcId="{8E4CC0FB-4B1D-4248-9704-2D058A2EBBD1}" destId="{8749B924-1859-4BB2-A54A-6EEA18FC53BE}" srcOrd="1" destOrd="0" presId="urn:microsoft.com/office/officeart/2005/8/layout/list1"/>
    <dgm:cxn modelId="{3AB81132-C0B8-4A33-A83B-FFD9E1A3A29F}" type="presParOf" srcId="{B4AD6EE7-483E-4C5E-8960-D50DF748814F}" destId="{27B621A5-7F29-4386-B2DB-000AE1F63A10}" srcOrd="21" destOrd="0" presId="urn:microsoft.com/office/officeart/2005/8/layout/list1"/>
    <dgm:cxn modelId="{043DC163-8BD3-415D-95E4-107690D43977}" type="presParOf" srcId="{B4AD6EE7-483E-4C5E-8960-D50DF748814F}" destId="{9596856C-E849-4B7E-A9AF-FF3B77673D1B}"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C15AB6F-75CD-415F-A659-99B581FCAB43}">
      <dsp:nvSpPr>
        <dsp:cNvPr id="0" name=""/>
        <dsp:cNvSpPr/>
      </dsp:nvSpPr>
      <dsp:spPr>
        <a:xfrm rot="5400000">
          <a:off x="1503557" y="445358"/>
          <a:ext cx="2311270" cy="3845902"/>
        </a:xfrm>
        <a:prstGeom prst="corner">
          <a:avLst>
            <a:gd name="adj1" fmla="val 16120"/>
            <a:gd name="adj2" fmla="val 16110"/>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472FAA-2E28-4425-A68A-BBDA9D6C0EEB}">
      <dsp:nvSpPr>
        <dsp:cNvPr id="0" name=""/>
        <dsp:cNvSpPr/>
      </dsp:nvSpPr>
      <dsp:spPr>
        <a:xfrm>
          <a:off x="1117748" y="1594455"/>
          <a:ext cx="3472102" cy="30435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baseline="0" dirty="0">
              <a:latin typeface="Arial" panose="020B0604020202020204" pitchFamily="34" charset="0"/>
              <a:cs typeface="Arial" panose="020B0604020202020204" pitchFamily="34" charset="0"/>
            </a:rPr>
            <a:t>The expectation per se is not that the Board Chair should have  a higher standard of knowledge.</a:t>
          </a:r>
        </a:p>
        <a:p>
          <a:pPr marL="0" lvl="0" indent="0" algn="l" defTabSz="711200">
            <a:lnSpc>
              <a:spcPct val="90000"/>
            </a:lnSpc>
            <a:spcBef>
              <a:spcPct val="0"/>
            </a:spcBef>
            <a:spcAft>
              <a:spcPct val="35000"/>
            </a:spcAft>
            <a:buNone/>
          </a:pPr>
          <a:r>
            <a:rPr lang="en-US" sz="1600" kern="1200" baseline="0" dirty="0">
              <a:latin typeface="Arial" panose="020B0604020202020204" pitchFamily="34" charset="0"/>
              <a:cs typeface="Arial" panose="020B0604020202020204" pitchFamily="34" charset="0"/>
            </a:rPr>
            <a:t>However as  a matter of good practice, the chair needs to be able to demonstrate these skills and behaviors </a:t>
          </a:r>
          <a:endParaRPr lang="en-US" sz="1600" kern="1200" dirty="0">
            <a:latin typeface="Arial" panose="020B0604020202020204" pitchFamily="34" charset="0"/>
            <a:cs typeface="Arial" panose="020B0604020202020204" pitchFamily="34" charset="0"/>
          </a:endParaRPr>
        </a:p>
      </dsp:txBody>
      <dsp:txXfrm>
        <a:off x="1117748" y="1594455"/>
        <a:ext cx="3472102" cy="3043501"/>
      </dsp:txXfrm>
    </dsp:sp>
    <dsp:sp modelId="{42DAF9EA-BA3D-41D2-9423-9AE6E1569B53}">
      <dsp:nvSpPr>
        <dsp:cNvPr id="0" name=""/>
        <dsp:cNvSpPr/>
      </dsp:nvSpPr>
      <dsp:spPr>
        <a:xfrm>
          <a:off x="3934737" y="162219"/>
          <a:ext cx="655113" cy="655113"/>
        </a:xfrm>
        <a:prstGeom prst="triangle">
          <a:avLst>
            <a:gd name="adj" fmla="val 100000"/>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A6CD2A-B438-48B4-9106-C93E557BBA7F}">
      <dsp:nvSpPr>
        <dsp:cNvPr id="0" name=""/>
        <dsp:cNvSpPr/>
      </dsp:nvSpPr>
      <dsp:spPr>
        <a:xfrm rot="5400000">
          <a:off x="5754089" y="-766451"/>
          <a:ext cx="2311270" cy="3845902"/>
        </a:xfrm>
        <a:prstGeom prst="corner">
          <a:avLst>
            <a:gd name="adj1" fmla="val 16120"/>
            <a:gd name="adj2" fmla="val 16110"/>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ED1D1F-626F-43AB-8259-F94B18D45977}">
      <dsp:nvSpPr>
        <dsp:cNvPr id="0" name=""/>
        <dsp:cNvSpPr/>
      </dsp:nvSpPr>
      <dsp:spPr>
        <a:xfrm>
          <a:off x="5364808" y="290563"/>
          <a:ext cx="3479046" cy="33635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baseline="0" dirty="0">
              <a:latin typeface="Arial" panose="020B0604020202020204" pitchFamily="34" charset="0"/>
              <a:cs typeface="Arial" panose="020B0604020202020204" pitchFamily="34" charset="0"/>
            </a:rPr>
            <a:t>Act as the leader and demonstrate the standards of behaviour expected from other members of the board.</a:t>
          </a:r>
        </a:p>
        <a:p>
          <a:pPr marL="0" lvl="0" indent="0" algn="l" defTabSz="711200">
            <a:lnSpc>
              <a:spcPct val="90000"/>
            </a:lnSpc>
            <a:spcBef>
              <a:spcPct val="0"/>
            </a:spcBef>
            <a:spcAft>
              <a:spcPct val="35000"/>
            </a:spcAft>
            <a:buNone/>
          </a:pPr>
          <a:r>
            <a:rPr lang="en-US" sz="1600" kern="1200" baseline="0" dirty="0">
              <a:latin typeface="Arial" panose="020B0604020202020204" pitchFamily="34" charset="0"/>
              <a:cs typeface="Arial" panose="020B0604020202020204" pitchFamily="34" charset="0"/>
            </a:rPr>
            <a:t>Represent the interests of the fund to all relevant parties, including employers, advisers, service providers, and members.</a:t>
          </a:r>
        </a:p>
        <a:p>
          <a:pPr marL="0" lvl="0" indent="0" algn="l" defTabSz="711200">
            <a:lnSpc>
              <a:spcPct val="90000"/>
            </a:lnSpc>
            <a:spcBef>
              <a:spcPct val="0"/>
            </a:spcBef>
            <a:spcAft>
              <a:spcPct val="35000"/>
            </a:spcAft>
            <a:buNone/>
          </a:pPr>
          <a:r>
            <a:rPr lang="en-US" sz="1600" kern="1200" baseline="0" dirty="0">
              <a:latin typeface="Arial" panose="020B0604020202020204" pitchFamily="34" charset="0"/>
              <a:cs typeface="Arial" panose="020B0604020202020204" pitchFamily="34" charset="0"/>
            </a:rPr>
            <a:t>Have an independent viewpoint when necessary and be able to manage potential conflicts</a:t>
          </a:r>
        </a:p>
        <a:p>
          <a:pPr marL="0" lvl="0" indent="0" algn="l" defTabSz="711200">
            <a:lnSpc>
              <a:spcPct val="90000"/>
            </a:lnSpc>
            <a:spcBef>
              <a:spcPct val="0"/>
            </a:spcBef>
            <a:spcAft>
              <a:spcPct val="35000"/>
            </a:spcAft>
            <a:buNone/>
          </a:pPr>
          <a:r>
            <a:rPr lang="en-US" sz="1600" kern="1200" baseline="0" dirty="0">
              <a:latin typeface="Arial" panose="020B0604020202020204" pitchFamily="34" charset="0"/>
              <a:cs typeface="Arial" panose="020B0604020202020204" pitchFamily="34" charset="0"/>
            </a:rPr>
            <a:t>Be able to recognise each individual member’s potential, and ensure their knowledge and skills are used effectively.</a:t>
          </a:r>
          <a:endParaRPr lang="en-US" sz="1600" kern="1200" dirty="0">
            <a:latin typeface="Arial" panose="020B0604020202020204" pitchFamily="34" charset="0"/>
            <a:cs typeface="Arial" panose="020B0604020202020204" pitchFamily="34" charset="0"/>
          </a:endParaRPr>
        </a:p>
      </dsp:txBody>
      <dsp:txXfrm>
        <a:off x="5364808" y="290563"/>
        <a:ext cx="3479046" cy="33635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B79BBD-A1DA-4320-ABAB-CBFC59DC2FBD}">
      <dsp:nvSpPr>
        <dsp:cNvPr id="0" name=""/>
        <dsp:cNvSpPr/>
      </dsp:nvSpPr>
      <dsp:spPr>
        <a:xfrm>
          <a:off x="0" y="203978"/>
          <a:ext cx="9601200" cy="835200"/>
        </a:xfrm>
        <a:prstGeom prst="rect">
          <a:avLst/>
        </a:prstGeom>
        <a:solidFill>
          <a:schemeClr val="accent1">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just" defTabSz="1289050">
            <a:lnSpc>
              <a:spcPct val="90000"/>
            </a:lnSpc>
            <a:spcBef>
              <a:spcPct val="0"/>
            </a:spcBef>
            <a:spcAft>
              <a:spcPct val="35000"/>
            </a:spcAft>
            <a:buNone/>
          </a:pPr>
          <a:r>
            <a:rPr lang="en-US" sz="2900" kern="1200" baseline="0">
              <a:latin typeface="Arial" panose="020B0604020202020204" pitchFamily="34" charset="0"/>
              <a:cs typeface="Arial" panose="020B0604020202020204" pitchFamily="34" charset="0"/>
            </a:rPr>
            <a:t>Be able to demonstrate elements of the following skills: </a:t>
          </a:r>
          <a:endParaRPr lang="en-US" sz="2900" kern="1200">
            <a:latin typeface="Arial" panose="020B0604020202020204" pitchFamily="34" charset="0"/>
            <a:cs typeface="Arial" panose="020B0604020202020204" pitchFamily="34" charset="0"/>
          </a:endParaRPr>
        </a:p>
      </dsp:txBody>
      <dsp:txXfrm>
        <a:off x="0" y="203978"/>
        <a:ext cx="9601200" cy="835200"/>
      </dsp:txXfrm>
    </dsp:sp>
    <dsp:sp modelId="{DB53787B-FBF3-428B-8C5E-4DBAC8847C2D}">
      <dsp:nvSpPr>
        <dsp:cNvPr id="0" name=""/>
        <dsp:cNvSpPr/>
      </dsp:nvSpPr>
      <dsp:spPr>
        <a:xfrm>
          <a:off x="0" y="1039178"/>
          <a:ext cx="9601200" cy="2865780"/>
        </a:xfrm>
        <a:prstGeom prst="rect">
          <a:avLst/>
        </a:prstGeom>
        <a:solidFill>
          <a:schemeClr val="accent1">
            <a:alpha val="90000"/>
            <a:tint val="40000"/>
            <a:hueOff val="0"/>
            <a:satOff val="0"/>
            <a:lumOff val="0"/>
            <a:alphaOff val="0"/>
          </a:schemeClr>
        </a:solidFill>
        <a:ln w="34925"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4686" tIns="154686" rIns="206248" bIns="232029" numCol="1" spcCol="1270" anchor="t" anchorCtr="0">
          <a:noAutofit/>
        </a:bodyPr>
        <a:lstStyle/>
        <a:p>
          <a:pPr marL="285750" lvl="1" indent="-285750" algn="just" defTabSz="1289050">
            <a:lnSpc>
              <a:spcPct val="90000"/>
            </a:lnSpc>
            <a:spcBef>
              <a:spcPct val="0"/>
            </a:spcBef>
            <a:spcAft>
              <a:spcPct val="15000"/>
            </a:spcAft>
            <a:buChar char="•"/>
          </a:pPr>
          <a:r>
            <a:rPr lang="en-US" sz="2900" i="0" kern="1200" baseline="0">
              <a:latin typeface="Arial" panose="020B0604020202020204" pitchFamily="34" charset="0"/>
              <a:cs typeface="Arial" panose="020B0604020202020204" pitchFamily="34" charset="0"/>
            </a:rPr>
            <a:t>Communication with the Regulator and the fund’s stakeholders.</a:t>
          </a:r>
          <a:endParaRPr lang="en-US" sz="2900" kern="1200">
            <a:latin typeface="Arial" panose="020B0604020202020204" pitchFamily="34" charset="0"/>
            <a:cs typeface="Arial" panose="020B0604020202020204" pitchFamily="34" charset="0"/>
          </a:endParaRPr>
        </a:p>
        <a:p>
          <a:pPr marL="285750" lvl="1" indent="-285750" algn="just" defTabSz="1289050">
            <a:lnSpc>
              <a:spcPct val="90000"/>
            </a:lnSpc>
            <a:spcBef>
              <a:spcPct val="0"/>
            </a:spcBef>
            <a:spcAft>
              <a:spcPct val="15000"/>
            </a:spcAft>
            <a:buChar char="•"/>
          </a:pPr>
          <a:r>
            <a:rPr lang="en-US" sz="2900" i="0" kern="1200" baseline="0" dirty="0">
              <a:latin typeface="Arial" panose="020B0604020202020204" pitchFamily="34" charset="0"/>
              <a:cs typeface="Arial" panose="020B0604020202020204" pitchFamily="34" charset="0"/>
            </a:rPr>
            <a:t>Work with the fund’s administrators to ensure there is a clear cycle of meetings and agendas are set on time</a:t>
          </a:r>
          <a:endParaRPr lang="en-US" sz="2900" kern="1200" dirty="0">
            <a:latin typeface="Arial" panose="020B0604020202020204" pitchFamily="34" charset="0"/>
            <a:cs typeface="Arial" panose="020B0604020202020204" pitchFamily="34" charset="0"/>
          </a:endParaRPr>
        </a:p>
        <a:p>
          <a:pPr marL="285750" lvl="1" indent="-285750" algn="just" defTabSz="1289050">
            <a:lnSpc>
              <a:spcPct val="90000"/>
            </a:lnSpc>
            <a:spcBef>
              <a:spcPct val="0"/>
            </a:spcBef>
            <a:spcAft>
              <a:spcPct val="15000"/>
            </a:spcAft>
            <a:buChar char="•"/>
          </a:pPr>
          <a:r>
            <a:rPr lang="en-US" sz="2900" i="0" kern="1200" baseline="0">
              <a:latin typeface="Arial" panose="020B0604020202020204" pitchFamily="34" charset="0"/>
              <a:cs typeface="Arial" panose="020B0604020202020204" pitchFamily="34" charset="0"/>
            </a:rPr>
            <a:t>monitoring that recommendations made at board meetings are implemented.</a:t>
          </a:r>
          <a:endParaRPr lang="en-US" sz="2900" kern="1200">
            <a:latin typeface="Arial" panose="020B0604020202020204" pitchFamily="34" charset="0"/>
            <a:cs typeface="Arial" panose="020B0604020202020204" pitchFamily="34" charset="0"/>
          </a:endParaRPr>
        </a:p>
      </dsp:txBody>
      <dsp:txXfrm>
        <a:off x="0" y="1039178"/>
        <a:ext cx="9601200" cy="28657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0062CF-172D-44D3-837C-8EB11E6743ED}">
      <dsp:nvSpPr>
        <dsp:cNvPr id="0" name=""/>
        <dsp:cNvSpPr/>
      </dsp:nvSpPr>
      <dsp:spPr>
        <a:xfrm>
          <a:off x="0" y="67269"/>
          <a:ext cx="9601200" cy="74880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dirty="0"/>
            <a:t>Encourage members of the board to think strategically and take the broad, long-term view.</a:t>
          </a:r>
          <a:endParaRPr lang="en-US" sz="2000" kern="1200" dirty="0"/>
        </a:p>
      </dsp:txBody>
      <dsp:txXfrm>
        <a:off x="36553" y="103822"/>
        <a:ext cx="9528094" cy="675694"/>
      </dsp:txXfrm>
    </dsp:sp>
    <dsp:sp modelId="{5BA7B66D-D9D6-4903-B1C8-4C5097310A1C}">
      <dsp:nvSpPr>
        <dsp:cNvPr id="0" name=""/>
        <dsp:cNvSpPr/>
      </dsp:nvSpPr>
      <dsp:spPr>
        <a:xfrm>
          <a:off x="0" y="873669"/>
          <a:ext cx="9601200" cy="74880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a:t>Help achieve compromise and consensus between differing parties to achieve good member outcomes.</a:t>
          </a:r>
          <a:endParaRPr lang="en-US" sz="2000" kern="1200"/>
        </a:p>
      </dsp:txBody>
      <dsp:txXfrm>
        <a:off x="36553" y="910222"/>
        <a:ext cx="9528094" cy="675694"/>
      </dsp:txXfrm>
    </dsp:sp>
    <dsp:sp modelId="{9FAF37FD-4A9F-4D3D-9BC6-792C46F8664D}">
      <dsp:nvSpPr>
        <dsp:cNvPr id="0" name=""/>
        <dsp:cNvSpPr/>
      </dsp:nvSpPr>
      <dsp:spPr>
        <a:xfrm>
          <a:off x="0" y="1680069"/>
          <a:ext cx="9601200" cy="74880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dirty="0"/>
            <a:t>Encourage participation from all, including new members.</a:t>
          </a:r>
          <a:endParaRPr lang="en-US" sz="2000" kern="1200" dirty="0"/>
        </a:p>
      </dsp:txBody>
      <dsp:txXfrm>
        <a:off x="36553" y="1716622"/>
        <a:ext cx="9528094" cy="675694"/>
      </dsp:txXfrm>
    </dsp:sp>
    <dsp:sp modelId="{F8361628-5906-4838-BD24-8ECD7A7CA2E9}">
      <dsp:nvSpPr>
        <dsp:cNvPr id="0" name=""/>
        <dsp:cNvSpPr/>
      </dsp:nvSpPr>
      <dsp:spPr>
        <a:xfrm>
          <a:off x="0" y="2486469"/>
          <a:ext cx="9601200" cy="74880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a:t>Ensure accountability and measurement.</a:t>
          </a:r>
          <a:endParaRPr lang="en-US" sz="2000" kern="1200"/>
        </a:p>
      </dsp:txBody>
      <dsp:txXfrm>
        <a:off x="36553" y="2523022"/>
        <a:ext cx="9528094" cy="675694"/>
      </dsp:txXfrm>
    </dsp:sp>
    <dsp:sp modelId="{A61E86E1-B587-4E3A-A7CC-172704D1D11E}">
      <dsp:nvSpPr>
        <dsp:cNvPr id="0" name=""/>
        <dsp:cNvSpPr/>
      </dsp:nvSpPr>
      <dsp:spPr>
        <a:xfrm>
          <a:off x="0" y="3292868"/>
          <a:ext cx="9601200" cy="74880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baseline="0" dirty="0"/>
            <a:t>Ensure  that any breach of duty is considered and followed under the fund’s procedure for reporting to the Pensions Regulator and to the Fund’s Administrator;</a:t>
          </a:r>
          <a:endParaRPr lang="en-US" sz="2000" kern="1200" dirty="0"/>
        </a:p>
      </dsp:txBody>
      <dsp:txXfrm>
        <a:off x="36553" y="3329421"/>
        <a:ext cx="9528094" cy="6756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91F7C2-39DE-4583-BFBA-1755B43DEB76}">
      <dsp:nvSpPr>
        <dsp:cNvPr id="0" name=""/>
        <dsp:cNvSpPr/>
      </dsp:nvSpPr>
      <dsp:spPr>
        <a:xfrm>
          <a:off x="2091" y="0"/>
          <a:ext cx="3253511" cy="4276580"/>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baseline="0" dirty="0">
              <a:latin typeface="Arial" panose="020B0604020202020204" pitchFamily="34" charset="0"/>
              <a:cs typeface="Arial" panose="020B0604020202020204" pitchFamily="34" charset="0"/>
            </a:rPr>
            <a:t>Foster open dialogue, align board discussion with the fund‘s long term strategic goals and the goals set by the Regulator.</a:t>
          </a:r>
          <a:endParaRPr lang="en-US" sz="1800" kern="1200" dirty="0">
            <a:latin typeface="Arial" panose="020B0604020202020204" pitchFamily="34" charset="0"/>
            <a:cs typeface="Arial" panose="020B0604020202020204" pitchFamily="34" charset="0"/>
          </a:endParaRPr>
        </a:p>
      </dsp:txBody>
      <dsp:txXfrm>
        <a:off x="2091" y="1710632"/>
        <a:ext cx="3253511" cy="1710632"/>
      </dsp:txXfrm>
    </dsp:sp>
    <dsp:sp modelId="{CEB7EF76-23CB-4F93-A44B-98C54BF09223}">
      <dsp:nvSpPr>
        <dsp:cNvPr id="0" name=""/>
        <dsp:cNvSpPr/>
      </dsp:nvSpPr>
      <dsp:spPr>
        <a:xfrm>
          <a:off x="916796" y="256594"/>
          <a:ext cx="1424101" cy="1424101"/>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18000" r="-18000"/>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1484FC-F354-4D7A-A00C-E0FFC6B0976E}">
      <dsp:nvSpPr>
        <dsp:cNvPr id="0" name=""/>
        <dsp:cNvSpPr/>
      </dsp:nvSpPr>
      <dsp:spPr>
        <a:xfrm>
          <a:off x="3353208" y="0"/>
          <a:ext cx="3253511" cy="4276580"/>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baseline="0">
              <a:latin typeface="Arial" panose="020B0604020202020204" pitchFamily="34" charset="0"/>
              <a:cs typeface="Arial" panose="020B0604020202020204" pitchFamily="34" charset="0"/>
            </a:rPr>
            <a:t>Foster a culture of continuous compliance with regulatory requirements. </a:t>
          </a:r>
          <a:endParaRPr lang="en-US" sz="1800" kern="1200">
            <a:latin typeface="Arial" panose="020B0604020202020204" pitchFamily="34" charset="0"/>
            <a:cs typeface="Arial" panose="020B0604020202020204" pitchFamily="34" charset="0"/>
          </a:endParaRPr>
        </a:p>
      </dsp:txBody>
      <dsp:txXfrm>
        <a:off x="3353208" y="1710632"/>
        <a:ext cx="3253511" cy="1710632"/>
      </dsp:txXfrm>
    </dsp:sp>
    <dsp:sp modelId="{22D7BF4E-DB42-4890-9815-599219F23868}">
      <dsp:nvSpPr>
        <dsp:cNvPr id="0" name=""/>
        <dsp:cNvSpPr/>
      </dsp:nvSpPr>
      <dsp:spPr>
        <a:xfrm>
          <a:off x="4267913" y="256594"/>
          <a:ext cx="1424101" cy="1424101"/>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t="-4000" b="-4000"/>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7711FAE-7430-47F9-AAEB-B74DEB2D2A3F}">
      <dsp:nvSpPr>
        <dsp:cNvPr id="0" name=""/>
        <dsp:cNvSpPr/>
      </dsp:nvSpPr>
      <dsp:spPr>
        <a:xfrm>
          <a:off x="6704325" y="0"/>
          <a:ext cx="3253511" cy="4276580"/>
        </a:xfrm>
        <a:prstGeom prst="roundRect">
          <a:avLst>
            <a:gd name="adj" fmla="val 10000"/>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baseline="0" dirty="0">
              <a:latin typeface="Arial" panose="020B0604020202020204" pitchFamily="34" charset="0"/>
              <a:cs typeface="Arial" panose="020B0604020202020204" pitchFamily="34" charset="0"/>
            </a:rPr>
            <a:t>Members of the board remain collectively responsible for running the scheme and are equally responsible for any decisions taken.</a:t>
          </a:r>
          <a:endParaRPr lang="en-US" sz="1800" kern="1200" dirty="0">
            <a:latin typeface="Arial" panose="020B0604020202020204" pitchFamily="34" charset="0"/>
            <a:cs typeface="Arial" panose="020B0604020202020204" pitchFamily="34" charset="0"/>
          </a:endParaRPr>
        </a:p>
      </dsp:txBody>
      <dsp:txXfrm>
        <a:off x="6704325" y="1710632"/>
        <a:ext cx="3253511" cy="1710632"/>
      </dsp:txXfrm>
    </dsp:sp>
    <dsp:sp modelId="{4998344D-55CA-46ED-A04E-F42555C61476}">
      <dsp:nvSpPr>
        <dsp:cNvPr id="0" name=""/>
        <dsp:cNvSpPr/>
      </dsp:nvSpPr>
      <dsp:spPr>
        <a:xfrm>
          <a:off x="7619030" y="256594"/>
          <a:ext cx="1424101" cy="1424101"/>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15000" r="-15000"/>
          </a:stretch>
        </a:blip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7A3E58-994D-4BF2-A9D4-45A4FB84CF73}">
      <dsp:nvSpPr>
        <dsp:cNvPr id="0" name=""/>
        <dsp:cNvSpPr/>
      </dsp:nvSpPr>
      <dsp:spPr>
        <a:xfrm>
          <a:off x="398397" y="3421264"/>
          <a:ext cx="9163133" cy="641487"/>
        </a:xfrm>
        <a:prstGeom prst="leftRightArrow">
          <a:avLst/>
        </a:prstGeom>
        <a:solidFill>
          <a:schemeClr val="accent1">
            <a:tint val="60000"/>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CB0392-C06D-46D2-930F-F19683682837}">
      <dsp:nvSpPr>
        <dsp:cNvPr id="0" name=""/>
        <dsp:cNvSpPr/>
      </dsp:nvSpPr>
      <dsp:spPr>
        <a:xfrm>
          <a:off x="0" y="255659"/>
          <a:ext cx="9601200"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DFD490-B90B-4C6D-A53D-8F0845D5017C}">
      <dsp:nvSpPr>
        <dsp:cNvPr id="0" name=""/>
        <dsp:cNvSpPr/>
      </dsp:nvSpPr>
      <dsp:spPr>
        <a:xfrm>
          <a:off x="480060" y="19499"/>
          <a:ext cx="6720840"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32" tIns="0" rIns="254032"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Assist the board to identify key risk areas and performance indicators of the fund. </a:t>
          </a:r>
          <a:endParaRPr lang="en-US" sz="1600" kern="1200" dirty="0"/>
        </a:p>
      </dsp:txBody>
      <dsp:txXfrm>
        <a:off x="503117" y="42556"/>
        <a:ext cx="6674726" cy="426206"/>
      </dsp:txXfrm>
    </dsp:sp>
    <dsp:sp modelId="{F47F77E6-0479-44C5-8129-69E37D225F4F}">
      <dsp:nvSpPr>
        <dsp:cNvPr id="0" name=""/>
        <dsp:cNvSpPr/>
      </dsp:nvSpPr>
      <dsp:spPr>
        <a:xfrm>
          <a:off x="0" y="981419"/>
          <a:ext cx="9601200"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9870068-C0A6-462C-96A2-4B07820D8D42}">
      <dsp:nvSpPr>
        <dsp:cNvPr id="0" name=""/>
        <dsp:cNvSpPr/>
      </dsp:nvSpPr>
      <dsp:spPr>
        <a:xfrm>
          <a:off x="480060" y="745260"/>
          <a:ext cx="6720840"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32" tIns="0" rIns="254032"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Monitor these to ensure effectiveness of the internal control systems </a:t>
          </a:r>
          <a:endParaRPr lang="en-US" sz="1600" kern="1200" dirty="0"/>
        </a:p>
      </dsp:txBody>
      <dsp:txXfrm>
        <a:off x="503117" y="768317"/>
        <a:ext cx="6674726" cy="426206"/>
      </dsp:txXfrm>
    </dsp:sp>
    <dsp:sp modelId="{6484C999-7CE0-4D85-858D-34280E7603CE}">
      <dsp:nvSpPr>
        <dsp:cNvPr id="0" name=""/>
        <dsp:cNvSpPr/>
      </dsp:nvSpPr>
      <dsp:spPr>
        <a:xfrm>
          <a:off x="0" y="1707179"/>
          <a:ext cx="9601200"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31713A-0953-4BDB-ABCE-C3EF275884AC}">
      <dsp:nvSpPr>
        <dsp:cNvPr id="0" name=""/>
        <dsp:cNvSpPr/>
      </dsp:nvSpPr>
      <dsp:spPr>
        <a:xfrm>
          <a:off x="480060" y="1471020"/>
          <a:ext cx="6720840"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32" tIns="0" rIns="254032"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Keep up to date with legal and legislative requirements as prescribed in the regulations and the PPFA</a:t>
          </a:r>
          <a:endParaRPr lang="en-US" sz="1600" kern="1200" dirty="0"/>
        </a:p>
      </dsp:txBody>
      <dsp:txXfrm>
        <a:off x="503117" y="1494077"/>
        <a:ext cx="6674726" cy="426206"/>
      </dsp:txXfrm>
    </dsp:sp>
    <dsp:sp modelId="{7A79C3B8-4F81-44B7-8AA9-0AC864982EFC}">
      <dsp:nvSpPr>
        <dsp:cNvPr id="0" name=""/>
        <dsp:cNvSpPr/>
      </dsp:nvSpPr>
      <dsp:spPr>
        <a:xfrm>
          <a:off x="0" y="2432939"/>
          <a:ext cx="9601200"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B01356B-FFF9-405D-ADD4-F960F9CE99CC}">
      <dsp:nvSpPr>
        <dsp:cNvPr id="0" name=""/>
        <dsp:cNvSpPr/>
      </dsp:nvSpPr>
      <dsp:spPr>
        <a:xfrm>
          <a:off x="480060" y="2196779"/>
          <a:ext cx="6720840"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32" tIns="0" rIns="254032"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Assist the board in the formulation of policies </a:t>
          </a:r>
          <a:endParaRPr lang="en-US" sz="1600" kern="1200" dirty="0"/>
        </a:p>
      </dsp:txBody>
      <dsp:txXfrm>
        <a:off x="503117" y="2219836"/>
        <a:ext cx="6674726" cy="426206"/>
      </dsp:txXfrm>
    </dsp:sp>
    <dsp:sp modelId="{3BE5C6C5-DB8A-4C1C-B27F-B1647737ACBA}">
      <dsp:nvSpPr>
        <dsp:cNvPr id="0" name=""/>
        <dsp:cNvSpPr/>
      </dsp:nvSpPr>
      <dsp:spPr>
        <a:xfrm>
          <a:off x="0" y="3158700"/>
          <a:ext cx="9601200"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11A2A2-5112-457E-AA01-43A74DBA6E99}">
      <dsp:nvSpPr>
        <dsp:cNvPr id="0" name=""/>
        <dsp:cNvSpPr/>
      </dsp:nvSpPr>
      <dsp:spPr>
        <a:xfrm>
          <a:off x="480060" y="2922540"/>
          <a:ext cx="6720840"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32" tIns="0" rIns="254032"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Assist the board with a structure that will ensure efficient administration of the fund </a:t>
          </a:r>
          <a:endParaRPr lang="en-US" sz="1600" kern="1200" dirty="0"/>
        </a:p>
      </dsp:txBody>
      <dsp:txXfrm>
        <a:off x="503117" y="2945597"/>
        <a:ext cx="6674726" cy="42620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DEE125-6851-4AFB-AF68-CD8E32F29C9A}">
      <dsp:nvSpPr>
        <dsp:cNvPr id="0" name=""/>
        <dsp:cNvSpPr/>
      </dsp:nvSpPr>
      <dsp:spPr>
        <a:xfrm>
          <a:off x="0" y="358969"/>
          <a:ext cx="10339753"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3ED5BB-F2A7-45F2-9606-EF196C143B11}">
      <dsp:nvSpPr>
        <dsp:cNvPr id="0" name=""/>
        <dsp:cNvSpPr/>
      </dsp:nvSpPr>
      <dsp:spPr>
        <a:xfrm>
          <a:off x="516987" y="124759"/>
          <a:ext cx="7399592" cy="470369"/>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573" tIns="0" rIns="273573"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Day-to-day management of the Fund in terms of the Rules of the Fund and the Act </a:t>
          </a:r>
          <a:endParaRPr lang="en-US" sz="1600" kern="1200" dirty="0"/>
        </a:p>
      </dsp:txBody>
      <dsp:txXfrm>
        <a:off x="539949" y="147721"/>
        <a:ext cx="7353668" cy="424445"/>
      </dsp:txXfrm>
    </dsp:sp>
    <dsp:sp modelId="{C10990C7-D993-42C1-8F87-EC943FFA95C4}">
      <dsp:nvSpPr>
        <dsp:cNvPr id="0" name=""/>
        <dsp:cNvSpPr/>
      </dsp:nvSpPr>
      <dsp:spPr>
        <a:xfrm>
          <a:off x="0" y="1084729"/>
          <a:ext cx="10339753"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018F182-D747-45A9-938D-40BF4F4C2801}">
      <dsp:nvSpPr>
        <dsp:cNvPr id="0" name=""/>
        <dsp:cNvSpPr/>
      </dsp:nvSpPr>
      <dsp:spPr>
        <a:xfrm>
          <a:off x="516987" y="848569"/>
          <a:ext cx="7237827"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573" tIns="0" rIns="273573"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These activities include: </a:t>
          </a:r>
          <a:endParaRPr lang="en-US" sz="1600" kern="1200" dirty="0"/>
        </a:p>
      </dsp:txBody>
      <dsp:txXfrm>
        <a:off x="540044" y="871626"/>
        <a:ext cx="7191713" cy="426206"/>
      </dsp:txXfrm>
    </dsp:sp>
    <dsp:sp modelId="{8A4D0F48-B3D9-4AB7-A3E8-793BEA272A8D}">
      <dsp:nvSpPr>
        <dsp:cNvPr id="0" name=""/>
        <dsp:cNvSpPr/>
      </dsp:nvSpPr>
      <dsp:spPr>
        <a:xfrm>
          <a:off x="0" y="1810489"/>
          <a:ext cx="10339753"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0890846-EBAE-4C09-B87C-6F37C9F9C169}">
      <dsp:nvSpPr>
        <dsp:cNvPr id="0" name=""/>
        <dsp:cNvSpPr/>
      </dsp:nvSpPr>
      <dsp:spPr>
        <a:xfrm>
          <a:off x="516987" y="1574329"/>
          <a:ext cx="7237827"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573" tIns="0" rIns="273573" bIns="0" numCol="1" spcCol="1270" anchor="ctr" anchorCtr="0">
          <a:noAutofit/>
        </a:bodyPr>
        <a:lstStyle/>
        <a:p>
          <a:pPr marL="0" lvl="0" indent="0" algn="l" defTabSz="711200">
            <a:lnSpc>
              <a:spcPct val="90000"/>
            </a:lnSpc>
            <a:spcBef>
              <a:spcPct val="0"/>
            </a:spcBef>
            <a:spcAft>
              <a:spcPct val="35000"/>
            </a:spcAft>
            <a:buNone/>
          </a:pPr>
          <a:r>
            <a:rPr lang="en-US" sz="1600" kern="1200" dirty="0"/>
            <a:t>Liaison and direct contact with the Regulator (IPEC) on behalf of the Fund</a:t>
          </a:r>
        </a:p>
      </dsp:txBody>
      <dsp:txXfrm>
        <a:off x="540044" y="1597386"/>
        <a:ext cx="7191713" cy="426206"/>
      </dsp:txXfrm>
    </dsp:sp>
    <dsp:sp modelId="{3A8757FF-05F2-409B-861E-AB192E78E50A}">
      <dsp:nvSpPr>
        <dsp:cNvPr id="0" name=""/>
        <dsp:cNvSpPr/>
      </dsp:nvSpPr>
      <dsp:spPr>
        <a:xfrm>
          <a:off x="0" y="2536249"/>
          <a:ext cx="10339753"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7AB854D-39A3-4732-B08C-BC6D51AE2B0E}">
      <dsp:nvSpPr>
        <dsp:cNvPr id="0" name=""/>
        <dsp:cNvSpPr/>
      </dsp:nvSpPr>
      <dsp:spPr>
        <a:xfrm>
          <a:off x="516987" y="2300089"/>
          <a:ext cx="7237827"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573" tIns="0" rIns="273573"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 Monitor/Schedule meetings, plan and prepare agendas after consultation with the Board Chair and respective committees. </a:t>
          </a:r>
          <a:endParaRPr lang="en-US" sz="1600" kern="1200" dirty="0"/>
        </a:p>
      </dsp:txBody>
      <dsp:txXfrm>
        <a:off x="540044" y="2323146"/>
        <a:ext cx="7191713" cy="426206"/>
      </dsp:txXfrm>
    </dsp:sp>
    <dsp:sp modelId="{CCD7B740-3920-4AB5-94CB-D0CA222C2418}">
      <dsp:nvSpPr>
        <dsp:cNvPr id="0" name=""/>
        <dsp:cNvSpPr/>
      </dsp:nvSpPr>
      <dsp:spPr>
        <a:xfrm>
          <a:off x="0" y="3262009"/>
          <a:ext cx="10339753"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6B4BE9C-A75D-4675-A426-AC88DFA96204}">
      <dsp:nvSpPr>
        <dsp:cNvPr id="0" name=""/>
        <dsp:cNvSpPr/>
      </dsp:nvSpPr>
      <dsp:spPr>
        <a:xfrm>
          <a:off x="516987" y="3025849"/>
          <a:ext cx="7237827"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573" tIns="0" rIns="273573"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o Ensure that good governance practices are adopted and that all Committees operate within their mandate. </a:t>
          </a:r>
          <a:endParaRPr lang="en-US" sz="1600" kern="1200" dirty="0"/>
        </a:p>
      </dsp:txBody>
      <dsp:txXfrm>
        <a:off x="540044" y="3048906"/>
        <a:ext cx="7191713" cy="426206"/>
      </dsp:txXfrm>
    </dsp:sp>
    <dsp:sp modelId="{DFE6E946-3D38-452D-B9DF-27465F1956D1}">
      <dsp:nvSpPr>
        <dsp:cNvPr id="0" name=""/>
        <dsp:cNvSpPr/>
      </dsp:nvSpPr>
      <dsp:spPr>
        <a:xfrm>
          <a:off x="0" y="3987769"/>
          <a:ext cx="10339753"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A8F1CC-9C26-482B-AC83-AC81A4380149}">
      <dsp:nvSpPr>
        <dsp:cNvPr id="0" name=""/>
        <dsp:cNvSpPr/>
      </dsp:nvSpPr>
      <dsp:spPr>
        <a:xfrm>
          <a:off x="516987" y="3751609"/>
          <a:ext cx="7237827"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3573" tIns="0" rIns="273573" bIns="0" numCol="1" spcCol="1270" anchor="ctr" anchorCtr="0">
          <a:noAutofit/>
        </a:bodyPr>
        <a:lstStyle/>
        <a:p>
          <a:pPr marL="0" lvl="0" indent="0" algn="l" defTabSz="711200">
            <a:lnSpc>
              <a:spcPct val="90000"/>
            </a:lnSpc>
            <a:spcBef>
              <a:spcPct val="0"/>
            </a:spcBef>
            <a:spcAft>
              <a:spcPct val="35000"/>
            </a:spcAft>
            <a:buNone/>
          </a:pPr>
          <a:r>
            <a:rPr lang="en-US" sz="1600" kern="1200" baseline="0"/>
            <a:t>o Manage services providers to deliver quality submissions timeously; </a:t>
          </a:r>
          <a:endParaRPr lang="en-US" sz="1600" kern="1200"/>
        </a:p>
      </dsp:txBody>
      <dsp:txXfrm>
        <a:off x="540044" y="3774666"/>
        <a:ext cx="7191713" cy="4262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404C73-691B-4D07-AAAC-48E98AB93F14}">
      <dsp:nvSpPr>
        <dsp:cNvPr id="0" name=""/>
        <dsp:cNvSpPr/>
      </dsp:nvSpPr>
      <dsp:spPr>
        <a:xfrm>
          <a:off x="0" y="273780"/>
          <a:ext cx="9847384"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03C9CC-F680-4F10-87EF-B336BED5E0AC}">
      <dsp:nvSpPr>
        <dsp:cNvPr id="0" name=""/>
        <dsp:cNvSpPr/>
      </dsp:nvSpPr>
      <dsp:spPr>
        <a:xfrm>
          <a:off x="492369" y="37620"/>
          <a:ext cx="6893168"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545" tIns="0" rIns="260545" bIns="0" numCol="1" spcCol="1270" anchor="ctr" anchorCtr="0">
          <a:noAutofit/>
        </a:bodyPr>
        <a:lstStyle/>
        <a:p>
          <a:pPr marL="0" lvl="0" indent="0" algn="l" defTabSz="711200">
            <a:lnSpc>
              <a:spcPct val="90000"/>
            </a:lnSpc>
            <a:spcBef>
              <a:spcPct val="0"/>
            </a:spcBef>
            <a:spcAft>
              <a:spcPct val="35000"/>
            </a:spcAft>
            <a:buNone/>
          </a:pPr>
          <a:r>
            <a:rPr lang="en-US" sz="1600" kern="1200" baseline="0"/>
            <a:t>Ensure or record deliberations and official decisions taken at meetings and prepare minutes of all Board and Committee meetings; </a:t>
          </a:r>
          <a:endParaRPr lang="en-US" sz="1600" kern="1200"/>
        </a:p>
      </dsp:txBody>
      <dsp:txXfrm>
        <a:off x="515426" y="60677"/>
        <a:ext cx="6847054" cy="426206"/>
      </dsp:txXfrm>
    </dsp:sp>
    <dsp:sp modelId="{F7435C89-C71B-4CA9-A368-0A653C95A56A}">
      <dsp:nvSpPr>
        <dsp:cNvPr id="0" name=""/>
        <dsp:cNvSpPr/>
      </dsp:nvSpPr>
      <dsp:spPr>
        <a:xfrm>
          <a:off x="0" y="999540"/>
          <a:ext cx="9847384"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C728E9C-9A08-447F-9A21-30B8E81A8A57}">
      <dsp:nvSpPr>
        <dsp:cNvPr id="0" name=""/>
        <dsp:cNvSpPr/>
      </dsp:nvSpPr>
      <dsp:spPr>
        <a:xfrm>
          <a:off x="492369" y="763380"/>
          <a:ext cx="6893168"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545" tIns="0" rIns="260545" bIns="0" numCol="1" spcCol="1270" anchor="ctr" anchorCtr="0">
          <a:noAutofit/>
        </a:bodyPr>
        <a:lstStyle/>
        <a:p>
          <a:pPr marL="0" lvl="0" indent="0" algn="l" defTabSz="711200">
            <a:lnSpc>
              <a:spcPct val="90000"/>
            </a:lnSpc>
            <a:spcBef>
              <a:spcPct val="0"/>
            </a:spcBef>
            <a:spcAft>
              <a:spcPct val="35000"/>
            </a:spcAft>
            <a:buNone/>
          </a:pPr>
          <a:r>
            <a:rPr lang="en-US" sz="1600" kern="1200" baseline="0"/>
            <a:t>Submit feedback and progress reports to Committees/Board before deadlines; </a:t>
          </a:r>
          <a:endParaRPr lang="en-US" sz="1600" kern="1200"/>
        </a:p>
      </dsp:txBody>
      <dsp:txXfrm>
        <a:off x="515426" y="786437"/>
        <a:ext cx="6847054" cy="426206"/>
      </dsp:txXfrm>
    </dsp:sp>
    <dsp:sp modelId="{BFC4DEA0-1018-4A0F-A09B-77A2F5F000D8}">
      <dsp:nvSpPr>
        <dsp:cNvPr id="0" name=""/>
        <dsp:cNvSpPr/>
      </dsp:nvSpPr>
      <dsp:spPr>
        <a:xfrm>
          <a:off x="0" y="1725300"/>
          <a:ext cx="9847384"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81E940-8635-4587-B9E7-726A3DBBD263}">
      <dsp:nvSpPr>
        <dsp:cNvPr id="0" name=""/>
        <dsp:cNvSpPr/>
      </dsp:nvSpPr>
      <dsp:spPr>
        <a:xfrm>
          <a:off x="492369" y="1489140"/>
          <a:ext cx="6893168"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545" tIns="0" rIns="260545" bIns="0" numCol="1" spcCol="1270" anchor="ctr" anchorCtr="0">
          <a:noAutofit/>
        </a:bodyPr>
        <a:lstStyle/>
        <a:p>
          <a:pPr marL="0" lvl="0" indent="0" algn="l" defTabSz="711200">
            <a:lnSpc>
              <a:spcPct val="90000"/>
            </a:lnSpc>
            <a:spcBef>
              <a:spcPct val="0"/>
            </a:spcBef>
            <a:spcAft>
              <a:spcPct val="35000"/>
            </a:spcAft>
            <a:buNone/>
          </a:pPr>
          <a:r>
            <a:rPr lang="en-US" sz="1600" kern="1200" baseline="0" dirty="0"/>
            <a:t>Manage  agreements and monitor adherence to service level agreements of service providers; </a:t>
          </a:r>
          <a:endParaRPr lang="en-US" sz="1600" kern="1200" dirty="0"/>
        </a:p>
      </dsp:txBody>
      <dsp:txXfrm>
        <a:off x="515426" y="1512197"/>
        <a:ext cx="6847054" cy="426206"/>
      </dsp:txXfrm>
    </dsp:sp>
    <dsp:sp modelId="{D7D8D2EC-FBC2-4F38-8C04-3359BD0504AC}">
      <dsp:nvSpPr>
        <dsp:cNvPr id="0" name=""/>
        <dsp:cNvSpPr/>
      </dsp:nvSpPr>
      <dsp:spPr>
        <a:xfrm>
          <a:off x="0" y="2451060"/>
          <a:ext cx="9847384"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600E23-2F2B-4F65-83C2-700EFB3DA9AC}">
      <dsp:nvSpPr>
        <dsp:cNvPr id="0" name=""/>
        <dsp:cNvSpPr/>
      </dsp:nvSpPr>
      <dsp:spPr>
        <a:xfrm>
          <a:off x="492369" y="2214900"/>
          <a:ext cx="6893168"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545" tIns="0" rIns="260545" bIns="0" numCol="1" spcCol="1270" anchor="ctr" anchorCtr="0">
          <a:noAutofit/>
        </a:bodyPr>
        <a:lstStyle/>
        <a:p>
          <a:pPr marL="0" lvl="0" indent="0" algn="l" defTabSz="711200">
            <a:lnSpc>
              <a:spcPct val="90000"/>
            </a:lnSpc>
            <a:spcBef>
              <a:spcPct val="0"/>
            </a:spcBef>
            <a:spcAft>
              <a:spcPct val="35000"/>
            </a:spcAft>
            <a:buNone/>
          </a:pPr>
          <a:r>
            <a:rPr lang="en-US" sz="1600" kern="1200" baseline="0"/>
            <a:t>Oversee the nomination and election processes of Board members; </a:t>
          </a:r>
          <a:endParaRPr lang="en-US" sz="1600" kern="1200"/>
        </a:p>
      </dsp:txBody>
      <dsp:txXfrm>
        <a:off x="515426" y="2237957"/>
        <a:ext cx="6847054" cy="426206"/>
      </dsp:txXfrm>
    </dsp:sp>
    <dsp:sp modelId="{5E314C64-669D-4697-88F7-6C5452516183}">
      <dsp:nvSpPr>
        <dsp:cNvPr id="0" name=""/>
        <dsp:cNvSpPr/>
      </dsp:nvSpPr>
      <dsp:spPr>
        <a:xfrm>
          <a:off x="0" y="3176820"/>
          <a:ext cx="9847384"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45DD7D-36A0-42AC-A7EB-02B2F19A5CF2}">
      <dsp:nvSpPr>
        <dsp:cNvPr id="0" name=""/>
        <dsp:cNvSpPr/>
      </dsp:nvSpPr>
      <dsp:spPr>
        <a:xfrm>
          <a:off x="492369" y="2940660"/>
          <a:ext cx="6893168"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545" tIns="0" rIns="260545" bIns="0" numCol="1" spcCol="1270" anchor="ctr" anchorCtr="0">
          <a:noAutofit/>
        </a:bodyPr>
        <a:lstStyle/>
        <a:p>
          <a:pPr marL="0" lvl="0" indent="0" algn="l" defTabSz="711200">
            <a:lnSpc>
              <a:spcPct val="90000"/>
            </a:lnSpc>
            <a:spcBef>
              <a:spcPct val="0"/>
            </a:spcBef>
            <a:spcAft>
              <a:spcPct val="35000"/>
            </a:spcAft>
            <a:buNone/>
          </a:pPr>
          <a:r>
            <a:rPr lang="en-US" sz="1600" kern="1200" baseline="0"/>
            <a:t>Manage the term of office of Board members according to the  Rules of the Fund; </a:t>
          </a:r>
          <a:endParaRPr lang="en-US" sz="1600" kern="1200"/>
        </a:p>
      </dsp:txBody>
      <dsp:txXfrm>
        <a:off x="515426" y="2963717"/>
        <a:ext cx="6847054" cy="426206"/>
      </dsp:txXfrm>
    </dsp:sp>
    <dsp:sp modelId="{9596856C-E849-4B7E-A9AF-FF3B77673D1B}">
      <dsp:nvSpPr>
        <dsp:cNvPr id="0" name=""/>
        <dsp:cNvSpPr/>
      </dsp:nvSpPr>
      <dsp:spPr>
        <a:xfrm>
          <a:off x="0" y="3902580"/>
          <a:ext cx="9847384" cy="403200"/>
        </a:xfrm>
        <a:prstGeom prst="rect">
          <a:avLst/>
        </a:prstGeom>
        <a:solidFill>
          <a:schemeClr val="lt1">
            <a:alpha val="90000"/>
            <a:hueOff val="0"/>
            <a:satOff val="0"/>
            <a:lumOff val="0"/>
            <a:alphaOff val="0"/>
          </a:schemeClr>
        </a:solidFill>
        <a:ln w="34925"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49B924-1859-4BB2-A54A-6EEA18FC53BE}">
      <dsp:nvSpPr>
        <dsp:cNvPr id="0" name=""/>
        <dsp:cNvSpPr/>
      </dsp:nvSpPr>
      <dsp:spPr>
        <a:xfrm>
          <a:off x="492369" y="3666420"/>
          <a:ext cx="6893168" cy="472320"/>
        </a:xfrm>
        <a:prstGeom prst="roundRect">
          <a:avLst/>
        </a:prstGeom>
        <a:solidFill>
          <a:schemeClr val="accent1">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0545" tIns="0" rIns="260545" bIns="0" numCol="1" spcCol="1270" anchor="ctr" anchorCtr="0">
          <a:noAutofit/>
        </a:bodyPr>
        <a:lstStyle/>
        <a:p>
          <a:pPr marL="0" lvl="0" indent="0" algn="l" defTabSz="711200">
            <a:lnSpc>
              <a:spcPct val="90000"/>
            </a:lnSpc>
            <a:spcBef>
              <a:spcPct val="0"/>
            </a:spcBef>
            <a:spcAft>
              <a:spcPct val="35000"/>
            </a:spcAft>
            <a:buNone/>
          </a:pPr>
          <a:r>
            <a:rPr lang="en-US" sz="1600" kern="1200" baseline="0"/>
            <a:t>Co-ordinate the training of newly appointed Board members and the continued development of existing Board members; </a:t>
          </a:r>
          <a:endParaRPr lang="en-US" sz="1600" kern="1200"/>
        </a:p>
      </dsp:txBody>
      <dsp:txXfrm>
        <a:off x="515426" y="3689477"/>
        <a:ext cx="6847054" cy="426206"/>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C60D66-B68A-47F6-A828-98C639CE9385}" type="datetimeFigureOut">
              <a:rPr lang="en-US" smtClean="0"/>
              <a:t>7/29/2025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6F0AD8-5350-4E98-8DB7-8FF9A611B926}" type="slidenum">
              <a:rPr lang="en-US" smtClean="0"/>
              <a:t>‹#›</a:t>
            </a:fld>
            <a:endParaRPr lang="en-US"/>
          </a:p>
        </p:txBody>
      </p:sp>
    </p:spTree>
    <p:extLst>
      <p:ext uri="{BB962C8B-B14F-4D97-AF65-F5344CB8AC3E}">
        <p14:creationId xmlns:p14="http://schemas.microsoft.com/office/powerpoint/2010/main" val="2257798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6F0AD8-5350-4E98-8DB7-8FF9A611B926}" type="slidenum">
              <a:rPr lang="en-US" smtClean="0"/>
              <a:t>21</a:t>
            </a:fld>
            <a:endParaRPr lang="en-US"/>
          </a:p>
        </p:txBody>
      </p:sp>
    </p:spTree>
    <p:extLst>
      <p:ext uri="{BB962C8B-B14F-4D97-AF65-F5344CB8AC3E}">
        <p14:creationId xmlns:p14="http://schemas.microsoft.com/office/powerpoint/2010/main" val="2902572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7/29/2025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7/29/2025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7/29/2025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7/29/2025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7/29/2025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7/29/2025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7/29/2025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7/29/2025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7/29/2025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7/29/2025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picpedia.org/chalkboard/t/thank-you.html" TargetMode="External"/><Relationship Id="rId2" Type="http://schemas.openxmlformats.org/officeDocument/2006/relationships/image" Target="../media/image10.jpg"/><Relationship Id="rId1" Type="http://schemas.openxmlformats.org/officeDocument/2006/relationships/slideLayout" Target="../slideLayouts/slideLayout7.xml"/><Relationship Id="rId4" Type="http://schemas.openxmlformats.org/officeDocument/2006/relationships/hyperlink" Target="https://creativecommons.org/licenses/by-sa/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F3CAED5-8CA1-4016-8959-E1A26CC2C36D}"/>
              </a:ext>
            </a:extLst>
          </p:cNvPr>
          <p:cNvSpPr/>
          <p:nvPr/>
        </p:nvSpPr>
        <p:spPr>
          <a:xfrm>
            <a:off x="846005" y="3244335"/>
            <a:ext cx="11041195" cy="2246769"/>
          </a:xfrm>
          <a:prstGeom prst="rect">
            <a:avLst/>
          </a:prstGeom>
        </p:spPr>
        <p:txBody>
          <a:bodyPr wrap="square">
            <a:spAutoFit/>
          </a:bodyPr>
          <a:lstStyle/>
          <a:p>
            <a:pPr algn="ctr"/>
            <a:r>
              <a:rPr lang="en-US" sz="2800" dirty="0">
                <a:latin typeface="Arial" panose="020B0604020202020204" pitchFamily="34" charset="0"/>
                <a:cs typeface="Arial" panose="020B0604020202020204" pitchFamily="34" charset="0"/>
              </a:rPr>
              <a:t>PRINCIPAL OFFICERS &amp; CHAIRMEN’S MASTER CLASS TRAINING  </a:t>
            </a:r>
          </a:p>
          <a:p>
            <a:pPr algn="ctr"/>
            <a:r>
              <a:rPr lang="en-US" sz="2800" dirty="0">
                <a:latin typeface="Arial" panose="020B0604020202020204" pitchFamily="34" charset="0"/>
                <a:cs typeface="Arial" panose="020B0604020202020204" pitchFamily="34" charset="0"/>
              </a:rPr>
              <a:t>30 July 2025</a:t>
            </a:r>
          </a:p>
          <a:p>
            <a:pPr algn="ctr"/>
            <a:endParaRPr lang="en-US" sz="2800" dirty="0">
              <a:latin typeface="Arial" panose="020B0604020202020204" pitchFamily="34" charset="0"/>
              <a:cs typeface="Arial" panose="020B0604020202020204" pitchFamily="34" charset="0"/>
            </a:endParaRPr>
          </a:p>
          <a:p>
            <a:pPr algn="ctr"/>
            <a:r>
              <a:rPr lang="en-US" sz="2800" dirty="0">
                <a:latin typeface="Arial" panose="020B0604020202020204" pitchFamily="34" charset="0"/>
                <a:cs typeface="Arial" panose="020B0604020202020204" pitchFamily="34" charset="0"/>
              </a:rPr>
              <a:t>PRESENTATION BY TARIRO PRIVILEDGE MATEISANWA</a:t>
            </a:r>
          </a:p>
        </p:txBody>
      </p:sp>
      <p:pic>
        <p:nvPicPr>
          <p:cNvPr id="5" name="Picture 4">
            <a:extLst>
              <a:ext uri="{FF2B5EF4-FFF2-40B4-BE49-F238E27FC236}">
                <a16:creationId xmlns:a16="http://schemas.microsoft.com/office/drawing/2014/main" id="{1F4A811D-1E1D-49FC-98F3-D7B1561AAD35}"/>
              </a:ext>
            </a:extLst>
          </p:cNvPr>
          <p:cNvPicPr>
            <a:picLocks noChangeAspect="1"/>
          </p:cNvPicPr>
          <p:nvPr/>
        </p:nvPicPr>
        <p:blipFill>
          <a:blip r:embed="rId2"/>
          <a:stretch>
            <a:fillRect/>
          </a:stretch>
        </p:blipFill>
        <p:spPr>
          <a:xfrm>
            <a:off x="7596554" y="344132"/>
            <a:ext cx="3910818" cy="2208264"/>
          </a:xfrm>
          <a:prstGeom prst="rect">
            <a:avLst/>
          </a:prstGeom>
        </p:spPr>
      </p:pic>
      <p:pic>
        <p:nvPicPr>
          <p:cNvPr id="7" name="Picture 6">
            <a:extLst>
              <a:ext uri="{FF2B5EF4-FFF2-40B4-BE49-F238E27FC236}">
                <a16:creationId xmlns:a16="http://schemas.microsoft.com/office/drawing/2014/main" id="{A8087FB4-3031-4417-849D-E51D96FAC2A9}"/>
              </a:ext>
            </a:extLst>
          </p:cNvPr>
          <p:cNvPicPr>
            <a:picLocks noChangeAspect="1"/>
          </p:cNvPicPr>
          <p:nvPr/>
        </p:nvPicPr>
        <p:blipFill>
          <a:blip r:embed="rId3"/>
          <a:stretch>
            <a:fillRect/>
          </a:stretch>
        </p:blipFill>
        <p:spPr>
          <a:xfrm>
            <a:off x="1143952" y="344132"/>
            <a:ext cx="3681266" cy="2208264"/>
          </a:xfrm>
          <a:prstGeom prst="rect">
            <a:avLst/>
          </a:prstGeom>
        </p:spPr>
      </p:pic>
    </p:spTree>
    <p:extLst>
      <p:ext uri="{BB962C8B-B14F-4D97-AF65-F5344CB8AC3E}">
        <p14:creationId xmlns:p14="http://schemas.microsoft.com/office/powerpoint/2010/main" val="3089661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BC23-1A01-DFAC-3EF8-1481F43EDF09}"/>
              </a:ext>
            </a:extLst>
          </p:cNvPr>
          <p:cNvSpPr>
            <a:spLocks noGrp="1"/>
          </p:cNvSpPr>
          <p:nvPr>
            <p:ph type="title"/>
          </p:nvPr>
        </p:nvSpPr>
        <p:spPr>
          <a:xfrm>
            <a:off x="1378634" y="685800"/>
            <a:ext cx="9594166" cy="1030458"/>
          </a:xfrm>
        </p:spPr>
        <p:txBody>
          <a:bodyPr/>
          <a:lstStyle/>
          <a:p>
            <a:pPr algn="ctr"/>
            <a:r>
              <a:rPr lang="en-US" dirty="0">
                <a:latin typeface="Arial" panose="020B0604020202020204" pitchFamily="34" charset="0"/>
                <a:cs typeface="Arial" panose="020B0604020202020204" pitchFamily="34" charset="0"/>
              </a:rPr>
              <a:t>What is the Point????</a:t>
            </a:r>
          </a:p>
        </p:txBody>
      </p:sp>
      <p:sp>
        <p:nvSpPr>
          <p:cNvPr id="3" name="Content Placeholder 2">
            <a:extLst>
              <a:ext uri="{FF2B5EF4-FFF2-40B4-BE49-F238E27FC236}">
                <a16:creationId xmlns:a16="http://schemas.microsoft.com/office/drawing/2014/main" id="{39E20D44-79DE-FDEC-AF73-C1C88C9A582C}"/>
              </a:ext>
            </a:extLst>
          </p:cNvPr>
          <p:cNvSpPr>
            <a:spLocks noGrp="1"/>
          </p:cNvSpPr>
          <p:nvPr>
            <p:ph idx="1"/>
          </p:nvPr>
        </p:nvSpPr>
        <p:spPr>
          <a:xfrm>
            <a:off x="1378634" y="1948374"/>
            <a:ext cx="10255348" cy="4223825"/>
          </a:xfrm>
        </p:spPr>
        <p:txBody>
          <a:bodyPr>
            <a:normAutofit/>
          </a:bodyPr>
          <a:lstStyle/>
          <a:p>
            <a:r>
              <a:rPr lang="en-US" sz="2400" dirty="0">
                <a:latin typeface="Arial" panose="020B0604020202020204" pitchFamily="34" charset="0"/>
                <a:cs typeface="Arial" panose="020B0604020202020204" pitchFamily="34" charset="0"/>
              </a:rPr>
              <a:t>Governance and regulation are complementary mechanisms for effective oversight and management. Regulation provides a framework of rules and standards, while governance ensures these rules are followed and implemented effectively. </a:t>
            </a:r>
          </a:p>
          <a:p>
            <a:r>
              <a:rPr lang="en-US" sz="2400" dirty="0">
                <a:latin typeface="Arial" panose="020B0604020202020204" pitchFamily="34" charset="0"/>
                <a:cs typeface="Arial" panose="020B0604020202020204" pitchFamily="34" charset="0"/>
              </a:rPr>
              <a:t>Good governance strengthens the legitimacy and effectiveness of regulation by fostering trust and accountability. Essentially, regulation sets the boundaries, and governance ensures those boundaries are respected and upheld. </a:t>
            </a:r>
          </a:p>
          <a:p>
            <a:r>
              <a:rPr lang="en-US" sz="2400" dirty="0">
                <a:latin typeface="Arial" panose="020B0604020202020204" pitchFamily="34" charset="0"/>
                <a:cs typeface="Arial" panose="020B0604020202020204" pitchFamily="34" charset="0"/>
              </a:rPr>
              <a:t>The objective of governance within the regulated should always be to compliment the broader objective set out through regulations. </a:t>
            </a:r>
          </a:p>
        </p:txBody>
      </p:sp>
    </p:spTree>
    <p:extLst>
      <p:ext uri="{BB962C8B-B14F-4D97-AF65-F5344CB8AC3E}">
        <p14:creationId xmlns:p14="http://schemas.microsoft.com/office/powerpoint/2010/main" val="2820089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E65B-B5B8-0D09-D70A-D45FF3B8458E}"/>
              </a:ext>
            </a:extLst>
          </p:cNvPr>
          <p:cNvSpPr>
            <a:spLocks noGrp="1"/>
          </p:cNvSpPr>
          <p:nvPr>
            <p:ph type="title"/>
          </p:nvPr>
        </p:nvSpPr>
        <p:spPr>
          <a:xfrm>
            <a:off x="1371600" y="685800"/>
            <a:ext cx="8110025" cy="1044526"/>
          </a:xfrm>
        </p:spPr>
        <p:txBody>
          <a:bodyPr/>
          <a:lstStyle/>
          <a:p>
            <a:r>
              <a:rPr lang="en-US" dirty="0"/>
              <a:t>Observations </a:t>
            </a:r>
          </a:p>
        </p:txBody>
      </p:sp>
      <p:sp>
        <p:nvSpPr>
          <p:cNvPr id="3" name="Content Placeholder 2">
            <a:extLst>
              <a:ext uri="{FF2B5EF4-FFF2-40B4-BE49-F238E27FC236}">
                <a16:creationId xmlns:a16="http://schemas.microsoft.com/office/drawing/2014/main" id="{A43DC84C-C2A3-E798-FFDF-69E78D8AD61C}"/>
              </a:ext>
            </a:extLst>
          </p:cNvPr>
          <p:cNvSpPr>
            <a:spLocks noGrp="1"/>
          </p:cNvSpPr>
          <p:nvPr>
            <p:ph idx="1"/>
          </p:nvPr>
        </p:nvSpPr>
        <p:spPr>
          <a:xfrm>
            <a:off x="1547446" y="2208627"/>
            <a:ext cx="10003695" cy="3516923"/>
          </a:xfrm>
        </p:spPr>
        <p:txBody>
          <a:bodyPr>
            <a:normAutofit/>
          </a:bodyPr>
          <a:lstStyle/>
          <a:p>
            <a:r>
              <a:rPr lang="en-GB" sz="2400" dirty="0">
                <a:latin typeface="Arial" panose="020B0604020202020204" pitchFamily="34" charset="0"/>
                <a:cs typeface="Arial" panose="020B0604020202020204" pitchFamily="34" charset="0"/>
              </a:rPr>
              <a:t>The Commission of Inquiry report into the 2009 loss of value.</a:t>
            </a:r>
            <a:endParaRPr lang="en-GB" sz="2400" dirty="0">
              <a:solidFill>
                <a:srgbClr val="FF0000"/>
              </a:solidFill>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The report states that these poor corporate governance practices just fanned the flames of chaos that followed the 2009 currency conversion. </a:t>
            </a:r>
          </a:p>
          <a:p>
            <a:r>
              <a:rPr lang="en-US" sz="2400" dirty="0">
                <a:latin typeface="Arial" panose="020B0604020202020204" pitchFamily="34" charset="0"/>
                <a:cs typeface="Arial" panose="020B0604020202020204" pitchFamily="34" charset="0"/>
              </a:rPr>
              <a:t>And we are here today still grappling with how to resolve the 2009 challenges</a:t>
            </a:r>
          </a:p>
        </p:txBody>
      </p:sp>
    </p:spTree>
    <p:extLst>
      <p:ext uri="{BB962C8B-B14F-4D97-AF65-F5344CB8AC3E}">
        <p14:creationId xmlns:p14="http://schemas.microsoft.com/office/powerpoint/2010/main" val="23759025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224C2-3EC6-CB22-683C-2FDC5DE8AB02}"/>
              </a:ext>
            </a:extLst>
          </p:cNvPr>
          <p:cNvSpPr>
            <a:spLocks noGrp="1"/>
          </p:cNvSpPr>
          <p:nvPr>
            <p:ph type="title"/>
          </p:nvPr>
        </p:nvSpPr>
        <p:spPr>
          <a:xfrm>
            <a:off x="1589648" y="685800"/>
            <a:ext cx="9383151" cy="974188"/>
          </a:xfrm>
        </p:spPr>
        <p:txBody>
          <a:bodyPr>
            <a:normAutofit/>
          </a:bodyPr>
          <a:lstStyle/>
          <a:p>
            <a:r>
              <a:rPr lang="en-US" sz="3600" dirty="0"/>
              <a:t>Analysis of our local landscape</a:t>
            </a:r>
          </a:p>
        </p:txBody>
      </p:sp>
      <p:sp>
        <p:nvSpPr>
          <p:cNvPr id="3" name="Content Placeholder 2">
            <a:extLst>
              <a:ext uri="{FF2B5EF4-FFF2-40B4-BE49-F238E27FC236}">
                <a16:creationId xmlns:a16="http://schemas.microsoft.com/office/drawing/2014/main" id="{9D4F68BE-60B0-EA8A-D7BB-6D8EE0E39846}"/>
              </a:ext>
            </a:extLst>
          </p:cNvPr>
          <p:cNvSpPr>
            <a:spLocks noGrp="1"/>
          </p:cNvSpPr>
          <p:nvPr>
            <p:ph idx="1"/>
          </p:nvPr>
        </p:nvSpPr>
        <p:spPr>
          <a:xfrm>
            <a:off x="1364566" y="1800665"/>
            <a:ext cx="9608234" cy="4066735"/>
          </a:xfrm>
        </p:spPr>
        <p:txBody>
          <a:bodyPr>
            <a:noAutofit/>
          </a:bodyPr>
          <a:lstStyle/>
          <a:p>
            <a:pPr>
              <a:buFont typeface="Wingdings" panose="05000000000000000000" pitchFamily="2" charset="2"/>
              <a:buChar char="q"/>
            </a:pPr>
            <a:r>
              <a:rPr lang="en-US" sz="2400" dirty="0">
                <a:latin typeface="Arial" panose="020B0604020202020204" pitchFamily="34" charset="0"/>
                <a:cs typeface="Arial" panose="020B0604020202020204" pitchFamily="34" charset="0"/>
              </a:rPr>
              <a:t>Improved regulation in Zimbabwe’s pensions industry has led to enhanced governance, risk management, and compliance, ultimately aiming to protect fund members and beneficiaries. </a:t>
            </a:r>
          </a:p>
          <a:p>
            <a:pPr>
              <a:buFont typeface="Wingdings" panose="05000000000000000000" pitchFamily="2" charset="2"/>
              <a:buChar char="q"/>
            </a:pPr>
            <a:r>
              <a:rPr lang="en-US" sz="2400" dirty="0">
                <a:latin typeface="Arial" panose="020B0604020202020204" pitchFamily="34" charset="0"/>
                <a:cs typeface="Arial" panose="020B0604020202020204" pitchFamily="34" charset="0"/>
              </a:rPr>
              <a:t>This includes stricter requirements for fund trustees, principal officers, and actuarial valuations, as well as a focus on sound corporate governance practices. The goal is to ensure the security and sustainability of pension funds and promote a fair and stable market. </a:t>
            </a:r>
            <a:endParaRPr lang="en-US" sz="24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3281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224C2-3EC6-CB22-683C-2FDC5DE8AB02}"/>
              </a:ext>
            </a:extLst>
          </p:cNvPr>
          <p:cNvSpPr>
            <a:spLocks noGrp="1"/>
          </p:cNvSpPr>
          <p:nvPr>
            <p:ph type="title"/>
          </p:nvPr>
        </p:nvSpPr>
        <p:spPr>
          <a:xfrm>
            <a:off x="1589648" y="685800"/>
            <a:ext cx="9383151" cy="974188"/>
          </a:xfrm>
        </p:spPr>
        <p:txBody>
          <a:bodyPr>
            <a:normAutofit/>
          </a:bodyPr>
          <a:lstStyle/>
          <a:p>
            <a:r>
              <a:rPr lang="en-US" sz="3600" dirty="0"/>
              <a:t>Analysis of our local landscape</a:t>
            </a:r>
          </a:p>
        </p:txBody>
      </p:sp>
      <p:sp>
        <p:nvSpPr>
          <p:cNvPr id="3" name="Content Placeholder 2">
            <a:extLst>
              <a:ext uri="{FF2B5EF4-FFF2-40B4-BE49-F238E27FC236}">
                <a16:creationId xmlns:a16="http://schemas.microsoft.com/office/drawing/2014/main" id="{9D4F68BE-60B0-EA8A-D7BB-6D8EE0E39846}"/>
              </a:ext>
            </a:extLst>
          </p:cNvPr>
          <p:cNvSpPr>
            <a:spLocks noGrp="1"/>
          </p:cNvSpPr>
          <p:nvPr>
            <p:ph idx="1"/>
          </p:nvPr>
        </p:nvSpPr>
        <p:spPr>
          <a:xfrm>
            <a:off x="1364565" y="1800665"/>
            <a:ext cx="9833317" cy="4371535"/>
          </a:xfrm>
        </p:spPr>
        <p:txBody>
          <a:bodyPr>
            <a:noAutofit/>
          </a:bodyPr>
          <a:lstStyle/>
          <a:p>
            <a:pPr>
              <a:buFont typeface="Wingdings" panose="05000000000000000000" pitchFamily="2" charset="2"/>
              <a:buChar char="q"/>
            </a:pPr>
            <a:r>
              <a:rPr lang="en-US" dirty="0">
                <a:latin typeface="Arial" panose="020B0604020202020204" pitchFamily="34" charset="0"/>
                <a:cs typeface="Arial" panose="020B0604020202020204" pitchFamily="34" charset="0"/>
              </a:rPr>
              <a:t>Enhanced Governance and Risk Management:</a:t>
            </a:r>
          </a:p>
          <a:p>
            <a:pPr marL="0" indent="0">
              <a:buNone/>
            </a:pPr>
            <a:r>
              <a:rPr lang="en-US" i="1" dirty="0">
                <a:latin typeface="Arial" panose="020B0604020202020204" pitchFamily="34" charset="0"/>
                <a:cs typeface="Arial" panose="020B0604020202020204" pitchFamily="34" charset="0"/>
              </a:rPr>
              <a:t>	The new act  emphasize best practices in corporate governance 	and risk 	management, ensuring that pension funds are well-managed and 	protected from potential risks.</a:t>
            </a:r>
            <a:r>
              <a:rPr lang="en-US" dirty="0">
                <a:latin typeface="Arial" panose="020B0604020202020204" pitchFamily="34" charset="0"/>
                <a:cs typeface="Arial" panose="020B0604020202020204" pitchFamily="34" charset="0"/>
              </a:rPr>
              <a:t> </a:t>
            </a:r>
          </a:p>
          <a:p>
            <a:pPr>
              <a:buFont typeface="Wingdings" panose="05000000000000000000" pitchFamily="2" charset="2"/>
              <a:buChar char="q"/>
            </a:pPr>
            <a:r>
              <a:rPr lang="en-US" i="0" dirty="0">
                <a:latin typeface="Arial" panose="020B0604020202020204" pitchFamily="34" charset="0"/>
                <a:cs typeface="Arial" panose="020B0604020202020204" pitchFamily="34" charset="0"/>
              </a:rPr>
              <a:t>Improved Trustee Accountability</a:t>
            </a:r>
            <a:r>
              <a:rPr lang="en-US" dirty="0">
                <a:latin typeface="Arial" panose="020B0604020202020204" pitchFamily="34" charset="0"/>
                <a:cs typeface="Arial" panose="020B0604020202020204" pitchFamily="34" charset="0"/>
              </a:rPr>
              <a:t>:</a:t>
            </a:r>
          </a:p>
          <a:p>
            <a:pPr marL="0" indent="0">
              <a:buNone/>
            </a:pPr>
            <a:r>
              <a:rPr lang="en-US" i="1" dirty="0">
                <a:latin typeface="Arial" panose="020B0604020202020204" pitchFamily="34" charset="0"/>
                <a:cs typeface="Arial" panose="020B0604020202020204" pitchFamily="34" charset="0"/>
              </a:rPr>
              <a:t>	The “fit and proper” requirements for trustees and principal officers help 	ensure that those overseeing pension funds are qualified and 	responsible, 	contributing to better fund management and oversight.</a:t>
            </a: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Increased Protection for Members and Beneficiaries:</a:t>
            </a:r>
          </a:p>
          <a:p>
            <a:pPr marL="0" indent="0" algn="just">
              <a:buNone/>
            </a:pPr>
            <a:r>
              <a:rPr lang="en-US" i="1" dirty="0">
                <a:latin typeface="Arial" panose="020B0604020202020204" pitchFamily="34" charset="0"/>
                <a:cs typeface="Arial" panose="020B0604020202020204" pitchFamily="34" charset="0"/>
              </a:rPr>
              <a:t>	The regulations aim to safeguard the interests of pension fund members 	and 	beneficiaries by promoting sound financial practices and preventing 	mismanagement. </a:t>
            </a:r>
          </a:p>
          <a:p>
            <a:pPr marL="0" indent="0">
              <a:buNone/>
            </a:pPr>
            <a:r>
              <a:rPr lang="en-US" i="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2925342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224C2-3EC6-CB22-683C-2FDC5DE8AB02}"/>
              </a:ext>
            </a:extLst>
          </p:cNvPr>
          <p:cNvSpPr>
            <a:spLocks noGrp="1"/>
          </p:cNvSpPr>
          <p:nvPr>
            <p:ph type="title"/>
          </p:nvPr>
        </p:nvSpPr>
        <p:spPr>
          <a:xfrm>
            <a:off x="1674055" y="685800"/>
            <a:ext cx="9298744" cy="777240"/>
          </a:xfrm>
        </p:spPr>
        <p:txBody>
          <a:bodyPr>
            <a:normAutofit/>
          </a:bodyPr>
          <a:lstStyle/>
          <a:p>
            <a:r>
              <a:rPr lang="en-US" sz="3600" dirty="0"/>
              <a:t>Observed benefits from our local landscape</a:t>
            </a:r>
          </a:p>
        </p:txBody>
      </p:sp>
      <p:sp>
        <p:nvSpPr>
          <p:cNvPr id="3" name="Content Placeholder 2">
            <a:extLst>
              <a:ext uri="{FF2B5EF4-FFF2-40B4-BE49-F238E27FC236}">
                <a16:creationId xmlns:a16="http://schemas.microsoft.com/office/drawing/2014/main" id="{9D4F68BE-60B0-EA8A-D7BB-6D8EE0E39846}"/>
              </a:ext>
            </a:extLst>
          </p:cNvPr>
          <p:cNvSpPr>
            <a:spLocks noGrp="1"/>
          </p:cNvSpPr>
          <p:nvPr>
            <p:ph idx="1"/>
          </p:nvPr>
        </p:nvSpPr>
        <p:spPr>
          <a:xfrm>
            <a:off x="1350498" y="1575583"/>
            <a:ext cx="9875520" cy="4596618"/>
          </a:xfrm>
        </p:spPr>
        <p:txBody>
          <a:bodyPr>
            <a:noAutofit/>
          </a:bodyPr>
          <a:lstStyle/>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Focus on Sustainability:</a:t>
            </a:r>
          </a:p>
          <a:p>
            <a:pPr marL="530352" lvl="1" indent="0" algn="just">
              <a:buNone/>
            </a:pPr>
            <a:r>
              <a:rPr lang="en-US" i="1" dirty="0">
                <a:latin typeface="Arial" panose="020B0604020202020204" pitchFamily="34" charset="0"/>
                <a:cs typeface="Arial" panose="020B0604020202020204" pitchFamily="34" charset="0"/>
              </a:rPr>
              <a:t>	The new </a:t>
            </a:r>
            <a:r>
              <a:rPr lang="en-US" dirty="0">
                <a:latin typeface="Arial" panose="020B0604020202020204" pitchFamily="34" charset="0"/>
                <a:cs typeface="Arial" panose="020B0604020202020204" pitchFamily="34" charset="0"/>
              </a:rPr>
              <a:t>Act</a:t>
            </a:r>
            <a:r>
              <a:rPr lang="en-US" i="1" dirty="0">
                <a:latin typeface="Arial" panose="020B0604020202020204" pitchFamily="34" charset="0"/>
                <a:cs typeface="Arial" panose="020B0604020202020204" pitchFamily="34" charset="0"/>
              </a:rPr>
              <a:t> also aim to ensure the long-term sustainability of the pension 	sector, promoting its stability and ability to meet future obligations. </a:t>
            </a:r>
          </a:p>
          <a:p>
            <a:pPr algn="just">
              <a:buFont typeface="Wingdings" panose="05000000000000000000" pitchFamily="2" charset="2"/>
              <a:buChar char="q"/>
            </a:pPr>
            <a:r>
              <a:rPr lang="en-US" i="0" dirty="0">
                <a:latin typeface="Arial" panose="020B0604020202020204" pitchFamily="34" charset="0"/>
                <a:cs typeface="Arial" panose="020B0604020202020204" pitchFamily="34" charset="0"/>
              </a:rPr>
              <a:t>Alignment with International Standards:</a:t>
            </a:r>
          </a:p>
          <a:p>
            <a:pPr marL="0" indent="0" algn="just">
              <a:buNone/>
            </a:pP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Zimbabwe’s regulatory framework is increasingly aligning with international 	best practices, which can enhance the credibility and attractiveness of 	the 	pension industry. </a:t>
            </a:r>
          </a:p>
          <a:p>
            <a:pPr algn="just">
              <a:buFont typeface="Wingdings" panose="05000000000000000000" pitchFamily="2" charset="2"/>
              <a:buChar char="q"/>
            </a:pPr>
            <a:r>
              <a:rPr lang="en-US" dirty="0">
                <a:latin typeface="Arial" panose="020B0604020202020204" pitchFamily="34" charset="0"/>
                <a:cs typeface="Arial" panose="020B0604020202020204" pitchFamily="34" charset="0"/>
              </a:rPr>
              <a:t>Addressing Past Challenges</a:t>
            </a:r>
            <a:r>
              <a:rPr lang="en-US" dirty="0"/>
              <a:t>:</a:t>
            </a:r>
          </a:p>
          <a:p>
            <a:pPr marL="0" indent="0" algn="just">
              <a:buNone/>
            </a:pPr>
            <a:r>
              <a:rPr lang="en-US" i="1" dirty="0"/>
              <a:t>	</a:t>
            </a:r>
            <a:r>
              <a:rPr lang="en-US" i="1" dirty="0">
                <a:latin typeface="Arial" panose="020B0604020202020204" pitchFamily="34" charset="0"/>
                <a:cs typeface="Arial" panose="020B0604020202020204" pitchFamily="34" charset="0"/>
              </a:rPr>
              <a:t>The Act aim to address issues identified in previous reports, such as 	poor 	policy formulation and the need for a complete overhaul of the laws 	governing the 	industry. </a:t>
            </a:r>
            <a:r>
              <a:rPr lang="en-US" dirty="0"/>
              <a:t>
</a:t>
            </a:r>
            <a:r>
              <a:rPr lang="en-US" dirty="0">
                <a:latin typeface="Arial" panose="020B0604020202020204" pitchFamily="34" charset="0"/>
                <a:cs typeface="Arial" panose="020B0604020202020204" pitchFamily="34" charset="0"/>
              </a:rPr>
              <a:t>
</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0320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A3B8A-E1E8-DBAA-999D-8A5541A18136}"/>
              </a:ext>
            </a:extLst>
          </p:cNvPr>
          <p:cNvSpPr>
            <a:spLocks noGrp="1"/>
          </p:cNvSpPr>
          <p:nvPr>
            <p:ph type="title"/>
          </p:nvPr>
        </p:nvSpPr>
        <p:spPr/>
        <p:txBody>
          <a:bodyPr/>
          <a:lstStyle/>
          <a:p>
            <a:r>
              <a:rPr lang="en-US" dirty="0"/>
              <a:t>Role of the Board Chair and Principal Officer</a:t>
            </a:r>
          </a:p>
        </p:txBody>
      </p:sp>
      <p:sp>
        <p:nvSpPr>
          <p:cNvPr id="3" name="Content Placeholder 2">
            <a:extLst>
              <a:ext uri="{FF2B5EF4-FFF2-40B4-BE49-F238E27FC236}">
                <a16:creationId xmlns:a16="http://schemas.microsoft.com/office/drawing/2014/main" id="{1FCC36B1-D6D7-B0FD-EBF8-BABF7FF5CCB3}"/>
              </a:ext>
            </a:extLst>
          </p:cNvPr>
          <p:cNvSpPr>
            <a:spLocks noGrp="1"/>
          </p:cNvSpPr>
          <p:nvPr>
            <p:ph idx="1"/>
          </p:nvPr>
        </p:nvSpPr>
        <p:spPr/>
        <p:txBody>
          <a:bodyPr/>
          <a:lstStyle/>
          <a:p>
            <a:r>
              <a:rPr lang="en-US" dirty="0"/>
              <a:t>The role of the chair and Principal Officer forms part of the fund’s effective system of governance. </a:t>
            </a:r>
          </a:p>
          <a:p>
            <a:r>
              <a:rPr lang="en-US" dirty="0"/>
              <a:t>Understand scope of your responsibilities and the responsibilities of the board as spelt the PPFA.</a:t>
            </a:r>
          </a:p>
          <a:p>
            <a:r>
              <a:rPr lang="en-US" dirty="0"/>
              <a:t>The appointment should be carried out within a robust and documented process</a:t>
            </a:r>
          </a:p>
          <a:p>
            <a:pPr lvl="0"/>
            <a:r>
              <a:rPr lang="en-US" i="1" dirty="0">
                <a:solidFill>
                  <a:srgbClr val="191B0E"/>
                </a:solidFill>
              </a:rPr>
              <a:t>Leadership has a strong and demonstrable effect on fund performance, being evident at the board level (particularly in the activities of the chair person) through to the execution of board functions and delegated tasks -Clark </a:t>
            </a:r>
            <a:r>
              <a:rPr lang="en-US" dirty="0">
                <a:solidFill>
                  <a:srgbClr val="191B0E"/>
                </a:solidFill>
              </a:rPr>
              <a:t>and </a:t>
            </a:r>
            <a:r>
              <a:rPr lang="en-US" dirty="0" err="1">
                <a:solidFill>
                  <a:srgbClr val="191B0E"/>
                </a:solidFill>
              </a:rPr>
              <a:t>Urwin</a:t>
            </a:r>
            <a:r>
              <a:rPr lang="en-US" dirty="0">
                <a:solidFill>
                  <a:srgbClr val="191B0E"/>
                </a:solidFill>
              </a:rPr>
              <a:t> </a:t>
            </a:r>
          </a:p>
          <a:p>
            <a:pPr marL="0" indent="0">
              <a:buNone/>
            </a:pPr>
            <a:endParaRPr lang="en-US" dirty="0"/>
          </a:p>
        </p:txBody>
      </p:sp>
    </p:spTree>
    <p:extLst>
      <p:ext uri="{BB962C8B-B14F-4D97-AF65-F5344CB8AC3E}">
        <p14:creationId xmlns:p14="http://schemas.microsoft.com/office/powerpoint/2010/main" val="912807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A3B8A-E1E8-DBAA-999D-8A5541A18136}"/>
              </a:ext>
            </a:extLst>
          </p:cNvPr>
          <p:cNvSpPr>
            <a:spLocks noGrp="1"/>
          </p:cNvSpPr>
          <p:nvPr>
            <p:ph type="title"/>
          </p:nvPr>
        </p:nvSpPr>
        <p:spPr>
          <a:xfrm>
            <a:off x="1498209" y="573258"/>
            <a:ext cx="9277644" cy="720970"/>
          </a:xfrm>
        </p:spPr>
        <p:txBody>
          <a:bodyPr/>
          <a:lstStyle/>
          <a:p>
            <a:r>
              <a:rPr lang="en-US" dirty="0">
                <a:latin typeface="Arial" panose="020B0604020202020204" pitchFamily="34" charset="0"/>
                <a:cs typeface="Arial" panose="020B0604020202020204" pitchFamily="34" charset="0"/>
              </a:rPr>
              <a:t>Expectations for the Board Chair</a:t>
            </a:r>
          </a:p>
        </p:txBody>
      </p:sp>
      <p:graphicFrame>
        <p:nvGraphicFramePr>
          <p:cNvPr id="4" name="Content Placeholder 3">
            <a:extLst>
              <a:ext uri="{FF2B5EF4-FFF2-40B4-BE49-F238E27FC236}">
                <a16:creationId xmlns:a16="http://schemas.microsoft.com/office/drawing/2014/main" id="{5AD26B34-9855-4175-A4D7-3D5CC6A29EE0}"/>
              </a:ext>
            </a:extLst>
          </p:cNvPr>
          <p:cNvGraphicFramePr>
            <a:graphicFrameLocks noGrp="1"/>
          </p:cNvGraphicFramePr>
          <p:nvPr>
            <p:ph idx="1"/>
            <p:extLst>
              <p:ext uri="{D42A27DB-BD31-4B8C-83A1-F6EECF244321}">
                <p14:modId xmlns:p14="http://schemas.microsoft.com/office/powerpoint/2010/main" val="2962036485"/>
              </p:ext>
            </p:extLst>
          </p:nvPr>
        </p:nvGraphicFramePr>
        <p:xfrm>
          <a:off x="1392702" y="1533378"/>
          <a:ext cx="9580097" cy="46388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0052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A3B8A-E1E8-DBAA-999D-8A5541A18136}"/>
              </a:ext>
            </a:extLst>
          </p:cNvPr>
          <p:cNvSpPr>
            <a:spLocks noGrp="1"/>
          </p:cNvSpPr>
          <p:nvPr>
            <p:ph type="title"/>
          </p:nvPr>
        </p:nvSpPr>
        <p:spPr/>
        <p:txBody>
          <a:bodyPr/>
          <a:lstStyle/>
          <a:p>
            <a:r>
              <a:rPr lang="en-US" dirty="0"/>
              <a:t>Expectations for the Board Chair</a:t>
            </a:r>
          </a:p>
        </p:txBody>
      </p:sp>
      <p:graphicFrame>
        <p:nvGraphicFramePr>
          <p:cNvPr id="4" name="Content Placeholder 3">
            <a:extLst>
              <a:ext uri="{FF2B5EF4-FFF2-40B4-BE49-F238E27FC236}">
                <a16:creationId xmlns:a16="http://schemas.microsoft.com/office/drawing/2014/main" id="{F08D3E7B-4D55-48DB-AA3F-236D2BF77E98}"/>
              </a:ext>
            </a:extLst>
          </p:cNvPr>
          <p:cNvGraphicFramePr>
            <a:graphicFrameLocks noGrp="1"/>
          </p:cNvGraphicFramePr>
          <p:nvPr>
            <p:ph idx="1"/>
            <p:extLst>
              <p:ext uri="{D42A27DB-BD31-4B8C-83A1-F6EECF244321}">
                <p14:modId xmlns:p14="http://schemas.microsoft.com/office/powerpoint/2010/main" val="2403130556"/>
              </p:ext>
            </p:extLst>
          </p:nvPr>
        </p:nvGraphicFramePr>
        <p:xfrm>
          <a:off x="1371600" y="1758462"/>
          <a:ext cx="9601200" cy="4108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6122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A3B8A-E1E8-DBAA-999D-8A5541A18136}"/>
              </a:ext>
            </a:extLst>
          </p:cNvPr>
          <p:cNvSpPr>
            <a:spLocks noGrp="1"/>
          </p:cNvSpPr>
          <p:nvPr>
            <p:ph type="title"/>
          </p:nvPr>
        </p:nvSpPr>
        <p:spPr/>
        <p:txBody>
          <a:bodyPr/>
          <a:lstStyle/>
          <a:p>
            <a:r>
              <a:rPr lang="en-US" dirty="0"/>
              <a:t>Expectations for the Board Chair</a:t>
            </a:r>
          </a:p>
        </p:txBody>
      </p:sp>
      <p:graphicFrame>
        <p:nvGraphicFramePr>
          <p:cNvPr id="4" name="Content Placeholder 3">
            <a:extLst>
              <a:ext uri="{FF2B5EF4-FFF2-40B4-BE49-F238E27FC236}">
                <a16:creationId xmlns:a16="http://schemas.microsoft.com/office/drawing/2014/main" id="{6C593D96-92E0-4CEF-9713-BA1A44CD5CD4}"/>
              </a:ext>
            </a:extLst>
          </p:cNvPr>
          <p:cNvGraphicFramePr>
            <a:graphicFrameLocks noGrp="1"/>
          </p:cNvGraphicFramePr>
          <p:nvPr>
            <p:ph idx="1"/>
            <p:extLst>
              <p:ext uri="{D42A27DB-BD31-4B8C-83A1-F6EECF244321}">
                <p14:modId xmlns:p14="http://schemas.microsoft.com/office/powerpoint/2010/main" val="1870230348"/>
              </p:ext>
            </p:extLst>
          </p:nvPr>
        </p:nvGraphicFramePr>
        <p:xfrm>
          <a:off x="1371600" y="1758462"/>
          <a:ext cx="9601200" cy="41089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4259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A3B8A-E1E8-DBAA-999D-8A5541A18136}"/>
              </a:ext>
            </a:extLst>
          </p:cNvPr>
          <p:cNvSpPr>
            <a:spLocks noGrp="1"/>
          </p:cNvSpPr>
          <p:nvPr>
            <p:ph type="title"/>
          </p:nvPr>
        </p:nvSpPr>
        <p:spPr>
          <a:xfrm>
            <a:off x="1505242" y="685800"/>
            <a:ext cx="9467557" cy="1086729"/>
          </a:xfrm>
        </p:spPr>
        <p:txBody>
          <a:bodyPr/>
          <a:lstStyle/>
          <a:p>
            <a:r>
              <a:rPr lang="en-US" dirty="0">
                <a:latin typeface="Arial" panose="020B0604020202020204" pitchFamily="34" charset="0"/>
                <a:cs typeface="Arial" panose="020B0604020202020204" pitchFamily="34" charset="0"/>
              </a:rPr>
              <a:t>Expectations for the Board Chair</a:t>
            </a:r>
          </a:p>
        </p:txBody>
      </p:sp>
      <p:graphicFrame>
        <p:nvGraphicFramePr>
          <p:cNvPr id="6" name="Content Placeholder 5">
            <a:extLst>
              <a:ext uri="{FF2B5EF4-FFF2-40B4-BE49-F238E27FC236}">
                <a16:creationId xmlns:a16="http://schemas.microsoft.com/office/drawing/2014/main" id="{23EC4308-4615-4932-9C29-5E662698E3A9}"/>
              </a:ext>
            </a:extLst>
          </p:cNvPr>
          <p:cNvGraphicFramePr>
            <a:graphicFrameLocks noGrp="1"/>
          </p:cNvGraphicFramePr>
          <p:nvPr>
            <p:ph idx="1"/>
            <p:extLst>
              <p:ext uri="{D42A27DB-BD31-4B8C-83A1-F6EECF244321}">
                <p14:modId xmlns:p14="http://schemas.microsoft.com/office/powerpoint/2010/main" val="4267132528"/>
              </p:ext>
            </p:extLst>
          </p:nvPr>
        </p:nvGraphicFramePr>
        <p:xfrm>
          <a:off x="1350497" y="2321168"/>
          <a:ext cx="9959928" cy="42765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99054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30898-B625-A9FB-5AAE-507E850545E6}"/>
              </a:ext>
            </a:extLst>
          </p:cNvPr>
          <p:cNvSpPr>
            <a:spLocks noGrp="1"/>
          </p:cNvSpPr>
          <p:nvPr>
            <p:ph type="ctrTitle"/>
          </p:nvPr>
        </p:nvSpPr>
        <p:spPr>
          <a:xfrm>
            <a:off x="6569612" y="1786597"/>
            <a:ext cx="4065564" cy="1009576"/>
          </a:xfrm>
        </p:spPr>
        <p:txBody>
          <a:bodyPr/>
          <a:lstStyle/>
          <a:p>
            <a:r>
              <a:rPr lang="en-US" sz="3600" dirty="0"/>
              <a:t>Governance and regulation</a:t>
            </a:r>
          </a:p>
        </p:txBody>
      </p:sp>
      <p:sp>
        <p:nvSpPr>
          <p:cNvPr id="3" name="Subtitle 2">
            <a:extLst>
              <a:ext uri="{FF2B5EF4-FFF2-40B4-BE49-F238E27FC236}">
                <a16:creationId xmlns:a16="http://schemas.microsoft.com/office/drawing/2014/main" id="{14AB2389-376B-8644-D07F-E93303DF0138}"/>
              </a:ext>
            </a:extLst>
          </p:cNvPr>
          <p:cNvSpPr>
            <a:spLocks noGrp="1"/>
          </p:cNvSpPr>
          <p:nvPr>
            <p:ph type="subTitle" idx="1"/>
          </p:nvPr>
        </p:nvSpPr>
        <p:spPr>
          <a:xfrm>
            <a:off x="6471139" y="3038622"/>
            <a:ext cx="4405008" cy="1933555"/>
          </a:xfrm>
        </p:spPr>
        <p:txBody>
          <a:bodyPr>
            <a:noAutofit/>
          </a:bodyPr>
          <a:lstStyle/>
          <a:p>
            <a:pPr algn="l"/>
            <a:r>
              <a:rPr lang="en-US" sz="2800" dirty="0"/>
              <a:t>The Role of the Board in advancing an environment where governance compliments regulation.</a:t>
            </a:r>
          </a:p>
        </p:txBody>
      </p:sp>
      <p:pic>
        <p:nvPicPr>
          <p:cNvPr id="5" name="Picture 4">
            <a:extLst>
              <a:ext uri="{FF2B5EF4-FFF2-40B4-BE49-F238E27FC236}">
                <a16:creationId xmlns:a16="http://schemas.microsoft.com/office/drawing/2014/main" id="{ABF08551-1B42-4872-87C8-05CB08504B98}"/>
              </a:ext>
            </a:extLst>
          </p:cNvPr>
          <p:cNvPicPr>
            <a:picLocks noChangeAspect="1"/>
          </p:cNvPicPr>
          <p:nvPr/>
        </p:nvPicPr>
        <p:blipFill rotWithShape="1">
          <a:blip r:embed="rId2"/>
          <a:srcRect l="-631" t="-1624" r="-631" b="-1624"/>
          <a:stretch/>
        </p:blipFill>
        <p:spPr>
          <a:xfrm>
            <a:off x="1326832" y="1346761"/>
            <a:ext cx="4814888" cy="4814888"/>
          </a:xfrm>
          <a:prstGeom prst="rect">
            <a:avLst/>
          </a:prstGeom>
        </p:spPr>
      </p:pic>
    </p:spTree>
    <p:extLst>
      <p:ext uri="{BB962C8B-B14F-4D97-AF65-F5344CB8AC3E}">
        <p14:creationId xmlns:p14="http://schemas.microsoft.com/office/powerpoint/2010/main" val="19873953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02D6A-3B9B-03E9-622A-544B896A710A}"/>
              </a:ext>
            </a:extLst>
          </p:cNvPr>
          <p:cNvSpPr>
            <a:spLocks noGrp="1"/>
          </p:cNvSpPr>
          <p:nvPr>
            <p:ph type="title"/>
          </p:nvPr>
        </p:nvSpPr>
        <p:spPr>
          <a:xfrm>
            <a:off x="1603716" y="685800"/>
            <a:ext cx="9369083" cy="1100797"/>
          </a:xfrm>
        </p:spPr>
        <p:txBody>
          <a:bodyPr/>
          <a:lstStyle/>
          <a:p>
            <a:r>
              <a:rPr lang="en-US" dirty="0"/>
              <a:t>Focus Areas for The Principal Officer</a:t>
            </a:r>
          </a:p>
        </p:txBody>
      </p:sp>
      <p:graphicFrame>
        <p:nvGraphicFramePr>
          <p:cNvPr id="5" name="Content Placeholder 4">
            <a:extLst>
              <a:ext uri="{FF2B5EF4-FFF2-40B4-BE49-F238E27FC236}">
                <a16:creationId xmlns:a16="http://schemas.microsoft.com/office/drawing/2014/main" id="{60AF0646-D1CE-4E34-AFF9-253B5093C56F}"/>
              </a:ext>
            </a:extLst>
          </p:cNvPr>
          <p:cNvGraphicFramePr>
            <a:graphicFrameLocks noGrp="1"/>
          </p:cNvGraphicFramePr>
          <p:nvPr>
            <p:ph idx="1"/>
            <p:extLst>
              <p:ext uri="{D42A27DB-BD31-4B8C-83A1-F6EECF244321}">
                <p14:modId xmlns:p14="http://schemas.microsoft.com/office/powerpoint/2010/main" val="1121022404"/>
              </p:ext>
            </p:extLst>
          </p:nvPr>
        </p:nvGraphicFramePr>
        <p:xfrm>
          <a:off x="1371600" y="2286000"/>
          <a:ext cx="96012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1567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02D6A-3B9B-03E9-622A-544B896A710A}"/>
              </a:ext>
            </a:extLst>
          </p:cNvPr>
          <p:cNvSpPr>
            <a:spLocks noGrp="1"/>
          </p:cNvSpPr>
          <p:nvPr>
            <p:ph type="title"/>
          </p:nvPr>
        </p:nvSpPr>
        <p:spPr>
          <a:xfrm>
            <a:off x="1603716" y="685800"/>
            <a:ext cx="9369083" cy="1100797"/>
          </a:xfrm>
        </p:spPr>
        <p:txBody>
          <a:bodyPr/>
          <a:lstStyle/>
          <a:p>
            <a:r>
              <a:rPr lang="en-US" dirty="0"/>
              <a:t>Focus Areas for The Principal Officer</a:t>
            </a:r>
          </a:p>
        </p:txBody>
      </p:sp>
      <p:graphicFrame>
        <p:nvGraphicFramePr>
          <p:cNvPr id="5" name="Content Placeholder 4">
            <a:extLst>
              <a:ext uri="{FF2B5EF4-FFF2-40B4-BE49-F238E27FC236}">
                <a16:creationId xmlns:a16="http://schemas.microsoft.com/office/drawing/2014/main" id="{60AF0646-D1CE-4E34-AFF9-253B5093C56F}"/>
              </a:ext>
            </a:extLst>
          </p:cNvPr>
          <p:cNvGraphicFramePr>
            <a:graphicFrameLocks noGrp="1"/>
          </p:cNvGraphicFramePr>
          <p:nvPr>
            <p:ph idx="1"/>
            <p:extLst>
              <p:ext uri="{D42A27DB-BD31-4B8C-83A1-F6EECF244321}">
                <p14:modId xmlns:p14="http://schemas.microsoft.com/office/powerpoint/2010/main" val="283175756"/>
              </p:ext>
            </p:extLst>
          </p:nvPr>
        </p:nvGraphicFramePr>
        <p:xfrm>
          <a:off x="1392701" y="1786597"/>
          <a:ext cx="10339753" cy="45157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152072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02D6A-3B9B-03E9-622A-544B896A710A}"/>
              </a:ext>
            </a:extLst>
          </p:cNvPr>
          <p:cNvSpPr>
            <a:spLocks noGrp="1"/>
          </p:cNvSpPr>
          <p:nvPr>
            <p:ph type="title"/>
          </p:nvPr>
        </p:nvSpPr>
        <p:spPr>
          <a:xfrm>
            <a:off x="1589650" y="685800"/>
            <a:ext cx="9383150" cy="819443"/>
          </a:xfrm>
        </p:spPr>
        <p:txBody>
          <a:bodyPr/>
          <a:lstStyle/>
          <a:p>
            <a:pPr algn="ctr"/>
            <a:r>
              <a:rPr lang="en-US" dirty="0"/>
              <a:t>Focus Areas for The Principal Officer</a:t>
            </a:r>
          </a:p>
        </p:txBody>
      </p:sp>
      <p:graphicFrame>
        <p:nvGraphicFramePr>
          <p:cNvPr id="4" name="Content Placeholder 3">
            <a:extLst>
              <a:ext uri="{FF2B5EF4-FFF2-40B4-BE49-F238E27FC236}">
                <a16:creationId xmlns:a16="http://schemas.microsoft.com/office/drawing/2014/main" id="{05061AAA-DD92-41B9-A4C9-28F420476EB5}"/>
              </a:ext>
            </a:extLst>
          </p:cNvPr>
          <p:cNvGraphicFramePr>
            <a:graphicFrameLocks noGrp="1"/>
          </p:cNvGraphicFramePr>
          <p:nvPr>
            <p:ph idx="1"/>
            <p:extLst>
              <p:ext uri="{D42A27DB-BD31-4B8C-83A1-F6EECF244321}">
                <p14:modId xmlns:p14="http://schemas.microsoft.com/office/powerpoint/2010/main" val="880088840"/>
              </p:ext>
            </p:extLst>
          </p:nvPr>
        </p:nvGraphicFramePr>
        <p:xfrm>
          <a:off x="1477108" y="1828799"/>
          <a:ext cx="9847384" cy="43434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56088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8ED0C-00C5-99C5-7C69-46EFFB609B08}"/>
              </a:ext>
            </a:extLst>
          </p:cNvPr>
          <p:cNvSpPr>
            <a:spLocks noGrp="1"/>
          </p:cNvSpPr>
          <p:nvPr>
            <p:ph type="title"/>
          </p:nvPr>
        </p:nvSpPr>
        <p:spPr>
          <a:xfrm>
            <a:off x="1491175" y="685800"/>
            <a:ext cx="9481624" cy="931985"/>
          </a:xfrm>
        </p:spPr>
        <p:txBody>
          <a:bodyPr/>
          <a:lstStyle/>
          <a:p>
            <a:r>
              <a:rPr lang="en-US" dirty="0"/>
              <a:t>The Conclusion of the matter</a:t>
            </a:r>
          </a:p>
        </p:txBody>
      </p:sp>
      <p:sp>
        <p:nvSpPr>
          <p:cNvPr id="3" name="Content Placeholder 2">
            <a:extLst>
              <a:ext uri="{FF2B5EF4-FFF2-40B4-BE49-F238E27FC236}">
                <a16:creationId xmlns:a16="http://schemas.microsoft.com/office/drawing/2014/main" id="{685395F2-46D3-AD64-4C98-D7499DF2350D}"/>
              </a:ext>
            </a:extLst>
          </p:cNvPr>
          <p:cNvSpPr>
            <a:spLocks noGrp="1"/>
          </p:cNvSpPr>
          <p:nvPr>
            <p:ph idx="1"/>
          </p:nvPr>
        </p:nvSpPr>
        <p:spPr>
          <a:xfrm>
            <a:off x="7638756" y="1716259"/>
            <a:ext cx="4276579" cy="3854547"/>
          </a:xfrm>
        </p:spPr>
        <p:txBody>
          <a:bodyPr>
            <a:normAutofit/>
          </a:bodyPr>
          <a:lstStyle/>
          <a:p>
            <a:pPr marL="0" indent="0">
              <a:buNone/>
            </a:pPr>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Regulation and governance must interact and reinforce each other</a:t>
            </a:r>
            <a:r>
              <a:rPr lang="en-US" dirty="0">
                <a:latin typeface="Arial" panose="020B0604020202020204" pitchFamily="34" charset="0"/>
                <a:cs typeface="Arial" panose="020B0604020202020204" pitchFamily="34" charset="0"/>
              </a:rPr>
              <a:t>.</a:t>
            </a:r>
          </a:p>
          <a:p>
            <a:r>
              <a:rPr lang="en-US" b="1" dirty="0">
                <a:latin typeface="Arial" panose="020B0604020202020204" pitchFamily="34" charset="0"/>
                <a:cs typeface="Arial" panose="020B0604020202020204" pitchFamily="34" charset="0"/>
              </a:rPr>
              <a:t>Where one views the other antagonistically there is discord. </a:t>
            </a:r>
          </a:p>
          <a:p>
            <a:pPr marL="0" indent="0">
              <a:buNone/>
            </a:pPr>
            <a:endParaRPr lang="en-US" dirty="0"/>
          </a:p>
          <a:p>
            <a:pPr marL="0" indent="0">
              <a:buNone/>
            </a:pPr>
            <a:endParaRPr lang="en-US" dirty="0"/>
          </a:p>
        </p:txBody>
      </p:sp>
      <p:pic>
        <p:nvPicPr>
          <p:cNvPr id="5" name="Picture 4">
            <a:extLst>
              <a:ext uri="{FF2B5EF4-FFF2-40B4-BE49-F238E27FC236}">
                <a16:creationId xmlns:a16="http://schemas.microsoft.com/office/drawing/2014/main" id="{B93BFD24-D5D9-485D-A14F-808B3DA4A1FC}"/>
              </a:ext>
            </a:extLst>
          </p:cNvPr>
          <p:cNvPicPr>
            <a:picLocks noChangeAspect="1"/>
          </p:cNvPicPr>
          <p:nvPr/>
        </p:nvPicPr>
        <p:blipFill>
          <a:blip r:embed="rId2"/>
          <a:stretch>
            <a:fillRect/>
          </a:stretch>
        </p:blipFill>
        <p:spPr>
          <a:xfrm>
            <a:off x="1322363" y="1716258"/>
            <a:ext cx="5781821" cy="4320831"/>
          </a:xfrm>
          <a:prstGeom prst="rect">
            <a:avLst/>
          </a:prstGeom>
        </p:spPr>
      </p:pic>
    </p:spTree>
    <p:extLst>
      <p:ext uri="{BB962C8B-B14F-4D97-AF65-F5344CB8AC3E}">
        <p14:creationId xmlns:p14="http://schemas.microsoft.com/office/powerpoint/2010/main" val="5310212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3820454-88C7-43F3-B889-81C0525D49F4}"/>
              </a:ext>
            </a:extLst>
          </p:cNvPr>
          <p:cNvPicPr>
            <a:picLocks noChangeAspect="1"/>
          </p:cNvPicPr>
          <p:nvPr/>
        </p:nvPicPr>
        <p:blipFill>
          <a:blip r:embed="rId2">
            <a:extLst>
              <a:ext uri="{837473B0-CC2E-450A-ABE3-18F120FF3D39}">
                <a1611:picAttrSrcUrl xmlns:a1611="http://schemas.microsoft.com/office/drawing/2016/11/main" r:id="rId3"/>
              </a:ext>
            </a:extLst>
          </a:blip>
          <a:stretch>
            <a:fillRect/>
          </a:stretch>
        </p:blipFill>
        <p:spPr>
          <a:xfrm>
            <a:off x="1065042" y="215315"/>
            <a:ext cx="7797603" cy="5198402"/>
          </a:xfrm>
          <a:prstGeom prst="rect">
            <a:avLst/>
          </a:prstGeom>
        </p:spPr>
      </p:pic>
      <p:sp>
        <p:nvSpPr>
          <p:cNvPr id="8" name="TextBox 7">
            <a:extLst>
              <a:ext uri="{FF2B5EF4-FFF2-40B4-BE49-F238E27FC236}">
                <a16:creationId xmlns:a16="http://schemas.microsoft.com/office/drawing/2014/main" id="{C592D7A8-A8D6-4FA9-B8DA-9EF708E8E43A}"/>
              </a:ext>
            </a:extLst>
          </p:cNvPr>
          <p:cNvSpPr txBox="1"/>
          <p:nvPr/>
        </p:nvSpPr>
        <p:spPr>
          <a:xfrm>
            <a:off x="952500" y="6858000"/>
            <a:ext cx="10287000" cy="230832"/>
          </a:xfrm>
          <a:prstGeom prst="rect">
            <a:avLst/>
          </a:prstGeom>
          <a:noFill/>
        </p:spPr>
        <p:txBody>
          <a:bodyPr wrap="square" rtlCol="0">
            <a:spAutoFit/>
          </a:bodyPr>
          <a:lstStyle/>
          <a:p>
            <a:r>
              <a:rPr lang="en-US" sz="900">
                <a:hlinkClick r:id="rId3" tooltip="https://www.picpedia.org/chalkboard/t/thank-you.html"/>
              </a:rPr>
              <a:t>This Photo</a:t>
            </a:r>
            <a:r>
              <a:rPr lang="en-US" sz="900"/>
              <a:t> by Unknown Author is licensed under </a:t>
            </a:r>
            <a:r>
              <a:rPr lang="en-US" sz="900">
                <a:hlinkClick r:id="rId4" tooltip="https://creativecommons.org/licenses/by-sa/3.0/"/>
              </a:rPr>
              <a:t>CC BY-SA</a:t>
            </a:r>
            <a:endParaRPr lang="en-US" sz="900"/>
          </a:p>
        </p:txBody>
      </p:sp>
      <p:sp>
        <p:nvSpPr>
          <p:cNvPr id="9" name="TextBox 8">
            <a:extLst>
              <a:ext uri="{FF2B5EF4-FFF2-40B4-BE49-F238E27FC236}">
                <a16:creationId xmlns:a16="http://schemas.microsoft.com/office/drawing/2014/main" id="{1FF164F0-5AFC-4032-A91D-17F88B9BE65A}"/>
              </a:ext>
            </a:extLst>
          </p:cNvPr>
          <p:cNvSpPr txBox="1"/>
          <p:nvPr/>
        </p:nvSpPr>
        <p:spPr>
          <a:xfrm>
            <a:off x="7427743" y="5584874"/>
            <a:ext cx="3910818" cy="646331"/>
          </a:xfrm>
          <a:prstGeom prst="rect">
            <a:avLst/>
          </a:prstGeom>
          <a:noFill/>
        </p:spPr>
        <p:txBody>
          <a:bodyPr wrap="square" rtlCol="0">
            <a:spAutoFit/>
          </a:bodyPr>
          <a:lstStyle/>
          <a:p>
            <a:r>
              <a:rPr lang="en-US" dirty="0"/>
              <a:t>Presentation By Tariro P. Mateisanwa </a:t>
            </a:r>
          </a:p>
          <a:p>
            <a:r>
              <a:rPr lang="en-US" dirty="0"/>
              <a:t>Tel: 0772 884 040</a:t>
            </a:r>
          </a:p>
        </p:txBody>
      </p:sp>
    </p:spTree>
    <p:extLst>
      <p:ext uri="{BB962C8B-B14F-4D97-AF65-F5344CB8AC3E}">
        <p14:creationId xmlns:p14="http://schemas.microsoft.com/office/powerpoint/2010/main" val="3339979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E87CFA-8994-A4CC-1AFF-5D0A6222D49B}"/>
              </a:ext>
            </a:extLst>
          </p:cNvPr>
          <p:cNvSpPr>
            <a:spLocks noGrp="1"/>
          </p:cNvSpPr>
          <p:nvPr>
            <p:ph type="title"/>
          </p:nvPr>
        </p:nvSpPr>
        <p:spPr>
          <a:xfrm>
            <a:off x="1371600" y="685800"/>
            <a:ext cx="9601200" cy="960120"/>
          </a:xfrm>
        </p:spPr>
        <p:txBody>
          <a:bodyPr/>
          <a:lstStyle/>
          <a:p>
            <a:r>
              <a:rPr lang="en-US" dirty="0"/>
              <a:t>Let’s pose a thought?? </a:t>
            </a:r>
          </a:p>
        </p:txBody>
      </p:sp>
      <p:grpSp>
        <p:nvGrpSpPr>
          <p:cNvPr id="5" name="Group 4">
            <a:extLst>
              <a:ext uri="{FF2B5EF4-FFF2-40B4-BE49-F238E27FC236}">
                <a16:creationId xmlns:a16="http://schemas.microsoft.com/office/drawing/2014/main" id="{E58ABB3B-9414-441D-80F7-18D1E36C8B9D}"/>
              </a:ext>
            </a:extLst>
          </p:cNvPr>
          <p:cNvGrpSpPr/>
          <p:nvPr/>
        </p:nvGrpSpPr>
        <p:grpSpPr>
          <a:xfrm>
            <a:off x="1378634" y="2100041"/>
            <a:ext cx="9875519" cy="4011930"/>
            <a:chOff x="1378634" y="2100041"/>
            <a:chExt cx="9875519" cy="4011930"/>
          </a:xfrm>
        </p:grpSpPr>
        <p:sp>
          <p:nvSpPr>
            <p:cNvPr id="6" name="Freeform: Shape 5">
              <a:extLst>
                <a:ext uri="{FF2B5EF4-FFF2-40B4-BE49-F238E27FC236}">
                  <a16:creationId xmlns:a16="http://schemas.microsoft.com/office/drawing/2014/main" id="{BDA70B30-99DD-4293-A9B7-5A9680B3E082}"/>
                </a:ext>
              </a:extLst>
            </p:cNvPr>
            <p:cNvSpPr/>
            <p:nvPr/>
          </p:nvSpPr>
          <p:spPr>
            <a:xfrm>
              <a:off x="1378634" y="2100041"/>
              <a:ext cx="3086099" cy="1851660"/>
            </a:xfrm>
            <a:custGeom>
              <a:avLst/>
              <a:gdLst>
                <a:gd name="connsiteX0" fmla="*/ 0 w 3086099"/>
                <a:gd name="connsiteY0" fmla="*/ 0 h 1851660"/>
                <a:gd name="connsiteX1" fmla="*/ 3086099 w 3086099"/>
                <a:gd name="connsiteY1" fmla="*/ 0 h 1851660"/>
                <a:gd name="connsiteX2" fmla="*/ 3086099 w 3086099"/>
                <a:gd name="connsiteY2" fmla="*/ 1851660 h 1851660"/>
                <a:gd name="connsiteX3" fmla="*/ 0 w 3086099"/>
                <a:gd name="connsiteY3" fmla="*/ 1851660 h 1851660"/>
                <a:gd name="connsiteX4" fmla="*/ 0 w 3086099"/>
                <a:gd name="connsiteY4" fmla="*/ 0 h 1851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099" h="1851660">
                  <a:moveTo>
                    <a:pt x="0" y="0"/>
                  </a:moveTo>
                  <a:lnTo>
                    <a:pt x="3086099" y="0"/>
                  </a:lnTo>
                  <a:lnTo>
                    <a:pt x="3086099" y="1851660"/>
                  </a:lnTo>
                  <a:lnTo>
                    <a:pt x="0" y="1851660"/>
                  </a:lnTo>
                  <a:lnTo>
                    <a:pt x="0" y="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a:t>Our goal be it at IPEC or within our Boards is the same. </a:t>
              </a:r>
              <a:r>
                <a:rPr lang="en-US" sz="1600" kern="1200" baseline="0" dirty="0"/>
                <a:t>We all want a vibrant Industry that can deliver on the objective of Pensions which is to avoid old age poverty.</a:t>
              </a:r>
              <a:endParaRPr lang="en-US" sz="1600" kern="1200" dirty="0"/>
            </a:p>
          </p:txBody>
        </p:sp>
        <p:sp>
          <p:nvSpPr>
            <p:cNvPr id="7" name="Freeform: Shape 6">
              <a:extLst>
                <a:ext uri="{FF2B5EF4-FFF2-40B4-BE49-F238E27FC236}">
                  <a16:creationId xmlns:a16="http://schemas.microsoft.com/office/drawing/2014/main" id="{84261D9A-BBF2-4A8A-A178-64FE925C3B87}"/>
                </a:ext>
              </a:extLst>
            </p:cNvPr>
            <p:cNvSpPr/>
            <p:nvPr/>
          </p:nvSpPr>
          <p:spPr>
            <a:xfrm>
              <a:off x="4773344" y="2100041"/>
              <a:ext cx="3086099" cy="1851660"/>
            </a:xfrm>
            <a:custGeom>
              <a:avLst/>
              <a:gdLst>
                <a:gd name="connsiteX0" fmla="*/ 0 w 3086099"/>
                <a:gd name="connsiteY0" fmla="*/ 0 h 1851660"/>
                <a:gd name="connsiteX1" fmla="*/ 3086099 w 3086099"/>
                <a:gd name="connsiteY1" fmla="*/ 0 h 1851660"/>
                <a:gd name="connsiteX2" fmla="*/ 3086099 w 3086099"/>
                <a:gd name="connsiteY2" fmla="*/ 1851660 h 1851660"/>
                <a:gd name="connsiteX3" fmla="*/ 0 w 3086099"/>
                <a:gd name="connsiteY3" fmla="*/ 1851660 h 1851660"/>
                <a:gd name="connsiteX4" fmla="*/ 0 w 3086099"/>
                <a:gd name="connsiteY4" fmla="*/ 0 h 1851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099" h="1851660">
                  <a:moveTo>
                    <a:pt x="0" y="0"/>
                  </a:moveTo>
                  <a:lnTo>
                    <a:pt x="3086099" y="0"/>
                  </a:lnTo>
                  <a:lnTo>
                    <a:pt x="3086099" y="1851660"/>
                  </a:lnTo>
                  <a:lnTo>
                    <a:pt x="0" y="1851660"/>
                  </a:lnTo>
                  <a:lnTo>
                    <a:pt x="0" y="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a:t>Central to all board room discussions is how do we achieve this seemingly elusive goal especially in an environment like ours.</a:t>
              </a:r>
              <a:endParaRPr lang="en-US" sz="1600" kern="1200"/>
            </a:p>
          </p:txBody>
        </p:sp>
        <p:sp>
          <p:nvSpPr>
            <p:cNvPr id="8" name="Freeform: Shape 7">
              <a:extLst>
                <a:ext uri="{FF2B5EF4-FFF2-40B4-BE49-F238E27FC236}">
                  <a16:creationId xmlns:a16="http://schemas.microsoft.com/office/drawing/2014/main" id="{4EA7B520-FCDE-4C65-AB05-7E589FCA6132}"/>
                </a:ext>
              </a:extLst>
            </p:cNvPr>
            <p:cNvSpPr/>
            <p:nvPr/>
          </p:nvSpPr>
          <p:spPr>
            <a:xfrm>
              <a:off x="8168054" y="2100041"/>
              <a:ext cx="3086099" cy="1851660"/>
            </a:xfrm>
            <a:custGeom>
              <a:avLst/>
              <a:gdLst>
                <a:gd name="connsiteX0" fmla="*/ 0 w 3086099"/>
                <a:gd name="connsiteY0" fmla="*/ 0 h 1851660"/>
                <a:gd name="connsiteX1" fmla="*/ 3086099 w 3086099"/>
                <a:gd name="connsiteY1" fmla="*/ 0 h 1851660"/>
                <a:gd name="connsiteX2" fmla="*/ 3086099 w 3086099"/>
                <a:gd name="connsiteY2" fmla="*/ 1851660 h 1851660"/>
                <a:gd name="connsiteX3" fmla="*/ 0 w 3086099"/>
                <a:gd name="connsiteY3" fmla="*/ 1851660 h 1851660"/>
                <a:gd name="connsiteX4" fmla="*/ 0 w 3086099"/>
                <a:gd name="connsiteY4" fmla="*/ 0 h 1851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099" h="1851660">
                  <a:moveTo>
                    <a:pt x="0" y="0"/>
                  </a:moveTo>
                  <a:lnTo>
                    <a:pt x="3086099" y="0"/>
                  </a:lnTo>
                  <a:lnTo>
                    <a:pt x="3086099" y="1851660"/>
                  </a:lnTo>
                  <a:lnTo>
                    <a:pt x="0" y="1851660"/>
                  </a:lnTo>
                  <a:lnTo>
                    <a:pt x="0" y="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a:t>Industry drive towards  trying to make private occupational pensions make sense, pension benefit adequacy and the whole debate surrounding how feasible this is.</a:t>
              </a:r>
              <a:endParaRPr lang="en-US" sz="1600" kern="1200"/>
            </a:p>
          </p:txBody>
        </p:sp>
        <p:sp>
          <p:nvSpPr>
            <p:cNvPr id="9" name="Freeform: Shape 8">
              <a:extLst>
                <a:ext uri="{FF2B5EF4-FFF2-40B4-BE49-F238E27FC236}">
                  <a16:creationId xmlns:a16="http://schemas.microsoft.com/office/drawing/2014/main" id="{F4244067-F34A-4799-9B4C-BEFCE4727686}"/>
                </a:ext>
              </a:extLst>
            </p:cNvPr>
            <p:cNvSpPr/>
            <p:nvPr/>
          </p:nvSpPr>
          <p:spPr>
            <a:xfrm>
              <a:off x="1378634" y="4260311"/>
              <a:ext cx="3086099" cy="1851660"/>
            </a:xfrm>
            <a:custGeom>
              <a:avLst/>
              <a:gdLst>
                <a:gd name="connsiteX0" fmla="*/ 0 w 3086099"/>
                <a:gd name="connsiteY0" fmla="*/ 0 h 1851660"/>
                <a:gd name="connsiteX1" fmla="*/ 3086099 w 3086099"/>
                <a:gd name="connsiteY1" fmla="*/ 0 h 1851660"/>
                <a:gd name="connsiteX2" fmla="*/ 3086099 w 3086099"/>
                <a:gd name="connsiteY2" fmla="*/ 1851660 h 1851660"/>
                <a:gd name="connsiteX3" fmla="*/ 0 w 3086099"/>
                <a:gd name="connsiteY3" fmla="*/ 1851660 h 1851660"/>
                <a:gd name="connsiteX4" fmla="*/ 0 w 3086099"/>
                <a:gd name="connsiteY4" fmla="*/ 0 h 1851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099" h="1851660">
                  <a:moveTo>
                    <a:pt x="0" y="0"/>
                  </a:moveTo>
                  <a:lnTo>
                    <a:pt x="3086099" y="0"/>
                  </a:lnTo>
                  <a:lnTo>
                    <a:pt x="3086099" y="1851660"/>
                  </a:lnTo>
                  <a:lnTo>
                    <a:pt x="0" y="1851660"/>
                  </a:lnTo>
                  <a:lnTo>
                    <a:pt x="0" y="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a:t>Whether you agree that this is feasible or not is a discussion for another day but what we want to agree on today is that through our actions we have the power to grow or destroy public confidence in our Pensions industry.</a:t>
              </a:r>
              <a:endParaRPr lang="en-US" sz="1600" kern="1200"/>
            </a:p>
          </p:txBody>
        </p:sp>
        <p:sp>
          <p:nvSpPr>
            <p:cNvPr id="10" name="Freeform: Shape 9">
              <a:extLst>
                <a:ext uri="{FF2B5EF4-FFF2-40B4-BE49-F238E27FC236}">
                  <a16:creationId xmlns:a16="http://schemas.microsoft.com/office/drawing/2014/main" id="{2043D76D-B025-410E-ADDC-01631E4F48A3}"/>
                </a:ext>
              </a:extLst>
            </p:cNvPr>
            <p:cNvSpPr/>
            <p:nvPr/>
          </p:nvSpPr>
          <p:spPr>
            <a:xfrm>
              <a:off x="4773344" y="4260311"/>
              <a:ext cx="3086099" cy="1851660"/>
            </a:xfrm>
            <a:custGeom>
              <a:avLst/>
              <a:gdLst>
                <a:gd name="connsiteX0" fmla="*/ 0 w 3086099"/>
                <a:gd name="connsiteY0" fmla="*/ 0 h 1851660"/>
                <a:gd name="connsiteX1" fmla="*/ 3086099 w 3086099"/>
                <a:gd name="connsiteY1" fmla="*/ 0 h 1851660"/>
                <a:gd name="connsiteX2" fmla="*/ 3086099 w 3086099"/>
                <a:gd name="connsiteY2" fmla="*/ 1851660 h 1851660"/>
                <a:gd name="connsiteX3" fmla="*/ 0 w 3086099"/>
                <a:gd name="connsiteY3" fmla="*/ 1851660 h 1851660"/>
                <a:gd name="connsiteX4" fmla="*/ 0 w 3086099"/>
                <a:gd name="connsiteY4" fmla="*/ 0 h 1851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099" h="1851660">
                  <a:moveTo>
                    <a:pt x="0" y="0"/>
                  </a:moveTo>
                  <a:lnTo>
                    <a:pt x="3086099" y="0"/>
                  </a:lnTo>
                  <a:lnTo>
                    <a:pt x="3086099" y="1851660"/>
                  </a:lnTo>
                  <a:lnTo>
                    <a:pt x="0" y="1851660"/>
                  </a:lnTo>
                  <a:lnTo>
                    <a:pt x="0" y="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dirty="0"/>
                <a:t>Our Governance practices, market infrastructure greatly influence financial soundness of the industry. A lot rests on the decisions made by us.</a:t>
              </a:r>
              <a:endParaRPr lang="en-US" sz="1600" kern="1200" dirty="0"/>
            </a:p>
          </p:txBody>
        </p:sp>
        <p:sp>
          <p:nvSpPr>
            <p:cNvPr id="11" name="Freeform: Shape 10">
              <a:extLst>
                <a:ext uri="{FF2B5EF4-FFF2-40B4-BE49-F238E27FC236}">
                  <a16:creationId xmlns:a16="http://schemas.microsoft.com/office/drawing/2014/main" id="{4AED66A5-992E-4762-9AFE-6E4196C47555}"/>
                </a:ext>
              </a:extLst>
            </p:cNvPr>
            <p:cNvSpPr/>
            <p:nvPr/>
          </p:nvSpPr>
          <p:spPr>
            <a:xfrm>
              <a:off x="8168054" y="4260311"/>
              <a:ext cx="3086099" cy="1851660"/>
            </a:xfrm>
            <a:custGeom>
              <a:avLst/>
              <a:gdLst>
                <a:gd name="connsiteX0" fmla="*/ 0 w 3086099"/>
                <a:gd name="connsiteY0" fmla="*/ 0 h 1851660"/>
                <a:gd name="connsiteX1" fmla="*/ 3086099 w 3086099"/>
                <a:gd name="connsiteY1" fmla="*/ 0 h 1851660"/>
                <a:gd name="connsiteX2" fmla="*/ 3086099 w 3086099"/>
                <a:gd name="connsiteY2" fmla="*/ 1851660 h 1851660"/>
                <a:gd name="connsiteX3" fmla="*/ 0 w 3086099"/>
                <a:gd name="connsiteY3" fmla="*/ 1851660 h 1851660"/>
                <a:gd name="connsiteX4" fmla="*/ 0 w 3086099"/>
                <a:gd name="connsiteY4" fmla="*/ 0 h 1851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86099" h="1851660">
                  <a:moveTo>
                    <a:pt x="0" y="0"/>
                  </a:moveTo>
                  <a:lnTo>
                    <a:pt x="3086099" y="0"/>
                  </a:lnTo>
                  <a:lnTo>
                    <a:pt x="3086099" y="1851660"/>
                  </a:lnTo>
                  <a:lnTo>
                    <a:pt x="0" y="1851660"/>
                  </a:lnTo>
                  <a:lnTo>
                    <a:pt x="0" y="0"/>
                  </a:lnTo>
                  <a:close/>
                </a:path>
              </a:pathLst>
            </a:custGeom>
          </p:spPr>
          <p:style>
            <a:lnRef idx="2">
              <a:schemeClr val="accent3">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baseline="0"/>
                <a:t>And this onerous task that we bear ladies and gentlemen is the very reason why focus on Regulation and Governance continues and will continue to gain momentum. </a:t>
              </a:r>
              <a:endParaRPr lang="en-US" sz="1600" kern="1200"/>
            </a:p>
          </p:txBody>
        </p:sp>
      </p:grpSp>
    </p:spTree>
    <p:extLst>
      <p:ext uri="{BB962C8B-B14F-4D97-AF65-F5344CB8AC3E}">
        <p14:creationId xmlns:p14="http://schemas.microsoft.com/office/powerpoint/2010/main" val="37401120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95F7-AEAE-0199-6D9F-A5A5B0ECA4D1}"/>
              </a:ext>
            </a:extLst>
          </p:cNvPr>
          <p:cNvSpPr>
            <a:spLocks noGrp="1"/>
          </p:cNvSpPr>
          <p:nvPr>
            <p:ph type="title"/>
          </p:nvPr>
        </p:nvSpPr>
        <p:spPr>
          <a:xfrm>
            <a:off x="1477108" y="685800"/>
            <a:ext cx="9495692" cy="1030458"/>
          </a:xfrm>
        </p:spPr>
        <p:txBody>
          <a:bodyPr/>
          <a:lstStyle/>
          <a:p>
            <a:r>
              <a:rPr lang="en-US" dirty="0"/>
              <a:t>What is Regulation </a:t>
            </a:r>
          </a:p>
        </p:txBody>
      </p:sp>
      <p:sp>
        <p:nvSpPr>
          <p:cNvPr id="3" name="Content Placeholder 2">
            <a:extLst>
              <a:ext uri="{FF2B5EF4-FFF2-40B4-BE49-F238E27FC236}">
                <a16:creationId xmlns:a16="http://schemas.microsoft.com/office/drawing/2014/main" id="{2AA1A31D-D6A0-F04D-5AA4-DD48E7F3411A}"/>
              </a:ext>
            </a:extLst>
          </p:cNvPr>
          <p:cNvSpPr>
            <a:spLocks noGrp="1"/>
          </p:cNvSpPr>
          <p:nvPr>
            <p:ph idx="1"/>
          </p:nvPr>
        </p:nvSpPr>
        <p:spPr>
          <a:xfrm>
            <a:off x="1371600" y="1638300"/>
            <a:ext cx="9601200" cy="3581400"/>
          </a:xfrm>
        </p:spPr>
        <p:txBody>
          <a:bodyPr>
            <a:noAutofit/>
          </a:bodyPr>
          <a:lstStyle/>
          <a:p>
            <a:pPr marL="0" indent="0" algn="just">
              <a:buNone/>
            </a:pPr>
            <a:r>
              <a:rPr lang="en-US" sz="2400" dirty="0">
                <a:latin typeface="Arial" panose="020B0604020202020204" pitchFamily="34" charset="0"/>
                <a:cs typeface="Arial" panose="020B0604020202020204" pitchFamily="34" charset="0"/>
              </a:rPr>
              <a:t>Supervision of a designated sector ( Pensions and Insurance Industry) by a specialized entity( IPEC). </a:t>
            </a:r>
          </a:p>
          <a:p>
            <a:pPr marL="0" indent="0" algn="just">
              <a:buNone/>
            </a:pPr>
            <a:r>
              <a:rPr lang="en-US" sz="2400" dirty="0">
                <a:latin typeface="Arial" panose="020B0604020202020204" pitchFamily="34" charset="0"/>
                <a:cs typeface="Arial" panose="020B0604020202020204" pitchFamily="34" charset="0"/>
              </a:rPr>
              <a:t>Done through various tools such as Acts ( IPEC ACT, PPFA) , Statutory Instruments, Guidelines Directives etc. </a:t>
            </a:r>
          </a:p>
          <a:p>
            <a:pPr marL="0" indent="0" algn="just">
              <a:buNone/>
            </a:pPr>
            <a:r>
              <a:rPr lang="en-US" sz="2400" dirty="0">
                <a:latin typeface="Arial" panose="020B0604020202020204" pitchFamily="34" charset="0"/>
                <a:cs typeface="Arial" panose="020B0604020202020204" pitchFamily="34" charset="0"/>
              </a:rPr>
              <a:t>These empower the supervisory body to conduct various activities such as registrations, inspections, approvals and disapprovals; determine standards to be observed within the industry, spell out fit and probity requirements and impose sanctions.</a:t>
            </a:r>
          </a:p>
          <a:p>
            <a:pPr marL="0" indent="0" algn="just">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6991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F95F7-AEAE-0199-6D9F-A5A5B0ECA4D1}"/>
              </a:ext>
            </a:extLst>
          </p:cNvPr>
          <p:cNvSpPr>
            <a:spLocks noGrp="1"/>
          </p:cNvSpPr>
          <p:nvPr>
            <p:ph type="title"/>
          </p:nvPr>
        </p:nvSpPr>
        <p:spPr>
          <a:xfrm>
            <a:off x="1477108" y="685800"/>
            <a:ext cx="9495692" cy="720969"/>
          </a:xfrm>
        </p:spPr>
        <p:txBody>
          <a:bodyPr>
            <a:normAutofit/>
          </a:bodyPr>
          <a:lstStyle/>
          <a:p>
            <a:pPr algn="ctr"/>
            <a:r>
              <a:rPr lang="en-US" dirty="0">
                <a:latin typeface="Arial" panose="020B0604020202020204" pitchFamily="34" charset="0"/>
                <a:cs typeface="Arial" panose="020B0604020202020204" pitchFamily="34" charset="0"/>
              </a:rPr>
              <a:t>Goal of  </a:t>
            </a:r>
            <a:r>
              <a:rPr lang="en-US" dirty="0"/>
              <a:t>Regulation </a:t>
            </a:r>
          </a:p>
        </p:txBody>
      </p:sp>
      <p:sp>
        <p:nvSpPr>
          <p:cNvPr id="3" name="Content Placeholder 2">
            <a:extLst>
              <a:ext uri="{FF2B5EF4-FFF2-40B4-BE49-F238E27FC236}">
                <a16:creationId xmlns:a16="http://schemas.microsoft.com/office/drawing/2014/main" id="{2AA1A31D-D6A0-F04D-5AA4-DD48E7F3411A}"/>
              </a:ext>
            </a:extLst>
          </p:cNvPr>
          <p:cNvSpPr>
            <a:spLocks noGrp="1"/>
          </p:cNvSpPr>
          <p:nvPr>
            <p:ph idx="1"/>
          </p:nvPr>
        </p:nvSpPr>
        <p:spPr>
          <a:xfrm>
            <a:off x="1371600" y="1845798"/>
            <a:ext cx="9601200" cy="4326402"/>
          </a:xfrm>
        </p:spPr>
        <p:txBody>
          <a:bodyPr>
            <a:noAutofit/>
          </a:bodyPr>
          <a:lstStyle/>
          <a:p>
            <a:pPr marL="0" indent="0">
              <a:buNone/>
            </a:pPr>
            <a:r>
              <a:rPr lang="en-US" sz="2400" dirty="0">
                <a:latin typeface="Arial" panose="020B0604020202020204" pitchFamily="34" charset="0"/>
                <a:cs typeface="Arial" panose="020B0604020202020204" pitchFamily="34" charset="0"/>
              </a:rPr>
              <a:t>Determine or Outline defined parameters to guide conduct               (allowances, limitations Incentives and penalties.)</a:t>
            </a:r>
          </a:p>
          <a:p>
            <a:pPr marL="0" indent="0">
              <a:buNone/>
            </a:pPr>
            <a:r>
              <a:rPr lang="en-US" sz="2400" dirty="0">
                <a:latin typeface="Arial" panose="020B0604020202020204" pitchFamily="34" charset="0"/>
                <a:cs typeface="Arial" panose="020B0604020202020204" pitchFamily="34" charset="0"/>
              </a:rPr>
              <a:t>Market confidence – to maintain confidence in the industry.
financial stability – contribute to the protection and enhancement of stability of the industry. 
consumer protection – secure the appropriate degree of protection for consumers.</a:t>
            </a:r>
          </a:p>
          <a:p>
            <a:pPr marL="0" indent="0">
              <a:buNone/>
            </a:pPr>
            <a:r>
              <a:rPr lang="en-US" sz="2400" b="1" dirty="0">
                <a:latin typeface="Arial" panose="020B0604020202020204" pitchFamily="34" charset="0"/>
                <a:cs typeface="Arial" panose="020B0604020202020204" pitchFamily="34" charset="0"/>
              </a:rPr>
              <a:t>For regulation to be effective the Regulator should possess legal powers to regulate, supervise and/or intervene</a:t>
            </a:r>
            <a:r>
              <a:rPr lang="en-US" sz="2400" dirty="0">
                <a:latin typeface="Arial" panose="020B0604020202020204" pitchFamily="34" charset="0"/>
                <a:cs typeface="Arial" panose="020B0604020202020204" pitchFamily="34" charset="0"/>
              </a:rPr>
              <a:t>.</a:t>
            </a:r>
          </a:p>
          <a:p>
            <a:pPr marL="0" indent="0">
              <a:buNone/>
            </a:pPr>
            <a:endParaRPr lang="en-US" sz="2400" dirty="0">
              <a:latin typeface="Arial" panose="020B0604020202020204" pitchFamily="34" charset="0"/>
              <a:cs typeface="Arial" panose="020B0604020202020204" pitchFamily="34" charset="0"/>
            </a:endParaRPr>
          </a:p>
          <a:p>
            <a:pPr marL="0" indent="0">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4072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3661-C553-8C52-20A7-98D208B314C9}"/>
              </a:ext>
            </a:extLst>
          </p:cNvPr>
          <p:cNvSpPr>
            <a:spLocks noGrp="1"/>
          </p:cNvSpPr>
          <p:nvPr>
            <p:ph type="title"/>
          </p:nvPr>
        </p:nvSpPr>
        <p:spPr>
          <a:xfrm>
            <a:off x="1420836" y="685800"/>
            <a:ext cx="9551963" cy="797169"/>
          </a:xfrm>
        </p:spPr>
        <p:txBody>
          <a:bodyPr/>
          <a:lstStyle/>
          <a:p>
            <a:pPr algn="ctr"/>
            <a:r>
              <a:rPr lang="en-US" dirty="0"/>
              <a:t>Governance</a:t>
            </a:r>
          </a:p>
        </p:txBody>
      </p:sp>
      <p:sp>
        <p:nvSpPr>
          <p:cNvPr id="3" name="Content Placeholder 2">
            <a:extLst>
              <a:ext uri="{FF2B5EF4-FFF2-40B4-BE49-F238E27FC236}">
                <a16:creationId xmlns:a16="http://schemas.microsoft.com/office/drawing/2014/main" id="{BE05C957-AC16-22A2-5885-3E443FA7E71E}"/>
              </a:ext>
            </a:extLst>
          </p:cNvPr>
          <p:cNvSpPr>
            <a:spLocks noGrp="1"/>
          </p:cNvSpPr>
          <p:nvPr>
            <p:ph idx="1"/>
          </p:nvPr>
        </p:nvSpPr>
        <p:spPr>
          <a:xfrm>
            <a:off x="1420837" y="1793631"/>
            <a:ext cx="9601200" cy="3581400"/>
          </a:xfrm>
        </p:spPr>
        <p:txBody>
          <a:bodyPr>
            <a:normAutofit fontScale="92500" lnSpcReduction="10000"/>
          </a:bodyPr>
          <a:lstStyle/>
          <a:p>
            <a:pPr algn="just"/>
            <a:r>
              <a:rPr lang="en-US" sz="2400" dirty="0">
                <a:latin typeface="Arial" panose="020B0604020202020204" pitchFamily="34" charset="0"/>
                <a:cs typeface="Arial" panose="020B0604020202020204" pitchFamily="34" charset="0"/>
              </a:rPr>
              <a:t>Governance aka corporate governance is ‘the framework of rules, relationships, systems and processes within and by which authority is exercised and controlled in a specific organization ( pension fund)’. It encompasses the mechanisms by which the entity, and those in control, are selected and held to account.</a:t>
            </a:r>
          </a:p>
          <a:p>
            <a:pPr algn="just"/>
            <a:r>
              <a:rPr lang="en-US" sz="2400" dirty="0">
                <a:latin typeface="Arial" panose="020B0604020202020204" pitchFamily="34" charset="0"/>
                <a:cs typeface="Arial" panose="020B0604020202020204" pitchFamily="34" charset="0"/>
              </a:rPr>
              <a:t>Board of fund or fund administrator performs the governance function.</a:t>
            </a:r>
          </a:p>
          <a:p>
            <a:pPr algn="just"/>
            <a:r>
              <a:rPr lang="en-US" sz="2400" dirty="0">
                <a:latin typeface="Arial" panose="020B0604020202020204" pitchFamily="34" charset="0"/>
                <a:cs typeface="Arial" panose="020B0604020202020204" pitchFamily="34" charset="0"/>
              </a:rPr>
              <a:t>Regulations sets the pace and foundation upon which these systems are established.</a:t>
            </a:r>
          </a:p>
          <a:p>
            <a:pPr algn="just"/>
            <a:r>
              <a:rPr lang="en-US" sz="2400" dirty="0">
                <a:latin typeface="Arial" panose="020B0604020202020204" pitchFamily="34" charset="0"/>
                <a:cs typeface="Arial" panose="020B0604020202020204" pitchFamily="34" charset="0"/>
              </a:rPr>
              <a:t>Governance must comply and be aligned to what is set out through Regulations.</a:t>
            </a:r>
          </a:p>
        </p:txBody>
      </p:sp>
    </p:spTree>
    <p:extLst>
      <p:ext uri="{BB962C8B-B14F-4D97-AF65-F5344CB8AC3E}">
        <p14:creationId xmlns:p14="http://schemas.microsoft.com/office/powerpoint/2010/main" val="4070197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3661-C553-8C52-20A7-98D208B314C9}"/>
              </a:ext>
            </a:extLst>
          </p:cNvPr>
          <p:cNvSpPr>
            <a:spLocks noGrp="1"/>
          </p:cNvSpPr>
          <p:nvPr>
            <p:ph type="title"/>
          </p:nvPr>
        </p:nvSpPr>
        <p:spPr>
          <a:xfrm>
            <a:off x="1561514" y="685800"/>
            <a:ext cx="9411286" cy="946052"/>
          </a:xfrm>
        </p:spPr>
        <p:txBody>
          <a:bodyPr/>
          <a:lstStyle/>
          <a:p>
            <a:pPr algn="ctr"/>
            <a:r>
              <a:rPr lang="en-US" dirty="0"/>
              <a:t>Interesting fact</a:t>
            </a:r>
          </a:p>
        </p:txBody>
      </p:sp>
      <p:sp>
        <p:nvSpPr>
          <p:cNvPr id="3" name="Content Placeholder 2">
            <a:extLst>
              <a:ext uri="{FF2B5EF4-FFF2-40B4-BE49-F238E27FC236}">
                <a16:creationId xmlns:a16="http://schemas.microsoft.com/office/drawing/2014/main" id="{BE05C957-AC16-22A2-5885-3E443FA7E71E}"/>
              </a:ext>
            </a:extLst>
          </p:cNvPr>
          <p:cNvSpPr>
            <a:spLocks noGrp="1"/>
          </p:cNvSpPr>
          <p:nvPr>
            <p:ph idx="1"/>
          </p:nvPr>
        </p:nvSpPr>
        <p:spPr>
          <a:xfrm>
            <a:off x="1420837" y="1793631"/>
            <a:ext cx="9551963" cy="3847514"/>
          </a:xfrm>
        </p:spPr>
        <p:txBody>
          <a:bodyPr>
            <a:noAutofit/>
          </a:bodyPr>
          <a:lstStyle/>
          <a:p>
            <a:r>
              <a:rPr lang="en-US" sz="2400" dirty="0">
                <a:solidFill>
                  <a:schemeClr val="tx1"/>
                </a:solidFill>
                <a:latin typeface="Arial" panose="020B0604020202020204" pitchFamily="34" charset="0"/>
                <a:cs typeface="Arial" panose="020B0604020202020204" pitchFamily="34" charset="0"/>
              </a:rPr>
              <a:t>Go</a:t>
            </a:r>
            <a:r>
              <a:rPr lang="en-US" sz="2400" dirty="0">
                <a:latin typeface="Arial" panose="020B0604020202020204" pitchFamily="34" charset="0"/>
                <a:cs typeface="Arial" panose="020B0604020202020204" pitchFamily="34" charset="0"/>
              </a:rPr>
              <a:t>vernance not only applies to the pension funds but equally applies to the Regulatory authority ( IPEC in our case).</a:t>
            </a:r>
          </a:p>
          <a:p>
            <a:r>
              <a:rPr lang="en-US" sz="2400" dirty="0">
                <a:latin typeface="Arial" panose="020B0604020202020204" pitchFamily="34" charset="0"/>
                <a:cs typeface="Arial" panose="020B0604020202020204" pitchFamily="34" charset="0"/>
              </a:rPr>
              <a:t>Even Regulators also submit to governance since a </a:t>
            </a:r>
            <a:r>
              <a:rPr lang="en-GB" sz="2400" dirty="0">
                <a:latin typeface="Arial" panose="020B0604020202020204" pitchFamily="34" charset="0"/>
                <a:cs typeface="Arial" panose="020B0604020202020204" pitchFamily="34" charset="0"/>
              </a:rPr>
              <a:t>well-governed</a:t>
            </a:r>
            <a:r>
              <a:rPr lang="en-US" sz="2400" dirty="0">
                <a:latin typeface="Arial" panose="020B0604020202020204" pitchFamily="34" charset="0"/>
                <a:cs typeface="Arial" panose="020B0604020202020204" pitchFamily="34" charset="0"/>
              </a:rPr>
              <a:t> Regulator </a:t>
            </a:r>
            <a:r>
              <a:rPr lang="en-GB" sz="2400" dirty="0">
                <a:latin typeface="Arial" panose="020B0604020202020204" pitchFamily="34" charset="0"/>
                <a:cs typeface="Arial" panose="020B0604020202020204" pitchFamily="34" charset="0"/>
              </a:rPr>
              <a:t>builds public trust and confidence in the regulatory process, making it more likely that regulated entities will comply with the rules</a:t>
            </a:r>
            <a:r>
              <a:rPr lang="en-US" sz="2400" dirty="0">
                <a:latin typeface="Arial" panose="020B0604020202020204" pitchFamily="34" charset="0"/>
                <a:cs typeface="Arial" panose="020B0604020202020204" pitchFamily="34" charset="0"/>
              </a:rPr>
              <a:t>. </a:t>
            </a:r>
          </a:p>
          <a:p>
            <a:r>
              <a:rPr lang="en-US" sz="2400" dirty="0">
                <a:latin typeface="Arial" panose="020B0604020202020204" pitchFamily="34" charset="0"/>
                <a:cs typeface="Arial" panose="020B0604020202020204" pitchFamily="34" charset="0"/>
              </a:rPr>
              <a:t>This is the rationale for some of the amendments being effected to the IPEC Act and this is what gave birth to the PECOG Act.</a:t>
            </a:r>
          </a:p>
          <a:p>
            <a:pPr marL="0" indent="0">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4552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E65B-B5B8-0D09-D70A-D45FF3B8458E}"/>
              </a:ext>
            </a:extLst>
          </p:cNvPr>
          <p:cNvSpPr>
            <a:spLocks noGrp="1"/>
          </p:cNvSpPr>
          <p:nvPr>
            <p:ph type="title"/>
          </p:nvPr>
        </p:nvSpPr>
        <p:spPr>
          <a:xfrm>
            <a:off x="1519310" y="685800"/>
            <a:ext cx="9453489" cy="1157068"/>
          </a:xfrm>
        </p:spPr>
        <p:txBody>
          <a:bodyPr/>
          <a:lstStyle/>
          <a:p>
            <a:pPr algn="ctr"/>
            <a:r>
              <a:rPr lang="en-US" dirty="0">
                <a:latin typeface="Arial" panose="020B0604020202020204" pitchFamily="34" charset="0"/>
                <a:cs typeface="Arial" panose="020B0604020202020204" pitchFamily="34" charset="0"/>
              </a:rPr>
              <a:t>The Positive correlation</a:t>
            </a:r>
          </a:p>
        </p:txBody>
      </p:sp>
      <p:sp>
        <p:nvSpPr>
          <p:cNvPr id="3" name="Content Placeholder 2">
            <a:extLst>
              <a:ext uri="{FF2B5EF4-FFF2-40B4-BE49-F238E27FC236}">
                <a16:creationId xmlns:a16="http://schemas.microsoft.com/office/drawing/2014/main" id="{A43DC84C-C2A3-E798-FFDF-69E78D8AD61C}"/>
              </a:ext>
            </a:extLst>
          </p:cNvPr>
          <p:cNvSpPr>
            <a:spLocks noGrp="1"/>
          </p:cNvSpPr>
          <p:nvPr>
            <p:ph idx="1"/>
          </p:nvPr>
        </p:nvSpPr>
        <p:spPr>
          <a:xfrm>
            <a:off x="6899426" y="2171700"/>
            <a:ext cx="4876799" cy="4193987"/>
          </a:xfrm>
        </p:spPr>
        <p:txBody>
          <a:bodyPr>
            <a:noAutofit/>
          </a:bodyPr>
          <a:lstStyle/>
          <a:p>
            <a:r>
              <a:rPr lang="en-GB" dirty="0">
                <a:latin typeface="Arial" panose="020B0604020202020204" pitchFamily="34" charset="0"/>
                <a:cs typeface="Arial" panose="020B0604020202020204" pitchFamily="34" charset="0"/>
              </a:rPr>
              <a:t>A positive correlation exists between regulation and governance</a:t>
            </a:r>
            <a:r>
              <a:rPr lang="en-GB" b="0" i="0" dirty="0">
                <a:solidFill>
                  <a:srgbClr val="001D35"/>
                </a:solidFill>
                <a:effectLst/>
                <a:latin typeface="Arial" panose="020B0604020202020204" pitchFamily="34" charset="0"/>
                <a:cs typeface="Arial" panose="020B0604020202020204" pitchFamily="34" charset="0"/>
              </a:rPr>
              <a:t>, indicating that </a:t>
            </a:r>
            <a:r>
              <a:rPr lang="en-GB" dirty="0">
                <a:latin typeface="Arial" panose="020B0604020202020204" pitchFamily="34" charset="0"/>
                <a:cs typeface="Arial" panose="020B0604020202020204" pitchFamily="34" charset="0"/>
              </a:rPr>
              <a:t>stronger regulatory frameworks often accompany better governance practices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While institution of required regulatory governance systems maybe costly financially there is always a trade off as industry specific challenges arising from poor governance systems are alleviated.</a:t>
            </a:r>
          </a:p>
          <a:p>
            <a:r>
              <a:rPr lang="en-US" dirty="0">
                <a:latin typeface="Arial" panose="020B0604020202020204" pitchFamily="34" charset="0"/>
                <a:cs typeface="Arial" panose="020B0604020202020204" pitchFamily="34" charset="0"/>
              </a:rPr>
              <a:t>Both at the level of the Regulators and the regulated entities</a:t>
            </a:r>
          </a:p>
        </p:txBody>
      </p:sp>
      <p:pic>
        <p:nvPicPr>
          <p:cNvPr id="7" name="Picture 6">
            <a:extLst>
              <a:ext uri="{FF2B5EF4-FFF2-40B4-BE49-F238E27FC236}">
                <a16:creationId xmlns:a16="http://schemas.microsoft.com/office/drawing/2014/main" id="{FAE92C59-7D68-2C1A-F15B-9222F835D600}"/>
              </a:ext>
            </a:extLst>
          </p:cNvPr>
          <p:cNvPicPr>
            <a:picLocks noChangeAspect="1"/>
          </p:cNvPicPr>
          <p:nvPr/>
        </p:nvPicPr>
        <p:blipFill>
          <a:blip r:embed="rId2"/>
          <a:stretch>
            <a:fillRect/>
          </a:stretch>
        </p:blipFill>
        <p:spPr>
          <a:xfrm>
            <a:off x="1636574" y="2171699"/>
            <a:ext cx="4997879" cy="4193987"/>
          </a:xfrm>
          <a:prstGeom prst="rect">
            <a:avLst/>
          </a:prstGeom>
        </p:spPr>
      </p:pic>
    </p:spTree>
    <p:extLst>
      <p:ext uri="{BB962C8B-B14F-4D97-AF65-F5344CB8AC3E}">
        <p14:creationId xmlns:p14="http://schemas.microsoft.com/office/powerpoint/2010/main" val="1338657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BC23-1A01-DFAC-3EF8-1481F43EDF09}"/>
              </a:ext>
            </a:extLst>
          </p:cNvPr>
          <p:cNvSpPr>
            <a:spLocks noGrp="1"/>
          </p:cNvSpPr>
          <p:nvPr>
            <p:ph type="title"/>
          </p:nvPr>
        </p:nvSpPr>
        <p:spPr>
          <a:xfrm>
            <a:off x="1378634" y="685800"/>
            <a:ext cx="8454683" cy="791308"/>
          </a:xfrm>
        </p:spPr>
        <p:txBody>
          <a:bodyPr/>
          <a:lstStyle/>
          <a:p>
            <a:r>
              <a:rPr lang="en-US" dirty="0">
                <a:latin typeface="Arial" panose="020B0604020202020204" pitchFamily="34" charset="0"/>
                <a:cs typeface="Arial" panose="020B0604020202020204" pitchFamily="34" charset="0"/>
              </a:rPr>
              <a:t>The Positive correlation Cont’d</a:t>
            </a:r>
          </a:p>
        </p:txBody>
      </p:sp>
      <p:sp>
        <p:nvSpPr>
          <p:cNvPr id="3" name="Content Placeholder 2">
            <a:extLst>
              <a:ext uri="{FF2B5EF4-FFF2-40B4-BE49-F238E27FC236}">
                <a16:creationId xmlns:a16="http://schemas.microsoft.com/office/drawing/2014/main" id="{39E20D44-79DE-FDEC-AF73-C1C88C9A582C}"/>
              </a:ext>
            </a:extLst>
          </p:cNvPr>
          <p:cNvSpPr>
            <a:spLocks noGrp="1"/>
          </p:cNvSpPr>
          <p:nvPr>
            <p:ph idx="1"/>
          </p:nvPr>
        </p:nvSpPr>
        <p:spPr>
          <a:xfrm>
            <a:off x="6414867" y="1810701"/>
            <a:ext cx="5219113" cy="4111798"/>
          </a:xfrm>
        </p:spPr>
        <p:txBody>
          <a:bodyPr>
            <a:normAutofit/>
          </a:bodyPr>
          <a:lstStyle/>
          <a:p>
            <a:pPr algn="just"/>
            <a:r>
              <a:rPr lang="en-US" dirty="0">
                <a:latin typeface="Arial" panose="020B0604020202020204" pitchFamily="34" charset="0"/>
                <a:cs typeface="Arial" panose="020B0604020202020204" pitchFamily="34" charset="0"/>
              </a:rPr>
              <a:t>Regulators and those responsible for governance within the regulated entities essentially perform the same functions albeit different in terms of the scope/ sphere of influence.</a:t>
            </a:r>
          </a:p>
          <a:p>
            <a:pPr algn="just"/>
            <a:r>
              <a:rPr lang="en-US" dirty="0">
                <a:latin typeface="Arial" panose="020B0604020202020204" pitchFamily="34" charset="0"/>
                <a:cs typeface="Arial" panose="020B0604020202020204" pitchFamily="34" charset="0"/>
              </a:rPr>
              <a:t>Through regulation parameters are set out at the wider industry level while under corporate governance we draw down from the regulations to set out our own parameters at an individual level.</a:t>
            </a:r>
          </a:p>
        </p:txBody>
      </p:sp>
      <p:pic>
        <p:nvPicPr>
          <p:cNvPr id="5" name="Picture 4">
            <a:extLst>
              <a:ext uri="{FF2B5EF4-FFF2-40B4-BE49-F238E27FC236}">
                <a16:creationId xmlns:a16="http://schemas.microsoft.com/office/drawing/2014/main" id="{BED43326-A95F-432C-B5F1-A3C19E79CC1B}"/>
              </a:ext>
            </a:extLst>
          </p:cNvPr>
          <p:cNvPicPr>
            <a:picLocks noChangeAspect="1"/>
          </p:cNvPicPr>
          <p:nvPr/>
        </p:nvPicPr>
        <p:blipFill>
          <a:blip r:embed="rId2"/>
          <a:stretch>
            <a:fillRect/>
          </a:stretch>
        </p:blipFill>
        <p:spPr>
          <a:xfrm>
            <a:off x="1659987" y="1622473"/>
            <a:ext cx="4300026" cy="4300026"/>
          </a:xfrm>
          <a:prstGeom prst="rect">
            <a:avLst/>
          </a:prstGeom>
        </p:spPr>
      </p:pic>
    </p:spTree>
    <p:extLst>
      <p:ext uri="{BB962C8B-B14F-4D97-AF65-F5344CB8AC3E}">
        <p14:creationId xmlns:p14="http://schemas.microsoft.com/office/powerpoint/2010/main" val="1292861861"/>
      </p:ext>
    </p:extLst>
  </p:cSld>
  <p:clrMapOvr>
    <a:masterClrMapping/>
  </p:clrMapOvr>
</p:sld>
</file>

<file path=ppt/theme/theme1.xml><?xml version="1.0" encoding="utf-8"?>
<a:theme xmlns:a="http://schemas.openxmlformats.org/drawingml/2006/main" name="TF10001025">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F10001025" id="{F9915BBD-9749-466F-995C-8C8D6A938EC0}" vid="{CF1D1A65-FC75-42D2-B7EF-D2991382DC6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401</TotalTime>
  <Words>1510</Words>
  <Application>Microsoft Office PowerPoint</Application>
  <PresentationFormat>Widescreen</PresentationFormat>
  <Paragraphs>118</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Franklin Gothic Book</vt:lpstr>
      <vt:lpstr>Wingdings</vt:lpstr>
      <vt:lpstr>TF10001025</vt:lpstr>
      <vt:lpstr>PowerPoint Presentation</vt:lpstr>
      <vt:lpstr>Governance and regulation</vt:lpstr>
      <vt:lpstr>Let’s pose a thought?? </vt:lpstr>
      <vt:lpstr>What is Regulation </vt:lpstr>
      <vt:lpstr>Goal of  Regulation </vt:lpstr>
      <vt:lpstr>Governance</vt:lpstr>
      <vt:lpstr>Interesting fact</vt:lpstr>
      <vt:lpstr>The Positive correlation</vt:lpstr>
      <vt:lpstr>The Positive correlation Cont’d</vt:lpstr>
      <vt:lpstr>What is the Point????</vt:lpstr>
      <vt:lpstr>Observations </vt:lpstr>
      <vt:lpstr>Analysis of our local landscape</vt:lpstr>
      <vt:lpstr>Analysis of our local landscape</vt:lpstr>
      <vt:lpstr>Observed benefits from our local landscape</vt:lpstr>
      <vt:lpstr>Role of the Board Chair and Principal Officer</vt:lpstr>
      <vt:lpstr>Expectations for the Board Chair</vt:lpstr>
      <vt:lpstr>Expectations for the Board Chair</vt:lpstr>
      <vt:lpstr>Expectations for the Board Chair</vt:lpstr>
      <vt:lpstr>Expectations for the Board Chair</vt:lpstr>
      <vt:lpstr>Focus Areas for The Principal Officer</vt:lpstr>
      <vt:lpstr>Focus Areas for The Principal Officer</vt:lpstr>
      <vt:lpstr>Focus Areas for The Principal Officer</vt:lpstr>
      <vt:lpstr>The Conclusion of the matter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Governance and regulation</dc:title>
  <dc:creator>tpmapfumo2@gmail.com</dc:creator>
  <cp:lastModifiedBy>Tariro Mapfumo</cp:lastModifiedBy>
  <cp:revision>44</cp:revision>
  <dcterms:created xsi:type="dcterms:W3CDTF">2025-07-19T06:36:26Z</dcterms:created>
  <dcterms:modified xsi:type="dcterms:W3CDTF">2025-07-29T13:55:27Z</dcterms:modified>
</cp:coreProperties>
</file>