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4"/>
  </p:sldMasterIdLst>
  <p:notesMasterIdLst>
    <p:notesMasterId r:id="rId25"/>
  </p:notesMasterIdLst>
  <p:sldIdLst>
    <p:sldId id="322" r:id="rId5"/>
    <p:sldId id="324" r:id="rId6"/>
    <p:sldId id="335" r:id="rId7"/>
    <p:sldId id="325" r:id="rId8"/>
    <p:sldId id="327" r:id="rId9"/>
    <p:sldId id="341" r:id="rId10"/>
    <p:sldId id="330" r:id="rId11"/>
    <p:sldId id="331" r:id="rId12"/>
    <p:sldId id="342" r:id="rId13"/>
    <p:sldId id="328" r:id="rId14"/>
    <p:sldId id="329" r:id="rId15"/>
    <p:sldId id="343" r:id="rId16"/>
    <p:sldId id="345" r:id="rId17"/>
    <p:sldId id="334" r:id="rId18"/>
    <p:sldId id="344" r:id="rId19"/>
    <p:sldId id="346" r:id="rId20"/>
    <p:sldId id="338" r:id="rId21"/>
    <p:sldId id="336" r:id="rId22"/>
    <p:sldId id="337" r:id="rId23"/>
    <p:sldId id="29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CEE9D-9BA3-47E5-9811-DBD7129AA792}" v="3" dt="2025-07-29T15:00:18.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63" d="100"/>
          <a:sy n="63" d="100"/>
        </p:scale>
        <p:origin x="688" y="56"/>
      </p:cViewPr>
      <p:guideLst/>
    </p:cSldViewPr>
  </p:slideViewPr>
  <p:notesTextViewPr>
    <p:cViewPr>
      <p:scale>
        <a:sx n="1" d="1"/>
        <a:sy n="1" d="1"/>
      </p:scale>
      <p:origin x="0" y="0"/>
    </p:cViewPr>
  </p:notesTextViewPr>
  <p:notesViewPr>
    <p:cSldViewPr snapToGrid="0">
      <p:cViewPr varScale="1">
        <p:scale>
          <a:sx n="65" d="100"/>
          <a:sy n="65" d="100"/>
        </p:scale>
        <p:origin x="314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gudza, Lovemore" userId="130b7e47-2cd4-47c1-bbfb-ddd6f0387191" providerId="ADAL" clId="{E5BCEE9D-9BA3-47E5-9811-DBD7129AA792}"/>
    <pc:docChg chg="undo custSel addSld delSld modSld sldOrd">
      <pc:chgData name="Masangudza, Lovemore" userId="130b7e47-2cd4-47c1-bbfb-ddd6f0387191" providerId="ADAL" clId="{E5BCEE9D-9BA3-47E5-9811-DBD7129AA792}" dt="2025-07-29T18:36:14.006" v="1371" actId="2696"/>
      <pc:docMkLst>
        <pc:docMk/>
      </pc:docMkLst>
      <pc:sldChg chg="modSp mod">
        <pc:chgData name="Masangudza, Lovemore" userId="130b7e47-2cd4-47c1-bbfb-ddd6f0387191" providerId="ADAL" clId="{E5BCEE9D-9BA3-47E5-9811-DBD7129AA792}" dt="2025-07-29T17:40:12.826" v="404" actId="20577"/>
        <pc:sldMkLst>
          <pc:docMk/>
          <pc:sldMk cId="4059696080" sldId="322"/>
        </pc:sldMkLst>
        <pc:spChg chg="mod">
          <ac:chgData name="Masangudza, Lovemore" userId="130b7e47-2cd4-47c1-bbfb-ddd6f0387191" providerId="ADAL" clId="{E5BCEE9D-9BA3-47E5-9811-DBD7129AA792}" dt="2025-07-29T17:40:12.826" v="404" actId="20577"/>
          <ac:spMkLst>
            <pc:docMk/>
            <pc:sldMk cId="4059696080" sldId="322"/>
            <ac:spMk id="3" creationId="{B484CEBB-C5A8-4CC0-BA2A-85E54E4EC05E}"/>
          </ac:spMkLst>
        </pc:spChg>
      </pc:sldChg>
      <pc:sldChg chg="modSp mod">
        <pc:chgData name="Masangudza, Lovemore" userId="130b7e47-2cd4-47c1-bbfb-ddd6f0387191" providerId="ADAL" clId="{E5BCEE9D-9BA3-47E5-9811-DBD7129AA792}" dt="2025-07-29T17:44:03.939" v="494" actId="6549"/>
        <pc:sldMkLst>
          <pc:docMk/>
          <pc:sldMk cId="304156893" sldId="324"/>
        </pc:sldMkLst>
        <pc:spChg chg="mod">
          <ac:chgData name="Masangudza, Lovemore" userId="130b7e47-2cd4-47c1-bbfb-ddd6f0387191" providerId="ADAL" clId="{E5BCEE9D-9BA3-47E5-9811-DBD7129AA792}" dt="2025-07-29T17:44:03.939" v="494" actId="6549"/>
          <ac:spMkLst>
            <pc:docMk/>
            <pc:sldMk cId="304156893" sldId="324"/>
            <ac:spMk id="3" creationId="{B484CEBB-C5A8-4CC0-BA2A-85E54E4EC05E}"/>
          </ac:spMkLst>
        </pc:spChg>
      </pc:sldChg>
      <pc:sldChg chg="modSp mod">
        <pc:chgData name="Masangudza, Lovemore" userId="130b7e47-2cd4-47c1-bbfb-ddd6f0387191" providerId="ADAL" clId="{E5BCEE9D-9BA3-47E5-9811-DBD7129AA792}" dt="2025-07-29T17:49:56.819" v="736" actId="20577"/>
        <pc:sldMkLst>
          <pc:docMk/>
          <pc:sldMk cId="1421979333" sldId="325"/>
        </pc:sldMkLst>
        <pc:spChg chg="mod">
          <ac:chgData name="Masangudza, Lovemore" userId="130b7e47-2cd4-47c1-bbfb-ddd6f0387191" providerId="ADAL" clId="{E5BCEE9D-9BA3-47E5-9811-DBD7129AA792}" dt="2025-07-29T17:49:56.819" v="736" actId="20577"/>
          <ac:spMkLst>
            <pc:docMk/>
            <pc:sldMk cId="1421979333" sldId="325"/>
            <ac:spMk id="3" creationId="{9506596A-E730-F4D3-BEBA-C5051BD59771}"/>
          </ac:spMkLst>
        </pc:spChg>
      </pc:sldChg>
      <pc:sldChg chg="modSp mod">
        <pc:chgData name="Masangudza, Lovemore" userId="130b7e47-2cd4-47c1-bbfb-ddd6f0387191" providerId="ADAL" clId="{E5BCEE9D-9BA3-47E5-9811-DBD7129AA792}" dt="2025-07-29T17:51:12.827" v="765" actId="6549"/>
        <pc:sldMkLst>
          <pc:docMk/>
          <pc:sldMk cId="750517253" sldId="327"/>
        </pc:sldMkLst>
        <pc:spChg chg="mod">
          <ac:chgData name="Masangudza, Lovemore" userId="130b7e47-2cd4-47c1-bbfb-ddd6f0387191" providerId="ADAL" clId="{E5BCEE9D-9BA3-47E5-9811-DBD7129AA792}" dt="2025-07-29T17:51:12.827" v="765" actId="6549"/>
          <ac:spMkLst>
            <pc:docMk/>
            <pc:sldMk cId="750517253" sldId="327"/>
            <ac:spMk id="3" creationId="{C8D7E37A-84AD-E912-93EC-ED802E1C1A2B}"/>
          </ac:spMkLst>
        </pc:spChg>
      </pc:sldChg>
      <pc:sldChg chg="modSp mod">
        <pc:chgData name="Masangudza, Lovemore" userId="130b7e47-2cd4-47c1-bbfb-ddd6f0387191" providerId="ADAL" clId="{E5BCEE9D-9BA3-47E5-9811-DBD7129AA792}" dt="2025-07-29T18:07:38.432" v="839" actId="2710"/>
        <pc:sldMkLst>
          <pc:docMk/>
          <pc:sldMk cId="4041806770" sldId="329"/>
        </pc:sldMkLst>
        <pc:spChg chg="mod">
          <ac:chgData name="Masangudza, Lovemore" userId="130b7e47-2cd4-47c1-bbfb-ddd6f0387191" providerId="ADAL" clId="{E5BCEE9D-9BA3-47E5-9811-DBD7129AA792}" dt="2025-07-29T18:07:38.432" v="839" actId="2710"/>
          <ac:spMkLst>
            <pc:docMk/>
            <pc:sldMk cId="4041806770" sldId="329"/>
            <ac:spMk id="3" creationId="{51E1E8AD-BEC8-0A9B-86A1-7BE01105555D}"/>
          </ac:spMkLst>
        </pc:spChg>
      </pc:sldChg>
      <pc:sldChg chg="modSp mod">
        <pc:chgData name="Masangudza, Lovemore" userId="130b7e47-2cd4-47c1-bbfb-ddd6f0387191" providerId="ADAL" clId="{E5BCEE9D-9BA3-47E5-9811-DBD7129AA792}" dt="2025-07-29T17:54:27.252" v="786" actId="2710"/>
        <pc:sldMkLst>
          <pc:docMk/>
          <pc:sldMk cId="2289805587" sldId="330"/>
        </pc:sldMkLst>
        <pc:spChg chg="mod">
          <ac:chgData name="Masangudza, Lovemore" userId="130b7e47-2cd4-47c1-bbfb-ddd6f0387191" providerId="ADAL" clId="{E5BCEE9D-9BA3-47E5-9811-DBD7129AA792}" dt="2025-07-29T17:54:27.252" v="786" actId="2710"/>
          <ac:spMkLst>
            <pc:docMk/>
            <pc:sldMk cId="2289805587" sldId="330"/>
            <ac:spMk id="3" creationId="{EED69F8E-5B61-DF74-6479-49AA32C5293A}"/>
          </ac:spMkLst>
        </pc:spChg>
      </pc:sldChg>
      <pc:sldChg chg="modSp mod">
        <pc:chgData name="Masangudza, Lovemore" userId="130b7e47-2cd4-47c1-bbfb-ddd6f0387191" providerId="ADAL" clId="{E5BCEE9D-9BA3-47E5-9811-DBD7129AA792}" dt="2025-07-29T17:57:28.757" v="795" actId="20577"/>
        <pc:sldMkLst>
          <pc:docMk/>
          <pc:sldMk cId="379032342" sldId="331"/>
        </pc:sldMkLst>
        <pc:spChg chg="mod">
          <ac:chgData name="Masangudza, Lovemore" userId="130b7e47-2cd4-47c1-bbfb-ddd6f0387191" providerId="ADAL" clId="{E5BCEE9D-9BA3-47E5-9811-DBD7129AA792}" dt="2025-07-29T17:57:28.757" v="795" actId="20577"/>
          <ac:spMkLst>
            <pc:docMk/>
            <pc:sldMk cId="379032342" sldId="331"/>
            <ac:spMk id="3" creationId="{F6C7ECFC-3279-5B8D-5CAA-DFAD7CCEFE64}"/>
          </ac:spMkLst>
        </pc:spChg>
      </pc:sldChg>
      <pc:sldChg chg="del">
        <pc:chgData name="Masangudza, Lovemore" userId="130b7e47-2cd4-47c1-bbfb-ddd6f0387191" providerId="ADAL" clId="{E5BCEE9D-9BA3-47E5-9811-DBD7129AA792}" dt="2025-07-29T18:36:14.006" v="1371" actId="2696"/>
        <pc:sldMkLst>
          <pc:docMk/>
          <pc:sldMk cId="685165703" sldId="333"/>
        </pc:sldMkLst>
      </pc:sldChg>
      <pc:sldChg chg="addSp modSp mod">
        <pc:chgData name="Masangudza, Lovemore" userId="130b7e47-2cd4-47c1-bbfb-ddd6f0387191" providerId="ADAL" clId="{E5BCEE9D-9BA3-47E5-9811-DBD7129AA792}" dt="2025-07-29T18:23:52.392" v="1110" actId="13822"/>
        <pc:sldMkLst>
          <pc:docMk/>
          <pc:sldMk cId="349473923" sldId="334"/>
        </pc:sldMkLst>
        <pc:spChg chg="mod">
          <ac:chgData name="Masangudza, Lovemore" userId="130b7e47-2cd4-47c1-bbfb-ddd6f0387191" providerId="ADAL" clId="{E5BCEE9D-9BA3-47E5-9811-DBD7129AA792}" dt="2025-07-29T18:23:29.338" v="1109" actId="20577"/>
          <ac:spMkLst>
            <pc:docMk/>
            <pc:sldMk cId="349473923" sldId="334"/>
            <ac:spMk id="3" creationId="{257C143C-D3FB-DF39-6CEB-9174A69CD69C}"/>
          </ac:spMkLst>
        </pc:spChg>
        <pc:spChg chg="add mod">
          <ac:chgData name="Masangudza, Lovemore" userId="130b7e47-2cd4-47c1-bbfb-ddd6f0387191" providerId="ADAL" clId="{E5BCEE9D-9BA3-47E5-9811-DBD7129AA792}" dt="2025-07-29T18:23:52.392" v="1110" actId="13822"/>
          <ac:spMkLst>
            <pc:docMk/>
            <pc:sldMk cId="349473923" sldId="334"/>
            <ac:spMk id="4" creationId="{06914D4F-A38E-AA38-E809-01BFA7A30515}"/>
          </ac:spMkLst>
        </pc:spChg>
      </pc:sldChg>
      <pc:sldChg chg="modSp mod">
        <pc:chgData name="Masangudza, Lovemore" userId="130b7e47-2cd4-47c1-bbfb-ddd6f0387191" providerId="ADAL" clId="{E5BCEE9D-9BA3-47E5-9811-DBD7129AA792}" dt="2025-07-29T17:46:42.724" v="546" actId="20577"/>
        <pc:sldMkLst>
          <pc:docMk/>
          <pc:sldMk cId="1751106355" sldId="335"/>
        </pc:sldMkLst>
        <pc:spChg chg="mod">
          <ac:chgData name="Masangudza, Lovemore" userId="130b7e47-2cd4-47c1-bbfb-ddd6f0387191" providerId="ADAL" clId="{E5BCEE9D-9BA3-47E5-9811-DBD7129AA792}" dt="2025-07-29T17:44:33.797" v="518" actId="6549"/>
          <ac:spMkLst>
            <pc:docMk/>
            <pc:sldMk cId="1751106355" sldId="335"/>
            <ac:spMk id="2" creationId="{7755D689-75EA-93D6-EC65-BCFA686FD25E}"/>
          </ac:spMkLst>
        </pc:spChg>
        <pc:spChg chg="mod">
          <ac:chgData name="Masangudza, Lovemore" userId="130b7e47-2cd4-47c1-bbfb-ddd6f0387191" providerId="ADAL" clId="{E5BCEE9D-9BA3-47E5-9811-DBD7129AA792}" dt="2025-07-29T17:46:42.724" v="546" actId="20577"/>
          <ac:spMkLst>
            <pc:docMk/>
            <pc:sldMk cId="1751106355" sldId="335"/>
            <ac:spMk id="3" creationId="{A792E60A-4928-F8D3-AB4C-4DF0D2128025}"/>
          </ac:spMkLst>
        </pc:spChg>
      </pc:sldChg>
      <pc:sldChg chg="modSp mod">
        <pc:chgData name="Masangudza, Lovemore" userId="130b7e47-2cd4-47c1-bbfb-ddd6f0387191" providerId="ADAL" clId="{E5BCEE9D-9BA3-47E5-9811-DBD7129AA792}" dt="2025-07-29T18:26:50.897" v="1211" actId="20577"/>
        <pc:sldMkLst>
          <pc:docMk/>
          <pc:sldMk cId="3387300911" sldId="336"/>
        </pc:sldMkLst>
        <pc:spChg chg="mod">
          <ac:chgData name="Masangudza, Lovemore" userId="130b7e47-2cd4-47c1-bbfb-ddd6f0387191" providerId="ADAL" clId="{E5BCEE9D-9BA3-47E5-9811-DBD7129AA792}" dt="2025-07-29T18:26:50.897" v="1211" actId="20577"/>
          <ac:spMkLst>
            <pc:docMk/>
            <pc:sldMk cId="3387300911" sldId="336"/>
            <ac:spMk id="3" creationId="{C9383146-C90E-F74B-AEC7-C5EB88C3F4CE}"/>
          </ac:spMkLst>
        </pc:spChg>
      </pc:sldChg>
      <pc:sldChg chg="ord">
        <pc:chgData name="Masangudza, Lovemore" userId="130b7e47-2cd4-47c1-bbfb-ddd6f0387191" providerId="ADAL" clId="{E5BCEE9D-9BA3-47E5-9811-DBD7129AA792}" dt="2025-07-29T18:27:44.506" v="1213"/>
        <pc:sldMkLst>
          <pc:docMk/>
          <pc:sldMk cId="2676354011" sldId="337"/>
        </pc:sldMkLst>
      </pc:sldChg>
      <pc:sldChg chg="modSp mod">
        <pc:chgData name="Masangudza, Lovemore" userId="130b7e47-2cd4-47c1-bbfb-ddd6f0387191" providerId="ADAL" clId="{E5BCEE9D-9BA3-47E5-9811-DBD7129AA792}" dt="2025-07-29T18:25:28.447" v="1207" actId="6549"/>
        <pc:sldMkLst>
          <pc:docMk/>
          <pc:sldMk cId="2425256540" sldId="338"/>
        </pc:sldMkLst>
        <pc:spChg chg="mod">
          <ac:chgData name="Masangudza, Lovemore" userId="130b7e47-2cd4-47c1-bbfb-ddd6f0387191" providerId="ADAL" clId="{E5BCEE9D-9BA3-47E5-9811-DBD7129AA792}" dt="2025-07-29T18:25:28.447" v="1207" actId="6549"/>
          <ac:spMkLst>
            <pc:docMk/>
            <pc:sldMk cId="2425256540" sldId="338"/>
            <ac:spMk id="2" creationId="{09C8F16B-6B7C-049A-F14E-3282F8474AAC}"/>
          </ac:spMkLst>
        </pc:spChg>
      </pc:sldChg>
      <pc:sldChg chg="modSp mod">
        <pc:chgData name="Masangudza, Lovemore" userId="130b7e47-2cd4-47c1-bbfb-ddd6f0387191" providerId="ADAL" clId="{E5BCEE9D-9BA3-47E5-9811-DBD7129AA792}" dt="2025-07-29T18:00:43.534" v="834" actId="20577"/>
        <pc:sldMkLst>
          <pc:docMk/>
          <pc:sldMk cId="3721022394" sldId="342"/>
        </pc:sldMkLst>
        <pc:graphicFrameChg chg="modGraphic">
          <ac:chgData name="Masangudza, Lovemore" userId="130b7e47-2cd4-47c1-bbfb-ddd6f0387191" providerId="ADAL" clId="{E5BCEE9D-9BA3-47E5-9811-DBD7129AA792}" dt="2025-07-29T18:00:43.534" v="834" actId="20577"/>
          <ac:graphicFrameMkLst>
            <pc:docMk/>
            <pc:sldMk cId="3721022394" sldId="342"/>
            <ac:graphicFrameMk id="5" creationId="{AB5F52FF-B44F-A1D4-AEA6-BEC923D02ABF}"/>
          </ac:graphicFrameMkLst>
        </pc:graphicFrameChg>
      </pc:sldChg>
      <pc:sldChg chg="delSp modSp mod">
        <pc:chgData name="Masangudza, Lovemore" userId="130b7e47-2cd4-47c1-bbfb-ddd6f0387191" providerId="ADAL" clId="{E5BCEE9D-9BA3-47E5-9811-DBD7129AA792}" dt="2025-07-29T18:35:31.978" v="1370" actId="207"/>
        <pc:sldMkLst>
          <pc:docMk/>
          <pc:sldMk cId="465707629" sldId="344"/>
        </pc:sldMkLst>
        <pc:spChg chg="mod">
          <ac:chgData name="Masangudza, Lovemore" userId="130b7e47-2cd4-47c1-bbfb-ddd6f0387191" providerId="ADAL" clId="{E5BCEE9D-9BA3-47E5-9811-DBD7129AA792}" dt="2025-07-29T18:29:56.094" v="1272" actId="6549"/>
          <ac:spMkLst>
            <pc:docMk/>
            <pc:sldMk cId="465707629" sldId="344"/>
            <ac:spMk id="2" creationId="{082B3D79-07B0-43AB-670F-25246D09F88B}"/>
          </ac:spMkLst>
        </pc:spChg>
        <pc:spChg chg="del">
          <ac:chgData name="Masangudza, Lovemore" userId="130b7e47-2cd4-47c1-bbfb-ddd6f0387191" providerId="ADAL" clId="{E5BCEE9D-9BA3-47E5-9811-DBD7129AA792}" dt="2025-07-29T18:30:38.817" v="1295" actId="478"/>
          <ac:spMkLst>
            <pc:docMk/>
            <pc:sldMk cId="465707629" sldId="344"/>
            <ac:spMk id="9" creationId="{9B092EDD-06D1-C513-0DD0-E45FE6D9FBB3}"/>
          </ac:spMkLst>
        </pc:spChg>
        <pc:graphicFrameChg chg="modGraphic">
          <ac:chgData name="Masangudza, Lovemore" userId="130b7e47-2cd4-47c1-bbfb-ddd6f0387191" providerId="ADAL" clId="{E5BCEE9D-9BA3-47E5-9811-DBD7129AA792}" dt="2025-07-29T18:35:31.978" v="1370" actId="207"/>
          <ac:graphicFrameMkLst>
            <pc:docMk/>
            <pc:sldMk cId="465707629" sldId="344"/>
            <ac:graphicFrameMk id="6" creationId="{9130EE8D-9B1C-2563-DD80-07BD2EDE8BA7}"/>
          </ac:graphicFrameMkLst>
        </pc:graphicFrameChg>
      </pc:sldChg>
      <pc:sldChg chg="addSp delSp modSp add mod">
        <pc:chgData name="Masangudza, Lovemore" userId="130b7e47-2cd4-47c1-bbfb-ddd6f0387191" providerId="ADAL" clId="{E5BCEE9D-9BA3-47E5-9811-DBD7129AA792}" dt="2025-07-29T18:09:23.074" v="878" actId="20577"/>
        <pc:sldMkLst>
          <pc:docMk/>
          <pc:sldMk cId="943690783" sldId="345"/>
        </pc:sldMkLst>
        <pc:spChg chg="mod">
          <ac:chgData name="Masangudza, Lovemore" userId="130b7e47-2cd4-47c1-bbfb-ddd6f0387191" providerId="ADAL" clId="{E5BCEE9D-9BA3-47E5-9811-DBD7129AA792}" dt="2025-07-29T18:09:23.074" v="878" actId="20577"/>
          <ac:spMkLst>
            <pc:docMk/>
            <pc:sldMk cId="943690783" sldId="345"/>
            <ac:spMk id="2" creationId="{89BC38C7-ED02-56B8-4CF7-99483FCB11C3}"/>
          </ac:spMkLst>
        </pc:spChg>
        <pc:spChg chg="del">
          <ac:chgData name="Masangudza, Lovemore" userId="130b7e47-2cd4-47c1-bbfb-ddd6f0387191" providerId="ADAL" clId="{E5BCEE9D-9BA3-47E5-9811-DBD7129AA792}" dt="2025-07-29T14:48:34.866" v="2" actId="478"/>
          <ac:spMkLst>
            <pc:docMk/>
            <pc:sldMk cId="943690783" sldId="345"/>
            <ac:spMk id="3" creationId="{73011181-1FD8-215A-C264-274109060AE1}"/>
          </ac:spMkLst>
        </pc:spChg>
        <pc:spChg chg="add del mod">
          <ac:chgData name="Masangudza, Lovemore" userId="130b7e47-2cd4-47c1-bbfb-ddd6f0387191" providerId="ADAL" clId="{E5BCEE9D-9BA3-47E5-9811-DBD7129AA792}" dt="2025-07-29T14:48:40.527" v="3" actId="478"/>
          <ac:spMkLst>
            <pc:docMk/>
            <pc:sldMk cId="943690783" sldId="345"/>
            <ac:spMk id="5" creationId="{894ECFDB-ED84-295E-5EC6-DC77F83ABC0C}"/>
          </ac:spMkLst>
        </pc:spChg>
        <pc:graphicFrameChg chg="add mod modGraphic">
          <ac:chgData name="Masangudza, Lovemore" userId="130b7e47-2cd4-47c1-bbfb-ddd6f0387191" providerId="ADAL" clId="{E5BCEE9D-9BA3-47E5-9811-DBD7129AA792}" dt="2025-07-29T15:04:46.076" v="400" actId="6549"/>
          <ac:graphicFrameMkLst>
            <pc:docMk/>
            <pc:sldMk cId="943690783" sldId="345"/>
            <ac:graphicFrameMk id="6" creationId="{1FE70F74-BA6D-D879-BE21-AABCB2301A2C}"/>
          </ac:graphicFrameMkLst>
        </pc:graphicFrameChg>
      </pc:sldChg>
      <pc:sldChg chg="delSp modSp add mod">
        <pc:chgData name="Masangudza, Lovemore" userId="130b7e47-2cd4-47c1-bbfb-ddd6f0387191" providerId="ADAL" clId="{E5BCEE9D-9BA3-47E5-9811-DBD7129AA792}" dt="2025-07-29T18:35:11.464" v="1368" actId="207"/>
        <pc:sldMkLst>
          <pc:docMk/>
          <pc:sldMk cId="4108165208" sldId="346"/>
        </pc:sldMkLst>
        <pc:spChg chg="mod">
          <ac:chgData name="Masangudza, Lovemore" userId="130b7e47-2cd4-47c1-bbfb-ddd6f0387191" providerId="ADAL" clId="{E5BCEE9D-9BA3-47E5-9811-DBD7129AA792}" dt="2025-07-29T18:32:25.554" v="1362" actId="6549"/>
          <ac:spMkLst>
            <pc:docMk/>
            <pc:sldMk cId="4108165208" sldId="346"/>
            <ac:spMk id="2" creationId="{289E99F0-9B58-645D-BB12-B74D27CC56D6}"/>
          </ac:spMkLst>
        </pc:spChg>
        <pc:spChg chg="del">
          <ac:chgData name="Masangudza, Lovemore" userId="130b7e47-2cd4-47c1-bbfb-ddd6f0387191" providerId="ADAL" clId="{E5BCEE9D-9BA3-47E5-9811-DBD7129AA792}" dt="2025-07-29T18:32:32.126" v="1363" actId="478"/>
          <ac:spMkLst>
            <pc:docMk/>
            <pc:sldMk cId="4108165208" sldId="346"/>
            <ac:spMk id="9" creationId="{E7CB0126-223B-43F8-93B6-3E800145F058}"/>
          </ac:spMkLst>
        </pc:spChg>
        <pc:graphicFrameChg chg="modGraphic">
          <ac:chgData name="Masangudza, Lovemore" userId="130b7e47-2cd4-47c1-bbfb-ddd6f0387191" providerId="ADAL" clId="{E5BCEE9D-9BA3-47E5-9811-DBD7129AA792}" dt="2025-07-29T18:35:11.464" v="1368" actId="207"/>
          <ac:graphicFrameMkLst>
            <pc:docMk/>
            <pc:sldMk cId="4108165208" sldId="346"/>
            <ac:graphicFrameMk id="6" creationId="{9F2BBC37-EC8E-7379-E45A-E5C2DA84E8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W"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195CFA-E57C-4266-A8EF-C6862A6EB7E5}" type="datetimeFigureOut">
              <a:rPr lang="en-ZW" smtClean="0"/>
              <a:t>29/7/2025</a:t>
            </a:fld>
            <a:endParaRPr lang="en-ZW"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W"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W"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C6223C-C829-4F18-AF29-0F016972793C}" type="slidenum">
              <a:rPr lang="en-ZW" smtClean="0"/>
              <a:t>‹#›</a:t>
            </a:fld>
            <a:endParaRPr lang="en-ZW" dirty="0"/>
          </a:p>
        </p:txBody>
      </p:sp>
    </p:spTree>
    <p:extLst>
      <p:ext uri="{BB962C8B-B14F-4D97-AF65-F5344CB8AC3E}">
        <p14:creationId xmlns:p14="http://schemas.microsoft.com/office/powerpoint/2010/main" val="2767380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419218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1587035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82651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3300721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1471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2240299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2851745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3977699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135172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358434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6" name="Footer Placeholder 5"/>
          <p:cNvSpPr>
            <a:spLocks noGrp="1"/>
          </p:cNvSpPr>
          <p:nvPr>
            <p:ph type="ftr" sz="quarter" idx="11"/>
          </p:nvPr>
        </p:nvSpPr>
        <p:spPr/>
        <p:txBody>
          <a:bodyPr/>
          <a:lstStyle/>
          <a:p>
            <a:endParaRPr lang="en-ZW" dirty="0"/>
          </a:p>
        </p:txBody>
      </p:sp>
      <p:sp>
        <p:nvSpPr>
          <p:cNvPr id="7" name="Slide Number Placeholder 6"/>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421068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8" name="Footer Placeholder 7"/>
          <p:cNvSpPr>
            <a:spLocks noGrp="1"/>
          </p:cNvSpPr>
          <p:nvPr>
            <p:ph type="ftr" sz="quarter" idx="11"/>
          </p:nvPr>
        </p:nvSpPr>
        <p:spPr/>
        <p:txBody>
          <a:bodyPr/>
          <a:lstStyle/>
          <a:p>
            <a:endParaRPr lang="en-ZW" dirty="0"/>
          </a:p>
        </p:txBody>
      </p:sp>
      <p:sp>
        <p:nvSpPr>
          <p:cNvPr id="9" name="Slide Number Placeholder 8"/>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629279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4" name="Footer Placeholder 3"/>
          <p:cNvSpPr>
            <a:spLocks noGrp="1"/>
          </p:cNvSpPr>
          <p:nvPr>
            <p:ph type="ftr" sz="quarter" idx="11"/>
          </p:nvPr>
        </p:nvSpPr>
        <p:spPr/>
        <p:txBody>
          <a:bodyPr/>
          <a:lstStyle/>
          <a:p>
            <a:endParaRPr lang="en-ZW" dirty="0"/>
          </a:p>
        </p:txBody>
      </p:sp>
      <p:sp>
        <p:nvSpPr>
          <p:cNvPr id="5" name="Slide Number Placeholder 4"/>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124384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3" name="Footer Placeholder 2"/>
          <p:cNvSpPr>
            <a:spLocks noGrp="1"/>
          </p:cNvSpPr>
          <p:nvPr>
            <p:ph type="ftr" sz="quarter" idx="11"/>
          </p:nvPr>
        </p:nvSpPr>
        <p:spPr/>
        <p:txBody>
          <a:bodyPr/>
          <a:lstStyle/>
          <a:p>
            <a:endParaRPr lang="en-ZW" dirty="0"/>
          </a:p>
        </p:txBody>
      </p:sp>
      <p:sp>
        <p:nvSpPr>
          <p:cNvPr id="4" name="Slide Number Placeholder 3"/>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10057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6" name="Footer Placeholder 5"/>
          <p:cNvSpPr>
            <a:spLocks noGrp="1"/>
          </p:cNvSpPr>
          <p:nvPr>
            <p:ph type="ftr" sz="quarter" idx="11"/>
          </p:nvPr>
        </p:nvSpPr>
        <p:spPr/>
        <p:txBody>
          <a:bodyPr/>
          <a:lstStyle/>
          <a:p>
            <a:endParaRPr lang="en-ZW" dirty="0"/>
          </a:p>
        </p:txBody>
      </p:sp>
      <p:sp>
        <p:nvSpPr>
          <p:cNvPr id="7" name="Slide Number Placeholder 6"/>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273758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835438E-A828-4B97-919B-B9FF6FE8F313}" type="datetimeFigureOut">
              <a:rPr lang="en-ZW" smtClean="0"/>
              <a:t>29/7/2025</a:t>
            </a:fld>
            <a:endParaRPr lang="en-ZW" dirty="0"/>
          </a:p>
        </p:txBody>
      </p:sp>
      <p:sp>
        <p:nvSpPr>
          <p:cNvPr id="6" name="Footer Placeholder 5"/>
          <p:cNvSpPr>
            <a:spLocks noGrp="1"/>
          </p:cNvSpPr>
          <p:nvPr>
            <p:ph type="ftr" sz="quarter" idx="11"/>
          </p:nvPr>
        </p:nvSpPr>
        <p:spPr/>
        <p:txBody>
          <a:bodyPr/>
          <a:lstStyle/>
          <a:p>
            <a:endParaRPr lang="en-ZW" dirty="0"/>
          </a:p>
        </p:txBody>
      </p:sp>
      <p:sp>
        <p:nvSpPr>
          <p:cNvPr id="7" name="Slide Number Placeholder 6"/>
          <p:cNvSpPr>
            <a:spLocks noGrp="1"/>
          </p:cNvSpPr>
          <p:nvPr>
            <p:ph type="sldNum" sz="quarter" idx="12"/>
          </p:nvPr>
        </p:nvSpPr>
        <p:spPr/>
        <p:txBody>
          <a:bodyPr/>
          <a:lstStyle/>
          <a:p>
            <a:fld id="{B92C1BC8-6C6F-4B45-9938-CD9D77FEFEAC}" type="slidenum">
              <a:rPr lang="en-ZW" smtClean="0"/>
              <a:t>‹#›</a:t>
            </a:fld>
            <a:endParaRPr lang="en-ZW" dirty="0"/>
          </a:p>
        </p:txBody>
      </p:sp>
    </p:spTree>
    <p:extLst>
      <p:ext uri="{BB962C8B-B14F-4D97-AF65-F5344CB8AC3E}">
        <p14:creationId xmlns:p14="http://schemas.microsoft.com/office/powerpoint/2010/main" val="70852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835438E-A828-4B97-919B-B9FF6FE8F313}" type="datetimeFigureOut">
              <a:rPr lang="en-ZW" smtClean="0"/>
              <a:t>29/7/2025</a:t>
            </a:fld>
            <a:endParaRPr lang="en-ZW"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W"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2C1BC8-6C6F-4B45-9938-CD9D77FEFEAC}" type="slidenum">
              <a:rPr lang="en-ZW" smtClean="0"/>
              <a:t>‹#›</a:t>
            </a:fld>
            <a:endParaRPr lang="en-ZW" dirty="0"/>
          </a:p>
        </p:txBody>
      </p:sp>
      <p:sp>
        <p:nvSpPr>
          <p:cNvPr id="8" name="TextBox 7">
            <a:extLst>
              <a:ext uri="{FF2B5EF4-FFF2-40B4-BE49-F238E27FC236}">
                <a16:creationId xmlns:a16="http://schemas.microsoft.com/office/drawing/2014/main" id="{F88EBE5C-A1B6-AAFE-0A68-B2269D04C616}"/>
              </a:ext>
            </a:extLst>
          </p:cNvPr>
          <p:cNvSpPr txBox="1"/>
          <p:nvPr userDrawn="1">
            <p:extLst>
              <p:ext uri="{1162E1C5-73C7-4A58-AE30-91384D911F3F}">
                <p184:classification xmlns:p184="http://schemas.microsoft.com/office/powerpoint/2018/4/main" val="hdr"/>
              </p:ext>
            </p:extLst>
          </p:nvPr>
        </p:nvSpPr>
        <p:spPr>
          <a:xfrm>
            <a:off x="10804526" y="63500"/>
            <a:ext cx="1358900" cy="184666"/>
          </a:xfrm>
          <a:prstGeom prst="rect">
            <a:avLst/>
          </a:prstGeom>
        </p:spPr>
        <p:txBody>
          <a:bodyPr horzOverflow="overflow" lIns="0" tIns="0" rIns="0" bIns="0">
            <a:spAutoFit/>
          </a:bodyPr>
          <a:lstStyle/>
          <a:p>
            <a:pPr algn="l"/>
            <a:r>
              <a:rPr lang="en-ZW" sz="1200" dirty="0">
                <a:solidFill>
                  <a:srgbClr val="000000"/>
                </a:solidFill>
                <a:latin typeface="Calibri" panose="020F0502020204030204" pitchFamily="34" charset="0"/>
                <a:ea typeface="Calibri" panose="020F0502020204030204" pitchFamily="34" charset="0"/>
                <a:cs typeface="Calibri" panose="020F0502020204030204" pitchFamily="34" charset="0"/>
              </a:rPr>
              <a:t>Controlled Disclosure</a:t>
            </a:r>
          </a:p>
        </p:txBody>
      </p:sp>
    </p:spTree>
    <p:extLst>
      <p:ext uri="{BB962C8B-B14F-4D97-AF65-F5344CB8AC3E}">
        <p14:creationId xmlns:p14="http://schemas.microsoft.com/office/powerpoint/2010/main" val="3376988128"/>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C36-3F06-4498-92CD-01585A12C1B9}"/>
              </a:ext>
            </a:extLst>
          </p:cNvPr>
          <p:cNvSpPr>
            <a:spLocks noGrp="1"/>
          </p:cNvSpPr>
          <p:nvPr>
            <p:ph type="ctrTitle"/>
          </p:nvPr>
        </p:nvSpPr>
        <p:spPr>
          <a:xfrm>
            <a:off x="1228165" y="141625"/>
            <a:ext cx="9144000" cy="742296"/>
          </a:xfrm>
          <a:solidFill>
            <a:srgbClr val="00B050"/>
          </a:solidFill>
        </p:spPr>
        <p:txBody>
          <a:bodyPr>
            <a:normAutofit/>
          </a:bodyPr>
          <a:lstStyle/>
          <a:p>
            <a:pPr algn="l"/>
            <a:r>
              <a:rPr lang="en-US" sz="2400" b="1" dirty="0">
                <a:solidFill>
                  <a:schemeClr val="bg1"/>
                </a:solidFill>
                <a:latin typeface="+mn-lt"/>
              </a:rPr>
              <a:t>INTRODUCTION</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B484CEBB-C5A8-4CC0-BA2A-85E54E4EC05E}"/>
              </a:ext>
            </a:extLst>
          </p:cNvPr>
          <p:cNvSpPr>
            <a:spLocks noGrp="1"/>
          </p:cNvSpPr>
          <p:nvPr>
            <p:ph type="subTitle" idx="1"/>
          </p:nvPr>
        </p:nvSpPr>
        <p:spPr>
          <a:xfrm>
            <a:off x="1228870" y="883921"/>
            <a:ext cx="8291050" cy="4460241"/>
          </a:xfrm>
        </p:spPr>
        <p:txBody>
          <a:bodyPr>
            <a:normAutofit/>
          </a:bodyPr>
          <a:lstStyle/>
          <a:p>
            <a:pPr algn="l">
              <a:lnSpc>
                <a:spcPct val="150000"/>
              </a:lnSpc>
            </a:pPr>
            <a:endParaRPr lang="en-US" sz="2000" b="1" dirty="0"/>
          </a:p>
          <a:p>
            <a:pPr algn="l">
              <a:lnSpc>
                <a:spcPct val="150000"/>
              </a:lnSpc>
            </a:pPr>
            <a:r>
              <a:rPr lang="en-US" sz="2000" b="1" dirty="0">
                <a:solidFill>
                  <a:schemeClr val="tx1"/>
                </a:solidFill>
              </a:rPr>
              <a:t>A pension fund is a fund from which pensions are paid, accumulated from contributions from employers, employees, or both and the investment returns on the contributions. </a:t>
            </a:r>
          </a:p>
        </p:txBody>
      </p:sp>
    </p:spTree>
    <p:extLst>
      <p:ext uri="{BB962C8B-B14F-4D97-AF65-F5344CB8AC3E}">
        <p14:creationId xmlns:p14="http://schemas.microsoft.com/office/powerpoint/2010/main" val="4059696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71B39-FC9A-6C67-ECC0-FFFEE0E082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1104A-14DC-09E1-6B16-43F32DFE9BD2}"/>
              </a:ext>
            </a:extLst>
          </p:cNvPr>
          <p:cNvSpPr>
            <a:spLocks noGrp="1"/>
          </p:cNvSpPr>
          <p:nvPr>
            <p:ph type="ctrTitle"/>
          </p:nvPr>
        </p:nvSpPr>
        <p:spPr>
          <a:xfrm>
            <a:off x="985520" y="37634"/>
            <a:ext cx="10332720" cy="742296"/>
          </a:xfrm>
          <a:solidFill>
            <a:srgbClr val="00B050"/>
          </a:solidFill>
        </p:spPr>
        <p:txBody>
          <a:bodyPr>
            <a:normAutofit/>
          </a:bodyPr>
          <a:lstStyle/>
          <a:p>
            <a:pPr algn="l"/>
            <a:r>
              <a:rPr lang="en-US" sz="2000" b="1" dirty="0">
                <a:solidFill>
                  <a:schemeClr val="bg1"/>
                </a:solidFill>
              </a:rPr>
              <a:t>ACCOUNTING/REPORTING ON CHANGES IN NET ASSETS AVAILABLE FOR BENEFITS</a:t>
            </a:r>
            <a:br>
              <a:rPr lang="en-US" sz="2000" b="1" dirty="0">
                <a:solidFill>
                  <a:schemeClr val="bg1"/>
                </a:solidFill>
              </a:rPr>
            </a:br>
            <a:r>
              <a:rPr lang="en-US" sz="2000" b="1" dirty="0">
                <a:solidFill>
                  <a:schemeClr val="bg1"/>
                </a:solidFill>
              </a:rPr>
              <a:t>[STATEMENT OF COMPREHENSIVE INCOME]</a:t>
            </a:r>
            <a:endParaRPr lang="en-ZW" sz="2000" b="1" dirty="0">
              <a:solidFill>
                <a:schemeClr val="bg1"/>
              </a:solidFill>
            </a:endParaRPr>
          </a:p>
        </p:txBody>
      </p:sp>
      <p:sp>
        <p:nvSpPr>
          <p:cNvPr id="3" name="Subtitle 2">
            <a:extLst>
              <a:ext uri="{FF2B5EF4-FFF2-40B4-BE49-F238E27FC236}">
                <a16:creationId xmlns:a16="http://schemas.microsoft.com/office/drawing/2014/main" id="{8806FFBF-4AC5-426E-88E8-52E1C263E3B4}"/>
              </a:ext>
            </a:extLst>
          </p:cNvPr>
          <p:cNvSpPr>
            <a:spLocks noGrp="1"/>
          </p:cNvSpPr>
          <p:nvPr>
            <p:ph type="subTitle" idx="1"/>
          </p:nvPr>
        </p:nvSpPr>
        <p:spPr>
          <a:xfrm>
            <a:off x="1249680" y="1025451"/>
            <a:ext cx="9144000" cy="5529313"/>
          </a:xfrm>
        </p:spPr>
        <p:txBody>
          <a:bodyPr>
            <a:normAutofit/>
          </a:bodyPr>
          <a:lstStyle/>
          <a:p>
            <a:pPr algn="l">
              <a:lnSpc>
                <a:spcPct val="150000"/>
              </a:lnSpc>
            </a:pPr>
            <a:r>
              <a:rPr lang="en-US" b="1" dirty="0">
                <a:solidFill>
                  <a:schemeClr val="tx1"/>
                </a:solidFill>
              </a:rPr>
              <a:t>Contributions </a:t>
            </a:r>
          </a:p>
          <a:p>
            <a:pPr lvl="1" algn="l">
              <a:lnSpc>
                <a:spcPct val="150000"/>
              </a:lnSpc>
            </a:pPr>
            <a:r>
              <a:rPr lang="en-US" b="1" dirty="0">
                <a:solidFill>
                  <a:schemeClr val="tx1"/>
                </a:solidFill>
              </a:rPr>
              <a:t>Employer</a:t>
            </a:r>
          </a:p>
          <a:p>
            <a:pPr lvl="1" algn="l">
              <a:lnSpc>
                <a:spcPct val="150000"/>
              </a:lnSpc>
            </a:pPr>
            <a:r>
              <a:rPr lang="en-US" b="1" dirty="0">
                <a:solidFill>
                  <a:schemeClr val="tx1"/>
                </a:solidFill>
              </a:rPr>
              <a:t>Employee</a:t>
            </a:r>
          </a:p>
          <a:p>
            <a:pPr lvl="1" algn="l">
              <a:lnSpc>
                <a:spcPct val="150000"/>
              </a:lnSpc>
            </a:pPr>
            <a:r>
              <a:rPr lang="en-US" b="1" dirty="0">
                <a:solidFill>
                  <a:schemeClr val="tx1"/>
                </a:solidFill>
              </a:rPr>
              <a:t>Transfer in (from other funds)</a:t>
            </a:r>
          </a:p>
          <a:p>
            <a:pPr algn="l">
              <a:lnSpc>
                <a:spcPct val="150000"/>
              </a:lnSpc>
            </a:pPr>
            <a:r>
              <a:rPr lang="en-US" b="1" dirty="0">
                <a:solidFill>
                  <a:schemeClr val="tx1"/>
                </a:solidFill>
              </a:rPr>
              <a:t>Benefits</a:t>
            </a:r>
          </a:p>
          <a:p>
            <a:pPr lvl="1" algn="l">
              <a:lnSpc>
                <a:spcPct val="150000"/>
              </a:lnSpc>
            </a:pPr>
            <a:r>
              <a:rPr lang="en-US" b="1" dirty="0">
                <a:solidFill>
                  <a:schemeClr val="tx1"/>
                </a:solidFill>
              </a:rPr>
              <a:t>Withdrawals</a:t>
            </a:r>
          </a:p>
          <a:p>
            <a:pPr lvl="1" algn="l">
              <a:lnSpc>
                <a:spcPct val="150000"/>
              </a:lnSpc>
            </a:pPr>
            <a:r>
              <a:rPr lang="en-US" b="1" dirty="0">
                <a:solidFill>
                  <a:schemeClr val="tx1"/>
                </a:solidFill>
              </a:rPr>
              <a:t>Retirements</a:t>
            </a:r>
          </a:p>
          <a:p>
            <a:pPr lvl="1" algn="l">
              <a:lnSpc>
                <a:spcPct val="150000"/>
              </a:lnSpc>
            </a:pPr>
            <a:r>
              <a:rPr lang="en-US" b="1" dirty="0">
                <a:solidFill>
                  <a:schemeClr val="tx1"/>
                </a:solidFill>
              </a:rPr>
              <a:t>Deaths/disabilities</a:t>
            </a:r>
          </a:p>
          <a:p>
            <a:pPr lvl="1" algn="l">
              <a:lnSpc>
                <a:spcPct val="150000"/>
              </a:lnSpc>
            </a:pPr>
            <a:r>
              <a:rPr lang="en-US" b="1" dirty="0">
                <a:solidFill>
                  <a:schemeClr val="tx1"/>
                </a:solidFill>
              </a:rPr>
              <a:t>Pensions/annuities</a:t>
            </a:r>
          </a:p>
          <a:p>
            <a:pPr lvl="1" algn="l">
              <a:lnSpc>
                <a:spcPct val="150000"/>
              </a:lnSpc>
            </a:pPr>
            <a:r>
              <a:rPr lang="en-US" b="1" dirty="0">
                <a:solidFill>
                  <a:schemeClr val="tx1"/>
                </a:solidFill>
              </a:rPr>
              <a:t>Transfer out</a:t>
            </a:r>
          </a:p>
          <a:p>
            <a:pPr algn="l">
              <a:lnSpc>
                <a:spcPct val="150000"/>
              </a:lnSpc>
            </a:pPr>
            <a:r>
              <a:rPr lang="en-US" b="1" dirty="0">
                <a:solidFill>
                  <a:schemeClr val="tx1"/>
                </a:solidFill>
              </a:rPr>
              <a:t>Net membership activities</a:t>
            </a:r>
          </a:p>
        </p:txBody>
      </p:sp>
    </p:spTree>
    <p:extLst>
      <p:ext uri="{BB962C8B-B14F-4D97-AF65-F5344CB8AC3E}">
        <p14:creationId xmlns:p14="http://schemas.microsoft.com/office/powerpoint/2010/main" val="3774245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5397E-047A-67C8-10E1-C3570D9899A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1E1E8AD-BEC8-0A9B-86A1-7BE01105555D}"/>
              </a:ext>
            </a:extLst>
          </p:cNvPr>
          <p:cNvSpPr>
            <a:spLocks noGrp="1"/>
          </p:cNvSpPr>
          <p:nvPr>
            <p:ph type="subTitle" idx="1"/>
          </p:nvPr>
        </p:nvSpPr>
        <p:spPr>
          <a:xfrm>
            <a:off x="1229360" y="791529"/>
            <a:ext cx="9144000" cy="5529313"/>
          </a:xfrm>
        </p:spPr>
        <p:txBody>
          <a:bodyPr>
            <a:normAutofit fontScale="85000" lnSpcReduction="20000"/>
          </a:bodyPr>
          <a:lstStyle/>
          <a:p>
            <a:pPr algn="l">
              <a:lnSpc>
                <a:spcPct val="150000"/>
              </a:lnSpc>
            </a:pPr>
            <a:r>
              <a:rPr lang="en-US" b="1" dirty="0">
                <a:solidFill>
                  <a:schemeClr val="tx1"/>
                </a:solidFill>
              </a:rPr>
              <a:t>Investment Income</a:t>
            </a:r>
          </a:p>
          <a:p>
            <a:pPr marL="285750" indent="-285750" algn="l">
              <a:lnSpc>
                <a:spcPct val="120000"/>
              </a:lnSpc>
              <a:buFont typeface="Arial" panose="020B0604020202020204" pitchFamily="34" charset="0"/>
              <a:buChar char="•"/>
            </a:pPr>
            <a:r>
              <a:rPr lang="en-US" b="1" dirty="0">
                <a:solidFill>
                  <a:schemeClr val="tx1"/>
                </a:solidFill>
              </a:rPr>
              <a:t>Rentals</a:t>
            </a:r>
          </a:p>
          <a:p>
            <a:pPr marL="285750" indent="-285750" algn="l">
              <a:lnSpc>
                <a:spcPct val="120000"/>
              </a:lnSpc>
              <a:buFont typeface="Arial" panose="020B0604020202020204" pitchFamily="34" charset="0"/>
              <a:buChar char="•"/>
            </a:pPr>
            <a:r>
              <a:rPr lang="en-US" b="1" dirty="0">
                <a:solidFill>
                  <a:schemeClr val="tx1"/>
                </a:solidFill>
              </a:rPr>
              <a:t>Dividends</a:t>
            </a:r>
          </a:p>
          <a:p>
            <a:pPr marL="285750" indent="-285750" algn="l">
              <a:lnSpc>
                <a:spcPct val="120000"/>
              </a:lnSpc>
              <a:buFont typeface="Arial" panose="020B0604020202020204" pitchFamily="34" charset="0"/>
              <a:buChar char="•"/>
            </a:pPr>
            <a:r>
              <a:rPr lang="en-US" b="1" dirty="0">
                <a:solidFill>
                  <a:schemeClr val="tx1"/>
                </a:solidFill>
              </a:rPr>
              <a:t>Interest</a:t>
            </a:r>
          </a:p>
          <a:p>
            <a:pPr marL="285750" indent="-285750" algn="l">
              <a:lnSpc>
                <a:spcPct val="120000"/>
              </a:lnSpc>
              <a:buFont typeface="Arial" panose="020B0604020202020204" pitchFamily="34" charset="0"/>
              <a:buChar char="•"/>
            </a:pPr>
            <a:r>
              <a:rPr lang="en-US" b="1" dirty="0">
                <a:solidFill>
                  <a:schemeClr val="tx1"/>
                </a:solidFill>
              </a:rPr>
              <a:t>Capital appreciation</a:t>
            </a:r>
          </a:p>
          <a:p>
            <a:pPr algn="l">
              <a:lnSpc>
                <a:spcPct val="150000"/>
              </a:lnSpc>
            </a:pPr>
            <a:r>
              <a:rPr lang="en-US" b="1" dirty="0">
                <a:solidFill>
                  <a:schemeClr val="tx1"/>
                </a:solidFill>
              </a:rPr>
              <a:t>Investment expenses</a:t>
            </a:r>
          </a:p>
          <a:p>
            <a:pPr marL="285750" indent="-285750" algn="l">
              <a:lnSpc>
                <a:spcPct val="120000"/>
              </a:lnSpc>
              <a:buFont typeface="Arial" panose="020B0604020202020204" pitchFamily="34" charset="0"/>
              <a:buChar char="•"/>
            </a:pPr>
            <a:r>
              <a:rPr lang="en-US" b="1" dirty="0">
                <a:solidFill>
                  <a:schemeClr val="tx1"/>
                </a:solidFill>
              </a:rPr>
              <a:t>Investment Fee</a:t>
            </a:r>
          </a:p>
          <a:p>
            <a:pPr marL="285750" indent="-285750" algn="l">
              <a:lnSpc>
                <a:spcPct val="120000"/>
              </a:lnSpc>
              <a:buFont typeface="Arial" panose="020B0604020202020204" pitchFamily="34" charset="0"/>
              <a:buChar char="•"/>
            </a:pPr>
            <a:r>
              <a:rPr lang="en-US" b="1" dirty="0">
                <a:solidFill>
                  <a:schemeClr val="tx1"/>
                </a:solidFill>
              </a:rPr>
              <a:t>Property maintenance fees</a:t>
            </a:r>
          </a:p>
          <a:p>
            <a:pPr algn="l">
              <a:lnSpc>
                <a:spcPct val="150000"/>
              </a:lnSpc>
            </a:pPr>
            <a:r>
              <a:rPr lang="en-US" b="1" dirty="0">
                <a:solidFill>
                  <a:schemeClr val="tx1"/>
                </a:solidFill>
              </a:rPr>
              <a:t>Net investment income/loss</a:t>
            </a:r>
          </a:p>
          <a:p>
            <a:pPr algn="l">
              <a:lnSpc>
                <a:spcPct val="150000"/>
              </a:lnSpc>
            </a:pPr>
            <a:r>
              <a:rPr lang="en-US" b="1" dirty="0">
                <a:solidFill>
                  <a:schemeClr val="tx1"/>
                </a:solidFill>
              </a:rPr>
              <a:t>Other Income</a:t>
            </a:r>
          </a:p>
          <a:p>
            <a:pPr algn="l">
              <a:lnSpc>
                <a:spcPct val="150000"/>
              </a:lnSpc>
            </a:pPr>
            <a:r>
              <a:rPr lang="en-US" b="1" dirty="0">
                <a:solidFill>
                  <a:schemeClr val="tx1"/>
                </a:solidFill>
              </a:rPr>
              <a:t>Other expenses</a:t>
            </a:r>
          </a:p>
          <a:p>
            <a:pPr marL="285750" indent="-285750" algn="l">
              <a:lnSpc>
                <a:spcPct val="120000"/>
              </a:lnSpc>
              <a:buFont typeface="Arial" panose="020B0604020202020204" pitchFamily="34" charset="0"/>
              <a:buChar char="•"/>
            </a:pPr>
            <a:r>
              <a:rPr lang="en-US" b="1" dirty="0">
                <a:solidFill>
                  <a:schemeClr val="tx1"/>
                </a:solidFill>
              </a:rPr>
              <a:t>Audit Fees</a:t>
            </a:r>
          </a:p>
          <a:p>
            <a:pPr marL="285750" indent="-285750" algn="l">
              <a:lnSpc>
                <a:spcPct val="120000"/>
              </a:lnSpc>
              <a:buFont typeface="Arial" panose="020B0604020202020204" pitchFamily="34" charset="0"/>
              <a:buChar char="•"/>
            </a:pPr>
            <a:r>
              <a:rPr lang="en-US" b="1" dirty="0">
                <a:solidFill>
                  <a:schemeClr val="tx1"/>
                </a:solidFill>
              </a:rPr>
              <a:t>Administration Fees</a:t>
            </a:r>
          </a:p>
          <a:p>
            <a:pPr marL="285750" indent="-285750" algn="l">
              <a:lnSpc>
                <a:spcPct val="120000"/>
              </a:lnSpc>
              <a:buFont typeface="Arial" panose="020B0604020202020204" pitchFamily="34" charset="0"/>
              <a:buChar char="•"/>
            </a:pPr>
            <a:r>
              <a:rPr lang="en-US" b="1" dirty="0">
                <a:solidFill>
                  <a:schemeClr val="tx1"/>
                </a:solidFill>
              </a:rPr>
              <a:t>Regulatory levies etc.</a:t>
            </a:r>
          </a:p>
          <a:p>
            <a:pPr algn="l">
              <a:lnSpc>
                <a:spcPct val="150000"/>
              </a:lnSpc>
            </a:pPr>
            <a:endParaRPr lang="en-US" b="1" dirty="0">
              <a:solidFill>
                <a:schemeClr val="tx1"/>
              </a:solidFill>
            </a:endParaRPr>
          </a:p>
          <a:p>
            <a:pPr lvl="1" algn="l">
              <a:lnSpc>
                <a:spcPct val="150000"/>
              </a:lnSpc>
            </a:pPr>
            <a:endParaRPr lang="en-US" b="1" dirty="0"/>
          </a:p>
        </p:txBody>
      </p:sp>
      <p:sp>
        <p:nvSpPr>
          <p:cNvPr id="6" name="Title 1">
            <a:extLst>
              <a:ext uri="{FF2B5EF4-FFF2-40B4-BE49-F238E27FC236}">
                <a16:creationId xmlns:a16="http://schemas.microsoft.com/office/drawing/2014/main" id="{57869DDC-3CA9-A30D-3E78-D3854AEEDC12}"/>
              </a:ext>
            </a:extLst>
          </p:cNvPr>
          <p:cNvSpPr txBox="1">
            <a:spLocks/>
          </p:cNvSpPr>
          <p:nvPr/>
        </p:nvSpPr>
        <p:spPr>
          <a:xfrm>
            <a:off x="599440" y="37634"/>
            <a:ext cx="9782885" cy="742296"/>
          </a:xfrm>
          <a:prstGeom prst="rect">
            <a:avLst/>
          </a:prstGeom>
          <a:solidFill>
            <a:srgbClr val="00B050"/>
          </a:solidFill>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000" b="1" dirty="0">
                <a:solidFill>
                  <a:schemeClr val="bg1"/>
                </a:solidFill>
                <a:latin typeface="+mn-lt"/>
              </a:rPr>
              <a:t>ACCOUNTING/REPORTING ON CHANGES IN NET ASSETS AVAILABLE FOR BENEFITS</a:t>
            </a:r>
          </a:p>
          <a:p>
            <a:pPr algn="l"/>
            <a:r>
              <a:rPr lang="en-US" sz="2000" b="1" dirty="0">
                <a:solidFill>
                  <a:schemeClr val="bg1"/>
                </a:solidFill>
                <a:latin typeface="+mn-lt"/>
              </a:rPr>
              <a:t>[STATEMENT OF COMPREHENSIVE INCOME]</a:t>
            </a:r>
            <a:endParaRPr lang="en-ZW" sz="2000" b="1" dirty="0">
              <a:solidFill>
                <a:schemeClr val="bg1"/>
              </a:solidFill>
              <a:latin typeface="+mn-lt"/>
            </a:endParaRPr>
          </a:p>
        </p:txBody>
      </p:sp>
    </p:spTree>
    <p:extLst>
      <p:ext uri="{BB962C8B-B14F-4D97-AF65-F5344CB8AC3E}">
        <p14:creationId xmlns:p14="http://schemas.microsoft.com/office/powerpoint/2010/main" val="4041806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7DF7A-8DF1-E127-533B-12B9327302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B3685C-E391-7828-2461-20F7D3424E6F}"/>
              </a:ext>
            </a:extLst>
          </p:cNvPr>
          <p:cNvSpPr>
            <a:spLocks noGrp="1"/>
          </p:cNvSpPr>
          <p:nvPr>
            <p:ph type="ctrTitle"/>
          </p:nvPr>
        </p:nvSpPr>
        <p:spPr>
          <a:xfrm>
            <a:off x="1116405" y="37634"/>
            <a:ext cx="9144000" cy="742296"/>
          </a:xfrm>
          <a:solidFill>
            <a:srgbClr val="00B050"/>
          </a:solidFill>
        </p:spPr>
        <p:txBody>
          <a:bodyPr>
            <a:normAutofit/>
          </a:bodyPr>
          <a:lstStyle/>
          <a:p>
            <a:pPr algn="l"/>
            <a:r>
              <a:rPr lang="en-US" sz="2400" b="1" dirty="0">
                <a:solidFill>
                  <a:schemeClr val="bg1"/>
                </a:solidFill>
                <a:latin typeface="+mn-lt"/>
              </a:rPr>
              <a:t>ACCOUNTING/REPORTING CASHFLOWS</a:t>
            </a:r>
            <a:endParaRPr lang="en-ZW" sz="2400" b="1" dirty="0">
              <a:solidFill>
                <a:schemeClr val="bg1"/>
              </a:solidFill>
              <a:latin typeface="+mn-lt"/>
            </a:endParaRPr>
          </a:p>
        </p:txBody>
      </p:sp>
      <p:graphicFrame>
        <p:nvGraphicFramePr>
          <p:cNvPr id="6" name="Table 5">
            <a:extLst>
              <a:ext uri="{FF2B5EF4-FFF2-40B4-BE49-F238E27FC236}">
                <a16:creationId xmlns:a16="http://schemas.microsoft.com/office/drawing/2014/main" id="{2FD4FD06-3639-68D3-9900-15EA65FA453E}"/>
              </a:ext>
            </a:extLst>
          </p:cNvPr>
          <p:cNvGraphicFramePr>
            <a:graphicFrameLocks noGrp="1"/>
          </p:cNvGraphicFramePr>
          <p:nvPr>
            <p:extLst>
              <p:ext uri="{D42A27DB-BD31-4B8C-83A1-F6EECF244321}">
                <p14:modId xmlns:p14="http://schemas.microsoft.com/office/powerpoint/2010/main" val="3076281697"/>
              </p:ext>
            </p:extLst>
          </p:nvPr>
        </p:nvGraphicFramePr>
        <p:xfrm>
          <a:off x="1282262" y="1190473"/>
          <a:ext cx="7157545" cy="5614355"/>
        </p:xfrm>
        <a:graphic>
          <a:graphicData uri="http://schemas.openxmlformats.org/drawingml/2006/table">
            <a:tbl>
              <a:tblPr/>
              <a:tblGrid>
                <a:gridCol w="7157545">
                  <a:extLst>
                    <a:ext uri="{9D8B030D-6E8A-4147-A177-3AD203B41FA5}">
                      <a16:colId xmlns:a16="http://schemas.microsoft.com/office/drawing/2014/main" val="2716655199"/>
                    </a:ext>
                  </a:extLst>
                </a:gridCol>
              </a:tblGrid>
              <a:tr h="258029">
                <a:tc>
                  <a:txBody>
                    <a:bodyPr/>
                    <a:lstStyle/>
                    <a:p>
                      <a:pPr algn="l" fontAlgn="b"/>
                      <a:r>
                        <a:rPr lang="en-US" sz="1200" b="1" i="0" u="none" strike="noStrike" dirty="0">
                          <a:solidFill>
                            <a:srgbClr val="000000"/>
                          </a:solidFill>
                          <a:effectLst/>
                          <a:latin typeface="Century Gothic" panose="020B0502020202020204" pitchFamily="34" charset="0"/>
                        </a:rPr>
                        <a:t>Cash flows from membership activities </a:t>
                      </a:r>
                    </a:p>
                  </a:txBody>
                  <a:tcPr marL="72000" marR="6151" marT="6151" marB="0" anchor="b">
                    <a:lnL>
                      <a:noFill/>
                    </a:lnL>
                    <a:lnR>
                      <a:noFill/>
                    </a:lnR>
                    <a:lnT>
                      <a:noFill/>
                    </a:lnT>
                    <a:lnB>
                      <a:noFill/>
                    </a:lnB>
                    <a:noFill/>
                  </a:tcPr>
                </a:tc>
                <a:extLst>
                  <a:ext uri="{0D108BD9-81ED-4DB2-BD59-A6C34878D82A}">
                    <a16:rowId xmlns:a16="http://schemas.microsoft.com/office/drawing/2014/main" val="2754660573"/>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Cash received from contributions</a:t>
                      </a:r>
                    </a:p>
                  </a:txBody>
                  <a:tcPr marL="72000" marR="6151" marT="6151" marB="0" anchor="b">
                    <a:lnL>
                      <a:noFill/>
                    </a:lnL>
                    <a:lnR>
                      <a:noFill/>
                    </a:lnR>
                    <a:lnT>
                      <a:noFill/>
                    </a:lnT>
                    <a:lnB>
                      <a:noFill/>
                    </a:lnB>
                    <a:noFill/>
                  </a:tcPr>
                </a:tc>
                <a:extLst>
                  <a:ext uri="{0D108BD9-81ED-4DB2-BD59-A6C34878D82A}">
                    <a16:rowId xmlns:a16="http://schemas.microsoft.com/office/drawing/2014/main" val="2822854111"/>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Benefits paid</a:t>
                      </a:r>
                    </a:p>
                  </a:txBody>
                  <a:tcPr marL="72000" marR="6151" marT="6151" marB="0" anchor="b">
                    <a:lnL>
                      <a:noFill/>
                    </a:lnL>
                    <a:lnR>
                      <a:noFill/>
                    </a:lnR>
                    <a:lnT>
                      <a:noFill/>
                    </a:lnT>
                    <a:lnB>
                      <a:noFill/>
                    </a:lnB>
                    <a:noFill/>
                  </a:tcPr>
                </a:tc>
                <a:extLst>
                  <a:ext uri="{0D108BD9-81ED-4DB2-BD59-A6C34878D82A}">
                    <a16:rowId xmlns:a16="http://schemas.microsoft.com/office/drawing/2014/main" val="770945631"/>
                  </a:ext>
                </a:extLst>
              </a:tr>
              <a:tr h="258029">
                <a:tc>
                  <a:txBody>
                    <a:bodyPr/>
                    <a:lstStyle/>
                    <a:p>
                      <a:pPr algn="l" fontAlgn="b"/>
                      <a:r>
                        <a:rPr lang="en-US" sz="1200" b="0" i="0" u="none" strike="noStrike" dirty="0">
                          <a:solidFill>
                            <a:srgbClr val="000000"/>
                          </a:solidFill>
                          <a:effectLst/>
                          <a:latin typeface="Century Gothic" panose="020B0502020202020204" pitchFamily="34" charset="0"/>
                        </a:rPr>
                        <a:t>Cash transferred from other funds</a:t>
                      </a:r>
                    </a:p>
                  </a:txBody>
                  <a:tcPr marL="72000" marR="6151" marT="6151" marB="0" anchor="b">
                    <a:lnL>
                      <a:noFill/>
                    </a:lnL>
                    <a:lnR>
                      <a:noFill/>
                    </a:lnR>
                    <a:lnT>
                      <a:noFill/>
                    </a:lnT>
                    <a:lnB>
                      <a:noFill/>
                    </a:lnB>
                    <a:noFill/>
                  </a:tcPr>
                </a:tc>
                <a:extLst>
                  <a:ext uri="{0D108BD9-81ED-4DB2-BD59-A6C34878D82A}">
                    <a16:rowId xmlns:a16="http://schemas.microsoft.com/office/drawing/2014/main" val="926499789"/>
                  </a:ext>
                </a:extLst>
              </a:tr>
              <a:tr h="258029">
                <a:tc>
                  <a:txBody>
                    <a:bodyPr/>
                    <a:lstStyle/>
                    <a:p>
                      <a:pPr algn="l" fontAlgn="b"/>
                      <a:r>
                        <a:rPr lang="en-US" sz="1200" b="1" i="0" u="none" strike="noStrike" dirty="0">
                          <a:solidFill>
                            <a:srgbClr val="000000"/>
                          </a:solidFill>
                          <a:effectLst/>
                          <a:latin typeface="Century Gothic" panose="020B0502020202020204" pitchFamily="34" charset="0"/>
                        </a:rPr>
                        <a:t>Net cash flows from membership activities (V)</a:t>
                      </a:r>
                    </a:p>
                  </a:txBody>
                  <a:tcPr marL="72000" marR="6151" marT="6151" marB="0" anchor="b">
                    <a:lnL>
                      <a:noFill/>
                    </a:lnL>
                    <a:lnR>
                      <a:noFill/>
                    </a:lnR>
                    <a:lnT>
                      <a:noFill/>
                    </a:lnT>
                    <a:lnB>
                      <a:noFill/>
                    </a:lnB>
                    <a:noFill/>
                  </a:tcPr>
                </a:tc>
                <a:extLst>
                  <a:ext uri="{0D108BD9-81ED-4DB2-BD59-A6C34878D82A}">
                    <a16:rowId xmlns:a16="http://schemas.microsoft.com/office/drawing/2014/main" val="2292742050"/>
                  </a:ext>
                </a:extLst>
              </a:tr>
              <a:tr h="409287">
                <a:tc>
                  <a:txBody>
                    <a:bodyPr/>
                    <a:lstStyle/>
                    <a:p>
                      <a:pPr algn="l" fontAlgn="b"/>
                      <a:r>
                        <a:rPr lang="en-US" sz="1200" b="1" i="0" u="none" strike="noStrike" dirty="0">
                          <a:solidFill>
                            <a:srgbClr val="000000"/>
                          </a:solidFill>
                          <a:effectLst/>
                          <a:latin typeface="Century Gothic" panose="020B0502020202020204" pitchFamily="34" charset="0"/>
                        </a:rPr>
                        <a:t>Cashflows collected from other operating activities</a:t>
                      </a:r>
                    </a:p>
                  </a:txBody>
                  <a:tcPr marL="72000" marR="6151" marT="6151" marB="0" anchor="b">
                    <a:lnL>
                      <a:noFill/>
                    </a:lnL>
                    <a:lnR>
                      <a:noFill/>
                    </a:lnR>
                    <a:lnT>
                      <a:noFill/>
                    </a:lnT>
                    <a:lnB>
                      <a:noFill/>
                    </a:lnB>
                    <a:noFill/>
                  </a:tcPr>
                </a:tc>
                <a:extLst>
                  <a:ext uri="{0D108BD9-81ED-4DB2-BD59-A6C34878D82A}">
                    <a16:rowId xmlns:a16="http://schemas.microsoft.com/office/drawing/2014/main" val="3442583314"/>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Cash paid to suppliers</a:t>
                      </a:r>
                    </a:p>
                  </a:txBody>
                  <a:tcPr marL="72000" marR="6151" marT="6151" marB="0" anchor="b">
                    <a:lnL>
                      <a:noFill/>
                    </a:lnL>
                    <a:lnR>
                      <a:noFill/>
                    </a:lnR>
                    <a:lnT>
                      <a:noFill/>
                    </a:lnT>
                    <a:lnB>
                      <a:noFill/>
                    </a:lnB>
                    <a:noFill/>
                  </a:tcPr>
                </a:tc>
                <a:extLst>
                  <a:ext uri="{0D108BD9-81ED-4DB2-BD59-A6C34878D82A}">
                    <a16:rowId xmlns:a16="http://schemas.microsoft.com/office/drawing/2014/main" val="3400798525"/>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Actuarial, audit, administration fees etc.</a:t>
                      </a:r>
                    </a:p>
                  </a:txBody>
                  <a:tcPr marL="72000" marR="6151" marT="6151" marB="0" anchor="b">
                    <a:lnL>
                      <a:noFill/>
                    </a:lnL>
                    <a:lnR>
                      <a:noFill/>
                    </a:lnR>
                    <a:lnT>
                      <a:noFill/>
                    </a:lnT>
                    <a:lnB>
                      <a:noFill/>
                    </a:lnB>
                    <a:noFill/>
                  </a:tcPr>
                </a:tc>
                <a:extLst>
                  <a:ext uri="{0D108BD9-81ED-4DB2-BD59-A6C34878D82A}">
                    <a16:rowId xmlns:a16="http://schemas.microsoft.com/office/drawing/2014/main" val="2100257952"/>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Tax paid</a:t>
                      </a:r>
                    </a:p>
                  </a:txBody>
                  <a:tcPr marL="72000" marR="6151" marT="6151" marB="0" anchor="b">
                    <a:lnL>
                      <a:noFill/>
                    </a:lnL>
                    <a:lnR>
                      <a:noFill/>
                    </a:lnR>
                    <a:lnT>
                      <a:noFill/>
                    </a:lnT>
                    <a:lnB>
                      <a:noFill/>
                    </a:lnB>
                    <a:noFill/>
                  </a:tcPr>
                </a:tc>
                <a:extLst>
                  <a:ext uri="{0D108BD9-81ED-4DB2-BD59-A6C34878D82A}">
                    <a16:rowId xmlns:a16="http://schemas.microsoft.com/office/drawing/2014/main" val="2746323525"/>
                  </a:ext>
                </a:extLst>
              </a:tr>
              <a:tr h="258029">
                <a:tc>
                  <a:txBody>
                    <a:bodyPr/>
                    <a:lstStyle/>
                    <a:p>
                      <a:pPr algn="l" fontAlgn="b"/>
                      <a:r>
                        <a:rPr lang="en-US" sz="1200" b="1" i="0" u="none" strike="noStrike" dirty="0">
                          <a:solidFill>
                            <a:srgbClr val="000000"/>
                          </a:solidFill>
                          <a:effectLst/>
                          <a:latin typeface="Century Gothic" panose="020B0502020202020204" pitchFamily="34" charset="0"/>
                        </a:rPr>
                        <a:t>Net cashflows utilized in other operating activities (W)</a:t>
                      </a:r>
                    </a:p>
                  </a:txBody>
                  <a:tcPr marL="72000" marR="6151" marT="6151" marB="0" anchor="b">
                    <a:lnL>
                      <a:noFill/>
                    </a:lnL>
                    <a:lnR>
                      <a:noFill/>
                    </a:lnR>
                    <a:lnT>
                      <a:noFill/>
                    </a:lnT>
                    <a:lnB>
                      <a:noFill/>
                    </a:lnB>
                    <a:noFill/>
                  </a:tcPr>
                </a:tc>
                <a:extLst>
                  <a:ext uri="{0D108BD9-81ED-4DB2-BD59-A6C34878D82A}">
                    <a16:rowId xmlns:a16="http://schemas.microsoft.com/office/drawing/2014/main" val="4294155421"/>
                  </a:ext>
                </a:extLst>
              </a:tr>
              <a:tr h="355902">
                <a:tc>
                  <a:txBody>
                    <a:bodyPr/>
                    <a:lstStyle/>
                    <a:p>
                      <a:pPr algn="l" fontAlgn="b"/>
                      <a:r>
                        <a:rPr lang="en-ZW" sz="1200" b="1" i="0" u="none" strike="noStrike" dirty="0">
                          <a:solidFill>
                            <a:srgbClr val="000000"/>
                          </a:solidFill>
                          <a:effectLst/>
                          <a:latin typeface="Century Gothic" panose="020B0502020202020204" pitchFamily="34" charset="0"/>
                        </a:rPr>
                        <a:t>Cashflow from investing activities</a:t>
                      </a:r>
                    </a:p>
                  </a:txBody>
                  <a:tcPr marL="72000" marR="6151" marT="6151" marB="0" anchor="b">
                    <a:lnL>
                      <a:noFill/>
                    </a:lnL>
                    <a:lnR>
                      <a:noFill/>
                    </a:lnR>
                    <a:lnT>
                      <a:noFill/>
                    </a:lnT>
                    <a:lnB>
                      <a:noFill/>
                    </a:lnB>
                    <a:noFill/>
                  </a:tcPr>
                </a:tc>
                <a:extLst>
                  <a:ext uri="{0D108BD9-81ED-4DB2-BD59-A6C34878D82A}">
                    <a16:rowId xmlns:a16="http://schemas.microsoft.com/office/drawing/2014/main" val="3271086388"/>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Purchase of financial assets</a:t>
                      </a:r>
                    </a:p>
                  </a:txBody>
                  <a:tcPr marL="72000" marR="6151" marT="6151" marB="0" anchor="b">
                    <a:lnL>
                      <a:noFill/>
                    </a:lnL>
                    <a:lnR>
                      <a:noFill/>
                    </a:lnR>
                    <a:lnT>
                      <a:noFill/>
                    </a:lnT>
                    <a:lnB>
                      <a:noFill/>
                    </a:lnB>
                    <a:noFill/>
                  </a:tcPr>
                </a:tc>
                <a:extLst>
                  <a:ext uri="{0D108BD9-81ED-4DB2-BD59-A6C34878D82A}">
                    <a16:rowId xmlns:a16="http://schemas.microsoft.com/office/drawing/2014/main" val="1626428464"/>
                  </a:ext>
                </a:extLst>
              </a:tr>
              <a:tr h="258029">
                <a:tc>
                  <a:txBody>
                    <a:bodyPr/>
                    <a:lstStyle/>
                    <a:p>
                      <a:pPr algn="l" fontAlgn="b"/>
                      <a:r>
                        <a:rPr lang="en-US" sz="1200" b="0" i="0" u="none" strike="noStrike" dirty="0">
                          <a:solidFill>
                            <a:srgbClr val="000000"/>
                          </a:solidFill>
                          <a:effectLst/>
                          <a:latin typeface="Century Gothic" panose="020B0502020202020204" pitchFamily="34" charset="0"/>
                        </a:rPr>
                        <a:t>Proceeds from sale of financial assets</a:t>
                      </a:r>
                    </a:p>
                  </a:txBody>
                  <a:tcPr marL="72000" marR="6151" marT="6151" marB="0" anchor="b">
                    <a:lnL>
                      <a:noFill/>
                    </a:lnL>
                    <a:lnR>
                      <a:noFill/>
                    </a:lnR>
                    <a:lnT>
                      <a:noFill/>
                    </a:lnT>
                    <a:lnB>
                      <a:noFill/>
                    </a:lnB>
                    <a:noFill/>
                  </a:tcPr>
                </a:tc>
                <a:extLst>
                  <a:ext uri="{0D108BD9-81ED-4DB2-BD59-A6C34878D82A}">
                    <a16:rowId xmlns:a16="http://schemas.microsoft.com/office/drawing/2014/main" val="3989657008"/>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Investment Income received</a:t>
                      </a:r>
                    </a:p>
                  </a:txBody>
                  <a:tcPr marL="72000" marR="6151" marT="6151" marB="0" anchor="b">
                    <a:lnL>
                      <a:noFill/>
                    </a:lnL>
                    <a:lnR>
                      <a:noFill/>
                    </a:lnR>
                    <a:lnT>
                      <a:noFill/>
                    </a:lnT>
                    <a:lnB>
                      <a:noFill/>
                    </a:lnB>
                    <a:noFill/>
                  </a:tcPr>
                </a:tc>
                <a:extLst>
                  <a:ext uri="{0D108BD9-81ED-4DB2-BD59-A6C34878D82A}">
                    <a16:rowId xmlns:a16="http://schemas.microsoft.com/office/drawing/2014/main" val="1422122496"/>
                  </a:ext>
                </a:extLst>
              </a:tr>
              <a:tr h="258029">
                <a:tc>
                  <a:txBody>
                    <a:bodyPr/>
                    <a:lstStyle/>
                    <a:p>
                      <a:pPr algn="l" fontAlgn="b"/>
                      <a:r>
                        <a:rPr lang="en-ZW" sz="1200" b="0" i="0" u="none" strike="noStrike" dirty="0">
                          <a:solidFill>
                            <a:srgbClr val="000000"/>
                          </a:solidFill>
                          <a:effectLst/>
                          <a:latin typeface="Century Gothic" panose="020B0502020202020204" pitchFamily="34" charset="0"/>
                        </a:rPr>
                        <a:t>Investment expenses paid</a:t>
                      </a:r>
                    </a:p>
                  </a:txBody>
                  <a:tcPr marL="72000" marR="6151" marT="6151" marB="0" anchor="b">
                    <a:lnL>
                      <a:noFill/>
                    </a:lnL>
                    <a:lnR>
                      <a:noFill/>
                    </a:lnR>
                    <a:lnT>
                      <a:noFill/>
                    </a:lnT>
                    <a:lnB>
                      <a:noFill/>
                    </a:lnB>
                    <a:noFill/>
                  </a:tcPr>
                </a:tc>
                <a:extLst>
                  <a:ext uri="{0D108BD9-81ED-4DB2-BD59-A6C34878D82A}">
                    <a16:rowId xmlns:a16="http://schemas.microsoft.com/office/drawing/2014/main" val="2875535042"/>
                  </a:ext>
                </a:extLst>
              </a:tr>
              <a:tr h="258029">
                <a:tc>
                  <a:txBody>
                    <a:bodyPr/>
                    <a:lstStyle/>
                    <a:p>
                      <a:pPr algn="l" fontAlgn="b"/>
                      <a:r>
                        <a:rPr lang="en-US" sz="1200" b="1" i="0" u="none" strike="noStrike" dirty="0">
                          <a:solidFill>
                            <a:srgbClr val="000000"/>
                          </a:solidFill>
                          <a:effectLst/>
                          <a:latin typeface="Century Gothic" panose="020B0502020202020204" pitchFamily="34" charset="0"/>
                        </a:rPr>
                        <a:t>Net cash generated from investing activities (X)</a:t>
                      </a:r>
                    </a:p>
                  </a:txBody>
                  <a:tcPr marL="72000" marR="6151" marT="6151" marB="0" anchor="b">
                    <a:lnL>
                      <a:noFill/>
                    </a:lnL>
                    <a:lnR>
                      <a:noFill/>
                    </a:lnR>
                    <a:lnT>
                      <a:noFill/>
                    </a:lnT>
                    <a:lnB>
                      <a:noFill/>
                    </a:lnB>
                    <a:noFill/>
                  </a:tcPr>
                </a:tc>
                <a:extLst>
                  <a:ext uri="{0D108BD9-81ED-4DB2-BD59-A6C34878D82A}">
                    <a16:rowId xmlns:a16="http://schemas.microsoft.com/office/drawing/2014/main" val="2348967917"/>
                  </a:ext>
                </a:extLst>
              </a:tr>
              <a:tr h="364800">
                <a:tc>
                  <a:txBody>
                    <a:bodyPr/>
                    <a:lstStyle/>
                    <a:p>
                      <a:pPr algn="l" fontAlgn="b"/>
                      <a:r>
                        <a:rPr lang="en-US" sz="1200" b="1" i="0" u="none" strike="noStrike" dirty="0">
                          <a:solidFill>
                            <a:srgbClr val="000000"/>
                          </a:solidFill>
                          <a:effectLst/>
                          <a:latin typeface="Century Gothic" panose="020B0502020202020204" pitchFamily="34" charset="0"/>
                        </a:rPr>
                        <a:t>Net cash inflow/(outflow) for the year (V+W+X) =Y </a:t>
                      </a:r>
                    </a:p>
                  </a:txBody>
                  <a:tcPr marL="72000" marR="6151" marT="6151" marB="0" anchor="b">
                    <a:lnL>
                      <a:noFill/>
                    </a:lnL>
                    <a:lnR>
                      <a:noFill/>
                    </a:lnR>
                    <a:lnT>
                      <a:noFill/>
                    </a:lnT>
                    <a:lnB>
                      <a:noFill/>
                    </a:lnB>
                    <a:noFill/>
                  </a:tcPr>
                </a:tc>
                <a:extLst>
                  <a:ext uri="{0D108BD9-81ED-4DB2-BD59-A6C34878D82A}">
                    <a16:rowId xmlns:a16="http://schemas.microsoft.com/office/drawing/2014/main" val="313421418"/>
                  </a:ext>
                </a:extLst>
              </a:tr>
              <a:tr h="258029">
                <a:tc>
                  <a:txBody>
                    <a:bodyPr/>
                    <a:lstStyle/>
                    <a:p>
                      <a:pPr algn="l" fontAlgn="b"/>
                      <a:r>
                        <a:rPr lang="en-US" sz="1200" b="0" i="0" u="none" strike="noStrike" dirty="0">
                          <a:solidFill>
                            <a:srgbClr val="000000"/>
                          </a:solidFill>
                          <a:effectLst/>
                          <a:latin typeface="Century Gothic" panose="020B0502020202020204" pitchFamily="34" charset="0"/>
                        </a:rPr>
                        <a:t>Cash and cash equivalents at the beginning of the year</a:t>
                      </a:r>
                    </a:p>
                  </a:txBody>
                  <a:tcPr marL="72000" marR="6151" marT="6151" marB="0" anchor="b">
                    <a:lnL>
                      <a:noFill/>
                    </a:lnL>
                    <a:lnR>
                      <a:noFill/>
                    </a:lnR>
                    <a:lnT>
                      <a:noFill/>
                    </a:lnT>
                    <a:lnB>
                      <a:noFill/>
                    </a:lnB>
                    <a:noFill/>
                  </a:tcPr>
                </a:tc>
                <a:extLst>
                  <a:ext uri="{0D108BD9-81ED-4DB2-BD59-A6C34878D82A}">
                    <a16:rowId xmlns:a16="http://schemas.microsoft.com/office/drawing/2014/main" val="56253211"/>
                  </a:ext>
                </a:extLst>
              </a:tr>
              <a:tr h="258029">
                <a:tc>
                  <a:txBody>
                    <a:bodyPr/>
                    <a:lstStyle/>
                    <a:p>
                      <a:pPr algn="l" fontAlgn="b"/>
                      <a:r>
                        <a:rPr lang="en-US" sz="1200" b="0" i="0" u="none" strike="noStrike" dirty="0">
                          <a:solidFill>
                            <a:srgbClr val="000000"/>
                          </a:solidFill>
                          <a:effectLst/>
                          <a:latin typeface="Century Gothic" panose="020B0502020202020204" pitchFamily="34" charset="0"/>
                        </a:rPr>
                        <a:t>Exchange gains / (losses) on cash and cash equivalents</a:t>
                      </a:r>
                    </a:p>
                  </a:txBody>
                  <a:tcPr marL="72000" marR="6151" marT="6151" marB="0" anchor="b">
                    <a:lnL>
                      <a:noFill/>
                    </a:lnL>
                    <a:lnR>
                      <a:noFill/>
                    </a:lnR>
                    <a:lnT>
                      <a:noFill/>
                    </a:lnT>
                    <a:lnB>
                      <a:noFill/>
                    </a:lnB>
                    <a:noFill/>
                  </a:tcPr>
                </a:tc>
                <a:extLst>
                  <a:ext uri="{0D108BD9-81ED-4DB2-BD59-A6C34878D82A}">
                    <a16:rowId xmlns:a16="http://schemas.microsoft.com/office/drawing/2014/main" val="1147790334"/>
                  </a:ext>
                </a:extLst>
              </a:tr>
              <a:tr h="355902">
                <a:tc>
                  <a:txBody>
                    <a:bodyPr/>
                    <a:lstStyle/>
                    <a:p>
                      <a:pPr algn="l" fontAlgn="b"/>
                      <a:r>
                        <a:rPr lang="en-US" sz="1200" b="1" i="0" u="none" strike="noStrike" dirty="0">
                          <a:solidFill>
                            <a:srgbClr val="000000"/>
                          </a:solidFill>
                          <a:effectLst/>
                          <a:latin typeface="Century Gothic" panose="020B0502020202020204" pitchFamily="34" charset="0"/>
                        </a:rPr>
                        <a:t>Cash and cash equivalents at the end of the year</a:t>
                      </a:r>
                    </a:p>
                  </a:txBody>
                  <a:tcPr marL="72000" marR="6151" marT="6151" marB="0" anchor="b">
                    <a:lnL>
                      <a:noFill/>
                    </a:lnL>
                    <a:lnR>
                      <a:noFill/>
                    </a:lnR>
                    <a:lnT>
                      <a:noFill/>
                    </a:lnT>
                    <a:lnB>
                      <a:noFill/>
                    </a:lnB>
                    <a:noFill/>
                  </a:tcPr>
                </a:tc>
                <a:extLst>
                  <a:ext uri="{0D108BD9-81ED-4DB2-BD59-A6C34878D82A}">
                    <a16:rowId xmlns:a16="http://schemas.microsoft.com/office/drawing/2014/main" val="426118451"/>
                  </a:ext>
                </a:extLst>
              </a:tr>
            </a:tbl>
          </a:graphicData>
        </a:graphic>
      </p:graphicFrame>
      <p:sp>
        <p:nvSpPr>
          <p:cNvPr id="7" name="TextBox 6">
            <a:extLst>
              <a:ext uri="{FF2B5EF4-FFF2-40B4-BE49-F238E27FC236}">
                <a16:creationId xmlns:a16="http://schemas.microsoft.com/office/drawing/2014/main" id="{E06CCC93-1028-9152-19D7-541469CDBDFC}"/>
              </a:ext>
            </a:extLst>
          </p:cNvPr>
          <p:cNvSpPr txBox="1"/>
          <p:nvPr/>
        </p:nvSpPr>
        <p:spPr>
          <a:xfrm>
            <a:off x="1282262" y="808069"/>
            <a:ext cx="3236575" cy="369332"/>
          </a:xfrm>
          <a:prstGeom prst="rect">
            <a:avLst/>
          </a:prstGeom>
          <a:noFill/>
        </p:spPr>
        <p:txBody>
          <a:bodyPr wrap="square" rtlCol="0">
            <a:spAutoFit/>
          </a:bodyPr>
          <a:lstStyle/>
          <a:p>
            <a:r>
              <a:rPr lang="en-US" dirty="0"/>
              <a:t>Direct Method</a:t>
            </a:r>
            <a:endParaRPr lang="en-ZW" dirty="0"/>
          </a:p>
        </p:txBody>
      </p:sp>
    </p:spTree>
    <p:extLst>
      <p:ext uri="{BB962C8B-B14F-4D97-AF65-F5344CB8AC3E}">
        <p14:creationId xmlns:p14="http://schemas.microsoft.com/office/powerpoint/2010/main" val="137724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432C7-2810-AE56-4C3D-D6B8BA429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C38C7-ED02-56B8-4CF7-99483FCB11C3}"/>
              </a:ext>
            </a:extLst>
          </p:cNvPr>
          <p:cNvSpPr>
            <a:spLocks noGrp="1"/>
          </p:cNvSpPr>
          <p:nvPr>
            <p:ph type="ctrTitle"/>
          </p:nvPr>
        </p:nvSpPr>
        <p:spPr>
          <a:xfrm>
            <a:off x="821765" y="37634"/>
            <a:ext cx="9144000" cy="742296"/>
          </a:xfrm>
          <a:solidFill>
            <a:srgbClr val="00B050"/>
          </a:solidFill>
        </p:spPr>
        <p:txBody>
          <a:bodyPr>
            <a:normAutofit/>
          </a:bodyPr>
          <a:lstStyle/>
          <a:p>
            <a:pPr algn="l"/>
            <a:r>
              <a:rPr lang="en-US" sz="2400" b="1" dirty="0">
                <a:solidFill>
                  <a:schemeClr val="bg1"/>
                </a:solidFill>
                <a:latin typeface="+mn-lt"/>
              </a:rPr>
              <a:t>MEMBERSHIP RECONCILIATION</a:t>
            </a:r>
            <a:endParaRPr lang="en-ZW" sz="2400" b="1" dirty="0">
              <a:solidFill>
                <a:schemeClr val="bg1"/>
              </a:solidFill>
              <a:latin typeface="+mn-lt"/>
            </a:endParaRPr>
          </a:p>
        </p:txBody>
      </p:sp>
      <p:graphicFrame>
        <p:nvGraphicFramePr>
          <p:cNvPr id="6" name="Table 5">
            <a:extLst>
              <a:ext uri="{FF2B5EF4-FFF2-40B4-BE49-F238E27FC236}">
                <a16:creationId xmlns:a16="http://schemas.microsoft.com/office/drawing/2014/main" id="{1FE70F74-BA6D-D879-BE21-AABCB2301A2C}"/>
              </a:ext>
            </a:extLst>
          </p:cNvPr>
          <p:cNvGraphicFramePr>
            <a:graphicFrameLocks noGrp="1"/>
          </p:cNvGraphicFramePr>
          <p:nvPr>
            <p:extLst>
              <p:ext uri="{D42A27DB-BD31-4B8C-83A1-F6EECF244321}">
                <p14:modId xmlns:p14="http://schemas.microsoft.com/office/powerpoint/2010/main" val="42514772"/>
              </p:ext>
            </p:extLst>
          </p:nvPr>
        </p:nvGraphicFramePr>
        <p:xfrm>
          <a:off x="873760" y="798036"/>
          <a:ext cx="8829040" cy="5222240"/>
        </p:xfrm>
        <a:graphic>
          <a:graphicData uri="http://schemas.openxmlformats.org/drawingml/2006/table">
            <a:tbl>
              <a:tblPr/>
              <a:tblGrid>
                <a:gridCol w="6563360">
                  <a:extLst>
                    <a:ext uri="{9D8B030D-6E8A-4147-A177-3AD203B41FA5}">
                      <a16:colId xmlns:a16="http://schemas.microsoft.com/office/drawing/2014/main" val="2034139287"/>
                    </a:ext>
                  </a:extLst>
                </a:gridCol>
                <a:gridCol w="1148080">
                  <a:extLst>
                    <a:ext uri="{9D8B030D-6E8A-4147-A177-3AD203B41FA5}">
                      <a16:colId xmlns:a16="http://schemas.microsoft.com/office/drawing/2014/main" val="2909764777"/>
                    </a:ext>
                  </a:extLst>
                </a:gridCol>
                <a:gridCol w="1117600">
                  <a:extLst>
                    <a:ext uri="{9D8B030D-6E8A-4147-A177-3AD203B41FA5}">
                      <a16:colId xmlns:a16="http://schemas.microsoft.com/office/drawing/2014/main" val="216489505"/>
                    </a:ext>
                  </a:extLst>
                </a:gridCol>
              </a:tblGrid>
              <a:tr h="533400">
                <a:tc>
                  <a:txBody>
                    <a:bodyPr/>
                    <a:lstStyle/>
                    <a:p>
                      <a:pPr algn="l" rtl="0" fontAlgn="b"/>
                      <a:r>
                        <a:rPr lang="en-ZW" sz="1000" b="0" i="0" u="none" strike="noStrike" dirty="0">
                          <a:solidFill>
                            <a:srgbClr val="000000"/>
                          </a:solidFill>
                          <a:effectLst/>
                          <a:latin typeface="Calibri" panose="020F0502020204030204" pitchFamily="34" charset="0"/>
                        </a:rPr>
                        <a:t> </a:t>
                      </a:r>
                    </a:p>
                  </a:txBody>
                  <a:tcPr marL="3600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0" i="0" u="none" strike="noStrike">
                          <a:solidFill>
                            <a:srgbClr val="000000"/>
                          </a:solidFill>
                          <a:effectLst/>
                          <a:latin typeface="Century Gothic" panose="020B0502020202020204" pitchFamily="34" charset="0"/>
                        </a:rPr>
                        <a:t>In Zimbabwe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0" i="0" u="none" strike="noStrike">
                          <a:solidFill>
                            <a:srgbClr val="000000"/>
                          </a:solidFill>
                          <a:effectLst/>
                          <a:latin typeface="Century Gothic" panose="020B0502020202020204" pitchFamily="34" charset="0"/>
                        </a:rPr>
                        <a:t>Outside Zimbawe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5577474"/>
                  </a:ext>
                </a:extLst>
              </a:tr>
              <a:tr h="266700">
                <a:tc>
                  <a:txBody>
                    <a:bodyPr/>
                    <a:lstStyle/>
                    <a:p>
                      <a:pPr marL="342900" indent="-342900" algn="l" rtl="0" fontAlgn="b">
                        <a:buAutoNum type="arabicPeriod"/>
                      </a:pPr>
                      <a:r>
                        <a:rPr lang="en-US" sz="1700" b="1" i="0" u="none" strike="noStrike" dirty="0">
                          <a:solidFill>
                            <a:srgbClr val="000000"/>
                          </a:solidFill>
                          <a:effectLst/>
                          <a:latin typeface="Century Gothic" panose="020B0502020202020204" pitchFamily="34" charset="0"/>
                        </a:rPr>
                        <a:t>Membership at the beginning of year</a:t>
                      </a:r>
                    </a:p>
                    <a:p>
                      <a:pPr marL="800100" lvl="1" indent="-34290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Number of principal members at beginning of year</a:t>
                      </a:r>
                    </a:p>
                    <a:p>
                      <a:pPr marL="800100" lvl="1" indent="-34290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Number of beneficiaries at the beginning of the year</a:t>
                      </a:r>
                    </a:p>
                    <a:p>
                      <a:pPr marL="457200" lvl="1" indent="0" algn="l" rtl="0" fontAlgn="b">
                        <a:buFont typeface="Arial" panose="020B0604020202020204" pitchFamily="34" charset="0"/>
                        <a:buNone/>
                      </a:pPr>
                      <a:r>
                        <a:rPr lang="en-US" sz="1700" b="1" i="0" u="none" strike="noStrike" dirty="0">
                          <a:solidFill>
                            <a:srgbClr val="000000"/>
                          </a:solidFill>
                          <a:effectLst/>
                          <a:latin typeface="Century Gothic" panose="020B0502020202020204" pitchFamily="34" charset="0"/>
                        </a:rPr>
                        <a:t>Total</a:t>
                      </a:r>
                    </a:p>
                    <a:p>
                      <a:pPr marL="0" indent="0" algn="l" rtl="0" fontAlgn="b">
                        <a:buNone/>
                      </a:pPr>
                      <a:endParaRPr lang="en-US" sz="1700" b="1" i="0" u="none" strike="noStrike" dirty="0">
                        <a:solidFill>
                          <a:srgbClr val="000000"/>
                        </a:solidFill>
                        <a:effectLst/>
                        <a:latin typeface="Century Gothic" panose="020B0502020202020204" pitchFamily="34" charset="0"/>
                      </a:endParaRPr>
                    </a:p>
                  </a:txBody>
                  <a:tcPr marL="3600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0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2794024"/>
                  </a:ext>
                </a:extLst>
              </a:tr>
              <a:tr h="266700">
                <a:tc>
                  <a:txBody>
                    <a:bodyPr/>
                    <a:lstStyle/>
                    <a:p>
                      <a:pPr algn="l" rtl="0" fontAlgn="b"/>
                      <a:r>
                        <a:rPr lang="en-US" sz="1700" b="1" i="0" u="none" strike="noStrike" dirty="0">
                          <a:solidFill>
                            <a:srgbClr val="000000"/>
                          </a:solidFill>
                          <a:effectLst/>
                          <a:latin typeface="Century Gothic" panose="020B0502020202020204" pitchFamily="34" charset="0"/>
                        </a:rPr>
                        <a:t>2. Number of principal members at the end of year</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New entrants</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Active members etc.</a:t>
                      </a:r>
                    </a:p>
                    <a:p>
                      <a:pPr algn="l" rtl="0" fontAlgn="b"/>
                      <a:endParaRPr lang="en-US" sz="1700" b="1" i="0" u="none" strike="noStrike" dirty="0">
                        <a:solidFill>
                          <a:srgbClr val="000000"/>
                        </a:solidFill>
                        <a:effectLst/>
                        <a:latin typeface="Century Gothic" panose="020B0502020202020204" pitchFamily="34" charset="0"/>
                      </a:endParaRPr>
                    </a:p>
                  </a:txBody>
                  <a:tcPr marL="3600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0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8101393"/>
                  </a:ext>
                </a:extLst>
              </a:tr>
              <a:tr h="266700">
                <a:tc>
                  <a:txBody>
                    <a:bodyPr/>
                    <a:lstStyle/>
                    <a:p>
                      <a:pPr algn="l" rtl="0" fontAlgn="b"/>
                      <a:r>
                        <a:rPr lang="en-US" sz="1700" b="1" i="0" u="none" strike="noStrike" dirty="0">
                          <a:solidFill>
                            <a:srgbClr val="000000"/>
                          </a:solidFill>
                          <a:effectLst/>
                          <a:latin typeface="Century Gothic" panose="020B0502020202020204" pitchFamily="34" charset="0"/>
                        </a:rPr>
                        <a:t>3. Number of beneficiaries at the end of year</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Pensioners</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Suspended pensioners</a:t>
                      </a:r>
                    </a:p>
                  </a:txBody>
                  <a:tcPr marL="3600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0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0271895"/>
                  </a:ext>
                </a:extLst>
              </a:tr>
              <a:tr h="266700">
                <a:tc>
                  <a:txBody>
                    <a:bodyPr/>
                    <a:lstStyle/>
                    <a:p>
                      <a:pPr algn="l" rtl="0" fontAlgn="b"/>
                      <a:r>
                        <a:rPr lang="en-US" sz="1700" b="1" i="0" u="none" strike="noStrike" dirty="0">
                          <a:solidFill>
                            <a:srgbClr val="000000"/>
                          </a:solidFill>
                          <a:effectLst/>
                          <a:latin typeface="Century Gothic" panose="020B0502020202020204" pitchFamily="34" charset="0"/>
                        </a:rPr>
                        <a:t>4. Exits at the end of year</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Transfers out</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Full commutations</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Death</a:t>
                      </a:r>
                    </a:p>
                    <a:p>
                      <a:pPr marL="742950" lvl="1" indent="-285750" algn="l" rtl="0" fontAlgn="b">
                        <a:buFont typeface="Arial" panose="020B0604020202020204" pitchFamily="34" charset="0"/>
                        <a:buChar char="•"/>
                      </a:pPr>
                      <a:r>
                        <a:rPr lang="en-US" sz="1700" b="0" i="0" u="none" strike="noStrike" dirty="0">
                          <a:solidFill>
                            <a:srgbClr val="000000"/>
                          </a:solidFill>
                          <a:effectLst/>
                          <a:latin typeface="Century Gothic" panose="020B0502020202020204" pitchFamily="34" charset="0"/>
                        </a:rPr>
                        <a:t>Other</a:t>
                      </a:r>
                    </a:p>
                    <a:p>
                      <a:pPr algn="l" rtl="0" fontAlgn="b"/>
                      <a:r>
                        <a:rPr lang="en-US" sz="1700" b="0" i="0" u="none" strike="noStrike" dirty="0">
                          <a:solidFill>
                            <a:srgbClr val="000000"/>
                          </a:solidFill>
                          <a:effectLst/>
                          <a:latin typeface="Century Gothic" panose="020B0502020202020204" pitchFamily="34" charset="0"/>
                        </a:rPr>
                        <a:t>    </a:t>
                      </a:r>
                    </a:p>
                  </a:txBody>
                  <a:tcPr marL="3600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7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ZW" sz="10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4444682"/>
                  </a:ext>
                </a:extLst>
              </a:tr>
            </a:tbl>
          </a:graphicData>
        </a:graphic>
      </p:graphicFrame>
    </p:spTree>
    <p:extLst>
      <p:ext uri="{BB962C8B-B14F-4D97-AF65-F5344CB8AC3E}">
        <p14:creationId xmlns:p14="http://schemas.microsoft.com/office/powerpoint/2010/main" val="943690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D17E8-2295-334B-F0C1-A849F8566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26948E-1AAF-9FBF-56B3-057A5BBF3D0E}"/>
              </a:ext>
            </a:extLst>
          </p:cNvPr>
          <p:cNvSpPr>
            <a:spLocks noGrp="1"/>
          </p:cNvSpPr>
          <p:nvPr>
            <p:ph type="ctrTitle"/>
          </p:nvPr>
        </p:nvSpPr>
        <p:spPr>
          <a:xfrm>
            <a:off x="1075765" y="37634"/>
            <a:ext cx="9144000" cy="742296"/>
          </a:xfrm>
          <a:solidFill>
            <a:srgbClr val="00B050"/>
          </a:solidFill>
        </p:spPr>
        <p:txBody>
          <a:bodyPr>
            <a:normAutofit/>
          </a:bodyPr>
          <a:lstStyle/>
          <a:p>
            <a:pPr algn="l"/>
            <a:r>
              <a:rPr lang="en-US" sz="2400" b="1" dirty="0">
                <a:solidFill>
                  <a:schemeClr val="bg1"/>
                </a:solidFill>
                <a:latin typeface="Century Gothic" panose="020B0502020202020204" pitchFamily="34" charset="0"/>
              </a:rPr>
              <a:t>ACCOUNTING/REPORTING REGULATIONS</a:t>
            </a:r>
            <a:endParaRPr lang="en-ZW" sz="2400" b="1" dirty="0">
              <a:solidFill>
                <a:schemeClr val="bg1"/>
              </a:solidFill>
              <a:latin typeface="Century Gothic" panose="020B0502020202020204" pitchFamily="34" charset="0"/>
            </a:endParaRPr>
          </a:p>
        </p:txBody>
      </p:sp>
      <p:sp>
        <p:nvSpPr>
          <p:cNvPr id="3" name="Subtitle 2">
            <a:extLst>
              <a:ext uri="{FF2B5EF4-FFF2-40B4-BE49-F238E27FC236}">
                <a16:creationId xmlns:a16="http://schemas.microsoft.com/office/drawing/2014/main" id="{257C143C-D3FB-DF39-6CEB-9174A69CD69C}"/>
              </a:ext>
            </a:extLst>
          </p:cNvPr>
          <p:cNvSpPr>
            <a:spLocks noGrp="1"/>
          </p:cNvSpPr>
          <p:nvPr>
            <p:ph type="subTitle" idx="1"/>
          </p:nvPr>
        </p:nvSpPr>
        <p:spPr>
          <a:xfrm>
            <a:off x="1168400" y="1025451"/>
            <a:ext cx="9144000" cy="5529313"/>
          </a:xfrm>
        </p:spPr>
        <p:txBody>
          <a:bodyPr>
            <a:normAutofit fontScale="92500" lnSpcReduction="20000"/>
          </a:bodyPr>
          <a:lstStyle/>
          <a:p>
            <a:pPr algn="l">
              <a:lnSpc>
                <a:spcPct val="150000"/>
              </a:lnSpc>
            </a:pPr>
            <a:r>
              <a:rPr lang="en-US" b="1" dirty="0">
                <a:solidFill>
                  <a:schemeClr val="tx1"/>
                </a:solidFill>
              </a:rPr>
              <a:t>Regulatory Requirements:</a:t>
            </a:r>
          </a:p>
          <a:p>
            <a:pPr algn="l">
              <a:lnSpc>
                <a:spcPct val="150000"/>
              </a:lnSpc>
            </a:pPr>
            <a:r>
              <a:rPr lang="en-US" b="1" dirty="0">
                <a:solidFill>
                  <a:schemeClr val="tx1"/>
                </a:solidFill>
              </a:rPr>
              <a:t>1. Quarterly returns by the 14</a:t>
            </a:r>
            <a:r>
              <a:rPr lang="en-US" b="1" baseline="30000" dirty="0">
                <a:solidFill>
                  <a:schemeClr val="tx1"/>
                </a:solidFill>
              </a:rPr>
              <a:t>th</a:t>
            </a:r>
            <a:r>
              <a:rPr lang="en-US" b="1" dirty="0">
                <a:solidFill>
                  <a:schemeClr val="tx1"/>
                </a:solidFill>
              </a:rPr>
              <a:t> of the end of the quarter</a:t>
            </a:r>
          </a:p>
          <a:p>
            <a:pPr algn="l">
              <a:lnSpc>
                <a:spcPct val="150000"/>
              </a:lnSpc>
            </a:pPr>
            <a:r>
              <a:rPr lang="en-US" b="1" dirty="0">
                <a:solidFill>
                  <a:schemeClr val="tx1"/>
                </a:solidFill>
              </a:rPr>
              <a:t>2. Audited annual financial statements by the 31</a:t>
            </a:r>
            <a:r>
              <a:rPr lang="en-US" b="1" baseline="30000" dirty="0">
                <a:solidFill>
                  <a:schemeClr val="tx1"/>
                </a:solidFill>
              </a:rPr>
              <a:t>st</a:t>
            </a:r>
            <a:r>
              <a:rPr lang="en-US" b="1" dirty="0">
                <a:solidFill>
                  <a:schemeClr val="tx1"/>
                </a:solidFill>
              </a:rPr>
              <a:t> of March</a:t>
            </a:r>
          </a:p>
          <a:p>
            <a:pPr algn="l">
              <a:lnSpc>
                <a:spcPct val="150000"/>
              </a:lnSpc>
            </a:pPr>
            <a:r>
              <a:rPr lang="en-US" b="1" dirty="0">
                <a:solidFill>
                  <a:schemeClr val="tx1"/>
                </a:solidFill>
              </a:rPr>
              <a:t>3. Ad hoc financial statements as requested by IPEC</a:t>
            </a:r>
          </a:p>
          <a:p>
            <a:pPr algn="l">
              <a:lnSpc>
                <a:spcPct val="150000"/>
              </a:lnSpc>
            </a:pPr>
            <a:r>
              <a:rPr lang="en-US" b="1" dirty="0">
                <a:solidFill>
                  <a:schemeClr val="tx1"/>
                </a:solidFill>
              </a:rPr>
              <a:t>4. Annual financial statements must comply with IFRS. </a:t>
            </a:r>
          </a:p>
          <a:p>
            <a:pPr lvl="1" algn="l">
              <a:lnSpc>
                <a:spcPct val="150000"/>
              </a:lnSpc>
            </a:pPr>
            <a:r>
              <a:rPr lang="en-US" b="1" dirty="0">
                <a:solidFill>
                  <a:schemeClr val="tx1"/>
                </a:solidFill>
              </a:rPr>
              <a:t>IPEC Circular 20 of 2020 introduced and 24 of 2022 allowed a waiver</a:t>
            </a:r>
          </a:p>
          <a:p>
            <a:pPr algn="l">
              <a:lnSpc>
                <a:spcPct val="150000"/>
              </a:lnSpc>
            </a:pPr>
            <a:r>
              <a:rPr lang="en-US" b="1" dirty="0">
                <a:solidFill>
                  <a:schemeClr val="tx1"/>
                </a:solidFill>
              </a:rPr>
              <a:t>	</a:t>
            </a:r>
            <a:r>
              <a:rPr lang="en-US" sz="1600" b="1" dirty="0">
                <a:solidFill>
                  <a:schemeClr val="tx1"/>
                </a:solidFill>
              </a:rPr>
              <a:t>Circular 1 of 2025 removed the waiver</a:t>
            </a:r>
          </a:p>
          <a:p>
            <a:pPr algn="l">
              <a:lnSpc>
                <a:spcPct val="150000"/>
              </a:lnSpc>
            </a:pPr>
            <a:r>
              <a:rPr lang="en-US" b="1" dirty="0">
                <a:solidFill>
                  <a:schemeClr val="tx1"/>
                </a:solidFill>
              </a:rPr>
              <a:t>5. Categorizing investments and membership in funds</a:t>
            </a:r>
          </a:p>
          <a:p>
            <a:pPr lvl="1" algn="l">
              <a:lnSpc>
                <a:spcPct val="150000"/>
              </a:lnSpc>
            </a:pPr>
            <a:r>
              <a:rPr lang="en-US" b="1" dirty="0">
                <a:solidFill>
                  <a:schemeClr val="tx1"/>
                </a:solidFill>
              </a:rPr>
              <a:t>Sub accounts</a:t>
            </a:r>
          </a:p>
          <a:p>
            <a:pPr lvl="1" algn="l">
              <a:lnSpc>
                <a:spcPct val="150000"/>
              </a:lnSpc>
            </a:pPr>
            <a:r>
              <a:rPr lang="en-US" b="1" dirty="0">
                <a:solidFill>
                  <a:schemeClr val="tx1"/>
                </a:solidFill>
              </a:rPr>
              <a:t>1. Up to December 2018, 	      Now sub account  A</a:t>
            </a:r>
          </a:p>
          <a:p>
            <a:pPr lvl="1" algn="l">
              <a:lnSpc>
                <a:spcPct val="150000"/>
              </a:lnSpc>
            </a:pPr>
            <a:r>
              <a:rPr lang="en-US" b="1" dirty="0">
                <a:solidFill>
                  <a:schemeClr val="tx1"/>
                </a:solidFill>
              </a:rPr>
              <a:t>2. January 2019 onwards ZWL</a:t>
            </a:r>
          </a:p>
          <a:p>
            <a:pPr lvl="1" algn="l">
              <a:lnSpc>
                <a:spcPct val="150000"/>
              </a:lnSpc>
            </a:pPr>
            <a:r>
              <a:rPr lang="en-US" b="1" dirty="0">
                <a:solidFill>
                  <a:schemeClr val="tx1"/>
                </a:solidFill>
              </a:rPr>
              <a:t>3 Post 2019 USD portion  -   Now sub account B</a:t>
            </a:r>
          </a:p>
        </p:txBody>
      </p:sp>
      <p:sp>
        <p:nvSpPr>
          <p:cNvPr id="4" name="Right Brace 3">
            <a:extLst>
              <a:ext uri="{FF2B5EF4-FFF2-40B4-BE49-F238E27FC236}">
                <a16:creationId xmlns:a16="http://schemas.microsoft.com/office/drawing/2014/main" id="{06914D4F-A38E-AA38-E809-01BFA7A30515}"/>
              </a:ext>
            </a:extLst>
          </p:cNvPr>
          <p:cNvSpPr/>
          <p:nvPr/>
        </p:nvSpPr>
        <p:spPr>
          <a:xfrm>
            <a:off x="4500880" y="5069840"/>
            <a:ext cx="155448" cy="8128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ZW" dirty="0"/>
          </a:p>
        </p:txBody>
      </p:sp>
    </p:spTree>
    <p:extLst>
      <p:ext uri="{BB962C8B-B14F-4D97-AF65-F5344CB8AC3E}">
        <p14:creationId xmlns:p14="http://schemas.microsoft.com/office/powerpoint/2010/main" val="349473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79EB0-9E95-7BA0-B34B-E8A0AD0B14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2B3D79-07B0-43AB-670F-25246D09F88B}"/>
              </a:ext>
            </a:extLst>
          </p:cNvPr>
          <p:cNvSpPr>
            <a:spLocks noGrp="1"/>
          </p:cNvSpPr>
          <p:nvPr>
            <p:ph type="ctrTitle"/>
          </p:nvPr>
        </p:nvSpPr>
        <p:spPr>
          <a:xfrm>
            <a:off x="1075765" y="37634"/>
            <a:ext cx="9144000" cy="742296"/>
          </a:xfrm>
          <a:solidFill>
            <a:srgbClr val="00B050"/>
          </a:solidFill>
        </p:spPr>
        <p:txBody>
          <a:bodyPr>
            <a:normAutofit/>
          </a:bodyPr>
          <a:lstStyle/>
          <a:p>
            <a:pPr algn="l"/>
            <a:r>
              <a:rPr lang="en-US" sz="2400" b="1" dirty="0">
                <a:solidFill>
                  <a:schemeClr val="bg1"/>
                </a:solidFill>
                <a:latin typeface="Century Gothic" panose="020B0502020202020204" pitchFamily="34" charset="0"/>
              </a:rPr>
              <a:t>INVESTMENTS GUIDELINES</a:t>
            </a:r>
            <a:endParaRPr lang="en-ZW" sz="2400" b="1" dirty="0">
              <a:solidFill>
                <a:schemeClr val="bg1"/>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9130EE8D-9B1C-2563-DD80-07BD2EDE8BA7}"/>
              </a:ext>
            </a:extLst>
          </p:cNvPr>
          <p:cNvGraphicFramePr>
            <a:graphicFrameLocks noGrp="1"/>
          </p:cNvGraphicFramePr>
          <p:nvPr>
            <p:extLst>
              <p:ext uri="{D42A27DB-BD31-4B8C-83A1-F6EECF244321}">
                <p14:modId xmlns:p14="http://schemas.microsoft.com/office/powerpoint/2010/main" val="1087574193"/>
              </p:ext>
            </p:extLst>
          </p:nvPr>
        </p:nvGraphicFramePr>
        <p:xfrm>
          <a:off x="1169582" y="1116417"/>
          <a:ext cx="7761767" cy="3873766"/>
        </p:xfrm>
        <a:graphic>
          <a:graphicData uri="http://schemas.openxmlformats.org/drawingml/2006/table">
            <a:tbl>
              <a:tblPr/>
              <a:tblGrid>
                <a:gridCol w="5174511">
                  <a:extLst>
                    <a:ext uri="{9D8B030D-6E8A-4147-A177-3AD203B41FA5}">
                      <a16:colId xmlns:a16="http://schemas.microsoft.com/office/drawing/2014/main" val="4066624194"/>
                    </a:ext>
                  </a:extLst>
                </a:gridCol>
                <a:gridCol w="1293628">
                  <a:extLst>
                    <a:ext uri="{9D8B030D-6E8A-4147-A177-3AD203B41FA5}">
                      <a16:colId xmlns:a16="http://schemas.microsoft.com/office/drawing/2014/main" val="856413834"/>
                    </a:ext>
                  </a:extLst>
                </a:gridCol>
                <a:gridCol w="1293628">
                  <a:extLst>
                    <a:ext uri="{9D8B030D-6E8A-4147-A177-3AD203B41FA5}">
                      <a16:colId xmlns:a16="http://schemas.microsoft.com/office/drawing/2014/main" val="2959776533"/>
                    </a:ext>
                  </a:extLst>
                </a:gridCol>
              </a:tblGrid>
              <a:tr h="361507">
                <a:tc>
                  <a:txBody>
                    <a:bodyPr/>
                    <a:lstStyle/>
                    <a:p>
                      <a:pPr algn="l" fontAlgn="b"/>
                      <a:endParaRPr lang="en-ZW" sz="1600" b="1" i="0" u="none" strike="noStrike" dirty="0">
                        <a:solidFill>
                          <a:srgbClr val="000000"/>
                        </a:solidFill>
                        <a:effectLst/>
                        <a:latin typeface="Century Gothic" panose="020B0502020202020204" pitchFamily="34" charset="0"/>
                      </a:endParaRPr>
                    </a:p>
                    <a:p>
                      <a:pPr algn="l" fontAlgn="b"/>
                      <a:r>
                        <a:rPr lang="en-ZW" sz="1600" b="1" i="0" u="none" strike="noStrike" dirty="0">
                          <a:solidFill>
                            <a:srgbClr val="000000"/>
                          </a:solidFill>
                          <a:effectLst/>
                          <a:latin typeface="Century Gothic" panose="020B0502020202020204" pitchFamily="34" charset="0"/>
                        </a:rPr>
                        <a:t>Circular 2 of 2022</a:t>
                      </a:r>
                    </a:p>
                    <a:p>
                      <a:pPr algn="l" fontAlgn="b"/>
                      <a:endParaRPr lang="en-ZW" sz="1600" b="1" i="0" u="none" strike="noStrike" dirty="0">
                        <a:solidFill>
                          <a:srgbClr val="000000"/>
                        </a:solidFill>
                        <a:effectLst/>
                        <a:latin typeface="Century Gothic" panose="020B0502020202020204" pitchFamily="34" charset="0"/>
                      </a:endParaRPr>
                    </a:p>
                    <a:p>
                      <a:pPr algn="l" fontAlgn="b"/>
                      <a:r>
                        <a:rPr lang="en-ZW" sz="1600" b="1" i="0" u="none" strike="noStrike" dirty="0">
                          <a:solidFill>
                            <a:srgbClr val="000000"/>
                          </a:solidFill>
                          <a:effectLst/>
                          <a:latin typeface="Century Gothic" panose="020B0502020202020204" pitchFamily="34" charset="0"/>
                        </a:rPr>
                        <a:t>Type of investment</a:t>
                      </a:r>
                    </a:p>
                  </a:txBody>
                  <a:tcPr marL="36000" marR="36000" marT="6350" marB="0" anchor="b">
                    <a:lnL>
                      <a:noFill/>
                    </a:lnL>
                    <a:lnR>
                      <a:noFill/>
                    </a:lnR>
                    <a:lnT>
                      <a:noFill/>
                    </a:lnT>
                    <a:lnB>
                      <a:noFill/>
                    </a:lnB>
                    <a:noFill/>
                  </a:tcPr>
                </a:tc>
                <a:tc>
                  <a:txBody>
                    <a:bodyPr/>
                    <a:lstStyle/>
                    <a:p>
                      <a:pPr algn="r" fontAlgn="b"/>
                      <a:r>
                        <a:rPr lang="en-ZW" sz="1600" b="1" i="0" u="none" strike="noStrike" dirty="0">
                          <a:solidFill>
                            <a:srgbClr val="000000"/>
                          </a:solidFill>
                          <a:effectLst/>
                          <a:latin typeface="Century Gothic" panose="020B0502020202020204" pitchFamily="34" charset="0"/>
                        </a:rPr>
                        <a:t>Lower limit</a:t>
                      </a:r>
                    </a:p>
                  </a:txBody>
                  <a:tcPr marL="36000" marR="36000" marT="6350" marB="0" anchor="b">
                    <a:lnL>
                      <a:noFill/>
                    </a:lnL>
                    <a:lnR>
                      <a:noFill/>
                    </a:lnR>
                    <a:lnT>
                      <a:noFill/>
                    </a:lnT>
                    <a:lnB>
                      <a:noFill/>
                    </a:lnB>
                    <a:noFill/>
                  </a:tcPr>
                </a:tc>
                <a:tc>
                  <a:txBody>
                    <a:bodyPr/>
                    <a:lstStyle/>
                    <a:p>
                      <a:pPr algn="r" fontAlgn="b"/>
                      <a:r>
                        <a:rPr lang="en-ZW" sz="1600" b="1" i="0" u="none" strike="noStrike" dirty="0">
                          <a:solidFill>
                            <a:srgbClr val="000000"/>
                          </a:solidFill>
                          <a:effectLst/>
                          <a:latin typeface="Century Gothic" panose="020B0502020202020204" pitchFamily="34" charset="0"/>
                        </a:rPr>
                        <a:t>Upper limit</a:t>
                      </a:r>
                    </a:p>
                  </a:txBody>
                  <a:tcPr marL="36000" marR="36000" marT="6350" marB="0" anchor="b">
                    <a:lnL>
                      <a:noFill/>
                    </a:lnL>
                    <a:lnR>
                      <a:noFill/>
                    </a:lnR>
                    <a:lnT>
                      <a:noFill/>
                    </a:lnT>
                    <a:lnB>
                      <a:noFill/>
                    </a:lnB>
                    <a:noFill/>
                  </a:tcPr>
                </a:tc>
                <a:extLst>
                  <a:ext uri="{0D108BD9-81ED-4DB2-BD59-A6C34878D82A}">
                    <a16:rowId xmlns:a16="http://schemas.microsoft.com/office/drawing/2014/main" val="2967174451"/>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(a) Prescribed assets</a:t>
                      </a: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20.00%</a:t>
                      </a: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40.00%</a:t>
                      </a:r>
                    </a:p>
                  </a:txBody>
                  <a:tcPr marL="36000" marR="36000" marT="6350" marB="0" anchor="b">
                    <a:lnL>
                      <a:noFill/>
                    </a:lnL>
                    <a:lnR>
                      <a:noFill/>
                    </a:lnR>
                    <a:lnT>
                      <a:noFill/>
                    </a:lnT>
                    <a:lnB>
                      <a:noFill/>
                    </a:lnB>
                    <a:noFill/>
                  </a:tcPr>
                </a:tc>
                <a:extLst>
                  <a:ext uri="{0D108BD9-81ED-4DB2-BD59-A6C34878D82A}">
                    <a16:rowId xmlns:a16="http://schemas.microsoft.com/office/drawing/2014/main" val="82858106"/>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(b) Bonds/ stocks</a:t>
                      </a:r>
                    </a:p>
                  </a:txBody>
                  <a:tcPr marL="36000" marR="36000" marT="6350" marB="0" anchor="b">
                    <a:lnL>
                      <a:noFill/>
                    </a:lnL>
                    <a:lnR>
                      <a:noFill/>
                    </a:lnR>
                    <a:lnT>
                      <a:noFill/>
                    </a:lnT>
                    <a:lnB>
                      <a:noFill/>
                    </a:lnB>
                    <a:noFill/>
                  </a:tcPr>
                </a:tc>
                <a:tc>
                  <a:txBody>
                    <a:bodyPr/>
                    <a:lstStyle/>
                    <a:p>
                      <a:pPr algn="l" fontAlgn="b"/>
                      <a:endParaRPr lang="en-ZW" sz="1600" b="0" i="0" u="none" strike="noStrike" dirty="0">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40%</a:t>
                      </a:r>
                    </a:p>
                  </a:txBody>
                  <a:tcPr marL="36000" marR="36000" marT="6350" marB="0" anchor="b">
                    <a:lnL>
                      <a:noFill/>
                    </a:lnL>
                    <a:lnR>
                      <a:noFill/>
                    </a:lnR>
                    <a:lnT>
                      <a:noFill/>
                    </a:lnT>
                    <a:lnB>
                      <a:noFill/>
                    </a:lnB>
                    <a:noFill/>
                  </a:tcPr>
                </a:tc>
                <a:extLst>
                  <a:ext uri="{0D108BD9-81ED-4DB2-BD59-A6C34878D82A}">
                    <a16:rowId xmlns:a16="http://schemas.microsoft.com/office/drawing/2014/main" val="2587246248"/>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(c) Property</a:t>
                      </a:r>
                    </a:p>
                  </a:txBody>
                  <a:tcPr marL="36000" marR="36000" marT="6350" marB="0" anchor="b">
                    <a:lnL>
                      <a:noFill/>
                    </a:lnL>
                    <a:lnR>
                      <a:noFill/>
                    </a:lnR>
                    <a:lnT>
                      <a:noFill/>
                    </a:lnT>
                    <a:lnB>
                      <a:noFill/>
                    </a:lnB>
                    <a:noFill/>
                  </a:tcPr>
                </a:tc>
                <a:tc>
                  <a:txBody>
                    <a:bodyPr/>
                    <a:lstStyle/>
                    <a:p>
                      <a:pPr algn="l" fontAlgn="b"/>
                      <a:endParaRPr lang="en-ZW" sz="1600" b="0" i="0" u="none" strike="noStrike">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40%</a:t>
                      </a:r>
                    </a:p>
                  </a:txBody>
                  <a:tcPr marL="36000" marR="36000" marT="6350" marB="0" anchor="b">
                    <a:lnL>
                      <a:noFill/>
                    </a:lnL>
                    <a:lnR>
                      <a:noFill/>
                    </a:lnR>
                    <a:lnT>
                      <a:noFill/>
                    </a:lnT>
                    <a:lnB>
                      <a:noFill/>
                    </a:lnB>
                    <a:noFill/>
                  </a:tcPr>
                </a:tc>
                <a:extLst>
                  <a:ext uri="{0D108BD9-81ED-4DB2-BD59-A6C34878D82A}">
                    <a16:rowId xmlns:a16="http://schemas.microsoft.com/office/drawing/2014/main" val="3679628878"/>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(d) Local listed equities</a:t>
                      </a:r>
                    </a:p>
                  </a:txBody>
                  <a:tcPr marL="36000" marR="36000" marT="6350" marB="0" anchor="b">
                    <a:lnL>
                      <a:noFill/>
                    </a:lnL>
                    <a:lnR>
                      <a:noFill/>
                    </a:lnR>
                    <a:lnT>
                      <a:noFill/>
                    </a:lnT>
                    <a:lnB>
                      <a:noFill/>
                    </a:lnB>
                    <a:noFill/>
                  </a:tcPr>
                </a:tc>
                <a:tc>
                  <a:txBody>
                    <a:bodyPr/>
                    <a:lstStyle/>
                    <a:p>
                      <a:pPr algn="l" fontAlgn="b"/>
                      <a:endParaRPr lang="en-ZW" sz="1600" b="0" i="0" u="none" strike="noStrike">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60%</a:t>
                      </a:r>
                    </a:p>
                  </a:txBody>
                  <a:tcPr marL="36000" marR="36000" marT="6350" marB="0" anchor="b">
                    <a:lnL>
                      <a:noFill/>
                    </a:lnL>
                    <a:lnR>
                      <a:noFill/>
                    </a:lnR>
                    <a:lnT>
                      <a:noFill/>
                    </a:lnT>
                    <a:lnB>
                      <a:noFill/>
                    </a:lnB>
                    <a:noFill/>
                  </a:tcPr>
                </a:tc>
                <a:extLst>
                  <a:ext uri="{0D108BD9-81ED-4DB2-BD59-A6C34878D82A}">
                    <a16:rowId xmlns:a16="http://schemas.microsoft.com/office/drawing/2014/main" val="2727639020"/>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(e) Foreign investments</a:t>
                      </a:r>
                    </a:p>
                  </a:txBody>
                  <a:tcPr marL="36000" marR="36000" marT="6350" marB="0" anchor="b">
                    <a:lnL>
                      <a:noFill/>
                    </a:lnL>
                    <a:lnR>
                      <a:noFill/>
                    </a:lnR>
                    <a:lnT>
                      <a:noFill/>
                    </a:lnT>
                    <a:lnB>
                      <a:noFill/>
                    </a:lnB>
                    <a:noFill/>
                  </a:tcPr>
                </a:tc>
                <a:tc>
                  <a:txBody>
                    <a:bodyPr/>
                    <a:lstStyle/>
                    <a:p>
                      <a:pPr algn="l" fontAlgn="b"/>
                      <a:endParaRPr lang="en-ZW" sz="1600" b="0" i="0" u="none" strike="noStrike" dirty="0">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15%</a:t>
                      </a:r>
                    </a:p>
                  </a:txBody>
                  <a:tcPr marL="36000" marR="36000" marT="6350" marB="0" anchor="b">
                    <a:lnL>
                      <a:noFill/>
                    </a:lnL>
                    <a:lnR>
                      <a:noFill/>
                    </a:lnR>
                    <a:lnT>
                      <a:noFill/>
                    </a:lnT>
                    <a:lnB>
                      <a:noFill/>
                    </a:lnB>
                    <a:noFill/>
                  </a:tcPr>
                </a:tc>
                <a:extLst>
                  <a:ext uri="{0D108BD9-81ED-4DB2-BD59-A6C34878D82A}">
                    <a16:rowId xmlns:a16="http://schemas.microsoft.com/office/drawing/2014/main" val="3396274370"/>
                  </a:ext>
                </a:extLst>
              </a:tr>
              <a:tr h="361507">
                <a:tc>
                  <a:txBody>
                    <a:bodyPr/>
                    <a:lstStyle/>
                    <a:p>
                      <a:pPr algn="l" fontAlgn="b"/>
                      <a:r>
                        <a:rPr lang="en-US" sz="1600" b="0" i="0" u="none" strike="noStrike" dirty="0">
                          <a:solidFill>
                            <a:schemeClr val="tx1"/>
                          </a:solidFill>
                          <a:effectLst/>
                          <a:latin typeface="Century Gothic" panose="020B0502020202020204" pitchFamily="34" charset="0"/>
                        </a:rPr>
                        <a:t>(f) Unquoted shares/ alternative investments</a:t>
                      </a:r>
                    </a:p>
                  </a:txBody>
                  <a:tcPr marL="36000" marR="36000" marT="6350" marB="0" anchor="b">
                    <a:lnL>
                      <a:noFill/>
                    </a:lnL>
                    <a:lnR>
                      <a:noFill/>
                    </a:lnR>
                    <a:lnT>
                      <a:noFill/>
                    </a:lnT>
                    <a:lnB>
                      <a:noFill/>
                    </a:lnB>
                    <a:noFill/>
                  </a:tcPr>
                </a:tc>
                <a:tc>
                  <a:txBody>
                    <a:bodyPr/>
                    <a:lstStyle/>
                    <a:p>
                      <a:pPr algn="l" fontAlgn="b"/>
                      <a:endParaRPr lang="en-ZW" sz="1600" b="0" i="0" u="none" strike="noStrike">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15%</a:t>
                      </a:r>
                    </a:p>
                  </a:txBody>
                  <a:tcPr marL="36000" marR="36000" marT="6350" marB="0" anchor="b">
                    <a:lnL>
                      <a:noFill/>
                    </a:lnL>
                    <a:lnR>
                      <a:noFill/>
                    </a:lnR>
                    <a:lnT>
                      <a:noFill/>
                    </a:lnT>
                    <a:lnB>
                      <a:noFill/>
                    </a:lnB>
                    <a:noFill/>
                  </a:tcPr>
                </a:tc>
                <a:extLst>
                  <a:ext uri="{0D108BD9-81ED-4DB2-BD59-A6C34878D82A}">
                    <a16:rowId xmlns:a16="http://schemas.microsoft.com/office/drawing/2014/main" val="3886953779"/>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(g) Money market &amp; cash</a:t>
                      </a:r>
                    </a:p>
                  </a:txBody>
                  <a:tcPr marL="36000" marR="36000" marT="6350" marB="0" anchor="b">
                    <a:lnL>
                      <a:noFill/>
                    </a:lnL>
                    <a:lnR>
                      <a:noFill/>
                    </a:lnR>
                    <a:lnT>
                      <a:noFill/>
                    </a:lnT>
                    <a:lnB>
                      <a:noFill/>
                    </a:lnB>
                    <a:noFill/>
                  </a:tcPr>
                </a:tc>
                <a:tc>
                  <a:txBody>
                    <a:bodyPr/>
                    <a:lstStyle/>
                    <a:p>
                      <a:pPr algn="l" fontAlgn="b"/>
                      <a:endParaRPr lang="en-ZW" sz="1600" b="0" i="0" u="none" strike="noStrike">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20%</a:t>
                      </a:r>
                    </a:p>
                  </a:txBody>
                  <a:tcPr marL="36000" marR="36000" marT="6350" marB="0" anchor="b">
                    <a:lnL>
                      <a:noFill/>
                    </a:lnL>
                    <a:lnR>
                      <a:noFill/>
                    </a:lnR>
                    <a:lnT>
                      <a:noFill/>
                    </a:lnT>
                    <a:lnB>
                      <a:noFill/>
                    </a:lnB>
                    <a:noFill/>
                  </a:tcPr>
                </a:tc>
                <a:extLst>
                  <a:ext uri="{0D108BD9-81ED-4DB2-BD59-A6C34878D82A}">
                    <a16:rowId xmlns:a16="http://schemas.microsoft.com/office/drawing/2014/main" val="3598681657"/>
                  </a:ext>
                </a:extLst>
              </a:tr>
              <a:tr h="361507">
                <a:tc>
                  <a:txBody>
                    <a:bodyPr/>
                    <a:lstStyle/>
                    <a:p>
                      <a:pPr algn="l" fontAlgn="b"/>
                      <a:r>
                        <a:rPr lang="en-ZW" sz="1600" b="0" i="0" u="none" strike="noStrike" dirty="0">
                          <a:solidFill>
                            <a:schemeClr val="tx1"/>
                          </a:solidFill>
                          <a:effectLst/>
                          <a:latin typeface="Century Gothic" panose="020B0502020202020204" pitchFamily="34" charset="0"/>
                        </a:rPr>
                        <a:t>(h) Other</a:t>
                      </a:r>
                    </a:p>
                  </a:txBody>
                  <a:tcPr marL="36000" marR="36000" marT="6350" marB="0" anchor="b">
                    <a:lnL>
                      <a:noFill/>
                    </a:lnL>
                    <a:lnR>
                      <a:noFill/>
                    </a:lnR>
                    <a:lnT>
                      <a:noFill/>
                    </a:lnT>
                    <a:lnB>
                      <a:noFill/>
                    </a:lnB>
                    <a:noFill/>
                  </a:tcPr>
                </a:tc>
                <a:tc>
                  <a:txBody>
                    <a:bodyPr/>
                    <a:lstStyle/>
                    <a:p>
                      <a:pPr algn="l" fontAlgn="b"/>
                      <a:endParaRPr lang="en-ZW" sz="1600" b="0" i="0" u="none" strike="noStrike" dirty="0">
                        <a:solidFill>
                          <a:schemeClr val="tx1"/>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r" fontAlgn="b"/>
                      <a:r>
                        <a:rPr lang="en-ZW" sz="1600" b="0" i="0" u="none" strike="noStrike" dirty="0">
                          <a:solidFill>
                            <a:schemeClr val="tx1"/>
                          </a:solidFill>
                          <a:effectLst/>
                          <a:latin typeface="Century Gothic" panose="020B0502020202020204" pitchFamily="34" charset="0"/>
                        </a:rPr>
                        <a:t>5%</a:t>
                      </a:r>
                    </a:p>
                  </a:txBody>
                  <a:tcPr marL="36000" marR="36000" marT="6350" marB="0" anchor="b">
                    <a:lnL>
                      <a:noFill/>
                    </a:lnL>
                    <a:lnR>
                      <a:noFill/>
                    </a:lnR>
                    <a:lnT>
                      <a:noFill/>
                    </a:lnT>
                    <a:lnB>
                      <a:noFill/>
                    </a:lnB>
                    <a:noFill/>
                  </a:tcPr>
                </a:tc>
                <a:extLst>
                  <a:ext uri="{0D108BD9-81ED-4DB2-BD59-A6C34878D82A}">
                    <a16:rowId xmlns:a16="http://schemas.microsoft.com/office/drawing/2014/main" val="2584940953"/>
                  </a:ext>
                </a:extLst>
              </a:tr>
            </a:tbl>
          </a:graphicData>
        </a:graphic>
      </p:graphicFrame>
    </p:spTree>
    <p:extLst>
      <p:ext uri="{BB962C8B-B14F-4D97-AF65-F5344CB8AC3E}">
        <p14:creationId xmlns:p14="http://schemas.microsoft.com/office/powerpoint/2010/main" val="465707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6F917-A0E3-88A4-6876-CDDF855DDD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9E99F0-9B58-645D-BB12-B74D27CC56D6}"/>
              </a:ext>
            </a:extLst>
          </p:cNvPr>
          <p:cNvSpPr>
            <a:spLocks noGrp="1"/>
          </p:cNvSpPr>
          <p:nvPr>
            <p:ph type="ctrTitle"/>
          </p:nvPr>
        </p:nvSpPr>
        <p:spPr>
          <a:xfrm>
            <a:off x="1075765" y="37634"/>
            <a:ext cx="9144000" cy="742296"/>
          </a:xfrm>
          <a:solidFill>
            <a:srgbClr val="00B050"/>
          </a:solidFill>
        </p:spPr>
        <p:txBody>
          <a:bodyPr>
            <a:normAutofit/>
          </a:bodyPr>
          <a:lstStyle/>
          <a:p>
            <a:pPr algn="l"/>
            <a:r>
              <a:rPr lang="en-US" sz="2400" b="1" dirty="0">
                <a:solidFill>
                  <a:schemeClr val="bg1"/>
                </a:solidFill>
                <a:latin typeface="Century Gothic" panose="020B0502020202020204" pitchFamily="34" charset="0"/>
              </a:rPr>
              <a:t>INVESTMENT GUIDELINES</a:t>
            </a:r>
            <a:endParaRPr lang="en-ZW" sz="2400" b="1" dirty="0">
              <a:solidFill>
                <a:schemeClr val="bg1"/>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9F2BBC37-EC8E-7379-E45A-E5C2DA84E884}"/>
              </a:ext>
            </a:extLst>
          </p:cNvPr>
          <p:cNvGraphicFramePr>
            <a:graphicFrameLocks noGrp="1"/>
          </p:cNvGraphicFramePr>
          <p:nvPr>
            <p:extLst>
              <p:ext uri="{D42A27DB-BD31-4B8C-83A1-F6EECF244321}">
                <p14:modId xmlns:p14="http://schemas.microsoft.com/office/powerpoint/2010/main" val="2302730714"/>
              </p:ext>
            </p:extLst>
          </p:nvPr>
        </p:nvGraphicFramePr>
        <p:xfrm>
          <a:off x="1169582" y="1116417"/>
          <a:ext cx="7761767" cy="2169042"/>
        </p:xfrm>
        <a:graphic>
          <a:graphicData uri="http://schemas.openxmlformats.org/drawingml/2006/table">
            <a:tbl>
              <a:tblPr/>
              <a:tblGrid>
                <a:gridCol w="5174511">
                  <a:extLst>
                    <a:ext uri="{9D8B030D-6E8A-4147-A177-3AD203B41FA5}">
                      <a16:colId xmlns:a16="http://schemas.microsoft.com/office/drawing/2014/main" val="4066624194"/>
                    </a:ext>
                  </a:extLst>
                </a:gridCol>
                <a:gridCol w="1293628">
                  <a:extLst>
                    <a:ext uri="{9D8B030D-6E8A-4147-A177-3AD203B41FA5}">
                      <a16:colId xmlns:a16="http://schemas.microsoft.com/office/drawing/2014/main" val="856413834"/>
                    </a:ext>
                  </a:extLst>
                </a:gridCol>
                <a:gridCol w="1293628">
                  <a:extLst>
                    <a:ext uri="{9D8B030D-6E8A-4147-A177-3AD203B41FA5}">
                      <a16:colId xmlns:a16="http://schemas.microsoft.com/office/drawing/2014/main" val="2959776533"/>
                    </a:ext>
                  </a:extLst>
                </a:gridCol>
              </a:tblGrid>
              <a:tr h="361507">
                <a:tc>
                  <a:txBody>
                    <a:bodyPr/>
                    <a:lstStyle/>
                    <a:p>
                      <a:pPr algn="l" fontAlgn="b"/>
                      <a:r>
                        <a:rPr lang="en-US" sz="1600" b="0" i="0" u="none" strike="noStrike" dirty="0">
                          <a:solidFill>
                            <a:schemeClr val="tx1"/>
                          </a:solidFill>
                          <a:effectLst/>
                          <a:latin typeface="Century Gothic" panose="020B0502020202020204" pitchFamily="34" charset="0"/>
                        </a:rPr>
                        <a:t>Additional requirements include the following:</a:t>
                      </a:r>
                    </a:p>
                  </a:txBody>
                  <a:tcPr marL="36000" marR="36000" marT="6350" marB="0" anchor="b">
                    <a:lnL>
                      <a:noFill/>
                    </a:lnL>
                    <a:lnR>
                      <a:noFill/>
                    </a:lnR>
                    <a:lnT>
                      <a:noFill/>
                    </a:lnT>
                    <a:lnB>
                      <a:noFill/>
                    </a:lnB>
                    <a:noFill/>
                  </a:tcPr>
                </a:tc>
                <a:tc>
                  <a:txBody>
                    <a:bodyPr/>
                    <a:lstStyle/>
                    <a:p>
                      <a:pPr algn="l" fontAlgn="b"/>
                      <a:endParaRPr lang="en-ZW" sz="1400" b="0" i="0" u="none" strike="noStrike">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l" fontAlgn="b"/>
                      <a:endParaRPr lang="en-ZW" sz="1400" b="0" i="0" u="none" strike="noStrike" dirty="0">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extLst>
                  <a:ext uri="{0D108BD9-81ED-4DB2-BD59-A6C34878D82A}">
                    <a16:rowId xmlns:a16="http://schemas.microsoft.com/office/drawing/2014/main" val="3165624114"/>
                  </a:ext>
                </a:extLst>
              </a:tr>
              <a:tr h="361507">
                <a:tc>
                  <a:txBody>
                    <a:bodyPr/>
                    <a:lstStyle/>
                    <a:p>
                      <a:pPr algn="l" fontAlgn="b"/>
                      <a:r>
                        <a:rPr lang="en-US" sz="1600" b="0" i="0" u="none" strike="noStrike" dirty="0">
                          <a:solidFill>
                            <a:schemeClr val="tx1"/>
                          </a:solidFill>
                          <a:effectLst/>
                          <a:latin typeface="Century Gothic" panose="020B0502020202020204" pitchFamily="34" charset="0"/>
                        </a:rPr>
                        <a:t>(i) (b) + (c ) should not exceed 75%</a:t>
                      </a:r>
                    </a:p>
                  </a:txBody>
                  <a:tcPr marL="36000" marR="36000" marT="6350" marB="0" anchor="b">
                    <a:lnL>
                      <a:noFill/>
                    </a:lnL>
                    <a:lnR>
                      <a:noFill/>
                    </a:lnR>
                    <a:lnT>
                      <a:noFill/>
                    </a:lnT>
                    <a:lnB>
                      <a:noFill/>
                    </a:lnB>
                    <a:noFill/>
                  </a:tcPr>
                </a:tc>
                <a:tc>
                  <a:txBody>
                    <a:bodyPr/>
                    <a:lstStyle/>
                    <a:p>
                      <a:pPr algn="l" fontAlgn="b"/>
                      <a:endParaRPr lang="en-ZW" sz="1400" b="0" i="0" u="none" strike="noStrike">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l" fontAlgn="b"/>
                      <a:endParaRPr lang="en-ZW" sz="1400" b="0" i="0" u="none" strike="noStrike" dirty="0">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extLst>
                  <a:ext uri="{0D108BD9-81ED-4DB2-BD59-A6C34878D82A}">
                    <a16:rowId xmlns:a16="http://schemas.microsoft.com/office/drawing/2014/main" val="3218324622"/>
                  </a:ext>
                </a:extLst>
              </a:tr>
              <a:tr h="361507">
                <a:tc>
                  <a:txBody>
                    <a:bodyPr/>
                    <a:lstStyle/>
                    <a:p>
                      <a:pPr algn="l" fontAlgn="b"/>
                      <a:r>
                        <a:rPr lang="en-US" sz="1600" b="0" i="0" u="none" strike="noStrike" dirty="0">
                          <a:solidFill>
                            <a:schemeClr val="tx1"/>
                          </a:solidFill>
                          <a:effectLst/>
                          <a:latin typeface="Century Gothic" panose="020B0502020202020204" pitchFamily="34" charset="0"/>
                        </a:rPr>
                        <a:t>(ii) (b) + (c ) + (e) should not exceed 80%</a:t>
                      </a:r>
                    </a:p>
                  </a:txBody>
                  <a:tcPr marL="36000" marR="36000" marT="6350" marB="0" anchor="b">
                    <a:lnL>
                      <a:noFill/>
                    </a:lnL>
                    <a:lnR>
                      <a:noFill/>
                    </a:lnR>
                    <a:lnT>
                      <a:noFill/>
                    </a:lnT>
                    <a:lnB>
                      <a:noFill/>
                    </a:lnB>
                    <a:noFill/>
                  </a:tcPr>
                </a:tc>
                <a:tc>
                  <a:txBody>
                    <a:bodyPr/>
                    <a:lstStyle/>
                    <a:p>
                      <a:pPr algn="l" fontAlgn="b"/>
                      <a:endParaRPr lang="en-ZW" sz="1400" b="0" i="0" u="none" strike="noStrike">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tc>
                  <a:txBody>
                    <a:bodyPr/>
                    <a:lstStyle/>
                    <a:p>
                      <a:pPr algn="l" fontAlgn="b"/>
                      <a:endParaRPr lang="en-ZW" sz="1400" b="0" i="0" u="none" strike="noStrike" dirty="0">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extLst>
                  <a:ext uri="{0D108BD9-81ED-4DB2-BD59-A6C34878D82A}">
                    <a16:rowId xmlns:a16="http://schemas.microsoft.com/office/drawing/2014/main" val="2379897859"/>
                  </a:ext>
                </a:extLst>
              </a:tr>
              <a:tr h="361507">
                <a:tc gridSpan="3">
                  <a:txBody>
                    <a:bodyPr/>
                    <a:lstStyle/>
                    <a:p>
                      <a:pPr algn="l" fontAlgn="b"/>
                      <a:r>
                        <a:rPr lang="en-US" sz="1600" b="0" i="0" u="none" strike="noStrike" dirty="0">
                          <a:solidFill>
                            <a:schemeClr val="tx1"/>
                          </a:solidFill>
                          <a:effectLst/>
                          <a:latin typeface="Century Gothic" panose="020B0502020202020204" pitchFamily="34" charset="0"/>
                        </a:rPr>
                        <a:t>(iii) Cash in any one bank should not exceed 5% of total investments</a:t>
                      </a:r>
                    </a:p>
                  </a:txBody>
                  <a:tcPr marL="36000" marR="36000" marT="6350" marB="0" anchor="b">
                    <a:lnL>
                      <a:noFill/>
                    </a:lnL>
                    <a:lnR>
                      <a:noFill/>
                    </a:lnR>
                    <a:lnT>
                      <a:noFill/>
                    </a:lnT>
                    <a:lnB>
                      <a:noFill/>
                    </a:lnB>
                    <a:no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2180260289"/>
                  </a:ext>
                </a:extLst>
              </a:tr>
              <a:tr h="361507">
                <a:tc gridSpan="3">
                  <a:txBody>
                    <a:bodyPr/>
                    <a:lstStyle/>
                    <a:p>
                      <a:pPr algn="l" fontAlgn="b"/>
                      <a:r>
                        <a:rPr lang="en-US" sz="1600" b="0" i="0" u="none" strike="noStrike" dirty="0">
                          <a:solidFill>
                            <a:schemeClr val="tx1"/>
                          </a:solidFill>
                          <a:effectLst/>
                          <a:latin typeface="Century Gothic" panose="020B0502020202020204" pitchFamily="34" charset="0"/>
                        </a:rPr>
                        <a:t>(iv) Not more than 15% of a fund should be invested with a single bank</a:t>
                      </a:r>
                    </a:p>
                  </a:txBody>
                  <a:tcPr marL="36000" marR="36000" marT="6350" marB="0" anchor="b">
                    <a:lnL>
                      <a:noFill/>
                    </a:lnL>
                    <a:lnR>
                      <a:noFill/>
                    </a:lnR>
                    <a:lnT>
                      <a:noFill/>
                    </a:lnT>
                    <a:lnB>
                      <a:noFill/>
                    </a:lnB>
                    <a:no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3506270376"/>
                  </a:ext>
                </a:extLst>
              </a:tr>
              <a:tr h="361507">
                <a:tc gridSpan="2">
                  <a:txBody>
                    <a:bodyPr/>
                    <a:lstStyle/>
                    <a:p>
                      <a:pPr algn="l" fontAlgn="b"/>
                      <a:r>
                        <a:rPr lang="en-US" sz="1600" b="0" i="0" u="none" strike="noStrike" dirty="0">
                          <a:solidFill>
                            <a:schemeClr val="tx1"/>
                          </a:solidFill>
                          <a:effectLst/>
                          <a:latin typeface="Century Gothic" panose="020B0502020202020204" pitchFamily="34" charset="0"/>
                        </a:rPr>
                        <a:t>(v) Limits to exposure to a single listed counter should be 15%</a:t>
                      </a:r>
                    </a:p>
                  </a:txBody>
                  <a:tcPr marL="36000" marR="36000" marT="6350" marB="0" anchor="b">
                    <a:lnL>
                      <a:noFill/>
                    </a:lnL>
                    <a:lnR>
                      <a:noFill/>
                    </a:lnR>
                    <a:lnT>
                      <a:noFill/>
                    </a:lnT>
                    <a:lnB>
                      <a:noFill/>
                    </a:lnB>
                    <a:noFill/>
                  </a:tcPr>
                </a:tc>
                <a:tc hMerge="1">
                  <a:txBody>
                    <a:bodyPr/>
                    <a:lstStyle/>
                    <a:p>
                      <a:endParaRPr lang="en-ZW"/>
                    </a:p>
                  </a:txBody>
                  <a:tcPr/>
                </a:tc>
                <a:tc>
                  <a:txBody>
                    <a:bodyPr/>
                    <a:lstStyle/>
                    <a:p>
                      <a:pPr algn="l" fontAlgn="b"/>
                      <a:endParaRPr lang="en-ZW" sz="1400" b="0" i="0" u="none" strike="noStrike" dirty="0">
                        <a:solidFill>
                          <a:srgbClr val="000000"/>
                        </a:solidFill>
                        <a:effectLst/>
                        <a:latin typeface="Century Gothic" panose="020B0502020202020204" pitchFamily="34" charset="0"/>
                      </a:endParaRPr>
                    </a:p>
                  </a:txBody>
                  <a:tcPr marL="36000" marR="36000" marT="6350" marB="0" anchor="b">
                    <a:lnL>
                      <a:noFill/>
                    </a:lnL>
                    <a:lnR>
                      <a:noFill/>
                    </a:lnR>
                    <a:lnT>
                      <a:noFill/>
                    </a:lnT>
                    <a:lnB>
                      <a:noFill/>
                    </a:lnB>
                    <a:noFill/>
                  </a:tcPr>
                </a:tc>
                <a:extLst>
                  <a:ext uri="{0D108BD9-81ED-4DB2-BD59-A6C34878D82A}">
                    <a16:rowId xmlns:a16="http://schemas.microsoft.com/office/drawing/2014/main" val="3190814919"/>
                  </a:ext>
                </a:extLst>
              </a:tr>
            </a:tbl>
          </a:graphicData>
        </a:graphic>
      </p:graphicFrame>
    </p:spTree>
    <p:extLst>
      <p:ext uri="{BB962C8B-B14F-4D97-AF65-F5344CB8AC3E}">
        <p14:creationId xmlns:p14="http://schemas.microsoft.com/office/powerpoint/2010/main" val="4108165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B94DB-511E-FAA1-72EB-C3A4B1B4AD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C8F16B-6B7C-049A-F14E-3282F8474AAC}"/>
              </a:ext>
            </a:extLst>
          </p:cNvPr>
          <p:cNvSpPr>
            <a:spLocks noGrp="1"/>
          </p:cNvSpPr>
          <p:nvPr>
            <p:ph type="ctrTitle"/>
          </p:nvPr>
        </p:nvSpPr>
        <p:spPr>
          <a:xfrm>
            <a:off x="872565" y="37634"/>
            <a:ext cx="9144000" cy="742296"/>
          </a:xfrm>
          <a:solidFill>
            <a:srgbClr val="00B050"/>
          </a:solidFill>
        </p:spPr>
        <p:txBody>
          <a:bodyPr>
            <a:normAutofit/>
          </a:bodyPr>
          <a:lstStyle/>
          <a:p>
            <a:pPr algn="l"/>
            <a:r>
              <a:rPr lang="en-US" sz="2400" b="1" dirty="0">
                <a:solidFill>
                  <a:schemeClr val="bg1"/>
                </a:solidFill>
                <a:latin typeface="+mn-lt"/>
              </a:rPr>
              <a:t>THE ROLE OF THE PRINCIPAL OFFICER</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0054BC83-61E5-1832-BE39-0BA9E30298A7}"/>
              </a:ext>
            </a:extLst>
          </p:cNvPr>
          <p:cNvSpPr>
            <a:spLocks noGrp="1"/>
          </p:cNvSpPr>
          <p:nvPr>
            <p:ph type="subTitle" idx="1"/>
          </p:nvPr>
        </p:nvSpPr>
        <p:spPr>
          <a:xfrm>
            <a:off x="832630" y="883921"/>
            <a:ext cx="9144000" cy="4460241"/>
          </a:xfrm>
        </p:spPr>
        <p:txBody>
          <a:bodyPr>
            <a:normAutofit/>
          </a:bodyPr>
          <a:lstStyle/>
          <a:p>
            <a:pPr marL="285750" indent="-285750" algn="l">
              <a:lnSpc>
                <a:spcPct val="150000"/>
              </a:lnSpc>
              <a:buFont typeface="Arial" panose="020B0604020202020204" pitchFamily="34" charset="0"/>
              <a:buChar char="•"/>
            </a:pPr>
            <a:r>
              <a:rPr lang="en-US" b="1" dirty="0">
                <a:solidFill>
                  <a:schemeClr val="tx1"/>
                </a:solidFill>
              </a:rPr>
              <a:t>The Principal Officer of a pension or provident fund is responsible for the smooth operation of the fund and that it operates within the legal and regulatory framework established by the Pension and Provident Funds Act (Chapter 24:32) and the regulations from IPEC.</a:t>
            </a:r>
          </a:p>
          <a:p>
            <a:pPr marL="285750" indent="-285750" algn="l">
              <a:lnSpc>
                <a:spcPct val="150000"/>
              </a:lnSpc>
              <a:buFont typeface="Arial" panose="020B0604020202020204" pitchFamily="34" charset="0"/>
              <a:buChar char="•"/>
            </a:pPr>
            <a:r>
              <a:rPr lang="en-US" b="1" dirty="0">
                <a:solidFill>
                  <a:schemeClr val="tx1"/>
                </a:solidFill>
              </a:rPr>
              <a:t>Acts as the Chief Executive Officer of the pension fund.</a:t>
            </a:r>
          </a:p>
          <a:p>
            <a:pPr marL="285750" indent="-285750" algn="l">
              <a:lnSpc>
                <a:spcPct val="150000"/>
              </a:lnSpc>
              <a:buFont typeface="Arial" panose="020B0604020202020204" pitchFamily="34" charset="0"/>
              <a:buChar char="•"/>
            </a:pPr>
            <a:r>
              <a:rPr lang="en-US" b="1" dirty="0">
                <a:solidFill>
                  <a:schemeClr val="tx1"/>
                </a:solidFill>
              </a:rPr>
              <a:t>There must be a suitable administration structure to carry out the day to day activities of the fund</a:t>
            </a:r>
          </a:p>
        </p:txBody>
      </p:sp>
    </p:spTree>
    <p:extLst>
      <p:ext uri="{BB962C8B-B14F-4D97-AF65-F5344CB8AC3E}">
        <p14:creationId xmlns:p14="http://schemas.microsoft.com/office/powerpoint/2010/main" val="2425256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A8F9B-F553-0844-AC13-88F51EF25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2E4800-369C-1CF1-A4DD-B25177B6C5C2}"/>
              </a:ext>
            </a:extLst>
          </p:cNvPr>
          <p:cNvSpPr>
            <a:spLocks noGrp="1"/>
          </p:cNvSpPr>
          <p:nvPr>
            <p:ph type="ctrTitle"/>
          </p:nvPr>
        </p:nvSpPr>
        <p:spPr>
          <a:xfrm>
            <a:off x="872565" y="37634"/>
            <a:ext cx="9144000" cy="742296"/>
          </a:xfrm>
          <a:solidFill>
            <a:srgbClr val="00B050"/>
          </a:solidFill>
        </p:spPr>
        <p:txBody>
          <a:bodyPr>
            <a:normAutofit/>
          </a:bodyPr>
          <a:lstStyle/>
          <a:p>
            <a:pPr algn="l"/>
            <a:r>
              <a:rPr lang="en-US" sz="2400" b="1" dirty="0">
                <a:solidFill>
                  <a:schemeClr val="bg1"/>
                </a:solidFill>
                <a:latin typeface="+mn-lt"/>
              </a:rPr>
              <a:t>THE ROLE OF THE PRINCIPAL OFFICER</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C9383146-C90E-F74B-AEC7-C5EB88C3F4CE}"/>
              </a:ext>
            </a:extLst>
          </p:cNvPr>
          <p:cNvSpPr>
            <a:spLocks noGrp="1"/>
          </p:cNvSpPr>
          <p:nvPr>
            <p:ph type="subTitle" idx="1"/>
          </p:nvPr>
        </p:nvSpPr>
        <p:spPr>
          <a:xfrm>
            <a:off x="964710" y="883921"/>
            <a:ext cx="9144000" cy="5655102"/>
          </a:xfrm>
        </p:spPr>
        <p:txBody>
          <a:bodyPr>
            <a:normAutofit lnSpcReduction="10000"/>
          </a:bodyPr>
          <a:lstStyle/>
          <a:p>
            <a:pPr marL="285750" indent="-285750" algn="l">
              <a:lnSpc>
                <a:spcPct val="150000"/>
              </a:lnSpc>
              <a:buFont typeface="Arial" panose="020B0604020202020204" pitchFamily="34" charset="0"/>
              <a:buChar char="•"/>
            </a:pPr>
            <a:r>
              <a:rPr lang="en-US" b="1" dirty="0">
                <a:solidFill>
                  <a:schemeClr val="tx1"/>
                </a:solidFill>
              </a:rPr>
              <a:t>Ensures that the fund adheres to good governance practices and professional management standards.</a:t>
            </a:r>
          </a:p>
          <a:p>
            <a:pPr marL="285750" indent="-285750" algn="l">
              <a:lnSpc>
                <a:spcPct val="150000"/>
              </a:lnSpc>
              <a:buFont typeface="Arial" panose="020B0604020202020204" pitchFamily="34" charset="0"/>
              <a:buChar char="•"/>
            </a:pPr>
            <a:r>
              <a:rPr lang="en-US" b="1" dirty="0">
                <a:solidFill>
                  <a:schemeClr val="tx1"/>
                </a:solidFill>
              </a:rPr>
              <a:t>Ensures compliance with fund rules and statutory obligations.</a:t>
            </a:r>
          </a:p>
          <a:p>
            <a:pPr marL="285750" indent="-285750" algn="l">
              <a:lnSpc>
                <a:spcPct val="150000"/>
              </a:lnSpc>
              <a:buFont typeface="Arial" panose="020B0604020202020204" pitchFamily="34" charset="0"/>
              <a:buChar char="•"/>
            </a:pPr>
            <a:r>
              <a:rPr lang="en-US" b="1" dirty="0">
                <a:solidFill>
                  <a:schemeClr val="tx1"/>
                </a:solidFill>
              </a:rPr>
              <a:t>Must report to the Insurance and Pensions Commission (IPEC) on any material matters that could affect the financial viability of the fund.</a:t>
            </a:r>
          </a:p>
          <a:p>
            <a:pPr marL="285750" indent="-285750" algn="l">
              <a:lnSpc>
                <a:spcPct val="150000"/>
              </a:lnSpc>
              <a:buFont typeface="Arial" panose="020B0604020202020204" pitchFamily="34" charset="0"/>
              <a:buChar char="•"/>
            </a:pPr>
            <a:r>
              <a:rPr lang="en-US" b="1" dirty="0">
                <a:solidFill>
                  <a:schemeClr val="tx1"/>
                </a:solidFill>
              </a:rPr>
              <a:t>Ensures timely submission of audited financial statements within three months after the end of the financial year (by 31 March annually).</a:t>
            </a:r>
          </a:p>
          <a:p>
            <a:pPr marL="285750" indent="-285750" algn="l">
              <a:lnSpc>
                <a:spcPct val="150000"/>
              </a:lnSpc>
              <a:buFont typeface="Arial" panose="020B0604020202020204" pitchFamily="34" charset="0"/>
              <a:buChar char="•"/>
            </a:pPr>
            <a:r>
              <a:rPr lang="en-US" b="1" dirty="0">
                <a:solidFill>
                  <a:schemeClr val="tx1"/>
                </a:solidFill>
              </a:rPr>
              <a:t>Ensures that contributions due to the fund are remitted on time.</a:t>
            </a:r>
          </a:p>
          <a:p>
            <a:pPr marL="285750" indent="-285750" algn="l">
              <a:lnSpc>
                <a:spcPct val="150000"/>
              </a:lnSpc>
              <a:buFont typeface="Arial" panose="020B0604020202020204" pitchFamily="34" charset="0"/>
              <a:buChar char="•"/>
            </a:pPr>
            <a:r>
              <a:rPr lang="en-US" b="1" dirty="0">
                <a:solidFill>
                  <a:schemeClr val="tx1"/>
                </a:solidFill>
              </a:rPr>
              <a:t>If a participating employer fails to remit contributions within 14 days after month-end, the Principal Officer must report this to IPEC within 7 days.</a:t>
            </a:r>
          </a:p>
          <a:p>
            <a:pPr marL="285750" indent="-285750" algn="l">
              <a:lnSpc>
                <a:spcPct val="150000"/>
              </a:lnSpc>
              <a:buFont typeface="Arial" panose="020B0604020202020204" pitchFamily="34" charset="0"/>
              <a:buChar char="•"/>
            </a:pPr>
            <a:r>
              <a:rPr lang="en-US" b="1" dirty="0">
                <a:solidFill>
                  <a:schemeClr val="tx1"/>
                </a:solidFill>
              </a:rPr>
              <a:t>The Principal Officer must ensure that data is submitted to the administrators of the fund monthly, ideally as the contributions are remitted. </a:t>
            </a:r>
          </a:p>
          <a:p>
            <a:pPr algn="l">
              <a:lnSpc>
                <a:spcPct val="150000"/>
              </a:lnSpc>
            </a:pPr>
            <a:endParaRPr lang="en-US" b="1" dirty="0"/>
          </a:p>
        </p:txBody>
      </p:sp>
    </p:spTree>
    <p:extLst>
      <p:ext uri="{BB962C8B-B14F-4D97-AF65-F5344CB8AC3E}">
        <p14:creationId xmlns:p14="http://schemas.microsoft.com/office/powerpoint/2010/main" val="3387300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E7C68-44E3-2768-689F-BA17ECA39C2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F439C8D-1EB0-6284-C9C9-3A47F3DA6CB4}"/>
              </a:ext>
            </a:extLst>
          </p:cNvPr>
          <p:cNvSpPr>
            <a:spLocks noGrp="1"/>
          </p:cNvSpPr>
          <p:nvPr>
            <p:ph type="subTitle" idx="1"/>
          </p:nvPr>
        </p:nvSpPr>
        <p:spPr>
          <a:xfrm>
            <a:off x="1035830" y="883921"/>
            <a:ext cx="9144000" cy="4460241"/>
          </a:xfrm>
        </p:spPr>
        <p:txBody>
          <a:bodyPr>
            <a:normAutofit/>
          </a:bodyPr>
          <a:lstStyle/>
          <a:p>
            <a:pPr marL="285750" indent="-285750" algn="l">
              <a:lnSpc>
                <a:spcPct val="150000"/>
              </a:lnSpc>
              <a:buFont typeface="Arial" panose="020B0604020202020204" pitchFamily="34" charset="0"/>
              <a:buChar char="•"/>
            </a:pPr>
            <a:r>
              <a:rPr lang="en-US" b="1" dirty="0">
                <a:solidFill>
                  <a:schemeClr val="tx1"/>
                </a:solidFill>
              </a:rPr>
              <a:t>Ensures fair treatment of fund members and beneficiaries.</a:t>
            </a:r>
          </a:p>
          <a:p>
            <a:pPr marL="285750" indent="-285750" algn="l">
              <a:lnSpc>
                <a:spcPct val="150000"/>
              </a:lnSpc>
              <a:buFont typeface="Arial" panose="020B0604020202020204" pitchFamily="34" charset="0"/>
              <a:buChar char="•"/>
            </a:pPr>
            <a:r>
              <a:rPr lang="en-US" b="1" dirty="0">
                <a:solidFill>
                  <a:schemeClr val="tx1"/>
                </a:solidFill>
              </a:rPr>
              <a:t>Upholds principles of administrative justice and transparency in line with the Constitution of Zimbabwe</a:t>
            </a:r>
          </a:p>
          <a:p>
            <a:pPr marL="285750" indent="-285750" algn="l">
              <a:lnSpc>
                <a:spcPct val="150000"/>
              </a:lnSpc>
              <a:buFont typeface="Arial" panose="020B0604020202020204" pitchFamily="34" charset="0"/>
              <a:buChar char="•"/>
            </a:pPr>
            <a:r>
              <a:rPr lang="en-US" b="1" dirty="0">
                <a:solidFill>
                  <a:schemeClr val="tx1"/>
                </a:solidFill>
              </a:rPr>
              <a:t>Can be held personally criminally liable for offences committed by the fund, including failure to comply with statutory obligations.</a:t>
            </a:r>
          </a:p>
          <a:p>
            <a:pPr marL="285750" indent="-285750" algn="l">
              <a:lnSpc>
                <a:spcPct val="150000"/>
              </a:lnSpc>
              <a:buFont typeface="Arial" panose="020B0604020202020204" pitchFamily="34" charset="0"/>
              <a:buChar char="•"/>
            </a:pPr>
            <a:r>
              <a:rPr lang="en-US" b="1" dirty="0">
                <a:solidFill>
                  <a:schemeClr val="tx1"/>
                </a:solidFill>
              </a:rPr>
              <a:t>Subject to civil penalties for non-compliance, which may accrue daily until rectified.</a:t>
            </a:r>
          </a:p>
        </p:txBody>
      </p:sp>
      <p:sp>
        <p:nvSpPr>
          <p:cNvPr id="6" name="Title 1">
            <a:extLst>
              <a:ext uri="{FF2B5EF4-FFF2-40B4-BE49-F238E27FC236}">
                <a16:creationId xmlns:a16="http://schemas.microsoft.com/office/drawing/2014/main" id="{6CA9B593-9017-B4F6-79D8-172E45EE9C52}"/>
              </a:ext>
            </a:extLst>
          </p:cNvPr>
          <p:cNvSpPr txBox="1">
            <a:spLocks/>
          </p:cNvSpPr>
          <p:nvPr/>
        </p:nvSpPr>
        <p:spPr>
          <a:xfrm>
            <a:off x="1005350" y="0"/>
            <a:ext cx="9144000" cy="742296"/>
          </a:xfrm>
          <a:prstGeom prst="rect">
            <a:avLst/>
          </a:prstGeom>
          <a:solidFill>
            <a:srgbClr val="00B050"/>
          </a:solidFill>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400" b="1" dirty="0">
                <a:solidFill>
                  <a:schemeClr val="bg1"/>
                </a:solidFill>
                <a:latin typeface="+mn-lt"/>
              </a:rPr>
              <a:t>THE ROLE OF THE PRINCIPAL OFFICER</a:t>
            </a:r>
            <a:endParaRPr lang="en-ZW" sz="2400" b="1" dirty="0">
              <a:solidFill>
                <a:schemeClr val="bg1"/>
              </a:solidFill>
              <a:latin typeface="+mn-lt"/>
            </a:endParaRPr>
          </a:p>
        </p:txBody>
      </p:sp>
    </p:spTree>
    <p:extLst>
      <p:ext uri="{BB962C8B-B14F-4D97-AF65-F5344CB8AC3E}">
        <p14:creationId xmlns:p14="http://schemas.microsoft.com/office/powerpoint/2010/main" val="2676354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C36-3F06-4498-92CD-01585A12C1B9}"/>
              </a:ext>
            </a:extLst>
          </p:cNvPr>
          <p:cNvSpPr>
            <a:spLocks noGrp="1"/>
          </p:cNvSpPr>
          <p:nvPr>
            <p:ph type="ctrTitle"/>
          </p:nvPr>
        </p:nvSpPr>
        <p:spPr>
          <a:xfrm>
            <a:off x="1228165" y="37634"/>
            <a:ext cx="9144000" cy="742296"/>
          </a:xfrm>
          <a:solidFill>
            <a:srgbClr val="00B050"/>
          </a:solidFill>
        </p:spPr>
        <p:txBody>
          <a:bodyPr>
            <a:normAutofit/>
          </a:bodyPr>
          <a:lstStyle/>
          <a:p>
            <a:pPr algn="l"/>
            <a:r>
              <a:rPr lang="en-US" sz="2400" b="1" dirty="0">
                <a:solidFill>
                  <a:schemeClr val="bg1"/>
                </a:solidFill>
                <a:latin typeface="+mn-lt"/>
              </a:rPr>
              <a:t>PENSION/PROVIDENT FUNDS</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B484CEBB-C5A8-4CC0-BA2A-85E54E4EC05E}"/>
              </a:ext>
            </a:extLst>
          </p:cNvPr>
          <p:cNvSpPr>
            <a:spLocks noGrp="1"/>
          </p:cNvSpPr>
          <p:nvPr>
            <p:ph type="subTitle" idx="1"/>
          </p:nvPr>
        </p:nvSpPr>
        <p:spPr>
          <a:xfrm>
            <a:off x="1249680" y="1025451"/>
            <a:ext cx="9144000" cy="5529313"/>
          </a:xfrm>
        </p:spPr>
        <p:txBody>
          <a:bodyPr>
            <a:normAutofit/>
          </a:bodyPr>
          <a:lstStyle/>
          <a:p>
            <a:pPr algn="l">
              <a:lnSpc>
                <a:spcPct val="150000"/>
              </a:lnSpc>
            </a:pPr>
            <a:r>
              <a:rPr lang="en-US" b="1" dirty="0">
                <a:solidFill>
                  <a:schemeClr val="tx1"/>
                </a:solidFill>
              </a:rPr>
              <a:t>Purpose</a:t>
            </a:r>
          </a:p>
          <a:p>
            <a:pPr marL="285750" indent="-285750" algn="l">
              <a:buFont typeface="Arial" panose="020B0604020202020204" pitchFamily="34" charset="0"/>
              <a:buChar char="•"/>
            </a:pPr>
            <a:r>
              <a:rPr lang="en-US" dirty="0">
                <a:solidFill>
                  <a:schemeClr val="tx1"/>
                </a:solidFill>
              </a:rPr>
              <a:t>There are members that participate in pension funds</a:t>
            </a:r>
          </a:p>
          <a:p>
            <a:pPr marL="285750" indent="-285750" algn="l">
              <a:buFont typeface="Arial" panose="020B0604020202020204" pitchFamily="34" charset="0"/>
              <a:buChar char="•"/>
            </a:pPr>
            <a:r>
              <a:rPr lang="en-US" dirty="0">
                <a:solidFill>
                  <a:schemeClr val="tx1"/>
                </a:solidFill>
              </a:rPr>
              <a:t>The objective is to save money for retirement</a:t>
            </a:r>
          </a:p>
          <a:p>
            <a:pPr algn="l">
              <a:lnSpc>
                <a:spcPct val="150000"/>
              </a:lnSpc>
            </a:pPr>
            <a:r>
              <a:rPr lang="en-US" b="1" dirty="0">
                <a:solidFill>
                  <a:schemeClr val="tx1"/>
                </a:solidFill>
              </a:rPr>
              <a:t>Risks</a:t>
            </a:r>
          </a:p>
          <a:p>
            <a:pPr marL="285750" indent="-285750" algn="l">
              <a:lnSpc>
                <a:spcPct val="110000"/>
              </a:lnSpc>
              <a:buFont typeface="Arial" panose="020B0604020202020204" pitchFamily="34" charset="0"/>
              <a:buChar char="•"/>
            </a:pPr>
            <a:r>
              <a:rPr lang="en-US" dirty="0">
                <a:solidFill>
                  <a:schemeClr val="tx1"/>
                </a:solidFill>
              </a:rPr>
              <a:t>Money can be lost in the process of trying save it or to grow it</a:t>
            </a:r>
          </a:p>
          <a:p>
            <a:pPr marL="285750" indent="-285750" algn="l">
              <a:lnSpc>
                <a:spcPct val="110000"/>
              </a:lnSpc>
              <a:buFont typeface="Arial" panose="020B0604020202020204" pitchFamily="34" charset="0"/>
              <a:buChar char="•"/>
            </a:pPr>
            <a:r>
              <a:rPr lang="en-US" dirty="0">
                <a:solidFill>
                  <a:schemeClr val="tx1"/>
                </a:solidFill>
              </a:rPr>
              <a:t>Unscrupulous managers or administrators may help themselves to members funds</a:t>
            </a:r>
          </a:p>
          <a:p>
            <a:pPr marL="285750" indent="-285750" algn="l">
              <a:lnSpc>
                <a:spcPct val="110000"/>
              </a:lnSpc>
              <a:buFont typeface="Arial" panose="020B0604020202020204" pitchFamily="34" charset="0"/>
              <a:buChar char="•"/>
            </a:pPr>
            <a:r>
              <a:rPr lang="en-US" dirty="0">
                <a:solidFill>
                  <a:schemeClr val="tx1"/>
                </a:solidFill>
              </a:rPr>
              <a:t>Savings may be too low for meaningful investments</a:t>
            </a:r>
          </a:p>
          <a:p>
            <a:pPr algn="l">
              <a:lnSpc>
                <a:spcPct val="150000"/>
              </a:lnSpc>
            </a:pPr>
            <a:r>
              <a:rPr lang="en-US" b="1" dirty="0">
                <a:solidFill>
                  <a:schemeClr val="tx1"/>
                </a:solidFill>
              </a:rPr>
              <a:t>Risk Mitigation</a:t>
            </a:r>
          </a:p>
          <a:p>
            <a:pPr marL="285750" indent="-285750" algn="l">
              <a:lnSpc>
                <a:spcPct val="110000"/>
              </a:lnSpc>
              <a:buFont typeface="Arial" panose="020B0604020202020204" pitchFamily="34" charset="0"/>
              <a:buChar char="•"/>
            </a:pPr>
            <a:r>
              <a:rPr lang="en-US" dirty="0">
                <a:solidFill>
                  <a:schemeClr val="tx1"/>
                </a:solidFill>
              </a:rPr>
              <a:t>Diversification of investments</a:t>
            </a:r>
          </a:p>
          <a:p>
            <a:pPr marL="285750" indent="-285750" algn="l">
              <a:lnSpc>
                <a:spcPct val="110000"/>
              </a:lnSpc>
              <a:buFont typeface="Arial" panose="020B0604020202020204" pitchFamily="34" charset="0"/>
              <a:buChar char="•"/>
            </a:pPr>
            <a:r>
              <a:rPr lang="en-US" dirty="0">
                <a:solidFill>
                  <a:schemeClr val="tx1"/>
                </a:solidFill>
              </a:rPr>
              <a:t>Pension Funds can invest in pooled funds</a:t>
            </a:r>
          </a:p>
          <a:p>
            <a:pPr marL="285750" indent="-285750" algn="l">
              <a:lnSpc>
                <a:spcPct val="110000"/>
              </a:lnSpc>
              <a:buFont typeface="Arial" panose="020B0604020202020204" pitchFamily="34" charset="0"/>
              <a:buChar char="•"/>
            </a:pPr>
            <a:r>
              <a:rPr lang="en-US" dirty="0">
                <a:solidFill>
                  <a:schemeClr val="tx1"/>
                </a:solidFill>
              </a:rPr>
              <a:t>Become part of an umbrella fund</a:t>
            </a:r>
          </a:p>
        </p:txBody>
      </p:sp>
    </p:spTree>
    <p:extLst>
      <p:ext uri="{BB962C8B-B14F-4D97-AF65-F5344CB8AC3E}">
        <p14:creationId xmlns:p14="http://schemas.microsoft.com/office/powerpoint/2010/main" val="30415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4EBEF126-87B5-43EE-B196-FB0DCD606048}"/>
              </a:ext>
            </a:extLst>
          </p:cNvPr>
          <p:cNvSpPr>
            <a:spLocks noGrp="1"/>
          </p:cNvSpPr>
          <p:nvPr>
            <p:ph type="subTitle" idx="1"/>
          </p:nvPr>
        </p:nvSpPr>
        <p:spPr>
          <a:xfrm>
            <a:off x="1524000" y="2755729"/>
            <a:ext cx="9144000" cy="1154788"/>
          </a:xfrm>
        </p:spPr>
        <p:txBody>
          <a:bodyPr>
            <a:normAutofit lnSpcReduction="10000"/>
          </a:bodyPr>
          <a:lstStyle/>
          <a:p>
            <a:pPr algn="l"/>
            <a:r>
              <a:rPr lang="en-US" sz="7200" dirty="0"/>
              <a:t>Thank you</a:t>
            </a:r>
          </a:p>
        </p:txBody>
      </p:sp>
    </p:spTree>
    <p:extLst>
      <p:ext uri="{BB962C8B-B14F-4D97-AF65-F5344CB8AC3E}">
        <p14:creationId xmlns:p14="http://schemas.microsoft.com/office/powerpoint/2010/main" val="152548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47785-E4CE-C3D0-D147-C346D4FE21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55D689-75EA-93D6-EC65-BCFA686FD25E}"/>
              </a:ext>
            </a:extLst>
          </p:cNvPr>
          <p:cNvSpPr>
            <a:spLocks noGrp="1"/>
          </p:cNvSpPr>
          <p:nvPr>
            <p:ph type="ctrTitle"/>
          </p:nvPr>
        </p:nvSpPr>
        <p:spPr>
          <a:xfrm>
            <a:off x="923365" y="37634"/>
            <a:ext cx="9144000" cy="742296"/>
          </a:xfrm>
          <a:solidFill>
            <a:srgbClr val="00B050"/>
          </a:solidFill>
        </p:spPr>
        <p:txBody>
          <a:bodyPr>
            <a:normAutofit/>
          </a:bodyPr>
          <a:lstStyle/>
          <a:p>
            <a:pPr algn="l"/>
            <a:r>
              <a:rPr lang="en-US" sz="2400" b="1" dirty="0">
                <a:solidFill>
                  <a:schemeClr val="bg1"/>
                </a:solidFill>
                <a:latin typeface="+mn-lt"/>
              </a:rPr>
              <a:t>PENSION/PROVIDENT FUND GOVERNANCE</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A792E60A-4928-F8D3-AB4C-4DF0D2128025}"/>
              </a:ext>
            </a:extLst>
          </p:cNvPr>
          <p:cNvSpPr>
            <a:spLocks noGrp="1"/>
          </p:cNvSpPr>
          <p:nvPr>
            <p:ph type="subTitle" idx="1"/>
          </p:nvPr>
        </p:nvSpPr>
        <p:spPr>
          <a:xfrm>
            <a:off x="934230" y="883921"/>
            <a:ext cx="9144000" cy="5273039"/>
          </a:xfrm>
        </p:spPr>
        <p:txBody>
          <a:bodyPr>
            <a:normAutofit lnSpcReduction="10000"/>
          </a:bodyPr>
          <a:lstStyle/>
          <a:p>
            <a:pPr algn="l">
              <a:lnSpc>
                <a:spcPct val="150000"/>
              </a:lnSpc>
            </a:pPr>
            <a:r>
              <a:rPr lang="en-US" b="1" dirty="0">
                <a:solidFill>
                  <a:schemeClr val="tx1"/>
                </a:solidFill>
              </a:rPr>
              <a:t>The Board of a Pension/Provident Fund is responsible for the governance and oversight of the pension scheme. Their responsibilities are defined under the Pension and Provident Funds Act [Chapter 24:32] and are enforced by the Insurance and Pensions Commission (IPEC).</a:t>
            </a:r>
          </a:p>
          <a:p>
            <a:pPr marL="285750" indent="-285750" algn="l">
              <a:lnSpc>
                <a:spcPct val="150000"/>
              </a:lnSpc>
              <a:buFont typeface="Arial" panose="020B0604020202020204" pitchFamily="34" charset="0"/>
              <a:buChar char="•"/>
            </a:pPr>
            <a:r>
              <a:rPr lang="en-US" b="1" dirty="0">
                <a:solidFill>
                  <a:schemeClr val="tx1"/>
                </a:solidFill>
              </a:rPr>
              <a:t>It is responsible for directing, controlling, and supervising the operations of the pension fund.</a:t>
            </a:r>
          </a:p>
          <a:p>
            <a:pPr marL="285750" indent="-285750" algn="l">
              <a:lnSpc>
                <a:spcPct val="150000"/>
              </a:lnSpc>
              <a:buFont typeface="Arial" panose="020B0604020202020204" pitchFamily="34" charset="0"/>
              <a:buChar char="•"/>
            </a:pPr>
            <a:r>
              <a:rPr lang="en-US" b="1" dirty="0">
                <a:solidFill>
                  <a:schemeClr val="tx1"/>
                </a:solidFill>
              </a:rPr>
              <a:t>It ensures that the fund is managed in the best interests of its members and beneficiaries, not for personal gain</a:t>
            </a:r>
          </a:p>
          <a:p>
            <a:pPr marL="285750" indent="-285750" algn="l">
              <a:lnSpc>
                <a:spcPct val="150000"/>
              </a:lnSpc>
              <a:buFont typeface="Arial" panose="020B0604020202020204" pitchFamily="34" charset="0"/>
              <a:buChar char="•"/>
            </a:pPr>
            <a:r>
              <a:rPr lang="en-US" b="1" dirty="0">
                <a:solidFill>
                  <a:schemeClr val="tx1"/>
                </a:solidFill>
              </a:rPr>
              <a:t>The board appoints key service providers such as fund administrators, asset managers, actuaries and auditors</a:t>
            </a:r>
          </a:p>
          <a:p>
            <a:pPr marL="285750" indent="-285750" algn="l">
              <a:lnSpc>
                <a:spcPct val="150000"/>
              </a:lnSpc>
              <a:buFont typeface="Arial" panose="020B0604020202020204" pitchFamily="34" charset="0"/>
              <a:buChar char="•"/>
            </a:pPr>
            <a:r>
              <a:rPr lang="en-US" b="1" dirty="0">
                <a:solidFill>
                  <a:schemeClr val="tx1"/>
                </a:solidFill>
              </a:rPr>
              <a:t>The board must ensure that the fund complies with all legal and regulatory requirements.</a:t>
            </a:r>
          </a:p>
        </p:txBody>
      </p:sp>
    </p:spTree>
    <p:extLst>
      <p:ext uri="{BB962C8B-B14F-4D97-AF65-F5344CB8AC3E}">
        <p14:creationId xmlns:p14="http://schemas.microsoft.com/office/powerpoint/2010/main" val="175110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66F07-90FF-B9F4-E564-BEA07F5BAD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4CAE45-A562-E8EF-773C-660BD9D906F5}"/>
              </a:ext>
            </a:extLst>
          </p:cNvPr>
          <p:cNvSpPr>
            <a:spLocks noGrp="1"/>
          </p:cNvSpPr>
          <p:nvPr>
            <p:ph type="ctrTitle"/>
          </p:nvPr>
        </p:nvSpPr>
        <p:spPr>
          <a:xfrm>
            <a:off x="1532965" y="37634"/>
            <a:ext cx="9144000" cy="742296"/>
          </a:xfrm>
          <a:solidFill>
            <a:srgbClr val="00B050"/>
          </a:solidFill>
        </p:spPr>
        <p:txBody>
          <a:bodyPr>
            <a:normAutofit/>
          </a:bodyPr>
          <a:lstStyle/>
          <a:p>
            <a:pPr algn="l"/>
            <a:r>
              <a:rPr lang="en-US" sz="2400" b="1" dirty="0">
                <a:solidFill>
                  <a:schemeClr val="bg1"/>
                </a:solidFill>
                <a:latin typeface="+mn-lt"/>
              </a:rPr>
              <a:t>PENSION FUND ADMINISTRATION</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9506596A-E730-F4D3-BEBA-C5051BD59771}"/>
              </a:ext>
            </a:extLst>
          </p:cNvPr>
          <p:cNvSpPr>
            <a:spLocks noGrp="1"/>
          </p:cNvSpPr>
          <p:nvPr>
            <p:ph type="subTitle" idx="1"/>
          </p:nvPr>
        </p:nvSpPr>
        <p:spPr>
          <a:xfrm>
            <a:off x="1524000" y="1025451"/>
            <a:ext cx="9144000" cy="5529313"/>
          </a:xfrm>
        </p:spPr>
        <p:txBody>
          <a:bodyPr>
            <a:normAutofit/>
          </a:bodyPr>
          <a:lstStyle/>
          <a:p>
            <a:pPr marL="285750" indent="-285750" algn="l">
              <a:lnSpc>
                <a:spcPct val="150000"/>
              </a:lnSpc>
              <a:buFont typeface="Arial" panose="020B0604020202020204" pitchFamily="34" charset="0"/>
              <a:buChar char="•"/>
            </a:pPr>
            <a:r>
              <a:rPr lang="en-US" b="1" dirty="0">
                <a:solidFill>
                  <a:schemeClr val="tx1"/>
                </a:solidFill>
              </a:rPr>
              <a:t>There must be a proper administration system that is capable of storing data</a:t>
            </a:r>
          </a:p>
          <a:p>
            <a:pPr marL="285750" indent="-285750" algn="l">
              <a:lnSpc>
                <a:spcPct val="150000"/>
              </a:lnSpc>
              <a:buFont typeface="Arial" panose="020B0604020202020204" pitchFamily="34" charset="0"/>
              <a:buChar char="•"/>
            </a:pPr>
            <a:r>
              <a:rPr lang="en-US" b="1" dirty="0">
                <a:solidFill>
                  <a:schemeClr val="tx1"/>
                </a:solidFill>
              </a:rPr>
              <a:t>The admin system must have an accounting module or be integrated to a general ledger for accounting purposes</a:t>
            </a:r>
          </a:p>
          <a:p>
            <a:pPr marL="285750" indent="-285750" algn="l">
              <a:lnSpc>
                <a:spcPct val="150000"/>
              </a:lnSpc>
              <a:buFont typeface="Arial" panose="020B0604020202020204" pitchFamily="34" charset="0"/>
              <a:buChar char="•"/>
            </a:pPr>
            <a:r>
              <a:rPr lang="en-US" b="1" dirty="0">
                <a:solidFill>
                  <a:schemeClr val="tx1"/>
                </a:solidFill>
              </a:rPr>
              <a:t>Member records must be set up each time a member joins the fund</a:t>
            </a:r>
          </a:p>
          <a:p>
            <a:pPr marL="285750" indent="-285750" algn="l">
              <a:lnSpc>
                <a:spcPct val="150000"/>
              </a:lnSpc>
              <a:buFont typeface="Arial" panose="020B0604020202020204" pitchFamily="34" charset="0"/>
              <a:buChar char="•"/>
            </a:pPr>
            <a:r>
              <a:rPr lang="en-US" b="1" dirty="0">
                <a:solidFill>
                  <a:schemeClr val="tx1"/>
                </a:solidFill>
              </a:rPr>
              <a:t>Member accumulations are updated regularly with employer and employee contributions</a:t>
            </a:r>
          </a:p>
          <a:p>
            <a:pPr marL="285750" indent="-285750" algn="l">
              <a:lnSpc>
                <a:spcPct val="150000"/>
              </a:lnSpc>
              <a:buFont typeface="Arial" panose="020B0604020202020204" pitchFamily="34" charset="0"/>
              <a:buChar char="•"/>
            </a:pPr>
            <a:r>
              <a:rPr lang="en-US" b="1" dirty="0">
                <a:solidFill>
                  <a:schemeClr val="tx1"/>
                </a:solidFill>
              </a:rPr>
              <a:t>Member accumulations are updated with investment returns</a:t>
            </a:r>
          </a:p>
          <a:p>
            <a:pPr marL="285750" indent="-285750" algn="l">
              <a:lnSpc>
                <a:spcPct val="150000"/>
              </a:lnSpc>
              <a:buFont typeface="Arial" panose="020B0604020202020204" pitchFamily="34" charset="0"/>
              <a:buChar char="•"/>
            </a:pPr>
            <a:r>
              <a:rPr lang="en-US" b="1" dirty="0">
                <a:solidFill>
                  <a:schemeClr val="tx1"/>
                </a:solidFill>
              </a:rPr>
              <a:t>Exiting members are paid their own accumulated values</a:t>
            </a:r>
          </a:p>
        </p:txBody>
      </p:sp>
    </p:spTree>
    <p:extLst>
      <p:ext uri="{BB962C8B-B14F-4D97-AF65-F5344CB8AC3E}">
        <p14:creationId xmlns:p14="http://schemas.microsoft.com/office/powerpoint/2010/main" val="1421979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7E374-5471-AF6B-116F-20333C772A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38750E-BA57-67C9-5353-C5AD84600DFA}"/>
              </a:ext>
            </a:extLst>
          </p:cNvPr>
          <p:cNvSpPr>
            <a:spLocks noGrp="1"/>
          </p:cNvSpPr>
          <p:nvPr>
            <p:ph type="ctrTitle"/>
          </p:nvPr>
        </p:nvSpPr>
        <p:spPr>
          <a:xfrm>
            <a:off x="1065605" y="108754"/>
            <a:ext cx="9144000" cy="742296"/>
          </a:xfrm>
          <a:solidFill>
            <a:srgbClr val="00B050"/>
          </a:solidFill>
        </p:spPr>
        <p:txBody>
          <a:bodyPr>
            <a:normAutofit/>
          </a:bodyPr>
          <a:lstStyle/>
          <a:p>
            <a:pPr algn="l"/>
            <a:r>
              <a:rPr lang="en-US" sz="2400" b="1" dirty="0">
                <a:solidFill>
                  <a:schemeClr val="bg1"/>
                </a:solidFill>
                <a:latin typeface="+mn-lt"/>
              </a:rPr>
              <a:t>PENSION FUNDS ACCOUNTING/REPORTING</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C8D7E37A-84AD-E912-93EC-ED802E1C1A2B}"/>
              </a:ext>
            </a:extLst>
          </p:cNvPr>
          <p:cNvSpPr>
            <a:spLocks noGrp="1"/>
          </p:cNvSpPr>
          <p:nvPr>
            <p:ph type="subTitle" idx="1"/>
          </p:nvPr>
        </p:nvSpPr>
        <p:spPr>
          <a:xfrm>
            <a:off x="1158240" y="1025451"/>
            <a:ext cx="9144000" cy="5529313"/>
          </a:xfrm>
        </p:spPr>
        <p:txBody>
          <a:bodyPr>
            <a:normAutofit/>
          </a:bodyPr>
          <a:lstStyle/>
          <a:p>
            <a:pPr algn="l">
              <a:lnSpc>
                <a:spcPct val="150000"/>
              </a:lnSpc>
            </a:pPr>
            <a:r>
              <a:rPr lang="en-US" b="1" dirty="0">
                <a:solidFill>
                  <a:schemeClr val="tx1"/>
                </a:solidFill>
              </a:rPr>
              <a:t>All information or data relevant to the administration of a pension fund must be availed to the pension fund administrator.</a:t>
            </a:r>
          </a:p>
          <a:p>
            <a:pPr marL="342900" indent="-342900" algn="l">
              <a:lnSpc>
                <a:spcPct val="150000"/>
              </a:lnSpc>
              <a:buFontTx/>
              <a:buChar char="-"/>
            </a:pPr>
            <a:r>
              <a:rPr lang="en-US" b="1" dirty="0">
                <a:solidFill>
                  <a:schemeClr val="tx1"/>
                </a:solidFill>
              </a:rPr>
              <a:t>Timely reporting of new entrants and exits</a:t>
            </a:r>
          </a:p>
          <a:p>
            <a:pPr marL="342900" indent="-342900" algn="l">
              <a:lnSpc>
                <a:spcPct val="150000"/>
              </a:lnSpc>
              <a:buFontTx/>
              <a:buChar char="-"/>
            </a:pPr>
            <a:r>
              <a:rPr lang="en-US" b="1" dirty="0">
                <a:solidFill>
                  <a:schemeClr val="tx1"/>
                </a:solidFill>
              </a:rPr>
              <a:t>Timely remittance of pension contributions into the fund’s bank account</a:t>
            </a:r>
          </a:p>
          <a:p>
            <a:pPr marL="342900" indent="-342900" algn="l">
              <a:lnSpc>
                <a:spcPct val="150000"/>
              </a:lnSpc>
              <a:buFontTx/>
              <a:buChar char="-"/>
            </a:pPr>
            <a:r>
              <a:rPr lang="en-US" b="1" dirty="0">
                <a:solidFill>
                  <a:schemeClr val="tx1"/>
                </a:solidFill>
              </a:rPr>
              <a:t>Timely submission of data that reconciles to the contributions paid into the fund’s bank account</a:t>
            </a:r>
          </a:p>
          <a:p>
            <a:pPr marL="342900" indent="-342900" algn="l">
              <a:lnSpc>
                <a:spcPct val="150000"/>
              </a:lnSpc>
              <a:buFontTx/>
              <a:buChar char="-"/>
            </a:pPr>
            <a:r>
              <a:rPr lang="en-US" b="1" dirty="0">
                <a:solidFill>
                  <a:schemeClr val="tx1"/>
                </a:solidFill>
              </a:rPr>
              <a:t>Timely submission of investment reports </a:t>
            </a:r>
            <a:r>
              <a:rPr lang="en-US" sz="1600" dirty="0">
                <a:solidFill>
                  <a:schemeClr val="tx1"/>
                </a:solidFill>
              </a:rPr>
              <a:t>[Through investment mandates]</a:t>
            </a:r>
          </a:p>
          <a:p>
            <a:pPr marL="800100" lvl="1" indent="-342900" algn="l">
              <a:lnSpc>
                <a:spcPct val="150000"/>
              </a:lnSpc>
              <a:buFontTx/>
              <a:buChar char="-"/>
            </a:pPr>
            <a:r>
              <a:rPr lang="en-US" b="1" dirty="0">
                <a:solidFill>
                  <a:schemeClr val="tx1"/>
                </a:solidFill>
              </a:rPr>
              <a:t>Performance </a:t>
            </a:r>
          </a:p>
          <a:p>
            <a:pPr marL="800100" lvl="1" indent="-342900" algn="l">
              <a:lnSpc>
                <a:spcPct val="150000"/>
              </a:lnSpc>
              <a:buFontTx/>
              <a:buChar char="-"/>
            </a:pPr>
            <a:r>
              <a:rPr lang="en-US" b="1" dirty="0">
                <a:solidFill>
                  <a:schemeClr val="tx1"/>
                </a:solidFill>
              </a:rPr>
              <a:t>Portfolio summary</a:t>
            </a:r>
          </a:p>
          <a:p>
            <a:pPr marL="800100" lvl="1" indent="-342900" algn="l">
              <a:lnSpc>
                <a:spcPct val="150000"/>
              </a:lnSpc>
              <a:buFontTx/>
              <a:buChar char="-"/>
            </a:pPr>
            <a:r>
              <a:rPr lang="en-US" b="1" dirty="0">
                <a:solidFill>
                  <a:schemeClr val="tx1"/>
                </a:solidFill>
              </a:rPr>
              <a:t>Disposals</a:t>
            </a:r>
          </a:p>
          <a:p>
            <a:pPr marL="800100" lvl="1" indent="-342900" algn="l">
              <a:lnSpc>
                <a:spcPct val="150000"/>
              </a:lnSpc>
              <a:buFontTx/>
              <a:buChar char="-"/>
            </a:pPr>
            <a:r>
              <a:rPr lang="en-US" b="1" dirty="0">
                <a:solidFill>
                  <a:schemeClr val="tx1"/>
                </a:solidFill>
              </a:rPr>
              <a:t>Acquisitions</a:t>
            </a:r>
          </a:p>
        </p:txBody>
      </p:sp>
    </p:spTree>
    <p:extLst>
      <p:ext uri="{BB962C8B-B14F-4D97-AF65-F5344CB8AC3E}">
        <p14:creationId xmlns:p14="http://schemas.microsoft.com/office/powerpoint/2010/main" val="75051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0C0A5-DB5B-8ABF-B833-FFCFE0AD92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DBC1EE-78A6-ACE0-9ADC-0EE92B8156B9}"/>
              </a:ext>
            </a:extLst>
          </p:cNvPr>
          <p:cNvSpPr>
            <a:spLocks noGrp="1"/>
          </p:cNvSpPr>
          <p:nvPr>
            <p:ph type="ctrTitle"/>
          </p:nvPr>
        </p:nvSpPr>
        <p:spPr>
          <a:xfrm>
            <a:off x="943685" y="37634"/>
            <a:ext cx="9144000" cy="742296"/>
          </a:xfrm>
          <a:solidFill>
            <a:srgbClr val="00B050"/>
          </a:solidFill>
        </p:spPr>
        <p:txBody>
          <a:bodyPr>
            <a:normAutofit fontScale="90000"/>
          </a:bodyPr>
          <a:lstStyle/>
          <a:p>
            <a:pPr algn="l"/>
            <a:r>
              <a:rPr lang="en-US" sz="2400" b="1" dirty="0">
                <a:solidFill>
                  <a:schemeClr val="bg1"/>
                </a:solidFill>
                <a:latin typeface="+mn-lt"/>
              </a:rPr>
              <a:t>ACCOUNTING/REPORTING FOR NET ASSETS AVAILABLE FOR BENEFITS</a:t>
            </a:r>
            <a:br>
              <a:rPr lang="en-US" sz="2400" b="1" dirty="0">
                <a:solidFill>
                  <a:schemeClr val="bg1"/>
                </a:solidFill>
                <a:latin typeface="+mn-lt"/>
              </a:rPr>
            </a:br>
            <a:r>
              <a:rPr lang="en-US" sz="2400" b="1" dirty="0">
                <a:solidFill>
                  <a:schemeClr val="bg1"/>
                </a:solidFill>
                <a:latin typeface="+mn-lt"/>
              </a:rPr>
              <a:t>[STATEMENT OF FINANCIAL POSITION]</a:t>
            </a:r>
            <a:endParaRPr lang="en-ZW" sz="2400" b="1" dirty="0">
              <a:solidFill>
                <a:schemeClr val="bg1"/>
              </a:solidFill>
              <a:latin typeface="+mn-lt"/>
            </a:endParaRPr>
          </a:p>
        </p:txBody>
      </p:sp>
      <p:graphicFrame>
        <p:nvGraphicFramePr>
          <p:cNvPr id="6" name="Table 5">
            <a:extLst>
              <a:ext uri="{FF2B5EF4-FFF2-40B4-BE49-F238E27FC236}">
                <a16:creationId xmlns:a16="http://schemas.microsoft.com/office/drawing/2014/main" id="{61B5BECA-F14B-DA2C-601B-04147BCB247F}"/>
              </a:ext>
            </a:extLst>
          </p:cNvPr>
          <p:cNvGraphicFramePr>
            <a:graphicFrameLocks noGrp="1"/>
          </p:cNvGraphicFramePr>
          <p:nvPr>
            <p:extLst>
              <p:ext uri="{D42A27DB-BD31-4B8C-83A1-F6EECF244321}">
                <p14:modId xmlns:p14="http://schemas.microsoft.com/office/powerpoint/2010/main" val="1624260113"/>
              </p:ext>
            </p:extLst>
          </p:nvPr>
        </p:nvGraphicFramePr>
        <p:xfrm>
          <a:off x="943685" y="1209040"/>
          <a:ext cx="8820075" cy="4226557"/>
        </p:xfrm>
        <a:graphic>
          <a:graphicData uri="http://schemas.openxmlformats.org/drawingml/2006/table">
            <a:tbl>
              <a:tblPr/>
              <a:tblGrid>
                <a:gridCol w="3525590">
                  <a:extLst>
                    <a:ext uri="{9D8B030D-6E8A-4147-A177-3AD203B41FA5}">
                      <a16:colId xmlns:a16="http://schemas.microsoft.com/office/drawing/2014/main" val="4022948124"/>
                    </a:ext>
                  </a:extLst>
                </a:gridCol>
                <a:gridCol w="1842091">
                  <a:extLst>
                    <a:ext uri="{9D8B030D-6E8A-4147-A177-3AD203B41FA5}">
                      <a16:colId xmlns:a16="http://schemas.microsoft.com/office/drawing/2014/main" val="141344285"/>
                    </a:ext>
                  </a:extLst>
                </a:gridCol>
                <a:gridCol w="1732297">
                  <a:extLst>
                    <a:ext uri="{9D8B030D-6E8A-4147-A177-3AD203B41FA5}">
                      <a16:colId xmlns:a16="http://schemas.microsoft.com/office/drawing/2014/main" val="2011366818"/>
                    </a:ext>
                  </a:extLst>
                </a:gridCol>
                <a:gridCol w="1720097">
                  <a:extLst>
                    <a:ext uri="{9D8B030D-6E8A-4147-A177-3AD203B41FA5}">
                      <a16:colId xmlns:a16="http://schemas.microsoft.com/office/drawing/2014/main" val="1182490658"/>
                    </a:ext>
                  </a:extLst>
                </a:gridCol>
              </a:tblGrid>
              <a:tr h="403502">
                <a:tc>
                  <a:txBody>
                    <a:bodyPr/>
                    <a:lstStyle/>
                    <a:p>
                      <a:pPr algn="l" fontAlgn="b"/>
                      <a:r>
                        <a:rPr lang="en-ZW" sz="1000" b="0"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b"/>
                      <a:r>
                        <a:rPr lang="en-ZW" sz="1700" b="0" i="0" u="none" strike="noStrike" dirty="0">
                          <a:solidFill>
                            <a:srgbClr val="000000"/>
                          </a:solidFill>
                          <a:effectLst/>
                          <a:latin typeface="Century Gothic" panose="020B0502020202020204" pitchFamily="34" charset="0"/>
                        </a:rPr>
                        <a:t> Sub Account A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a:solidFill>
                            <a:srgbClr val="000000"/>
                          </a:solidFill>
                          <a:effectLst/>
                          <a:latin typeface="Century Gothic" panose="020B0502020202020204" pitchFamily="34" charset="0"/>
                        </a:rPr>
                        <a:t>Sub Account B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a:solidFill>
                            <a:srgbClr val="000000"/>
                          </a:solidFill>
                          <a:effectLst/>
                          <a:latin typeface="Century Gothic" panose="020B0502020202020204" pitchFamily="34" charset="0"/>
                        </a:rPr>
                        <a:t>Total:  ZWG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1533527"/>
                  </a:ext>
                </a:extLst>
              </a:tr>
              <a:tr h="403502">
                <a:tc>
                  <a:txBody>
                    <a:bodyPr/>
                    <a:lstStyle/>
                    <a:p>
                      <a:pPr algn="l" fontAlgn="b"/>
                      <a:r>
                        <a:rPr lang="en-ZW" sz="1000" b="0"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dirty="0">
                          <a:solidFill>
                            <a:srgbClr val="000000"/>
                          </a:solidFill>
                          <a:effectLst/>
                          <a:latin typeface="Century Gothic" panose="020B0502020202020204" pitchFamily="34" charset="0"/>
                        </a:rPr>
                        <a:t>ZWG</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a:solidFill>
                            <a:srgbClr val="000000"/>
                          </a:solidFill>
                          <a:effectLst/>
                          <a:latin typeface="Century Gothic" panose="020B0502020202020204" pitchFamily="34" charset="0"/>
                        </a:rPr>
                        <a:t>USD</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a:solidFill>
                            <a:srgbClr val="000000"/>
                          </a:solidFill>
                          <a:effectLst/>
                          <a:latin typeface="Century Gothic" panose="020B0502020202020204" pitchFamily="34" charset="0"/>
                        </a:rPr>
                        <a:t>US$ Converted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6631013"/>
                  </a:ext>
                </a:extLst>
              </a:tr>
              <a:tr h="403502">
                <a:tc>
                  <a:txBody>
                    <a:bodyPr/>
                    <a:lstStyle/>
                    <a:p>
                      <a:pPr algn="l" fontAlgn="b"/>
                      <a:r>
                        <a:rPr lang="en-ZW" sz="1700" b="1" i="0" u="none" strike="noStrike" dirty="0">
                          <a:solidFill>
                            <a:srgbClr val="000000"/>
                          </a:solidFill>
                          <a:effectLst/>
                          <a:latin typeface="Century Gothic" panose="020B0502020202020204" pitchFamily="34" charset="0"/>
                        </a:rPr>
                        <a:t>Non – Current Assets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1"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5419155"/>
                  </a:ext>
                </a:extLst>
              </a:tr>
              <a:tr h="403502">
                <a:tc>
                  <a:txBody>
                    <a:bodyPr/>
                    <a:lstStyle/>
                    <a:p>
                      <a:pPr algn="l" fontAlgn="b"/>
                      <a:r>
                        <a:rPr lang="en-ZW" sz="1700" b="0" i="0" u="none" strike="noStrike" dirty="0">
                          <a:solidFill>
                            <a:srgbClr val="000000"/>
                          </a:solidFill>
                          <a:effectLst/>
                          <a:latin typeface="Century Gothic" panose="020B0502020202020204" pitchFamily="34" charset="0"/>
                        </a:rPr>
                        <a:t>Current Investment Assets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3284559"/>
                  </a:ext>
                </a:extLst>
              </a:tr>
              <a:tr h="403502">
                <a:tc>
                  <a:txBody>
                    <a:bodyPr/>
                    <a:lstStyle/>
                    <a:p>
                      <a:pPr algn="l" fontAlgn="b"/>
                      <a:r>
                        <a:rPr lang="en-ZW" sz="1700" b="0" i="0" u="none" strike="noStrike" dirty="0">
                          <a:solidFill>
                            <a:srgbClr val="000000"/>
                          </a:solidFill>
                          <a:effectLst/>
                          <a:latin typeface="Century Gothic" panose="020B0502020202020204" pitchFamily="34" charset="0"/>
                        </a:rPr>
                        <a:t>Other Current Assets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1444549"/>
                  </a:ext>
                </a:extLst>
              </a:tr>
              <a:tr h="403502">
                <a:tc>
                  <a:txBody>
                    <a:bodyPr/>
                    <a:lstStyle/>
                    <a:p>
                      <a:pPr algn="l" fontAlgn="b"/>
                      <a:r>
                        <a:rPr lang="en-ZW" sz="1700" b="1" i="0" u="none" strike="noStrike" dirty="0">
                          <a:solidFill>
                            <a:srgbClr val="000000"/>
                          </a:solidFill>
                          <a:effectLst/>
                          <a:latin typeface="Century Gothic" panose="020B0502020202020204" pitchFamily="34" charset="0"/>
                        </a:rPr>
                        <a:t>Total Assets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1"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1178148"/>
                  </a:ext>
                </a:extLst>
              </a:tr>
              <a:tr h="403502">
                <a:tc>
                  <a:txBody>
                    <a:bodyPr/>
                    <a:lstStyle/>
                    <a:p>
                      <a:pPr algn="l" fontAlgn="b"/>
                      <a:r>
                        <a:rPr lang="en-ZW" sz="1700" b="0" i="0" u="none" strike="noStrike" dirty="0">
                          <a:solidFill>
                            <a:srgbClr val="000000"/>
                          </a:solidFill>
                          <a:effectLst/>
                          <a:latin typeface="Century Gothic" panose="020B0502020202020204" pitchFamily="34" charset="0"/>
                        </a:rPr>
                        <a:t>Less Non-Actuarial Liabilities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103554"/>
                  </a:ext>
                </a:extLst>
              </a:tr>
              <a:tr h="595039">
                <a:tc>
                  <a:txBody>
                    <a:bodyPr/>
                    <a:lstStyle/>
                    <a:p>
                      <a:pPr algn="l" fontAlgn="b"/>
                      <a:r>
                        <a:rPr lang="en-US" sz="1700" b="1" i="0" u="none" strike="noStrike" dirty="0">
                          <a:solidFill>
                            <a:srgbClr val="000000"/>
                          </a:solidFill>
                          <a:effectLst/>
                          <a:latin typeface="Century Gothic" panose="020B0502020202020204" pitchFamily="34" charset="0"/>
                        </a:rPr>
                        <a:t>Net Assets Available for Benefits at end of year</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1"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2104005"/>
                  </a:ext>
                </a:extLst>
              </a:tr>
              <a:tr h="403502">
                <a:tc>
                  <a:txBody>
                    <a:bodyPr/>
                    <a:lstStyle/>
                    <a:p>
                      <a:pPr algn="l" fontAlgn="b"/>
                      <a:r>
                        <a:rPr lang="en-ZW" sz="1700" b="0" i="0" u="none" strike="noStrike" dirty="0">
                          <a:solidFill>
                            <a:srgbClr val="000000"/>
                          </a:solidFill>
                          <a:effectLst/>
                          <a:latin typeface="Century Gothic" panose="020B0502020202020204" pitchFamily="34" charset="0"/>
                        </a:rPr>
                        <a:t>Less Actuarial Liabilities</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0"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0"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109291"/>
                  </a:ext>
                </a:extLst>
              </a:tr>
              <a:tr h="403502">
                <a:tc>
                  <a:txBody>
                    <a:bodyPr/>
                    <a:lstStyle/>
                    <a:p>
                      <a:pPr algn="l" fontAlgn="b"/>
                      <a:r>
                        <a:rPr lang="en-ZW" sz="1700" b="1" i="0" u="none" strike="noStrike" dirty="0">
                          <a:solidFill>
                            <a:srgbClr val="000000"/>
                          </a:solidFill>
                          <a:effectLst/>
                          <a:latin typeface="Century Gothic" panose="020B0502020202020204" pitchFamily="34" charset="0"/>
                        </a:rPr>
                        <a:t>Surplus/ Deficit</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700" b="1" i="0" u="none" strike="noStrike" dirty="0">
                          <a:solidFill>
                            <a:srgbClr val="000000"/>
                          </a:solidFill>
                          <a:effectLst/>
                          <a:latin typeface="Century Gothic" panose="020B050202020202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000" b="1" i="0" u="none" strike="noStrike" dirty="0">
                          <a:solidFill>
                            <a:srgbClr val="000000"/>
                          </a:solidFill>
                          <a:effectLst/>
                          <a:latin typeface="Calibri" panose="020F0502020204030204" pitchFamily="34" charset="0"/>
                        </a:rPr>
                        <a:t> </a:t>
                      </a:r>
                    </a:p>
                  </a:txBody>
                  <a:tcPr marL="36000" marR="36000" marT="59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8317678"/>
                  </a:ext>
                </a:extLst>
              </a:tr>
            </a:tbl>
          </a:graphicData>
        </a:graphic>
      </p:graphicFrame>
    </p:spTree>
    <p:extLst>
      <p:ext uri="{BB962C8B-B14F-4D97-AF65-F5344CB8AC3E}">
        <p14:creationId xmlns:p14="http://schemas.microsoft.com/office/powerpoint/2010/main" val="253186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DBCF0-75F2-D435-F4A9-1ECC946D7E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EE266-7248-B954-1AF6-BDD5C9C201A7}"/>
              </a:ext>
            </a:extLst>
          </p:cNvPr>
          <p:cNvSpPr>
            <a:spLocks noGrp="1"/>
          </p:cNvSpPr>
          <p:nvPr>
            <p:ph type="ctrTitle"/>
          </p:nvPr>
        </p:nvSpPr>
        <p:spPr>
          <a:xfrm>
            <a:off x="943685" y="37634"/>
            <a:ext cx="9144000" cy="742296"/>
          </a:xfrm>
          <a:solidFill>
            <a:srgbClr val="00B050"/>
          </a:solidFill>
        </p:spPr>
        <p:txBody>
          <a:bodyPr>
            <a:normAutofit fontScale="90000"/>
          </a:bodyPr>
          <a:lstStyle/>
          <a:p>
            <a:pPr algn="l"/>
            <a:r>
              <a:rPr lang="en-US" sz="2400" b="1" dirty="0">
                <a:solidFill>
                  <a:schemeClr val="bg1"/>
                </a:solidFill>
                <a:latin typeface="+mn-lt"/>
              </a:rPr>
              <a:t>ACCOUNTING/REPORTING ON NET ASSET AVAILABLE FOR BENEFITS</a:t>
            </a:r>
            <a:br>
              <a:rPr lang="en-US" sz="2400" b="1" dirty="0">
                <a:solidFill>
                  <a:schemeClr val="bg1"/>
                </a:solidFill>
                <a:latin typeface="+mn-lt"/>
              </a:rPr>
            </a:br>
            <a:r>
              <a:rPr lang="en-US" sz="2400" b="1" dirty="0">
                <a:solidFill>
                  <a:schemeClr val="bg1"/>
                </a:solidFill>
                <a:latin typeface="+mn-lt"/>
              </a:rPr>
              <a:t>[STATEMENT OF FINANCIAL POSITION]</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EED69F8E-5B61-DF74-6479-49AA32C5293A}"/>
              </a:ext>
            </a:extLst>
          </p:cNvPr>
          <p:cNvSpPr>
            <a:spLocks noGrp="1"/>
          </p:cNvSpPr>
          <p:nvPr>
            <p:ph type="subTitle" idx="1"/>
          </p:nvPr>
        </p:nvSpPr>
        <p:spPr>
          <a:xfrm>
            <a:off x="1026160" y="1025451"/>
            <a:ext cx="9144000" cy="5529313"/>
          </a:xfrm>
        </p:spPr>
        <p:txBody>
          <a:bodyPr>
            <a:normAutofit/>
          </a:bodyPr>
          <a:lstStyle/>
          <a:p>
            <a:pPr algn="l">
              <a:lnSpc>
                <a:spcPct val="150000"/>
              </a:lnSpc>
            </a:pPr>
            <a:r>
              <a:rPr lang="en-US" b="1" dirty="0">
                <a:solidFill>
                  <a:schemeClr val="tx1"/>
                </a:solidFill>
              </a:rPr>
              <a:t>Non-Current Assets</a:t>
            </a:r>
          </a:p>
          <a:p>
            <a:pPr lvl="1" algn="l"/>
            <a:r>
              <a:rPr lang="en-US" b="1" dirty="0">
                <a:solidFill>
                  <a:schemeClr val="tx1"/>
                </a:solidFill>
              </a:rPr>
              <a:t>Listed Equities</a:t>
            </a:r>
          </a:p>
          <a:p>
            <a:pPr lvl="1" algn="l"/>
            <a:r>
              <a:rPr lang="en-US" b="1" dirty="0">
                <a:solidFill>
                  <a:schemeClr val="tx1"/>
                </a:solidFill>
              </a:rPr>
              <a:t>Unlisted equities</a:t>
            </a:r>
          </a:p>
          <a:p>
            <a:pPr lvl="1" algn="l"/>
            <a:r>
              <a:rPr lang="en-US" b="1" dirty="0">
                <a:solidFill>
                  <a:schemeClr val="tx1"/>
                </a:solidFill>
              </a:rPr>
              <a:t>Alternative investments</a:t>
            </a:r>
          </a:p>
          <a:p>
            <a:pPr lvl="1" algn="l"/>
            <a:r>
              <a:rPr lang="en-US" b="1" dirty="0">
                <a:solidFill>
                  <a:schemeClr val="tx1"/>
                </a:solidFill>
              </a:rPr>
              <a:t>Property</a:t>
            </a:r>
          </a:p>
          <a:p>
            <a:pPr lvl="1" algn="l"/>
            <a:r>
              <a:rPr lang="en-US" b="1" dirty="0">
                <a:solidFill>
                  <a:schemeClr val="tx1"/>
                </a:solidFill>
              </a:rPr>
              <a:t>Interest earning securities</a:t>
            </a:r>
          </a:p>
          <a:p>
            <a:pPr lvl="1" algn="l"/>
            <a:r>
              <a:rPr lang="en-US" b="1" dirty="0">
                <a:solidFill>
                  <a:schemeClr val="tx1"/>
                </a:solidFill>
              </a:rPr>
              <a:t>Prescribed Assets</a:t>
            </a:r>
          </a:p>
          <a:p>
            <a:pPr algn="l">
              <a:lnSpc>
                <a:spcPct val="150000"/>
              </a:lnSpc>
            </a:pPr>
            <a:r>
              <a:rPr lang="en-US" b="1" dirty="0">
                <a:solidFill>
                  <a:schemeClr val="tx1"/>
                </a:solidFill>
              </a:rPr>
              <a:t>Investment current asset</a:t>
            </a:r>
          </a:p>
          <a:p>
            <a:pPr algn="l">
              <a:lnSpc>
                <a:spcPct val="150000"/>
              </a:lnSpc>
            </a:pPr>
            <a:r>
              <a:rPr lang="en-US" b="1" dirty="0">
                <a:solidFill>
                  <a:schemeClr val="tx1"/>
                </a:solidFill>
              </a:rPr>
              <a:t>Other current assets (Receivables)</a:t>
            </a:r>
          </a:p>
          <a:p>
            <a:pPr lvl="1" algn="l">
              <a:lnSpc>
                <a:spcPct val="150000"/>
              </a:lnSpc>
            </a:pPr>
            <a:r>
              <a:rPr lang="en-US" b="1" dirty="0">
                <a:solidFill>
                  <a:schemeClr val="tx1"/>
                </a:solidFill>
              </a:rPr>
              <a:t>Contributions, prepaids etc.</a:t>
            </a:r>
          </a:p>
        </p:txBody>
      </p:sp>
    </p:spTree>
    <p:extLst>
      <p:ext uri="{BB962C8B-B14F-4D97-AF65-F5344CB8AC3E}">
        <p14:creationId xmlns:p14="http://schemas.microsoft.com/office/powerpoint/2010/main" val="228980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64259-AC22-1257-C317-7B50820E0A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78862-71F5-4323-84F5-2B4EFA33A67D}"/>
              </a:ext>
            </a:extLst>
          </p:cNvPr>
          <p:cNvSpPr>
            <a:spLocks noGrp="1"/>
          </p:cNvSpPr>
          <p:nvPr>
            <p:ph type="ctrTitle"/>
          </p:nvPr>
        </p:nvSpPr>
        <p:spPr>
          <a:xfrm>
            <a:off x="943685" y="37634"/>
            <a:ext cx="9144000" cy="742296"/>
          </a:xfrm>
          <a:solidFill>
            <a:srgbClr val="00B050"/>
          </a:solidFill>
        </p:spPr>
        <p:txBody>
          <a:bodyPr>
            <a:normAutofit fontScale="90000"/>
          </a:bodyPr>
          <a:lstStyle/>
          <a:p>
            <a:pPr algn="l"/>
            <a:r>
              <a:rPr lang="en-US" sz="2400" b="1" dirty="0">
                <a:solidFill>
                  <a:schemeClr val="bg1"/>
                </a:solidFill>
                <a:latin typeface="+mn-lt"/>
              </a:rPr>
              <a:t>ACCOUNTING/REPORTING FOR NET ASSETS AVAILABLE FOR BENEFITS</a:t>
            </a:r>
            <a:br>
              <a:rPr lang="en-US" sz="2400" b="1" dirty="0">
                <a:solidFill>
                  <a:schemeClr val="bg1"/>
                </a:solidFill>
                <a:latin typeface="+mn-lt"/>
              </a:rPr>
            </a:br>
            <a:r>
              <a:rPr lang="en-US" sz="2400" b="1" dirty="0">
                <a:solidFill>
                  <a:schemeClr val="bg1"/>
                </a:solidFill>
                <a:latin typeface="+mn-lt"/>
              </a:rPr>
              <a:t>[STATEMENT OF FINANCIAL POSITION]</a:t>
            </a:r>
            <a:endParaRPr lang="en-ZW" sz="2400" b="1" dirty="0">
              <a:solidFill>
                <a:schemeClr val="bg1"/>
              </a:solidFill>
              <a:latin typeface="+mn-lt"/>
            </a:endParaRPr>
          </a:p>
        </p:txBody>
      </p:sp>
      <p:sp>
        <p:nvSpPr>
          <p:cNvPr id="3" name="Subtitle 2">
            <a:extLst>
              <a:ext uri="{FF2B5EF4-FFF2-40B4-BE49-F238E27FC236}">
                <a16:creationId xmlns:a16="http://schemas.microsoft.com/office/drawing/2014/main" id="{F6C7ECFC-3279-5B8D-5CAA-DFAD7CCEFE64}"/>
              </a:ext>
            </a:extLst>
          </p:cNvPr>
          <p:cNvSpPr>
            <a:spLocks noGrp="1"/>
          </p:cNvSpPr>
          <p:nvPr>
            <p:ph type="subTitle" idx="1"/>
          </p:nvPr>
        </p:nvSpPr>
        <p:spPr>
          <a:xfrm>
            <a:off x="1087120" y="1025451"/>
            <a:ext cx="9144000" cy="5529313"/>
          </a:xfrm>
        </p:spPr>
        <p:txBody>
          <a:bodyPr>
            <a:normAutofit/>
          </a:bodyPr>
          <a:lstStyle/>
          <a:p>
            <a:pPr algn="l">
              <a:lnSpc>
                <a:spcPct val="150000"/>
              </a:lnSpc>
            </a:pPr>
            <a:r>
              <a:rPr lang="en-US" b="1" dirty="0">
                <a:solidFill>
                  <a:schemeClr val="tx1"/>
                </a:solidFill>
              </a:rPr>
              <a:t>Liabilities</a:t>
            </a:r>
          </a:p>
          <a:p>
            <a:pPr lvl="1" algn="l">
              <a:lnSpc>
                <a:spcPct val="150000"/>
              </a:lnSpc>
            </a:pPr>
            <a:r>
              <a:rPr lang="en-US" b="1" u="sng" dirty="0">
                <a:solidFill>
                  <a:schemeClr val="tx1"/>
                </a:solidFill>
              </a:rPr>
              <a:t>Non-actuarial</a:t>
            </a:r>
          </a:p>
          <a:p>
            <a:pPr lvl="1" algn="l">
              <a:lnSpc>
                <a:spcPct val="150000"/>
              </a:lnSpc>
            </a:pPr>
            <a:r>
              <a:rPr lang="en-US" b="1" dirty="0">
                <a:solidFill>
                  <a:schemeClr val="tx1"/>
                </a:solidFill>
              </a:rPr>
              <a:t>Unpaid exited benefits</a:t>
            </a:r>
          </a:p>
          <a:p>
            <a:pPr lvl="1" algn="l">
              <a:lnSpc>
                <a:spcPct val="150000"/>
              </a:lnSpc>
            </a:pPr>
            <a:r>
              <a:rPr lang="en-US" b="1" dirty="0">
                <a:solidFill>
                  <a:schemeClr val="tx1"/>
                </a:solidFill>
              </a:rPr>
              <a:t>Unpaid suppliers</a:t>
            </a:r>
          </a:p>
          <a:p>
            <a:pPr lvl="1" algn="l">
              <a:lnSpc>
                <a:spcPct val="150000"/>
              </a:lnSpc>
            </a:pPr>
            <a:r>
              <a:rPr lang="en-US" b="1" dirty="0">
                <a:solidFill>
                  <a:schemeClr val="tx1"/>
                </a:solidFill>
              </a:rPr>
              <a:t>Unpaid group life premiums (where applicable)</a:t>
            </a:r>
          </a:p>
          <a:p>
            <a:pPr lvl="1" algn="l">
              <a:lnSpc>
                <a:spcPct val="150000"/>
              </a:lnSpc>
            </a:pPr>
            <a:r>
              <a:rPr lang="en-US" b="1" u="sng" dirty="0">
                <a:solidFill>
                  <a:schemeClr val="tx1"/>
                </a:solidFill>
              </a:rPr>
              <a:t>Actuarial liabilities</a:t>
            </a:r>
          </a:p>
          <a:p>
            <a:pPr lvl="1" algn="l">
              <a:lnSpc>
                <a:spcPct val="150000"/>
              </a:lnSpc>
            </a:pPr>
            <a:r>
              <a:rPr lang="en-US" b="1" dirty="0">
                <a:solidFill>
                  <a:schemeClr val="tx1"/>
                </a:solidFill>
              </a:rPr>
              <a:t>Active members</a:t>
            </a:r>
          </a:p>
          <a:p>
            <a:pPr lvl="1" algn="l">
              <a:lnSpc>
                <a:spcPct val="150000"/>
              </a:lnSpc>
            </a:pPr>
            <a:r>
              <a:rPr lang="en-US" b="1" dirty="0">
                <a:solidFill>
                  <a:schemeClr val="tx1"/>
                </a:solidFill>
              </a:rPr>
              <a:t>Pensioners</a:t>
            </a:r>
          </a:p>
          <a:p>
            <a:pPr lvl="1" algn="l">
              <a:lnSpc>
                <a:spcPct val="150000"/>
              </a:lnSpc>
            </a:pPr>
            <a:r>
              <a:rPr lang="en-US" b="1" dirty="0">
                <a:solidFill>
                  <a:schemeClr val="tx1"/>
                </a:solidFill>
              </a:rPr>
              <a:t>Unclaimed benefits</a:t>
            </a:r>
          </a:p>
          <a:p>
            <a:pPr lvl="1" algn="l">
              <a:lnSpc>
                <a:spcPct val="150000"/>
              </a:lnSpc>
            </a:pPr>
            <a:endParaRPr lang="en-US" b="1" dirty="0">
              <a:solidFill>
                <a:schemeClr val="tx1"/>
              </a:solidFill>
            </a:endParaRPr>
          </a:p>
        </p:txBody>
      </p:sp>
    </p:spTree>
    <p:extLst>
      <p:ext uri="{BB962C8B-B14F-4D97-AF65-F5344CB8AC3E}">
        <p14:creationId xmlns:p14="http://schemas.microsoft.com/office/powerpoint/2010/main" val="37903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A2E75-D0F5-3BFA-A071-36793D5A23D4}"/>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2289EB75-2C2A-A51B-3A48-BD739C625BD9}"/>
              </a:ext>
            </a:extLst>
          </p:cNvPr>
          <p:cNvSpPr txBox="1">
            <a:spLocks/>
          </p:cNvSpPr>
          <p:nvPr/>
        </p:nvSpPr>
        <p:spPr>
          <a:xfrm>
            <a:off x="599440" y="37634"/>
            <a:ext cx="9782885" cy="742296"/>
          </a:xfrm>
          <a:prstGeom prst="rect">
            <a:avLst/>
          </a:prstGeom>
          <a:solidFill>
            <a:srgbClr val="00B050"/>
          </a:solidFill>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000" b="1" dirty="0">
                <a:solidFill>
                  <a:schemeClr val="bg1"/>
                </a:solidFill>
                <a:latin typeface="+mn-lt"/>
              </a:rPr>
              <a:t>ACCOUNTING/REPORTING ON CHANGES IN NET ASSETS AVAILABLE FOR BENEFITS</a:t>
            </a:r>
          </a:p>
          <a:p>
            <a:pPr algn="l"/>
            <a:r>
              <a:rPr lang="en-US" sz="2000" b="1" dirty="0">
                <a:solidFill>
                  <a:schemeClr val="bg1"/>
                </a:solidFill>
                <a:latin typeface="+mn-lt"/>
              </a:rPr>
              <a:t>[STATEMENT OF COMPREHENSIVE INCOME]</a:t>
            </a:r>
            <a:endParaRPr lang="en-ZW" sz="2000" b="1" dirty="0">
              <a:solidFill>
                <a:schemeClr val="bg1"/>
              </a:solidFill>
              <a:latin typeface="+mn-lt"/>
            </a:endParaRPr>
          </a:p>
        </p:txBody>
      </p:sp>
      <p:graphicFrame>
        <p:nvGraphicFramePr>
          <p:cNvPr id="5" name="Table 4">
            <a:extLst>
              <a:ext uri="{FF2B5EF4-FFF2-40B4-BE49-F238E27FC236}">
                <a16:creationId xmlns:a16="http://schemas.microsoft.com/office/drawing/2014/main" id="{AB5F52FF-B44F-A1D4-AEA6-BEC923D02ABF}"/>
              </a:ext>
            </a:extLst>
          </p:cNvPr>
          <p:cNvGraphicFramePr>
            <a:graphicFrameLocks noGrp="1"/>
          </p:cNvGraphicFramePr>
          <p:nvPr>
            <p:extLst>
              <p:ext uri="{D42A27DB-BD31-4B8C-83A1-F6EECF244321}">
                <p14:modId xmlns:p14="http://schemas.microsoft.com/office/powerpoint/2010/main" val="203076237"/>
              </p:ext>
            </p:extLst>
          </p:nvPr>
        </p:nvGraphicFramePr>
        <p:xfrm>
          <a:off x="992720" y="860106"/>
          <a:ext cx="8781201" cy="5013675"/>
        </p:xfrm>
        <a:graphic>
          <a:graphicData uri="http://schemas.openxmlformats.org/drawingml/2006/table">
            <a:tbl>
              <a:tblPr/>
              <a:tblGrid>
                <a:gridCol w="3510051">
                  <a:extLst>
                    <a:ext uri="{9D8B030D-6E8A-4147-A177-3AD203B41FA5}">
                      <a16:colId xmlns:a16="http://schemas.microsoft.com/office/drawing/2014/main" val="2437692168"/>
                    </a:ext>
                  </a:extLst>
                </a:gridCol>
                <a:gridCol w="1833972">
                  <a:extLst>
                    <a:ext uri="{9D8B030D-6E8A-4147-A177-3AD203B41FA5}">
                      <a16:colId xmlns:a16="http://schemas.microsoft.com/office/drawing/2014/main" val="2785551364"/>
                    </a:ext>
                  </a:extLst>
                </a:gridCol>
                <a:gridCol w="1724662">
                  <a:extLst>
                    <a:ext uri="{9D8B030D-6E8A-4147-A177-3AD203B41FA5}">
                      <a16:colId xmlns:a16="http://schemas.microsoft.com/office/drawing/2014/main" val="1536242243"/>
                    </a:ext>
                  </a:extLst>
                </a:gridCol>
                <a:gridCol w="1712516">
                  <a:extLst>
                    <a:ext uri="{9D8B030D-6E8A-4147-A177-3AD203B41FA5}">
                      <a16:colId xmlns:a16="http://schemas.microsoft.com/office/drawing/2014/main" val="2723636695"/>
                    </a:ext>
                  </a:extLst>
                </a:gridCol>
              </a:tblGrid>
              <a:tr h="297834">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b"/>
                      <a:r>
                        <a:rPr lang="en-ZW" sz="1400" b="0" i="0" u="none" strike="noStrike">
                          <a:solidFill>
                            <a:srgbClr val="000000"/>
                          </a:solidFill>
                          <a:effectLst/>
                          <a:latin typeface="Century Gothic" panose="020B0502020202020204" pitchFamily="34" charset="0"/>
                        </a:rPr>
                        <a:t> Sub Account A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Sub Account B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Total:  ZWG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9648781"/>
                  </a:ext>
                </a:extLst>
              </a:tr>
              <a:tr h="297834">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ZWG</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USD</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US$ Converted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1792577"/>
                  </a:ext>
                </a:extLst>
              </a:tr>
              <a:tr h="595667">
                <a:tc>
                  <a:txBody>
                    <a:bodyPr/>
                    <a:lstStyle/>
                    <a:p>
                      <a:pPr algn="l" fontAlgn="b"/>
                      <a:r>
                        <a:rPr lang="en-ZW" sz="1400" b="0" i="0" u="none" strike="noStrike" dirty="0">
                          <a:solidFill>
                            <a:srgbClr val="000000"/>
                          </a:solidFill>
                          <a:effectLst/>
                          <a:latin typeface="Century Gothic" panose="020B0502020202020204" pitchFamily="34" charset="0"/>
                        </a:rPr>
                        <a:t>Income from membership activities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8674572"/>
                  </a:ext>
                </a:extLst>
              </a:tr>
              <a:tr h="297834">
                <a:tc>
                  <a:txBody>
                    <a:bodyPr/>
                    <a:lstStyle/>
                    <a:p>
                      <a:pPr algn="l" fontAlgn="b"/>
                      <a:r>
                        <a:rPr lang="en-ZW" sz="1400" b="0" i="0" u="none" strike="noStrike" dirty="0">
                          <a:solidFill>
                            <a:srgbClr val="000000"/>
                          </a:solidFill>
                          <a:effectLst/>
                          <a:latin typeface="Century Gothic" panose="020B0502020202020204" pitchFamily="34" charset="0"/>
                        </a:rPr>
                        <a:t>Less benefits and payments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3285111"/>
                  </a:ext>
                </a:extLst>
              </a:tr>
              <a:tr h="297834">
                <a:tc>
                  <a:txBody>
                    <a:bodyPr/>
                    <a:lstStyle/>
                    <a:p>
                      <a:pPr algn="l" fontAlgn="b"/>
                      <a:r>
                        <a:rPr lang="en-ZW" sz="1400" b="1" i="0" u="none" strike="noStrike" dirty="0">
                          <a:solidFill>
                            <a:srgbClr val="000000"/>
                          </a:solidFill>
                          <a:effectLst/>
                          <a:latin typeface="Century Gothic" panose="020B0502020202020204" pitchFamily="34" charset="0"/>
                        </a:rPr>
                        <a:t>Net Membership Activities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1"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0640534"/>
                  </a:ext>
                </a:extLst>
              </a:tr>
              <a:tr h="297834">
                <a:tc>
                  <a:txBody>
                    <a:bodyPr/>
                    <a:lstStyle/>
                    <a:p>
                      <a:pPr algn="l" fontAlgn="b"/>
                      <a:r>
                        <a:rPr lang="en-ZW" sz="1400" b="0" i="0" u="none" strike="noStrike" dirty="0">
                          <a:solidFill>
                            <a:srgbClr val="000000"/>
                          </a:solidFill>
                          <a:effectLst/>
                          <a:latin typeface="Century Gothic" panose="020B0502020202020204" pitchFamily="34" charset="0"/>
                        </a:rPr>
                        <a:t>Investment Income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4314669"/>
                  </a:ext>
                </a:extLst>
              </a:tr>
              <a:tr h="297834">
                <a:tc>
                  <a:txBody>
                    <a:bodyPr/>
                    <a:lstStyle/>
                    <a:p>
                      <a:pPr algn="l" fontAlgn="b"/>
                      <a:r>
                        <a:rPr lang="en-ZW" sz="1400" b="0" i="0" u="none" strike="noStrike" dirty="0">
                          <a:solidFill>
                            <a:srgbClr val="000000"/>
                          </a:solidFill>
                          <a:effectLst/>
                          <a:latin typeface="Century Gothic" panose="020B0502020202020204" pitchFamily="34" charset="0"/>
                        </a:rPr>
                        <a:t>Less Investment Expenses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8377952"/>
                  </a:ext>
                </a:extLst>
              </a:tr>
              <a:tr h="297834">
                <a:tc>
                  <a:txBody>
                    <a:bodyPr/>
                    <a:lstStyle/>
                    <a:p>
                      <a:pPr algn="l" fontAlgn="b"/>
                      <a:r>
                        <a:rPr lang="en-ZW" sz="1400" b="1" i="0" u="none" strike="noStrike" dirty="0">
                          <a:solidFill>
                            <a:srgbClr val="000000"/>
                          </a:solidFill>
                          <a:effectLst/>
                          <a:latin typeface="Century Gothic" panose="020B0502020202020204" pitchFamily="34" charset="0"/>
                        </a:rPr>
                        <a:t>Net Investment Income/ Loss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1"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8331383"/>
                  </a:ext>
                </a:extLst>
              </a:tr>
              <a:tr h="297834">
                <a:tc>
                  <a:txBody>
                    <a:bodyPr/>
                    <a:lstStyle/>
                    <a:p>
                      <a:pPr algn="l" fontAlgn="b"/>
                      <a:r>
                        <a:rPr lang="en-ZW" sz="1400" b="0" i="0" u="none" strike="noStrike" dirty="0">
                          <a:solidFill>
                            <a:srgbClr val="000000"/>
                          </a:solidFill>
                          <a:effectLst/>
                          <a:latin typeface="Century Gothic" panose="020B0502020202020204" pitchFamily="34" charset="0"/>
                        </a:rPr>
                        <a:t>Other Income</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8154999"/>
                  </a:ext>
                </a:extLst>
              </a:tr>
              <a:tr h="297834">
                <a:tc>
                  <a:txBody>
                    <a:bodyPr/>
                    <a:lstStyle/>
                    <a:p>
                      <a:pPr algn="l" fontAlgn="b"/>
                      <a:r>
                        <a:rPr lang="en-ZW" sz="1400" b="0" i="0" u="none" strike="noStrike" dirty="0">
                          <a:solidFill>
                            <a:srgbClr val="000000"/>
                          </a:solidFill>
                          <a:effectLst/>
                          <a:latin typeface="Century Gothic" panose="020B0502020202020204" pitchFamily="34" charset="0"/>
                        </a:rPr>
                        <a:t>Less Other Expenses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4918392"/>
                  </a:ext>
                </a:extLst>
              </a:tr>
              <a:tr h="297834">
                <a:tc>
                  <a:txBody>
                    <a:bodyPr/>
                    <a:lstStyle/>
                    <a:p>
                      <a:pPr algn="l" fontAlgn="b"/>
                      <a:r>
                        <a:rPr lang="en-ZW" sz="1400" b="1" i="0" u="none" strike="noStrike" dirty="0">
                          <a:solidFill>
                            <a:srgbClr val="000000"/>
                          </a:solidFill>
                          <a:effectLst/>
                          <a:latin typeface="Century Gothic" panose="020B0502020202020204" pitchFamily="34" charset="0"/>
                        </a:rPr>
                        <a:t>Net Other Income/ Loss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1"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1381026"/>
                  </a:ext>
                </a:extLst>
              </a:tr>
              <a:tr h="412207">
                <a:tc>
                  <a:txBody>
                    <a:bodyPr/>
                    <a:lstStyle/>
                    <a:p>
                      <a:pPr algn="l" fontAlgn="b"/>
                      <a:r>
                        <a:rPr lang="en-US" sz="1400" b="0" i="0" u="none" strike="noStrike" dirty="0">
                          <a:solidFill>
                            <a:srgbClr val="000000"/>
                          </a:solidFill>
                          <a:effectLst/>
                          <a:latin typeface="Century Gothic" panose="020B0502020202020204" pitchFamily="34" charset="0"/>
                        </a:rPr>
                        <a:t>Net Assets for the Year </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dirty="0">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dirty="0">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8467941"/>
                  </a:ext>
                </a:extLst>
              </a:tr>
              <a:tr h="29783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entury Gothic" panose="020B0502020202020204" pitchFamily="34" charset="0"/>
                        </a:rPr>
                        <a:t>Add Net Assets Available for Benefits at beginning of Year</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2408406"/>
                  </a:ext>
                </a:extLst>
              </a:tr>
              <a:tr h="5956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Century Gothic" panose="020B0502020202020204" pitchFamily="34" charset="0"/>
                        </a:rPr>
                        <a:t>Net Assets Available for Benefits at end of year</a:t>
                      </a:r>
                    </a:p>
                  </a:txBody>
                  <a:tcPr marL="36000" marR="36000"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1400" b="0" i="0" u="none" strike="noStrike">
                          <a:solidFill>
                            <a:srgbClr val="000000"/>
                          </a:solidFill>
                          <a:effectLst/>
                          <a:latin typeface="Century Gothic" panose="020B050202020202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ZW" sz="900" b="0" i="0" u="none" strike="noStrike" dirty="0">
                          <a:solidFill>
                            <a:srgbClr val="000000"/>
                          </a:solidFill>
                          <a:effectLst/>
                          <a:latin typeface="Calibri" panose="020F0502020204030204" pitchFamily="34" charset="0"/>
                        </a:rPr>
                        <a:t> </a:t>
                      </a:r>
                    </a:p>
                  </a:txBody>
                  <a:tcPr marL="5074" marR="5074" marT="50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6236111"/>
                  </a:ext>
                </a:extLst>
              </a:tr>
            </a:tbl>
          </a:graphicData>
        </a:graphic>
      </p:graphicFrame>
    </p:spTree>
    <p:extLst>
      <p:ext uri="{BB962C8B-B14F-4D97-AF65-F5344CB8AC3E}">
        <p14:creationId xmlns:p14="http://schemas.microsoft.com/office/powerpoint/2010/main" val="37210223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C1D0B9DC495C4B9F6EAB9F1EEA1A9A" ma:contentTypeVersion="13" ma:contentTypeDescription="Create a new document." ma:contentTypeScope="" ma:versionID="a5f72d726df790f502ae4d9b8123d6d5">
  <xsd:schema xmlns:xsd="http://www.w3.org/2001/XMLSchema" xmlns:xs="http://www.w3.org/2001/XMLSchema" xmlns:p="http://schemas.microsoft.com/office/2006/metadata/properties" xmlns:ns3="171ecb69-51c0-435d-a402-049bade0442d" xmlns:ns4="d8f128be-2413-476d-bd9f-e4994076e212" targetNamespace="http://schemas.microsoft.com/office/2006/metadata/properties" ma:root="true" ma:fieldsID="f7903ed5777bd5e8ae0fd3bb242060ab" ns3:_="" ns4:_="">
    <xsd:import namespace="171ecb69-51c0-435d-a402-049bade0442d"/>
    <xsd:import namespace="d8f128be-2413-476d-bd9f-e4994076e21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1ecb69-51c0-435d-a402-049bade044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f128be-2413-476d-bd9f-e4994076e21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B04E4C-1FBA-4F9D-903F-A0CAFDEBC6B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EB80E8C-EB41-413C-9354-0342FC695F62}">
  <ds:schemaRefs>
    <ds:schemaRef ds:uri="http://schemas.microsoft.com/sharepoint/v3/contenttype/forms"/>
  </ds:schemaRefs>
</ds:datastoreItem>
</file>

<file path=customXml/itemProps3.xml><?xml version="1.0" encoding="utf-8"?>
<ds:datastoreItem xmlns:ds="http://schemas.openxmlformats.org/officeDocument/2006/customXml" ds:itemID="{5E8092B6-61C5-4D61-B02E-C5A949AE78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1ecb69-51c0-435d-a402-049bade0442d"/>
    <ds:schemaRef ds:uri="d8f128be-2413-476d-bd9f-e4994076e2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24886</TotalTime>
  <Words>1544</Words>
  <Application>Microsoft Office PowerPoint</Application>
  <PresentationFormat>Widescreen</PresentationFormat>
  <Paragraphs>298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Trebuchet MS</vt:lpstr>
      <vt:lpstr>Wingdings 3</vt:lpstr>
      <vt:lpstr>Facet</vt:lpstr>
      <vt:lpstr>INTRODUCTION</vt:lpstr>
      <vt:lpstr>PENSION/PROVIDENT FUNDS</vt:lpstr>
      <vt:lpstr>PENSION/PROVIDENT FUND GOVERNANCE</vt:lpstr>
      <vt:lpstr>PENSION FUND ADMINISTRATION</vt:lpstr>
      <vt:lpstr>PENSION FUNDS ACCOUNTING/REPORTING</vt:lpstr>
      <vt:lpstr>ACCOUNTING/REPORTING FOR NET ASSETS AVAILABLE FOR BENEFITS [STATEMENT OF FINANCIAL POSITION]</vt:lpstr>
      <vt:lpstr>ACCOUNTING/REPORTING ON NET ASSET AVAILABLE FOR BENEFITS [STATEMENT OF FINANCIAL POSITION]</vt:lpstr>
      <vt:lpstr>ACCOUNTING/REPORTING FOR NET ASSETS AVAILABLE FOR BENEFITS [STATEMENT OF FINANCIAL POSITION]</vt:lpstr>
      <vt:lpstr>PowerPoint Presentation</vt:lpstr>
      <vt:lpstr>ACCOUNTING/REPORTING ON CHANGES IN NET ASSETS AVAILABLE FOR BENEFITS [STATEMENT OF COMPREHENSIVE INCOME]</vt:lpstr>
      <vt:lpstr>PowerPoint Presentation</vt:lpstr>
      <vt:lpstr>ACCOUNTING/REPORTING CASHFLOWS</vt:lpstr>
      <vt:lpstr>MEMBERSHIP RECONCILIATION</vt:lpstr>
      <vt:lpstr>ACCOUNTING/REPORTING REGULATIONS</vt:lpstr>
      <vt:lpstr>INVESTMENTS GUIDELINES</vt:lpstr>
      <vt:lpstr>INVESTMENT GUIDELINES</vt:lpstr>
      <vt:lpstr>THE ROLE OF THE PRINCIPAL OFFICER</vt:lpstr>
      <vt:lpstr>THE ROLE OF THE PRINCIPAL OFFICER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OF KINGS</dc:title>
  <dc:creator>Masangudza, Lovemore</dc:creator>
  <cp:lastModifiedBy>Masangudza, Lovemore</cp:lastModifiedBy>
  <cp:revision>91</cp:revision>
  <dcterms:created xsi:type="dcterms:W3CDTF">2020-07-29T02:38:33Z</dcterms:created>
  <dcterms:modified xsi:type="dcterms:W3CDTF">2025-07-29T18:36:22Z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0x01010066C1D0B9DC495C4B9F6EAB9F1EEA1A9A</vt:lpwstr>
  </property>
  <property fmtid="{D5CDD505-2E9C-101B-9397-08002B2CF9AE}" pid="3" name="MSIP_Label_809c58d3-5cd9-42fe-847f-613d390a4aa6_Enabled">
    <vt:lpwstr>true</vt:lpwstr>
  </property>
  <property fmtid="{D5CDD505-2E9C-101B-9397-08002B2CF9AE}" pid="4" name="MSIP_Label_809c58d3-5cd9-42fe-847f-613d390a4aa6_SetDate">
    <vt:lpwstr>2024-04-25T04:26:11Z</vt:lpwstr>
  </property>
  <property fmtid="{D5CDD505-2E9C-101B-9397-08002B2CF9AE}" pid="5" name="MSIP_Label_809c58d3-5cd9-42fe-847f-613d390a4aa6_Method">
    <vt:lpwstr>Privileged</vt:lpwstr>
  </property>
  <property fmtid="{D5CDD505-2E9C-101B-9397-08002B2CF9AE}" pid="6" name="MSIP_Label_809c58d3-5cd9-42fe-847f-613d390a4aa6_Name">
    <vt:lpwstr>Controlled Disclosure</vt:lpwstr>
  </property>
  <property fmtid="{D5CDD505-2E9C-101B-9397-08002B2CF9AE}" pid="7" name="MSIP_Label_809c58d3-5cd9-42fe-847f-613d390a4aa6_SiteId">
    <vt:lpwstr>30f51673-ff88-423e-bee3-3b57203338e7</vt:lpwstr>
  </property>
  <property fmtid="{D5CDD505-2E9C-101B-9397-08002B2CF9AE}" pid="8" name="MSIP_Label_809c58d3-5cd9-42fe-847f-613d390a4aa6_ActionId">
    <vt:lpwstr>eb8d5994-4d14-4f15-a591-974f3b939fa6</vt:lpwstr>
  </property>
  <property fmtid="{D5CDD505-2E9C-101B-9397-08002B2CF9AE}" pid="9" name="MSIP_Label_809c58d3-5cd9-42fe-847f-613d390a4aa6_ContentBits">
    <vt:lpwstr>1</vt:lpwstr>
  </property>
  <property fmtid="{D5CDD505-2E9C-101B-9397-08002B2CF9AE}" pid="10" name="ClassificationContentMarkingHeaderLocations">
    <vt:lpwstr>Office Theme:8</vt:lpwstr>
  </property>
  <property fmtid="{D5CDD505-2E9C-101B-9397-08002B2CF9AE}" pid="11" name="ClassificationContentMarkingHeaderText">
    <vt:lpwstr>Controlled Disclosure</vt:lpwstr>
  </property>
</Properties>
</file>