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73" r:id="rId4"/>
    <p:sldId id="284" r:id="rId5"/>
    <p:sldId id="285" r:id="rId6"/>
    <p:sldId id="287" r:id="rId7"/>
    <p:sldId id="269" r:id="rId8"/>
    <p:sldId id="289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sper Matiashe" initials="PM" lastIdx="3" clrIdx="0">
    <p:extLst>
      <p:ext uri="{19B8F6BF-5375-455C-9EA6-DF929625EA0E}">
        <p15:presenceInfo xmlns:p15="http://schemas.microsoft.com/office/powerpoint/2012/main" userId="S-1-5-21-2932691244-2996731362-590943219-49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04035-93FE-4EE0-8F62-4A0C284EE40C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A8634-0DCC-40D1-BBED-4798BD781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14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A8634-0DCC-40D1-BBED-4798BD781C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39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A8634-0DCC-40D1-BBED-4798BD781C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22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A8634-0DCC-40D1-BBED-4798BD781C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3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A8634-0DCC-40D1-BBED-4798BD781C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75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E743A-40FE-2227-2A35-6DEBACF01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CEBBEE-78E3-36D9-9076-B708C90BF4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533D60-1C29-7890-51C6-CA29249CDF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2B7A5-D109-9705-FBD0-51B0CF3253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2D463-12B4-4B85-84CA-50D5C4818B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50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192C4-A280-896B-AF3E-6D254CE1E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1B3DC2-686A-0FAD-55BE-C1E10BBDAC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AFEBA7-FBA9-153A-8D53-DC94C6B8B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F50D2-C6C7-F73F-194D-1110AF5C3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2D463-12B4-4B85-84CA-50D5C4818B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870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A4A4D-C68F-BF40-B019-7D38E6DA2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D2AD89-3D47-3939-B2D0-7DF013539F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0F5771-F373-D464-90B9-54BDE1710C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B9DF2-BDD7-410B-E832-3F5782093E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2D463-12B4-4B85-84CA-50D5C4818B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238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A8634-0DCC-40D1-BBED-4798BD781C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7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6F7-0CAD-4E62-AE84-AF0636F9B777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E97C-6800-46D3-A7FA-E5A283B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8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6F7-0CAD-4E62-AE84-AF0636F9B777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E97C-6800-46D3-A7FA-E5A283B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7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6F7-0CAD-4E62-AE84-AF0636F9B777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E97C-6800-46D3-A7FA-E5A283B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39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96524-A01C-E35A-5246-ECFEAD2CE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B691A-3ABA-F3BC-FDCC-A807E49E9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6273D-9C0D-BD8C-E8A0-518ABBF0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05-CB15-4633-8BE5-9BADF9A1BA6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A9DD1-25B9-DF51-EF8A-48DAD5F3B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E85C1-9E80-9F38-29A1-360307C5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3728-D4C3-495E-8F54-C83B94D0B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65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6FE2D-728D-CA4F-D914-D1E89E03B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2D978-A6EF-AD6E-89B6-8600F4C83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FCC8E-DEE2-140E-C33C-FF5AF38A5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05-CB15-4633-8BE5-9BADF9A1BA6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DA5A1-7CB6-1774-0E8B-7BC04D7B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C903F-E236-BF53-EECC-68FD589C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3728-D4C3-495E-8F54-C83B94D0B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33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407FE-AC06-122D-14A3-FC39835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C049F-8F73-BC6B-3FFD-1CE3D430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E4FAE-B57A-F3BE-21AC-8514424A4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05-CB15-4633-8BE5-9BADF9A1BA6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22B90-3F9B-D9B4-2AE3-708BF9537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44A52-96D8-598E-B55D-09EB84E2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3728-D4C3-495E-8F54-C83B94D0B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64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725FF-1BB8-5C4F-596A-2346D9CFE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5F7BB-D6BC-36BF-9274-F57188117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6E9A5-226D-EC0D-D6AD-3D13998EE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C11D4-1760-4F7A-2238-66219710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05-CB15-4633-8BE5-9BADF9A1BA6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CFFE7-4933-F600-A9F6-081EC418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498E3-0C1D-05E2-FCE3-1FCADF23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3728-D4C3-495E-8F54-C83B94D0B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61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47F35-F121-4350-D6EA-CD5AB024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75C54-E7C0-DBEB-763D-C89F8A381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7ADDE-DA2E-6857-E482-93C565322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E592B-7F7B-285E-DE53-EEBE9E44AE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1E8F2-825A-1F9A-7A87-0B220BF76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3130C8-4664-76ED-AE98-6C92A5231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05-CB15-4633-8BE5-9BADF9A1BA6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4CE31C-3C8D-6825-E645-35A42860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B5F4BB-3115-30AA-EA4B-7481A61FB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3728-D4C3-495E-8F54-C83B94D0B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86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2438-FE45-5058-5168-1D8FBA27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4504BC-4B93-5F05-F5D1-B670EC65B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05-CB15-4633-8BE5-9BADF9A1BA6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AA337-DFF8-A5E7-05EF-DA2C176D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A6F42-0321-BF53-5065-BA3C1F841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3728-D4C3-495E-8F54-C83B94D0B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8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B9399E-F1D1-6B63-53B1-E0B3809DD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05-CB15-4633-8BE5-9BADF9A1BA6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5E4280-0006-E8F3-5107-001740E0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0155E-92FD-0873-1FB4-BCABF7636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3728-D4C3-495E-8F54-C83B94D0B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07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91A89-CF82-E772-9211-1B3F76A3D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0A467-7476-A706-762D-2BC186A12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5A4E7-E43D-B8FD-50DD-A908291A4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EDCD5-9D52-357D-6ED2-0D729BE5F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05-CB15-4633-8BE5-9BADF9A1BA6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16229-75B6-45FA-C8F8-D0D0DD1A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39FA5-D870-DD49-1B88-DAD098E7D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3728-D4C3-495E-8F54-C83B94D0B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0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6F7-0CAD-4E62-AE84-AF0636F9B777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E97C-6800-46D3-A7FA-E5A283B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33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49862-008B-4FCB-423A-61B7847EE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A3BB45-79EC-E308-266F-804E00D76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E314C4-9EAD-E8F1-EA06-5861197D0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5EECC-DA21-9F74-3699-F36DA913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05-CB15-4633-8BE5-9BADF9A1BA6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2E9D4-3085-95B7-023D-7EDD8770E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85F42-8820-6AF9-0656-F65A38145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3728-D4C3-495E-8F54-C83B94D0B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9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819C3-008B-A70B-875F-886246B13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B0CB1-8725-C116-F1CB-1F894DE09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E47F8-E34B-CB8B-474D-170D3758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05-CB15-4633-8BE5-9BADF9A1BA6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1D72D-58BC-F2D0-249A-703D775AA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DF181-8548-C658-1530-BD016D06C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3728-D4C3-495E-8F54-C83B94D0B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69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0563EE-F769-37A7-4A57-FDDF2619B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3ABF3-632D-93AD-B41D-8B2650C8D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9CD60-E6AC-6064-39F8-8E3AA431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05-CB15-4633-8BE5-9BADF9A1BA6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AED18-DF2D-1006-14FC-1CA92E957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72CDE-99D2-3B03-5D93-57BB3C0F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3728-D4C3-495E-8F54-C83B94D0B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8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6F7-0CAD-4E62-AE84-AF0636F9B777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E97C-6800-46D3-A7FA-E5A283B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0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6F7-0CAD-4E62-AE84-AF0636F9B777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E97C-6800-46D3-A7FA-E5A283B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2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6F7-0CAD-4E62-AE84-AF0636F9B777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E97C-6800-46D3-A7FA-E5A283B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3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6F7-0CAD-4E62-AE84-AF0636F9B777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E97C-6800-46D3-A7FA-E5A283B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1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6F7-0CAD-4E62-AE84-AF0636F9B777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E97C-6800-46D3-A7FA-E5A283B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8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6F7-0CAD-4E62-AE84-AF0636F9B777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E97C-6800-46D3-A7FA-E5A283B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2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6F7-0CAD-4E62-AE84-AF0636F9B777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E97C-6800-46D3-A7FA-E5A283B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2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26F7-0CAD-4E62-AE84-AF0636F9B777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7E97C-6800-46D3-A7FA-E5A283B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391A43-D65A-A882-CD2A-68F9D0AF2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CC47B-DA9B-7104-776E-A1BC4FD51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780FF-F606-6F1E-97B7-FE4419F647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ADDA05-CB15-4633-8BE5-9BADF9A1BA6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55682-1C45-217D-DF2F-D2E18A1DA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7D103-533E-ABA8-5EF3-51C0CC288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4C3728-D4C3-495E-8F54-C83B94D0B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3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64867" y="0"/>
            <a:ext cx="5427132" cy="65671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475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75" b="1" dirty="0">
                <a:solidFill>
                  <a:srgbClr val="002060"/>
                </a:solidFill>
                <a:latin typeface="Georgia" panose="02040502050405020303" pitchFamily="18" charset="0"/>
              </a:rPr>
              <a:t>ZIMBABWE ASSOCIATION OF PENSION FUNDS</a:t>
            </a:r>
          </a:p>
          <a:p>
            <a:pPr algn="ctr"/>
            <a:endParaRPr lang="en-US" sz="2475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en-US" sz="2475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en-US" sz="2475" dirty="0"/>
          </a:p>
          <a:p>
            <a:pPr algn="ctr"/>
            <a:r>
              <a:rPr lang="en-US" sz="2475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475" b="1" dirty="0">
                <a:solidFill>
                  <a:srgbClr val="00B050"/>
                </a:solidFill>
                <a:latin typeface="Georgia" panose="02040502050405020303" pitchFamily="18" charset="0"/>
              </a:rPr>
              <a:t>PRINCIPAL OFFICERS &amp; CHAIRMEN’S MASTER CLASS </a:t>
            </a:r>
          </a:p>
          <a:p>
            <a:pPr algn="ctr"/>
            <a:endParaRPr lang="en-US" sz="2475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en-US" sz="2475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75" b="1" dirty="0">
                <a:solidFill>
                  <a:srgbClr val="002060"/>
                </a:solidFill>
                <a:latin typeface="Georgia" panose="02040502050405020303" pitchFamily="18" charset="0"/>
              </a:rPr>
              <a:t>Important Actuarial Processes for the Pension Fund Board</a:t>
            </a:r>
          </a:p>
          <a:p>
            <a:pPr algn="ctr"/>
            <a:endParaRPr lang="en-US" sz="2475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en-US" sz="2475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75" b="1" dirty="0">
                <a:solidFill>
                  <a:srgbClr val="7030A0"/>
                </a:solidFill>
                <a:latin typeface="Georgia" panose="02040502050405020303" pitchFamily="18" charset="0"/>
              </a:rPr>
              <a:t>Prosper Tafadzwa Matiashe</a:t>
            </a:r>
          </a:p>
          <a:p>
            <a:pPr algn="ctr"/>
            <a:endParaRPr lang="en-US" sz="2475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75" b="1" dirty="0">
                <a:solidFill>
                  <a:srgbClr val="FF0000"/>
                </a:solidFill>
                <a:latin typeface="Georgia" panose="02040502050405020303" pitchFamily="18" charset="0"/>
              </a:rPr>
              <a:t>29 August 2024</a:t>
            </a:r>
          </a:p>
        </p:txBody>
      </p:sp>
      <p:pic>
        <p:nvPicPr>
          <p:cNvPr id="2" name="Picture 1" descr="A collage of people in a farm&#10;&#10;AI-generated content may be incorrect.">
            <a:extLst>
              <a:ext uri="{FF2B5EF4-FFF2-40B4-BE49-F238E27FC236}">
                <a16:creationId xmlns:a16="http://schemas.microsoft.com/office/drawing/2014/main" id="{0EC98633-10A1-2ABB-B25E-B42976307B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133" y="0"/>
            <a:ext cx="6858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ED109AB1-4FF2-9C82-084D-15E6396EF8A9}"/>
              </a:ext>
            </a:extLst>
          </p:cNvPr>
          <p:cNvSpPr/>
          <p:nvPr/>
        </p:nvSpPr>
        <p:spPr>
          <a:xfrm>
            <a:off x="6263349" y="6550223"/>
            <a:ext cx="6293635" cy="30777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C82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A2AF01-50F4-1F87-CF84-89694053B983}"/>
              </a:ext>
            </a:extLst>
          </p:cNvPr>
          <p:cNvSpPr txBox="1"/>
          <p:nvPr/>
        </p:nvSpPr>
        <p:spPr>
          <a:xfrm>
            <a:off x="6561203" y="6561337"/>
            <a:ext cx="4522309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ZAPF</a:t>
            </a:r>
            <a:r>
              <a:rPr kumimoji="0" lang="en-Z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| </a:t>
            </a:r>
            <a:r>
              <a:rPr lang="en-US" sz="12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Actuarial Matters for Board Chair and Principal Officer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6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D53F796-1C22-9CC4-CD20-6EC3C20C04FE}"/>
              </a:ext>
            </a:extLst>
          </p:cNvPr>
          <p:cNvSpPr/>
          <p:nvPr/>
        </p:nvSpPr>
        <p:spPr>
          <a:xfrm>
            <a:off x="863600" y="5266267"/>
            <a:ext cx="2362199" cy="117686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Shareholder: Risk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F573A1-2B73-9140-67C0-CD13BBEB1C40}"/>
              </a:ext>
            </a:extLst>
          </p:cNvPr>
          <p:cNvSpPr/>
          <p:nvPr/>
        </p:nvSpPr>
        <p:spPr>
          <a:xfrm>
            <a:off x="8314267" y="4174067"/>
            <a:ext cx="2362199" cy="117686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Shareholder: Capital and Risk Management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5339B35-6F27-548F-1B66-1393D828D8E2}"/>
              </a:ext>
            </a:extLst>
          </p:cNvPr>
          <p:cNvSpPr/>
          <p:nvPr/>
        </p:nvSpPr>
        <p:spPr>
          <a:xfrm>
            <a:off x="2174033" y="1282701"/>
            <a:ext cx="2362199" cy="117686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Customer: </a:t>
            </a:r>
            <a:r>
              <a:rPr lang="en-US" dirty="0" err="1">
                <a:latin typeface="Georgia" panose="02040502050405020303" pitchFamily="18" charset="0"/>
              </a:rPr>
              <a:t>Uncertainity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681E0E-D49D-1A2F-1414-E9FF0DE6ADD5}"/>
              </a:ext>
            </a:extLst>
          </p:cNvPr>
          <p:cNvSpPr/>
          <p:nvPr/>
        </p:nvSpPr>
        <p:spPr>
          <a:xfrm>
            <a:off x="7840134" y="651934"/>
            <a:ext cx="2362199" cy="117686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Customer: </a:t>
            </a:r>
            <a:r>
              <a:rPr lang="en-US" dirty="0" err="1">
                <a:latin typeface="Georgia" panose="02040502050405020303" pitchFamily="18" charset="0"/>
              </a:rPr>
              <a:t>Certainity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C047A0-B54C-1E4B-40FB-DB2573151912}"/>
              </a:ext>
            </a:extLst>
          </p:cNvPr>
          <p:cNvSpPr txBox="1"/>
          <p:nvPr/>
        </p:nvSpPr>
        <p:spPr>
          <a:xfrm>
            <a:off x="8314267" y="5350933"/>
            <a:ext cx="2192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I earn income from the better performance than initially priced.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513D45-747D-3470-CDFB-6EDB131EEB0B}"/>
              </a:ext>
            </a:extLst>
          </p:cNvPr>
          <p:cNvSpPr txBox="1"/>
          <p:nvPr/>
        </p:nvSpPr>
        <p:spPr>
          <a:xfrm>
            <a:off x="9114367" y="1747671"/>
            <a:ext cx="2192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I pay known contributions/ premiums to achieve a retirement outcome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C3CAA8-072C-0089-4ABF-F154FDBCE303}"/>
              </a:ext>
            </a:extLst>
          </p:cNvPr>
          <p:cNvSpPr txBox="1"/>
          <p:nvPr/>
        </p:nvSpPr>
        <p:spPr>
          <a:xfrm>
            <a:off x="3098800" y="5629985"/>
            <a:ext cx="2192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I have capital and can employ experts to quantify the risk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86EA9B3-F03B-1939-4CB6-D0D78A61B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8" y="1547982"/>
            <a:ext cx="2073234" cy="34064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351FEA-B636-CDD8-70A0-C3F62E9B2243}"/>
              </a:ext>
            </a:extLst>
          </p:cNvPr>
          <p:cNvSpPr txBox="1"/>
          <p:nvPr/>
        </p:nvSpPr>
        <p:spPr>
          <a:xfrm>
            <a:off x="2258698" y="2496855"/>
            <a:ext cx="23621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When will I die, what if the savings aren’t enough, maybe expenses will be too high? Will my investments be correct?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31B965C-55CD-8CC3-3FCF-2225ACA27501}"/>
              </a:ext>
            </a:extLst>
          </p:cNvPr>
          <p:cNvSpPr/>
          <p:nvPr/>
        </p:nvSpPr>
        <p:spPr>
          <a:xfrm>
            <a:off x="5477935" y="2755901"/>
            <a:ext cx="2362199" cy="117686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Transaction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EB51BE-1ED6-2225-65B6-CFF42EA144AE}"/>
              </a:ext>
            </a:extLst>
          </p:cNvPr>
          <p:cNvSpPr txBox="1"/>
          <p:nvPr/>
        </p:nvSpPr>
        <p:spPr>
          <a:xfrm>
            <a:off x="95461" y="129490"/>
            <a:ext cx="5044651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defTabSz="914286">
              <a:lnSpc>
                <a:spcPct val="80000"/>
              </a:lnSpc>
            </a:pPr>
            <a:r>
              <a:rPr lang="en-US" sz="2000" b="1" dirty="0">
                <a:gradFill flip="none" rotWithShape="1">
                  <a:gsLst>
                    <a:gs pos="0">
                      <a:srgbClr val="005FD4"/>
                    </a:gs>
                    <a:gs pos="100000">
                      <a:srgbClr val="002060"/>
                    </a:gs>
                  </a:gsLst>
                  <a:lin ang="0" scaled="1"/>
                  <a:tileRect/>
                </a:gradFill>
                <a:latin typeface="Raleway" pitchFamily="2" charset="0"/>
              </a:rPr>
              <a:t>Principles: What is a financial transaction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1D8EC5-51C9-4544-A15A-D272F9207CEC}"/>
              </a:ext>
            </a:extLst>
          </p:cNvPr>
          <p:cNvCxnSpPr>
            <a:cxnSpLocks/>
          </p:cNvCxnSpPr>
          <p:nvPr/>
        </p:nvCxnSpPr>
        <p:spPr>
          <a:xfrm>
            <a:off x="95461" y="466409"/>
            <a:ext cx="5128472" cy="16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7B932996-B850-6B9B-BE62-CB404E610433}"/>
              </a:ext>
            </a:extLst>
          </p:cNvPr>
          <p:cNvSpPr/>
          <p:nvPr/>
        </p:nvSpPr>
        <p:spPr>
          <a:xfrm>
            <a:off x="6263349" y="6550223"/>
            <a:ext cx="6293635" cy="30777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C82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113782-E3B5-3D60-4D81-C38A17B737C8}"/>
              </a:ext>
            </a:extLst>
          </p:cNvPr>
          <p:cNvSpPr txBox="1"/>
          <p:nvPr/>
        </p:nvSpPr>
        <p:spPr>
          <a:xfrm>
            <a:off x="6561203" y="6561337"/>
            <a:ext cx="4522309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ZAPF</a:t>
            </a:r>
            <a:r>
              <a:rPr kumimoji="0" lang="en-Z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| </a:t>
            </a:r>
            <a:r>
              <a:rPr lang="en-US" sz="12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Actuarial Matters for Board Chair and Principal Officer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7699" y="806072"/>
            <a:ext cx="452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Georgia" panose="02040502050405020303" pitchFamily="18" charset="0"/>
              </a:rPr>
              <a:t>PRE: 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Mind Map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53F796-1C22-9CC4-CD20-6EC3C20C04FE}"/>
              </a:ext>
            </a:extLst>
          </p:cNvPr>
          <p:cNvSpPr/>
          <p:nvPr/>
        </p:nvSpPr>
        <p:spPr>
          <a:xfrm>
            <a:off x="863600" y="5266267"/>
            <a:ext cx="2362199" cy="117686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Contributions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F573A1-2B73-9140-67C0-CD13BBEB1C40}"/>
              </a:ext>
            </a:extLst>
          </p:cNvPr>
          <p:cNvSpPr/>
          <p:nvPr/>
        </p:nvSpPr>
        <p:spPr>
          <a:xfrm>
            <a:off x="8144934" y="3932767"/>
            <a:ext cx="2362199" cy="117686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Expenses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5339B35-6F27-548F-1B66-1393D828D8E2}"/>
              </a:ext>
            </a:extLst>
          </p:cNvPr>
          <p:cNvSpPr/>
          <p:nvPr/>
        </p:nvSpPr>
        <p:spPr>
          <a:xfrm>
            <a:off x="2174033" y="1282701"/>
            <a:ext cx="2362199" cy="117686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Investment Return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681E0E-D49D-1A2F-1414-E9FF0DE6ADD5}"/>
              </a:ext>
            </a:extLst>
          </p:cNvPr>
          <p:cNvSpPr/>
          <p:nvPr/>
        </p:nvSpPr>
        <p:spPr>
          <a:xfrm>
            <a:off x="7840134" y="651934"/>
            <a:ext cx="2362199" cy="117686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Benefits</a:t>
            </a: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53FDDF9-11C2-0BB2-1BA7-CFEBF9DA03B0}"/>
              </a:ext>
            </a:extLst>
          </p:cNvPr>
          <p:cNvCxnSpPr>
            <a:cxnSpLocks/>
          </p:cNvCxnSpPr>
          <p:nvPr/>
        </p:nvCxnSpPr>
        <p:spPr>
          <a:xfrm flipV="1">
            <a:off x="3098800" y="1913467"/>
            <a:ext cx="5782733" cy="3632200"/>
          </a:xfrm>
          <a:prstGeom prst="curvedConnector3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213C93C7-1055-060D-6B4D-761C016B2BF5}"/>
              </a:ext>
            </a:extLst>
          </p:cNvPr>
          <p:cNvCxnSpPr>
            <a:cxnSpLocks/>
          </p:cNvCxnSpPr>
          <p:nvPr/>
        </p:nvCxnSpPr>
        <p:spPr>
          <a:xfrm flipV="1">
            <a:off x="5523549" y="4250267"/>
            <a:ext cx="2621385" cy="520700"/>
          </a:xfrm>
          <a:prstGeom prst="curvedConnector3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35B270F2-D8F3-71D9-5BA0-4D461436023F}"/>
              </a:ext>
            </a:extLst>
          </p:cNvPr>
          <p:cNvCxnSpPr>
            <a:cxnSpLocks/>
          </p:cNvCxnSpPr>
          <p:nvPr/>
        </p:nvCxnSpPr>
        <p:spPr>
          <a:xfrm>
            <a:off x="4536232" y="1671255"/>
            <a:ext cx="1974635" cy="995745"/>
          </a:xfrm>
          <a:prstGeom prst="curvedConnector3">
            <a:avLst/>
          </a:prstGeom>
          <a:ln w="571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5C047A0-B54C-1E4B-40FB-DB2573151912}"/>
              </a:ext>
            </a:extLst>
          </p:cNvPr>
          <p:cNvSpPr txBox="1"/>
          <p:nvPr/>
        </p:nvSpPr>
        <p:spPr>
          <a:xfrm>
            <a:off x="8314267" y="5350933"/>
            <a:ext cx="2192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I pay experts to run this little pot of mine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928E83-E4D0-DDFC-B098-D45A3BE154B9}"/>
              </a:ext>
            </a:extLst>
          </p:cNvPr>
          <p:cNvSpPr txBox="1"/>
          <p:nvPr/>
        </p:nvSpPr>
        <p:spPr>
          <a:xfrm>
            <a:off x="2343366" y="2544234"/>
            <a:ext cx="2192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I earn a handsome return over the long term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513D45-747D-3470-CDFB-6EDB131EEB0B}"/>
              </a:ext>
            </a:extLst>
          </p:cNvPr>
          <p:cNvSpPr txBox="1"/>
          <p:nvPr/>
        </p:nvSpPr>
        <p:spPr>
          <a:xfrm>
            <a:off x="9114367" y="1747671"/>
            <a:ext cx="2192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I will get a handsome payout when I retire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C3CAA8-072C-0089-4ABF-F154FDBCE303}"/>
              </a:ext>
            </a:extLst>
          </p:cNvPr>
          <p:cNvSpPr txBox="1"/>
          <p:nvPr/>
        </p:nvSpPr>
        <p:spPr>
          <a:xfrm>
            <a:off x="3098800" y="5629985"/>
            <a:ext cx="2192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I save some money for my retirement future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86EA9B3-F03B-1939-4CB6-D0D78A61B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8" y="1547982"/>
            <a:ext cx="2073234" cy="34064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A999FB-B223-8AD2-7B0C-50E725617448}"/>
              </a:ext>
            </a:extLst>
          </p:cNvPr>
          <p:cNvSpPr txBox="1"/>
          <p:nvPr/>
        </p:nvSpPr>
        <p:spPr>
          <a:xfrm>
            <a:off x="95461" y="129490"/>
            <a:ext cx="1808187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defTabSz="914286">
              <a:lnSpc>
                <a:spcPct val="80000"/>
              </a:lnSpc>
            </a:pPr>
            <a:r>
              <a:rPr lang="en-US" sz="2000" b="1" dirty="0">
                <a:gradFill flip="none" rotWithShape="1">
                  <a:gsLst>
                    <a:gs pos="0">
                      <a:srgbClr val="005FD4"/>
                    </a:gs>
                    <a:gs pos="100000">
                      <a:srgbClr val="002060"/>
                    </a:gs>
                  </a:gsLst>
                  <a:lin ang="0" scaled="1"/>
                  <a:tileRect/>
                </a:gradFill>
                <a:latin typeface="Raleway" pitchFamily="2" charset="0"/>
              </a:rPr>
              <a:t>PRE: Mind Map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FFE5EB-9272-00BF-A5EC-B76A36DB5613}"/>
              </a:ext>
            </a:extLst>
          </p:cNvPr>
          <p:cNvCxnSpPr>
            <a:cxnSpLocks/>
          </p:cNvCxnSpPr>
          <p:nvPr/>
        </p:nvCxnSpPr>
        <p:spPr>
          <a:xfrm>
            <a:off x="95461" y="466409"/>
            <a:ext cx="40096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22B7FD47-89A7-FB9E-A5D5-FA320B124930}"/>
              </a:ext>
            </a:extLst>
          </p:cNvPr>
          <p:cNvSpPr/>
          <p:nvPr/>
        </p:nvSpPr>
        <p:spPr>
          <a:xfrm>
            <a:off x="6263349" y="6550223"/>
            <a:ext cx="6293635" cy="30777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C82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EB0059-B624-D0EC-F0EE-368A499EF24A}"/>
              </a:ext>
            </a:extLst>
          </p:cNvPr>
          <p:cNvSpPr txBox="1"/>
          <p:nvPr/>
        </p:nvSpPr>
        <p:spPr>
          <a:xfrm>
            <a:off x="6561203" y="6561337"/>
            <a:ext cx="4522309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ZAPF</a:t>
            </a:r>
            <a:r>
              <a:rPr kumimoji="0" lang="en-Z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| </a:t>
            </a:r>
            <a:r>
              <a:rPr lang="en-US" sz="12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Actuarial Matters for Board Chair and Principal Officer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6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6A928E83-E4D0-DDFC-B098-D45A3BE154B9}"/>
              </a:ext>
            </a:extLst>
          </p:cNvPr>
          <p:cNvSpPr txBox="1"/>
          <p:nvPr/>
        </p:nvSpPr>
        <p:spPr>
          <a:xfrm>
            <a:off x="1132631" y="1538097"/>
            <a:ext cx="42352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Georgia" panose="02040502050405020303" pitchFamily="18" charset="0"/>
              </a:rPr>
              <a:t>What are the reasonable retirement outcomes?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B5D345-EE41-F718-3720-FA7AC85F3857}"/>
              </a:ext>
            </a:extLst>
          </p:cNvPr>
          <p:cNvSpPr txBox="1"/>
          <p:nvPr/>
        </p:nvSpPr>
        <p:spPr>
          <a:xfrm>
            <a:off x="95461" y="129490"/>
            <a:ext cx="1808187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defTabSz="914286">
              <a:lnSpc>
                <a:spcPct val="80000"/>
              </a:lnSpc>
            </a:pPr>
            <a:r>
              <a:rPr lang="en-US" sz="2000" b="1" dirty="0">
                <a:gradFill flip="none" rotWithShape="1">
                  <a:gsLst>
                    <a:gs pos="0">
                      <a:srgbClr val="005FD4"/>
                    </a:gs>
                    <a:gs pos="100000">
                      <a:srgbClr val="002060"/>
                    </a:gs>
                  </a:gsLst>
                  <a:lin ang="0" scaled="1"/>
                  <a:tileRect/>
                </a:gradFill>
                <a:latin typeface="Raleway" pitchFamily="2" charset="0"/>
              </a:rPr>
              <a:t>PRE: Mind Map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D8087A9-44DF-A4F5-9966-3F7758C42908}"/>
              </a:ext>
            </a:extLst>
          </p:cNvPr>
          <p:cNvCxnSpPr>
            <a:cxnSpLocks/>
          </p:cNvCxnSpPr>
          <p:nvPr/>
        </p:nvCxnSpPr>
        <p:spPr>
          <a:xfrm>
            <a:off x="95461" y="466409"/>
            <a:ext cx="40096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0035DAF-350B-BFBE-6563-51E36194C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077" y="0"/>
            <a:ext cx="6828112" cy="6828112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8ED0CB41-E47F-0AEB-DD35-8A0B2E71487F}"/>
              </a:ext>
            </a:extLst>
          </p:cNvPr>
          <p:cNvSpPr/>
          <p:nvPr/>
        </p:nvSpPr>
        <p:spPr>
          <a:xfrm>
            <a:off x="6263349" y="6550223"/>
            <a:ext cx="6293635" cy="30777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C82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C2E07E-1A31-49DF-39AD-183E521582A4}"/>
              </a:ext>
            </a:extLst>
          </p:cNvPr>
          <p:cNvSpPr txBox="1"/>
          <p:nvPr/>
        </p:nvSpPr>
        <p:spPr>
          <a:xfrm>
            <a:off x="6561203" y="6561337"/>
            <a:ext cx="4522309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ZAPF</a:t>
            </a:r>
            <a:r>
              <a:rPr kumimoji="0" lang="en-Z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| </a:t>
            </a:r>
            <a:r>
              <a:rPr lang="en-US" sz="12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Actuarial Matters for Board Chair and Principal Officer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09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4E433-D4B3-C89B-1C43-DB033A09A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8255B8-8D8D-3CA7-DB1B-C639C15AC691}"/>
              </a:ext>
            </a:extLst>
          </p:cNvPr>
          <p:cNvSpPr txBox="1"/>
          <p:nvPr/>
        </p:nvSpPr>
        <p:spPr>
          <a:xfrm>
            <a:off x="95461" y="129490"/>
            <a:ext cx="267903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2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005FD4"/>
                    </a:gs>
                    <a:gs pos="100000">
                      <a:srgbClr val="002060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Actuarial Valuation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005FD4"/>
                  </a:gs>
                  <a:gs pos="100000">
                    <a:srgbClr val="002060"/>
                  </a:gs>
                </a:gsLst>
                <a:lin ang="0" scaled="1"/>
                <a:tileRect/>
              </a:gra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24DEA8-36AD-640E-E7B3-AD64B5265314}"/>
              </a:ext>
            </a:extLst>
          </p:cNvPr>
          <p:cNvCxnSpPr>
            <a:cxnSpLocks/>
          </p:cNvCxnSpPr>
          <p:nvPr/>
        </p:nvCxnSpPr>
        <p:spPr>
          <a:xfrm>
            <a:off x="95461" y="466409"/>
            <a:ext cx="40096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2F566945-2533-A5B0-DABC-0BECBB577E13}"/>
              </a:ext>
            </a:extLst>
          </p:cNvPr>
          <p:cNvSpPr/>
          <p:nvPr/>
        </p:nvSpPr>
        <p:spPr>
          <a:xfrm>
            <a:off x="6263349" y="6550223"/>
            <a:ext cx="6293635" cy="30777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C82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B71A6F-6099-BB27-F6DC-B72D43193D01}"/>
              </a:ext>
            </a:extLst>
          </p:cNvPr>
          <p:cNvSpPr txBox="1"/>
          <p:nvPr/>
        </p:nvSpPr>
        <p:spPr>
          <a:xfrm>
            <a:off x="6561203" y="6561337"/>
            <a:ext cx="4522309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ZAPF</a:t>
            </a:r>
            <a:r>
              <a:rPr kumimoji="0" lang="en-Z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| </a:t>
            </a:r>
            <a:r>
              <a:rPr lang="en-US" sz="12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Actuarial Matters for Board Chair and Principal Officer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069D4B-92F7-E99F-610B-521EC9F6AE6B}"/>
              </a:ext>
            </a:extLst>
          </p:cNvPr>
          <p:cNvSpPr/>
          <p:nvPr/>
        </p:nvSpPr>
        <p:spPr>
          <a:xfrm>
            <a:off x="389557" y="656167"/>
            <a:ext cx="2658534" cy="872067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A15581-9FB3-63C8-EB0A-55CF7B2441A8}"/>
              </a:ext>
            </a:extLst>
          </p:cNvPr>
          <p:cNvSpPr/>
          <p:nvPr/>
        </p:nvSpPr>
        <p:spPr>
          <a:xfrm>
            <a:off x="4631357" y="669494"/>
            <a:ext cx="2658534" cy="872067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Valuation of Assets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8999D4-E9E6-591F-6B9F-F4D470029FF5}"/>
              </a:ext>
            </a:extLst>
          </p:cNvPr>
          <p:cNvSpPr/>
          <p:nvPr/>
        </p:nvSpPr>
        <p:spPr>
          <a:xfrm>
            <a:off x="8822357" y="656167"/>
            <a:ext cx="2658534" cy="872067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Paid Exits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D87642-E9CD-415C-D65A-48ADD81E8CE4}"/>
              </a:ext>
            </a:extLst>
          </p:cNvPr>
          <p:cNvSpPr/>
          <p:nvPr/>
        </p:nvSpPr>
        <p:spPr>
          <a:xfrm>
            <a:off x="389557" y="2366434"/>
            <a:ext cx="2658534" cy="872067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A48255-C65A-0D5C-1953-B8B6EEA4CADF}"/>
              </a:ext>
            </a:extLst>
          </p:cNvPr>
          <p:cNvSpPr/>
          <p:nvPr/>
        </p:nvSpPr>
        <p:spPr>
          <a:xfrm>
            <a:off x="4631357" y="2281767"/>
            <a:ext cx="2658534" cy="872067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Bonus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EF8BE0-352D-D1B3-BBEE-B6D6AA88247A}"/>
              </a:ext>
            </a:extLst>
          </p:cNvPr>
          <p:cNvSpPr/>
          <p:nvPr/>
        </p:nvSpPr>
        <p:spPr>
          <a:xfrm>
            <a:off x="8822357" y="2281766"/>
            <a:ext cx="2658534" cy="872067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Arrears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A88B98-FD82-BEAE-9225-9C2F34467E37}"/>
              </a:ext>
            </a:extLst>
          </p:cNvPr>
          <p:cNvSpPr/>
          <p:nvPr/>
        </p:nvSpPr>
        <p:spPr>
          <a:xfrm>
            <a:off x="389557" y="4449233"/>
            <a:ext cx="2658534" cy="872067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D37AFF-445D-C416-86F9-613A73FC0721}"/>
              </a:ext>
            </a:extLst>
          </p:cNvPr>
          <p:cNvSpPr/>
          <p:nvPr/>
        </p:nvSpPr>
        <p:spPr>
          <a:xfrm>
            <a:off x="4631357" y="4488589"/>
            <a:ext cx="2658534" cy="872067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lang="en-US" b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iability</a:t>
            </a:r>
            <a:r>
              <a:rPr lang="en-US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Profile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E98D23-EADD-2E45-20B7-7A82FCD64B59}"/>
              </a:ext>
            </a:extLst>
          </p:cNvPr>
          <p:cNvSpPr/>
          <p:nvPr/>
        </p:nvSpPr>
        <p:spPr>
          <a:xfrm>
            <a:off x="8822357" y="4488588"/>
            <a:ext cx="2658534" cy="872067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Real Member Values</a:t>
            </a:r>
          </a:p>
        </p:txBody>
      </p:sp>
    </p:spTree>
    <p:extLst>
      <p:ext uri="{BB962C8B-B14F-4D97-AF65-F5344CB8AC3E}">
        <p14:creationId xmlns:p14="http://schemas.microsoft.com/office/powerpoint/2010/main" val="81070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33454-32C3-D58E-E95C-4A94EF795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BFEEF3-2874-DEBB-D3D0-1485EA1B1FA9}"/>
              </a:ext>
            </a:extLst>
          </p:cNvPr>
          <p:cNvSpPr txBox="1"/>
          <p:nvPr/>
        </p:nvSpPr>
        <p:spPr>
          <a:xfrm>
            <a:off x="95461" y="129490"/>
            <a:ext cx="462047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W" sz="2000" b="1" dirty="0">
                <a:gradFill flip="none" rotWithShape="1">
                  <a:gsLst>
                    <a:gs pos="0">
                      <a:srgbClr val="005FD4"/>
                    </a:gs>
                    <a:gs pos="100000">
                      <a:srgbClr val="002060"/>
                    </a:gs>
                  </a:gsLst>
                  <a:lin ang="0" scaled="1"/>
                  <a:tileRect/>
                </a:gradFill>
                <a:latin typeface="Raleway" pitchFamily="2" charset="0"/>
              </a:rPr>
              <a:t>Investments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005FD4"/>
                  </a:gs>
                  <a:gs pos="100000">
                    <a:srgbClr val="002060"/>
                  </a:gs>
                </a:gsLst>
                <a:lin ang="0" scaled="1"/>
                <a:tileRect/>
              </a:gra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6933D6-4B3F-6C91-555D-D901734E3095}"/>
              </a:ext>
            </a:extLst>
          </p:cNvPr>
          <p:cNvCxnSpPr>
            <a:cxnSpLocks/>
          </p:cNvCxnSpPr>
          <p:nvPr/>
        </p:nvCxnSpPr>
        <p:spPr>
          <a:xfrm>
            <a:off x="95461" y="466409"/>
            <a:ext cx="40096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F8F6B5CB-B3B0-0B01-E638-5CE3E2913870}"/>
              </a:ext>
            </a:extLst>
          </p:cNvPr>
          <p:cNvSpPr/>
          <p:nvPr/>
        </p:nvSpPr>
        <p:spPr>
          <a:xfrm>
            <a:off x="6263349" y="6550223"/>
            <a:ext cx="6293635" cy="30777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C82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BB36B2-560C-628C-BF13-E119AC0BA221}"/>
              </a:ext>
            </a:extLst>
          </p:cNvPr>
          <p:cNvSpPr txBox="1"/>
          <p:nvPr/>
        </p:nvSpPr>
        <p:spPr>
          <a:xfrm>
            <a:off x="6561203" y="6561337"/>
            <a:ext cx="4522309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ZAPF</a:t>
            </a:r>
            <a:r>
              <a:rPr kumimoji="0" lang="en-Z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| </a:t>
            </a:r>
            <a:r>
              <a:rPr lang="en-US" sz="12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Actuarial Matters for Board Chair and Principal Officer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D1F5E6-57B0-F42F-ECC6-416CDC98E7DB}"/>
              </a:ext>
            </a:extLst>
          </p:cNvPr>
          <p:cNvSpPr/>
          <p:nvPr/>
        </p:nvSpPr>
        <p:spPr>
          <a:xfrm>
            <a:off x="149560" y="635768"/>
            <a:ext cx="2127973" cy="781772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91B8FA-B603-341C-3AB1-95A3262EB105}"/>
              </a:ext>
            </a:extLst>
          </p:cNvPr>
          <p:cNvSpPr/>
          <p:nvPr/>
        </p:nvSpPr>
        <p:spPr>
          <a:xfrm>
            <a:off x="1744314" y="5772147"/>
            <a:ext cx="2658534" cy="872067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Meetings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91C102-055D-A0E4-CE53-E42D47273F04}"/>
              </a:ext>
            </a:extLst>
          </p:cNvPr>
          <p:cNvSpPr/>
          <p:nvPr/>
        </p:nvSpPr>
        <p:spPr>
          <a:xfrm>
            <a:off x="3073581" y="649819"/>
            <a:ext cx="1990650" cy="804592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77EB0-AEFD-4898-19FE-D4660C91D211}"/>
              </a:ext>
            </a:extLst>
          </p:cNvPr>
          <p:cNvSpPr/>
          <p:nvPr/>
        </p:nvSpPr>
        <p:spPr>
          <a:xfrm>
            <a:off x="147425" y="2289606"/>
            <a:ext cx="2127973" cy="886118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Returns and Performance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BD5071-1F36-E840-09A6-DCD672C823E3}"/>
              </a:ext>
            </a:extLst>
          </p:cNvPr>
          <p:cNvSpPr/>
          <p:nvPr/>
        </p:nvSpPr>
        <p:spPr>
          <a:xfrm>
            <a:off x="2934536" y="2326477"/>
            <a:ext cx="2127973" cy="886118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Retirement Outcomes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CC973C-AFC3-84DD-E177-406FF1691EA3}"/>
              </a:ext>
            </a:extLst>
          </p:cNvPr>
          <p:cNvSpPr/>
          <p:nvPr/>
        </p:nvSpPr>
        <p:spPr>
          <a:xfrm>
            <a:off x="3053330" y="4229727"/>
            <a:ext cx="1890384" cy="80459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Life Cycle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294FAE-69A2-CFF7-D3A9-274AE6490116}"/>
              </a:ext>
            </a:extLst>
          </p:cNvPr>
          <p:cNvSpPr/>
          <p:nvPr/>
        </p:nvSpPr>
        <p:spPr>
          <a:xfrm>
            <a:off x="251955" y="4229727"/>
            <a:ext cx="2023443" cy="767559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Immunisation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AE0A482-541A-1C54-45ED-20C941EE6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205" y="0"/>
            <a:ext cx="6561667" cy="656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36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2C622-D404-5E3A-A610-9F8B16B39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6993A3-E0DE-61A6-7CB2-828F861A626C}"/>
              </a:ext>
            </a:extLst>
          </p:cNvPr>
          <p:cNvSpPr txBox="1"/>
          <p:nvPr/>
        </p:nvSpPr>
        <p:spPr>
          <a:xfrm>
            <a:off x="95461" y="129490"/>
            <a:ext cx="361293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W" sz="2000" b="1" dirty="0">
                <a:gradFill flip="none" rotWithShape="1">
                  <a:gsLst>
                    <a:gs pos="0">
                      <a:srgbClr val="005FD4"/>
                    </a:gs>
                    <a:gs pos="100000">
                      <a:srgbClr val="002060"/>
                    </a:gs>
                  </a:gsLst>
                  <a:lin ang="0" scaled="1"/>
                  <a:tileRect/>
                </a:gradFill>
                <a:latin typeface="Raleway" pitchFamily="2" charset="0"/>
              </a:rPr>
              <a:t>Other Key Considerations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005FD4"/>
                  </a:gs>
                  <a:gs pos="100000">
                    <a:srgbClr val="002060"/>
                  </a:gs>
                </a:gsLst>
                <a:lin ang="0" scaled="1"/>
                <a:tileRect/>
              </a:gra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488EEA-6E05-3D72-BA3C-AC35CC74DE59}"/>
              </a:ext>
            </a:extLst>
          </p:cNvPr>
          <p:cNvCxnSpPr>
            <a:cxnSpLocks/>
          </p:cNvCxnSpPr>
          <p:nvPr/>
        </p:nvCxnSpPr>
        <p:spPr>
          <a:xfrm>
            <a:off x="95461" y="466409"/>
            <a:ext cx="40096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EE52B3CC-6E1C-342F-8D4C-0A49E8275E77}"/>
              </a:ext>
            </a:extLst>
          </p:cNvPr>
          <p:cNvSpPr/>
          <p:nvPr/>
        </p:nvSpPr>
        <p:spPr>
          <a:xfrm>
            <a:off x="6263349" y="6550223"/>
            <a:ext cx="6293635" cy="30777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C82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6105FF-2DA5-130A-6A55-54B5FAC50A07}"/>
              </a:ext>
            </a:extLst>
          </p:cNvPr>
          <p:cNvSpPr txBox="1"/>
          <p:nvPr/>
        </p:nvSpPr>
        <p:spPr>
          <a:xfrm>
            <a:off x="6561203" y="6561337"/>
            <a:ext cx="4522309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ZAPF</a:t>
            </a:r>
            <a:r>
              <a:rPr kumimoji="0" lang="en-Z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| </a:t>
            </a:r>
            <a:r>
              <a:rPr lang="en-US" sz="12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Actuarial Matters for Board Chair and Principal Officer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C9B106-1220-573E-6AD9-553565AE4F97}"/>
              </a:ext>
            </a:extLst>
          </p:cNvPr>
          <p:cNvSpPr/>
          <p:nvPr/>
        </p:nvSpPr>
        <p:spPr>
          <a:xfrm>
            <a:off x="389557" y="656167"/>
            <a:ext cx="1845643" cy="79163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payable in USD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E3A7F8-1B5D-F1C3-9875-B9A0609D500F}"/>
              </a:ext>
            </a:extLst>
          </p:cNvPr>
          <p:cNvSpPr/>
          <p:nvPr/>
        </p:nvSpPr>
        <p:spPr>
          <a:xfrm>
            <a:off x="372624" y="2129367"/>
            <a:ext cx="1862576" cy="79163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Adequacy against PRE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52CB3A-A707-5CF1-04EE-0BB902389ED0}"/>
              </a:ext>
            </a:extLst>
          </p:cNvPr>
          <p:cNvSpPr/>
          <p:nvPr/>
        </p:nvSpPr>
        <p:spPr>
          <a:xfrm>
            <a:off x="347224" y="4042312"/>
            <a:ext cx="2031910" cy="578111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Compensation </a:t>
            </a:r>
            <a:r>
              <a:rPr lang="en-US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98C5C-1FA6-1D32-7798-636BAE512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255" y="-10638"/>
            <a:ext cx="5698745" cy="65553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F65129-F889-3E55-BA91-45A286914486}"/>
              </a:ext>
            </a:extLst>
          </p:cNvPr>
          <p:cNvSpPr/>
          <p:nvPr/>
        </p:nvSpPr>
        <p:spPr>
          <a:xfrm>
            <a:off x="347224" y="5551754"/>
            <a:ext cx="2031910" cy="578111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Real Inflation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72F431-A0E6-F45A-0466-E171C822FBF7}"/>
              </a:ext>
            </a:extLst>
          </p:cNvPr>
          <p:cNvSpPr/>
          <p:nvPr/>
        </p:nvSpPr>
        <p:spPr>
          <a:xfrm>
            <a:off x="3369824" y="656167"/>
            <a:ext cx="1845643" cy="79163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Analytics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F5494F-09A5-41C3-F8B4-BA47710A88C8}"/>
              </a:ext>
            </a:extLst>
          </p:cNvPr>
          <p:cNvSpPr/>
          <p:nvPr/>
        </p:nvSpPr>
        <p:spPr>
          <a:xfrm>
            <a:off x="3784691" y="2798234"/>
            <a:ext cx="1845643" cy="79163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Investigations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3D2D3B-14FA-BEB0-6D86-668C78BA065F}"/>
              </a:ext>
            </a:extLst>
          </p:cNvPr>
          <p:cNvSpPr/>
          <p:nvPr/>
        </p:nvSpPr>
        <p:spPr>
          <a:xfrm>
            <a:off x="3708400" y="4847167"/>
            <a:ext cx="1845643" cy="79163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Input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26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280107-5E3F-5C29-0A1B-1FE1E0591078}"/>
              </a:ext>
            </a:extLst>
          </p:cNvPr>
          <p:cNvSpPr txBox="1"/>
          <p:nvPr/>
        </p:nvSpPr>
        <p:spPr>
          <a:xfrm>
            <a:off x="3789321" y="2765901"/>
            <a:ext cx="4838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Georgia" panose="02040502050405020303" pitchFamily="18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595059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305</Words>
  <Application>Microsoft Office PowerPoint</Application>
  <PresentationFormat>Widescreen</PresentationFormat>
  <Paragraphs>85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Calibri Light</vt:lpstr>
      <vt:lpstr>Georgia</vt:lpstr>
      <vt:lpstr>Raleway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Prosper Matiashe</dc:creator>
  <cp:lastModifiedBy>Prosper T. Matiashe</cp:lastModifiedBy>
  <cp:revision>104</cp:revision>
  <dcterms:created xsi:type="dcterms:W3CDTF">2022-08-04T13:20:19Z</dcterms:created>
  <dcterms:modified xsi:type="dcterms:W3CDTF">2025-07-30T08:14:05Z</dcterms:modified>
</cp:coreProperties>
</file>