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62" r:id="rId6"/>
    <p:sldId id="263" r:id="rId7"/>
    <p:sldId id="264" r:id="rId8"/>
    <p:sldId id="266" r:id="rId9"/>
    <p:sldId id="259" r:id="rId10"/>
    <p:sldId id="272" r:id="rId11"/>
    <p:sldId id="274" r:id="rId12"/>
    <p:sldId id="275" r:id="rId13"/>
    <p:sldId id="277" r:id="rId14"/>
    <p:sldId id="269" r:id="rId15"/>
    <p:sldId id="278" r:id="rId16"/>
    <p:sldId id="279" r:id="rId17"/>
    <p:sldId id="270" r:id="rId18"/>
    <p:sldId id="265" r:id="rId19"/>
    <p:sldId id="280" r:id="rId20"/>
    <p:sldId id="267" r:id="rId21"/>
    <p:sldId id="26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9" d="100"/>
          <a:sy n="69" d="100"/>
        </p:scale>
        <p:origin x="-108" y="-534"/>
      </p:cViewPr>
      <p:guideLst/>
    </p:cSldViewPr>
  </p:slideViewPr>
  <p:notesTextViewPr>
    <p:cViewPr>
      <p:scale>
        <a:sx n="1" d="1"/>
        <a:sy n="1" d="1"/>
      </p:scale>
      <p:origin x="0" y="0"/>
    </p:cViewPr>
  </p:notesTextViewPr>
  <p:sorterViewPr>
    <p:cViewPr varScale="1">
      <p:scale>
        <a:sx n="100" d="100"/>
        <a:sy n="100" d="100"/>
      </p:scale>
      <p:origin x="0" y="-8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8FED9-5DFD-4AC3-9E13-03EB2CF98A23}" type="datetimeFigureOut">
              <a:rPr lang="en-ZW" smtClean="0"/>
              <a:t>9/10/2025</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667A9-E8BD-4A3F-B90D-E98A6E70A8A9}" type="slidenum">
              <a:rPr lang="en-ZW" smtClean="0"/>
              <a:t>‹#›</a:t>
            </a:fld>
            <a:endParaRPr lang="en-ZW"/>
          </a:p>
        </p:txBody>
      </p:sp>
    </p:spTree>
    <p:extLst>
      <p:ext uri="{BB962C8B-B14F-4D97-AF65-F5344CB8AC3E}">
        <p14:creationId xmlns:p14="http://schemas.microsoft.com/office/powerpoint/2010/main" val="103763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062E207D-AC7E-4EC4-9D40-F7FCAF59C160}" type="slidenum">
              <a:rPr lang="en-ZW" smtClean="0"/>
              <a:t>20</a:t>
            </a:fld>
            <a:endParaRPr lang="en-ZW"/>
          </a:p>
        </p:txBody>
      </p:sp>
    </p:spTree>
    <p:extLst>
      <p:ext uri="{BB962C8B-B14F-4D97-AF65-F5344CB8AC3E}">
        <p14:creationId xmlns:p14="http://schemas.microsoft.com/office/powerpoint/2010/main" val="97036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65FD13-2E0D-4DF2-8D17-3C861EBF522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81404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65FD13-2E0D-4DF2-8D17-3C861EBF522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216961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65FD13-2E0D-4DF2-8D17-3C861EBF522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19620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65FD13-2E0D-4DF2-8D17-3C861EBF522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15229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5FD13-2E0D-4DF2-8D17-3C861EBF522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5998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65FD13-2E0D-4DF2-8D17-3C861EBF522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414862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65FD13-2E0D-4DF2-8D17-3C861EBF5229}"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145343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65FD13-2E0D-4DF2-8D17-3C861EBF5229}"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42660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5FD13-2E0D-4DF2-8D17-3C861EBF5229}"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266898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5FD13-2E0D-4DF2-8D17-3C861EBF522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97869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5FD13-2E0D-4DF2-8D17-3C861EBF522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DB247-3139-4A99-B65F-10EB56F98BA7}" type="slidenum">
              <a:rPr lang="en-US" smtClean="0"/>
              <a:t>‹#›</a:t>
            </a:fld>
            <a:endParaRPr lang="en-US"/>
          </a:p>
        </p:txBody>
      </p:sp>
    </p:spTree>
    <p:extLst>
      <p:ext uri="{BB962C8B-B14F-4D97-AF65-F5344CB8AC3E}">
        <p14:creationId xmlns:p14="http://schemas.microsoft.com/office/powerpoint/2010/main" val="168414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5FD13-2E0D-4DF2-8D17-3C861EBF5229}"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DB247-3139-4A99-B65F-10EB56F98BA7}" type="slidenum">
              <a:rPr lang="en-US" smtClean="0"/>
              <a:t>‹#›</a:t>
            </a:fld>
            <a:endParaRPr lang="en-US"/>
          </a:p>
        </p:txBody>
      </p:sp>
    </p:spTree>
    <p:extLst>
      <p:ext uri="{BB962C8B-B14F-4D97-AF65-F5344CB8AC3E}">
        <p14:creationId xmlns:p14="http://schemas.microsoft.com/office/powerpoint/2010/main" val="198486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9415" y="2524259"/>
            <a:ext cx="5632824" cy="1015663"/>
          </a:xfrm>
          <a:prstGeom prst="rect">
            <a:avLst/>
          </a:prstGeom>
          <a:noFill/>
        </p:spPr>
        <p:txBody>
          <a:bodyPr wrap="none" rtlCol="0">
            <a:spAutoFit/>
          </a:bodyPr>
          <a:lstStyle/>
          <a:p>
            <a:r>
              <a:rPr lang="en-US" sz="2000" dirty="0">
                <a:solidFill>
                  <a:schemeClr val="bg1"/>
                </a:solidFill>
                <a:latin typeface="Arial Rounded MT Bold" panose="020F0704030504030204" pitchFamily="34" charset="0"/>
              </a:rPr>
              <a:t>INTERGRATED HEALTH CARE STRATEGIES</a:t>
            </a:r>
          </a:p>
          <a:p>
            <a:r>
              <a:rPr lang="en-US" sz="2000" dirty="0">
                <a:solidFill>
                  <a:schemeClr val="bg1"/>
                </a:solidFill>
                <a:latin typeface="Arial Rounded MT Bold" panose="020F0704030504030204" pitchFamily="34" charset="0"/>
              </a:rPr>
              <a:t>FOR RETIREMENT WELL BEING:</a:t>
            </a:r>
          </a:p>
          <a:p>
            <a:r>
              <a:rPr lang="en-US" sz="2000" dirty="0">
                <a:solidFill>
                  <a:schemeClr val="bg1"/>
                </a:solidFill>
                <a:latin typeface="Arial Rounded MT Bold" panose="020F0704030504030204" pitchFamily="34" charset="0"/>
              </a:rPr>
              <a:t>From workforce vitality to Pensioner Dignity</a:t>
            </a:r>
          </a:p>
        </p:txBody>
      </p:sp>
      <p:sp>
        <p:nvSpPr>
          <p:cNvPr id="5" name="TextBox 4"/>
          <p:cNvSpPr txBox="1"/>
          <p:nvPr/>
        </p:nvSpPr>
        <p:spPr>
          <a:xfrm>
            <a:off x="2099256" y="5306096"/>
            <a:ext cx="5224700" cy="369332"/>
          </a:xfrm>
          <a:prstGeom prst="rect">
            <a:avLst/>
          </a:prstGeom>
          <a:noFill/>
        </p:spPr>
        <p:txBody>
          <a:bodyPr wrap="none" rtlCol="0">
            <a:spAutoFit/>
          </a:bodyPr>
          <a:lstStyle/>
          <a:p>
            <a:r>
              <a:rPr lang="en-US" b="1" dirty="0">
                <a:solidFill>
                  <a:schemeClr val="bg1"/>
                </a:solidFill>
                <a:latin typeface="Arial Rounded MT Bold" panose="020F0704030504030204" pitchFamily="34" charset="0"/>
              </a:rPr>
              <a:t>Presentation done by : DR. A.K.K. CHIVAURA</a:t>
            </a:r>
          </a:p>
        </p:txBody>
      </p:sp>
    </p:spTree>
    <p:extLst>
      <p:ext uri="{BB962C8B-B14F-4D97-AF65-F5344CB8AC3E}">
        <p14:creationId xmlns:p14="http://schemas.microsoft.com/office/powerpoint/2010/main" val="200978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D53A8A-1D77-36A4-F7B6-B9A7ACC102DD}"/>
              </a:ext>
            </a:extLst>
          </p:cNvPr>
          <p:cNvSpPr>
            <a:spLocks noGrp="1"/>
          </p:cNvSpPr>
          <p:nvPr>
            <p:ph type="title"/>
          </p:nvPr>
        </p:nvSpPr>
        <p:spPr>
          <a:xfrm>
            <a:off x="258417" y="152228"/>
            <a:ext cx="10058400" cy="1325563"/>
          </a:xfrm>
        </p:spPr>
        <p:txBody>
          <a:bodyPr anchor="ctr">
            <a:normAutofit fontScale="90000"/>
          </a:bodyPr>
          <a:lstStyle/>
          <a:p>
            <a:br>
              <a:rPr lang="en-US" dirty="0"/>
            </a:br>
            <a:r>
              <a:rPr lang="en-US" sz="3100" dirty="0">
                <a:solidFill>
                  <a:schemeClr val="bg1"/>
                </a:solidFill>
                <a:latin typeface="Arial Rounded MT Bold" panose="020F0704030504030204" pitchFamily="34" charset="0"/>
              </a:rPr>
              <a:t>Solutions to improving healthcare access for pensioners</a:t>
            </a:r>
            <a:br>
              <a:rPr lang="en-US" dirty="0">
                <a:solidFill>
                  <a:schemeClr val="bg1"/>
                </a:solidFill>
              </a:rPr>
            </a:br>
            <a:endParaRPr lang="en-US" dirty="0">
              <a:solidFill>
                <a:schemeClr val="bg1"/>
              </a:solidFill>
            </a:endParaRPr>
          </a:p>
        </p:txBody>
      </p:sp>
      <p:sp>
        <p:nvSpPr>
          <p:cNvPr id="6" name="Content Placeholder 5">
            <a:extLst>
              <a:ext uri="{FF2B5EF4-FFF2-40B4-BE49-F238E27FC236}">
                <a16:creationId xmlns:a16="http://schemas.microsoft.com/office/drawing/2014/main" id="{89ACA5B5-3ECC-8FBD-D00F-3EB8425EA288}"/>
              </a:ext>
            </a:extLst>
          </p:cNvPr>
          <p:cNvSpPr>
            <a:spLocks noGrp="1"/>
          </p:cNvSpPr>
          <p:nvPr>
            <p:ph idx="1"/>
          </p:nvPr>
        </p:nvSpPr>
        <p:spPr>
          <a:xfrm>
            <a:off x="119336" y="1577008"/>
            <a:ext cx="11953328" cy="4572001"/>
          </a:xfrm>
        </p:spPr>
        <p:txBody>
          <a:bodyPr>
            <a:normAutofit fontScale="62500" lnSpcReduction="20000"/>
          </a:bodyPr>
          <a:lstStyle/>
          <a:p>
            <a:pPr marL="0" indent="0">
              <a:buNone/>
            </a:pPr>
            <a:r>
              <a:rPr lang="en-GB" dirty="0">
                <a:solidFill>
                  <a:schemeClr val="bg1"/>
                </a:solidFill>
              </a:rPr>
              <a:t>People who age in better health can remain productive for longer, continuing to make significant contributions to their families and communities and reduced need for family support and particularly for the emergency care which often causes financial as well as health crises in poor households. As a result, the health and care system need to respond to both existing and growing health and care challenges faced by people in older age, providing flexibility for a context specific analysis of the diseases and issues to be addressed to promote a comprehensive public-health response to population ageing. </a:t>
            </a:r>
          </a:p>
          <a:p>
            <a:pPr marL="457200" indent="-457200">
              <a:buAutoNum type="arabicPeriod"/>
            </a:pPr>
            <a:r>
              <a:rPr lang="en-GB" b="1" dirty="0">
                <a:solidFill>
                  <a:schemeClr val="bg1"/>
                </a:solidFill>
              </a:rPr>
              <a:t>Health systems operations </a:t>
            </a:r>
          </a:p>
          <a:p>
            <a:r>
              <a:rPr lang="en-GB" b="1" dirty="0">
                <a:solidFill>
                  <a:schemeClr val="bg1"/>
                </a:solidFill>
              </a:rPr>
              <a:t> </a:t>
            </a:r>
            <a:r>
              <a:rPr lang="en-GB" dirty="0">
                <a:solidFill>
                  <a:schemeClr val="bg1"/>
                </a:solidFill>
              </a:rPr>
              <a:t>Governments should ensure the rights of older people to age-friendly prevention, diagnosis and treatment, as well as home-based services and the economic and social contributions of older people are fully recognised such as caregivers of children orphaned by AIDS to promote healthy ageing of older populations. </a:t>
            </a:r>
          </a:p>
          <a:p>
            <a:r>
              <a:rPr lang="en-GB" dirty="0">
                <a:solidFill>
                  <a:schemeClr val="bg1"/>
                </a:solidFill>
              </a:rPr>
              <a:t>The health systems should be aligned to the needs of the older populations and have their health workforce including the community health workers appropriately trained with basic and/or specialised training on gerontological and geriatric skills to meet the health needs of the increasing number of older people.</a:t>
            </a:r>
          </a:p>
          <a:p>
            <a:r>
              <a:rPr lang="en-GB" dirty="0">
                <a:solidFill>
                  <a:schemeClr val="bg1"/>
                </a:solidFill>
              </a:rPr>
              <a:t>Health facilities need to be age-friendly through practical changes such as dedicating special clinic days for older people, promoting a no-queue policy for older people, training older HIV counsellors, and ensuring older patients (as well as their care givers) receive appropriate advice and follow up on the treatment regime which they should follow. More so, the essential drugs list for primary health care facilities should include medicines and consumables to treat the common health conditions related to NCDs, particularly for the prevalent conditions such as hypertension, arthritis, eye care and diabetes</a:t>
            </a:r>
            <a:r>
              <a:rPr lang="en-GB" dirty="0"/>
              <a:t>. </a:t>
            </a:r>
            <a:endParaRPr lang="en-ZW" dirty="0"/>
          </a:p>
        </p:txBody>
      </p:sp>
    </p:spTree>
    <p:extLst>
      <p:ext uri="{BB962C8B-B14F-4D97-AF65-F5344CB8AC3E}">
        <p14:creationId xmlns:p14="http://schemas.microsoft.com/office/powerpoint/2010/main" val="196018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3DA0-92A3-C89B-611E-161E1D0EC721}"/>
              </a:ext>
            </a:extLst>
          </p:cNvPr>
          <p:cNvSpPr>
            <a:spLocks noGrp="1"/>
          </p:cNvSpPr>
          <p:nvPr>
            <p:ph type="title"/>
          </p:nvPr>
        </p:nvSpPr>
        <p:spPr>
          <a:xfrm>
            <a:off x="493643" y="365125"/>
            <a:ext cx="10515600" cy="1325563"/>
          </a:xfrm>
        </p:spPr>
        <p:txBody>
          <a:bodyPr>
            <a:normAutofit fontScale="90000"/>
          </a:bodyPr>
          <a:lstStyle/>
          <a:p>
            <a:br>
              <a:rPr lang="en-US" dirty="0"/>
            </a:br>
            <a:r>
              <a:rPr lang="en-US" sz="3100" dirty="0">
                <a:solidFill>
                  <a:schemeClr val="bg1"/>
                </a:solidFill>
                <a:latin typeface="Arial Rounded MT Bold" panose="020F0704030504030204" pitchFamily="34" charset="0"/>
              </a:rPr>
              <a:t>Solutions to improving healthcare access for pensioners</a:t>
            </a:r>
            <a:br>
              <a:rPr lang="en-US" dirty="0">
                <a:solidFill>
                  <a:schemeClr val="bg1"/>
                </a:solidFill>
              </a:rPr>
            </a:br>
            <a:endParaRPr lang="en-ZW" dirty="0">
              <a:solidFill>
                <a:schemeClr val="bg1"/>
              </a:solidFill>
            </a:endParaRPr>
          </a:p>
        </p:txBody>
      </p:sp>
      <p:sp>
        <p:nvSpPr>
          <p:cNvPr id="3" name="Content Placeholder 2">
            <a:extLst>
              <a:ext uri="{FF2B5EF4-FFF2-40B4-BE49-F238E27FC236}">
                <a16:creationId xmlns:a16="http://schemas.microsoft.com/office/drawing/2014/main" id="{BFA00760-CD01-BB92-5DDA-EA4CF7A33A8D}"/>
              </a:ext>
            </a:extLst>
          </p:cNvPr>
          <p:cNvSpPr>
            <a:spLocks noGrp="1"/>
          </p:cNvSpPr>
          <p:nvPr>
            <p:ph idx="1"/>
          </p:nvPr>
        </p:nvSpPr>
        <p:spPr>
          <a:xfrm>
            <a:off x="335360" y="1828799"/>
            <a:ext cx="11856640" cy="5029201"/>
          </a:xfrm>
        </p:spPr>
        <p:txBody>
          <a:bodyPr>
            <a:normAutofit fontScale="62500" lnSpcReduction="20000"/>
          </a:bodyPr>
          <a:lstStyle/>
          <a:p>
            <a:pPr marL="0" indent="0">
              <a:buNone/>
            </a:pPr>
            <a:r>
              <a:rPr lang="en-GB" b="1" dirty="0"/>
              <a:t>2. </a:t>
            </a:r>
            <a:r>
              <a:rPr lang="en-GB" sz="2900" b="1" dirty="0">
                <a:solidFill>
                  <a:schemeClr val="bg1"/>
                </a:solidFill>
              </a:rPr>
              <a:t>Health information and research Health management:</a:t>
            </a:r>
          </a:p>
          <a:p>
            <a:pPr>
              <a:buFont typeface="Arial" panose="020B0604020202020204" pitchFamily="34" charset="0"/>
              <a:buChar char="•"/>
            </a:pPr>
            <a:r>
              <a:rPr lang="en-GB" sz="2900" b="1" dirty="0">
                <a:solidFill>
                  <a:schemeClr val="bg1"/>
                </a:solidFill>
              </a:rPr>
              <a:t>I</a:t>
            </a:r>
            <a:r>
              <a:rPr lang="en-GB" sz="2900" dirty="0">
                <a:solidFill>
                  <a:schemeClr val="bg1"/>
                </a:solidFill>
              </a:rPr>
              <a:t>nformation should be structured so that it can generate disaggregated data by gender and age for the 50+ age group to inform health policies, strategies and practice. Population based surveys, such as the DHS, should collect, analyse and report disaggregated data by age and gender for the 50+ age group. This would inform the health practices and policies to reflect the needs and rights of all people of all ages</a:t>
            </a:r>
          </a:p>
          <a:p>
            <a:pPr marL="0" indent="0">
              <a:buNone/>
            </a:pPr>
            <a:r>
              <a:rPr lang="en-GB" sz="2900" dirty="0">
                <a:solidFill>
                  <a:schemeClr val="bg1"/>
                </a:solidFill>
              </a:rPr>
              <a:t>3. </a:t>
            </a:r>
            <a:r>
              <a:rPr lang="en-GB" sz="2900" b="1" dirty="0">
                <a:solidFill>
                  <a:schemeClr val="bg1"/>
                </a:solidFill>
              </a:rPr>
              <a:t>Community awareness </a:t>
            </a:r>
          </a:p>
          <a:p>
            <a:pPr>
              <a:buFont typeface="Arial" panose="020B0604020202020204" pitchFamily="34" charset="0"/>
              <a:buChar char="•"/>
            </a:pPr>
            <a:r>
              <a:rPr lang="en-GB" sz="2900" dirty="0">
                <a:solidFill>
                  <a:schemeClr val="bg1"/>
                </a:solidFill>
              </a:rPr>
              <a:t>Awareness raising programmes and campaigns which are age-appropriate are urgently needed to ensure older people have the right information on their rights to prevention, diagnosis and treatment of common health conditions including chronic conditions. </a:t>
            </a:r>
          </a:p>
          <a:p>
            <a:pPr marL="0" indent="0">
              <a:buNone/>
            </a:pPr>
            <a:r>
              <a:rPr lang="en-GB" sz="2900" dirty="0">
                <a:solidFill>
                  <a:schemeClr val="bg1"/>
                </a:solidFill>
              </a:rPr>
              <a:t>4. </a:t>
            </a:r>
            <a:r>
              <a:rPr lang="en-GB" sz="2900" b="1" dirty="0">
                <a:solidFill>
                  <a:schemeClr val="bg1"/>
                </a:solidFill>
              </a:rPr>
              <a:t>Coordination and partnership </a:t>
            </a:r>
          </a:p>
          <a:p>
            <a:pPr>
              <a:buFont typeface="Arial" panose="020B0604020202020204" pitchFamily="34" charset="0"/>
              <a:buChar char="•"/>
            </a:pPr>
            <a:r>
              <a:rPr lang="en-GB" sz="2900" dirty="0">
                <a:solidFill>
                  <a:schemeClr val="bg1"/>
                </a:solidFill>
              </a:rPr>
              <a:t>There is need for a coordinated and integrated approach in which older people, local government, private sector, civil society and other stakeholder work together in promoting wholistic approach in promoting health ageing by ensuring stand along frameworks for older people are in place at national and local levels and are well resourced (skilled personnel on ageing and adequate budget). Additionally ensuring that sectors have adequate technical capacity and have included issues and rights of older people in their policies and programmes to ensure that older people benefit. </a:t>
            </a:r>
          </a:p>
          <a:p>
            <a:pPr marL="0" indent="0">
              <a:buNone/>
            </a:pPr>
            <a:r>
              <a:rPr lang="en-GB" sz="2900" dirty="0">
                <a:solidFill>
                  <a:schemeClr val="bg1"/>
                </a:solidFill>
              </a:rPr>
              <a:t>5. </a:t>
            </a:r>
            <a:r>
              <a:rPr lang="en-GB" sz="2900" b="1" dirty="0">
                <a:solidFill>
                  <a:schemeClr val="bg1"/>
                </a:solidFill>
              </a:rPr>
              <a:t>Livelihood and Social protection </a:t>
            </a:r>
          </a:p>
          <a:p>
            <a:pPr>
              <a:buFont typeface="Arial" panose="020B0604020202020204" pitchFamily="34" charset="0"/>
              <a:buChar char="•"/>
            </a:pPr>
            <a:r>
              <a:rPr lang="en-GB" sz="2900" dirty="0">
                <a:solidFill>
                  <a:schemeClr val="bg1"/>
                </a:solidFill>
              </a:rPr>
              <a:t>Livelihood and social protection programmes, particularly social transfers which are inclusive of older people, are proving to be an effective strategy to address barriers to access to health services and need to be replicated and scaled up</a:t>
            </a:r>
            <a:endParaRPr lang="en-ZW" sz="2900" dirty="0">
              <a:solidFill>
                <a:schemeClr val="bg1"/>
              </a:solidFill>
            </a:endParaRPr>
          </a:p>
        </p:txBody>
      </p:sp>
    </p:spTree>
    <p:extLst>
      <p:ext uri="{BB962C8B-B14F-4D97-AF65-F5344CB8AC3E}">
        <p14:creationId xmlns:p14="http://schemas.microsoft.com/office/powerpoint/2010/main" val="104076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170CD-808F-6270-3060-83A9E4A55B6E}"/>
              </a:ext>
            </a:extLst>
          </p:cNvPr>
          <p:cNvSpPr txBox="1"/>
          <p:nvPr/>
        </p:nvSpPr>
        <p:spPr>
          <a:xfrm>
            <a:off x="1099930" y="834887"/>
            <a:ext cx="4562531" cy="523220"/>
          </a:xfrm>
          <a:prstGeom prst="rect">
            <a:avLst/>
          </a:prstGeom>
          <a:noFill/>
        </p:spPr>
        <p:txBody>
          <a:bodyPr wrap="none" rtlCol="0">
            <a:spAutoFit/>
          </a:bodyPr>
          <a:lstStyle/>
          <a:p>
            <a:r>
              <a:rPr lang="en-GB" sz="2800" dirty="0">
                <a:solidFill>
                  <a:schemeClr val="bg1"/>
                </a:solidFill>
                <a:latin typeface="Arial Rounded MT Bold" panose="020F0704030504030204" pitchFamily="34" charset="0"/>
              </a:rPr>
              <a:t>RETIREMENT PLANNING</a:t>
            </a:r>
            <a:endParaRPr lang="en-ZW" sz="2800" dirty="0">
              <a:solidFill>
                <a:schemeClr val="bg1"/>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2224C34F-4C85-82CC-F511-04391F167FB5}"/>
              </a:ext>
            </a:extLst>
          </p:cNvPr>
          <p:cNvSpPr txBox="1"/>
          <p:nvPr/>
        </p:nvSpPr>
        <p:spPr>
          <a:xfrm>
            <a:off x="1099930" y="1881808"/>
            <a:ext cx="8523359" cy="646331"/>
          </a:xfrm>
          <a:prstGeom prst="rect">
            <a:avLst/>
          </a:prstGeom>
          <a:noFill/>
        </p:spPr>
        <p:txBody>
          <a:bodyPr wrap="none" rtlCol="0">
            <a:spAutoFit/>
          </a:bodyPr>
          <a:lstStyle/>
          <a:p>
            <a:r>
              <a:rPr lang="en-GB" dirty="0"/>
              <a:t>…</a:t>
            </a:r>
            <a:r>
              <a:rPr lang="en-GB" dirty="0">
                <a:solidFill>
                  <a:schemeClr val="bg1"/>
                </a:solidFill>
                <a:latin typeface="Arial Rounded MT Bold" panose="020F0704030504030204" pitchFamily="34" charset="0"/>
              </a:rPr>
              <a:t>Setting up of financial and lifestyle goals… as well as making decisions</a:t>
            </a:r>
          </a:p>
          <a:p>
            <a:r>
              <a:rPr lang="en-GB" dirty="0">
                <a:solidFill>
                  <a:schemeClr val="bg1"/>
                </a:solidFill>
                <a:latin typeface="Arial Rounded MT Bold" panose="020F0704030504030204" pitchFamily="34" charset="0"/>
              </a:rPr>
              <a:t>And taking actions to achieve a desired standard of living during retirement</a:t>
            </a:r>
            <a:endParaRPr lang="en-ZW" dirty="0">
              <a:solidFill>
                <a:schemeClr val="bg1"/>
              </a:solidFill>
            </a:endParaRPr>
          </a:p>
        </p:txBody>
      </p:sp>
      <p:sp>
        <p:nvSpPr>
          <p:cNvPr id="4" name="TextBox 3">
            <a:extLst>
              <a:ext uri="{FF2B5EF4-FFF2-40B4-BE49-F238E27FC236}">
                <a16:creationId xmlns:a16="http://schemas.microsoft.com/office/drawing/2014/main" id="{D377CF17-E548-692C-0C81-2FCDFB57FBAD}"/>
              </a:ext>
            </a:extLst>
          </p:cNvPr>
          <p:cNvSpPr txBox="1"/>
          <p:nvPr/>
        </p:nvSpPr>
        <p:spPr>
          <a:xfrm>
            <a:off x="1099930" y="2887390"/>
            <a:ext cx="6105839" cy="2670411"/>
          </a:xfrm>
          <a:prstGeom prst="rect">
            <a:avLst/>
          </a:prstGeom>
          <a:noFill/>
        </p:spPr>
        <p:txBody>
          <a:bodyPr wrap="none" rtlCol="0">
            <a:spAutoFit/>
          </a:bodyPr>
          <a:lstStyle/>
          <a:p>
            <a:pPr>
              <a:lnSpc>
                <a:spcPct val="150000"/>
              </a:lnSpc>
            </a:pPr>
            <a:r>
              <a:rPr lang="en-GB" sz="2400" dirty="0">
                <a:solidFill>
                  <a:schemeClr val="bg1"/>
                </a:solidFill>
                <a:latin typeface="Arial Rounded MT Bold" panose="020F0704030504030204" pitchFamily="34" charset="0"/>
              </a:rPr>
              <a:t>Some common mistakes</a:t>
            </a:r>
          </a:p>
          <a:p>
            <a:pPr marL="342900" indent="-342900">
              <a:lnSpc>
                <a:spcPct val="150000"/>
              </a:lnSpc>
              <a:buFontTx/>
              <a:buChar char="-"/>
            </a:pPr>
            <a:r>
              <a:rPr lang="en-GB" dirty="0">
                <a:solidFill>
                  <a:schemeClr val="bg1"/>
                </a:solidFill>
                <a:latin typeface="Arial Rounded MT Bold" panose="020F0704030504030204" pitchFamily="34" charset="0"/>
              </a:rPr>
              <a:t>Putting off savings</a:t>
            </a:r>
          </a:p>
          <a:p>
            <a:pPr marL="342900" indent="-342900">
              <a:lnSpc>
                <a:spcPct val="150000"/>
              </a:lnSpc>
              <a:buFontTx/>
              <a:buChar char="-"/>
            </a:pPr>
            <a:r>
              <a:rPr lang="en-GB" dirty="0">
                <a:solidFill>
                  <a:schemeClr val="bg1"/>
                </a:solidFill>
                <a:latin typeface="Arial Rounded MT Bold" panose="020F0704030504030204" pitchFamily="34" charset="0"/>
              </a:rPr>
              <a:t>Ignoring long term care</a:t>
            </a:r>
          </a:p>
          <a:p>
            <a:pPr marL="342900" indent="-342900">
              <a:lnSpc>
                <a:spcPct val="150000"/>
              </a:lnSpc>
              <a:buFontTx/>
              <a:buChar char="-"/>
            </a:pPr>
            <a:r>
              <a:rPr lang="en-GB" dirty="0">
                <a:solidFill>
                  <a:schemeClr val="bg1"/>
                </a:solidFill>
                <a:latin typeface="Arial Rounded MT Bold" panose="020F0704030504030204" pitchFamily="34" charset="0"/>
              </a:rPr>
              <a:t>Having no other income streams other than salary</a:t>
            </a:r>
          </a:p>
          <a:p>
            <a:pPr marL="342900" indent="-342900">
              <a:lnSpc>
                <a:spcPct val="150000"/>
              </a:lnSpc>
              <a:buFontTx/>
              <a:buChar char="-"/>
            </a:pPr>
            <a:r>
              <a:rPr lang="en-GB" dirty="0">
                <a:solidFill>
                  <a:schemeClr val="bg1"/>
                </a:solidFill>
                <a:latin typeface="Arial Rounded MT Bold" panose="020F0704030504030204" pitchFamily="34" charset="0"/>
              </a:rPr>
              <a:t>Not having a home</a:t>
            </a:r>
          </a:p>
          <a:p>
            <a:pPr marL="342900" indent="-342900">
              <a:lnSpc>
                <a:spcPct val="150000"/>
              </a:lnSpc>
              <a:buFontTx/>
              <a:buChar char="-"/>
            </a:pPr>
            <a:r>
              <a:rPr lang="en-GB" dirty="0">
                <a:solidFill>
                  <a:schemeClr val="bg1"/>
                </a:solidFill>
                <a:latin typeface="Arial Rounded MT Bold" panose="020F0704030504030204" pitchFamily="34" charset="0"/>
              </a:rPr>
              <a:t>Neglecting estate planning</a:t>
            </a:r>
            <a:endParaRPr lang="en-ZW"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82063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8986-B176-CDE3-3BA6-3FB0C372E56C}"/>
              </a:ext>
            </a:extLst>
          </p:cNvPr>
          <p:cNvSpPr>
            <a:spLocks noGrp="1"/>
          </p:cNvSpPr>
          <p:nvPr>
            <p:ph type="title"/>
          </p:nvPr>
        </p:nvSpPr>
        <p:spPr>
          <a:xfrm>
            <a:off x="280533" y="1378227"/>
            <a:ext cx="4230100" cy="3629674"/>
          </a:xfrm>
        </p:spPr>
        <p:txBody>
          <a:bodyPr anchor="b">
            <a:noAutofit/>
          </a:bodyPr>
          <a:lstStyle/>
          <a:p>
            <a:pPr algn="r"/>
            <a:r>
              <a:rPr lang="en-US" sz="2800" dirty="0">
                <a:solidFill>
                  <a:schemeClr val="bg1"/>
                </a:solidFill>
                <a:latin typeface="Arial Rounded MT Bold" panose="020F0704030504030204" pitchFamily="34" charset="0"/>
              </a:rPr>
              <a:t>Palliative Care As A Pillar for Retirement:</a:t>
            </a:r>
            <a:br>
              <a:rPr lang="en-US" sz="2800" dirty="0">
                <a:solidFill>
                  <a:schemeClr val="bg1"/>
                </a:solidFill>
                <a:latin typeface="Arial Rounded MT Bold" panose="020F0704030504030204" pitchFamily="34" charset="0"/>
              </a:rPr>
            </a:br>
            <a:br>
              <a:rPr lang="en-US" sz="2800" dirty="0">
                <a:solidFill>
                  <a:schemeClr val="bg1"/>
                </a:solidFill>
                <a:latin typeface="Arial Rounded MT Bold" panose="020F0704030504030204" pitchFamily="34" charset="0"/>
              </a:rPr>
            </a:br>
            <a:r>
              <a:rPr lang="en-US" sz="2800" dirty="0">
                <a:solidFill>
                  <a:schemeClr val="bg1"/>
                </a:solidFill>
                <a:latin typeface="Arial Rounded MT Bold" panose="020F0704030504030204" pitchFamily="34" charset="0"/>
              </a:rPr>
              <a:t>Early Screening, Chronic Disease management</a:t>
            </a:r>
            <a:br>
              <a:rPr lang="en-US" sz="2800" dirty="0">
                <a:solidFill>
                  <a:schemeClr val="bg1"/>
                </a:solidFill>
                <a:latin typeface="Arial Rounded MT Bold" panose="020F0704030504030204" pitchFamily="34" charset="0"/>
              </a:rPr>
            </a:br>
            <a:r>
              <a:rPr lang="en-US" sz="2800" dirty="0">
                <a:solidFill>
                  <a:schemeClr val="bg1"/>
                </a:solidFill>
                <a:latin typeface="Arial Rounded MT Bold" panose="020F0704030504030204" pitchFamily="34" charset="0"/>
              </a:rPr>
              <a:t> </a:t>
            </a:r>
            <a:br>
              <a:rPr lang="en-US" sz="2800" dirty="0">
                <a:solidFill>
                  <a:schemeClr val="bg1"/>
                </a:solidFill>
                <a:latin typeface="Arial Rounded MT Bold" panose="020F0704030504030204" pitchFamily="34" charset="0"/>
              </a:rPr>
            </a:br>
            <a:r>
              <a:rPr lang="en-US" sz="2800" dirty="0">
                <a:solidFill>
                  <a:schemeClr val="bg1"/>
                </a:solidFill>
                <a:latin typeface="Arial Rounded MT Bold" panose="020F0704030504030204" pitchFamily="34" charset="0"/>
              </a:rPr>
              <a:t>Mental Health and Stress Reduction </a:t>
            </a:r>
          </a:p>
        </p:txBody>
      </p:sp>
      <p:sp>
        <p:nvSpPr>
          <p:cNvPr id="3" name="Content Placeholder 2">
            <a:extLst>
              <a:ext uri="{FF2B5EF4-FFF2-40B4-BE49-F238E27FC236}">
                <a16:creationId xmlns:a16="http://schemas.microsoft.com/office/drawing/2014/main" id="{B31FA19A-CFAB-B3DB-FAD3-311D907B9240}"/>
              </a:ext>
            </a:extLst>
          </p:cNvPr>
          <p:cNvSpPr>
            <a:spLocks noGrp="1"/>
          </p:cNvSpPr>
          <p:nvPr>
            <p:ph idx="1"/>
          </p:nvPr>
        </p:nvSpPr>
        <p:spPr>
          <a:xfrm>
            <a:off x="5141843" y="649480"/>
            <a:ext cx="6223763" cy="5546047"/>
          </a:xfrm>
        </p:spPr>
        <p:txBody>
          <a:bodyPr anchor="ctr">
            <a:normAutofit/>
          </a:bodyPr>
          <a:lstStyle/>
          <a:p>
            <a:endParaRPr lang="en-US" sz="1600" dirty="0"/>
          </a:p>
          <a:p>
            <a:pPr algn="just"/>
            <a:endParaRPr lang="en-US" sz="1600" dirty="0">
              <a:solidFill>
                <a:schemeClr val="bg1"/>
              </a:solidFill>
            </a:endParaRPr>
          </a:p>
          <a:p>
            <a:pPr algn="just"/>
            <a:r>
              <a:rPr lang="en-US" sz="1600" dirty="0">
                <a:solidFill>
                  <a:schemeClr val="bg1"/>
                </a:solidFill>
              </a:rPr>
              <a:t>Preventative healthcare is a pillar of retirement planning because it promotes a long, healthy, and active retirement by detecting and preventing diseases early through lifestyle changes, regular check-ups, and screenings.</a:t>
            </a:r>
          </a:p>
          <a:p>
            <a:pPr marL="0" indent="0" algn="just">
              <a:buNone/>
            </a:pPr>
            <a:r>
              <a:rPr lang="en-US" sz="1600" b="1" dirty="0">
                <a:solidFill>
                  <a:schemeClr val="bg1"/>
                </a:solidFill>
              </a:rPr>
              <a:t>Why Palliative Healthcare is Crucial for Retirement </a:t>
            </a:r>
          </a:p>
          <a:p>
            <a:pPr algn="just"/>
            <a:r>
              <a:rPr lang="en-US" sz="1600" dirty="0">
                <a:solidFill>
                  <a:schemeClr val="bg1"/>
                </a:solidFill>
              </a:rPr>
              <a:t>Extends your Life span: By focusing on prevention, you can increase the number of years you enjoy a high quality of life, rather than just extending your lifespan. </a:t>
            </a:r>
          </a:p>
          <a:p>
            <a:pPr marL="0" indent="0" algn="just">
              <a:buNone/>
            </a:pPr>
            <a:r>
              <a:rPr lang="en-US" sz="1600" b="1" dirty="0">
                <a:solidFill>
                  <a:schemeClr val="bg1"/>
                </a:solidFill>
              </a:rPr>
              <a:t>Early Screening, Chronic Disease Management </a:t>
            </a:r>
          </a:p>
          <a:p>
            <a:pPr algn="just"/>
            <a:r>
              <a:rPr lang="en-US" sz="1600" dirty="0">
                <a:solidFill>
                  <a:schemeClr val="bg1"/>
                </a:solidFill>
              </a:rPr>
              <a:t>Early screening for retired members is vital as it identifies chronic diseases like heart disease, diabetes, and cancer at their earliest stages, enabling timely intervention to prevent severe complications and improve quality of life</a:t>
            </a:r>
          </a:p>
          <a:p>
            <a:pPr algn="just"/>
            <a:r>
              <a:rPr lang="en-US" sz="1600" dirty="0">
                <a:solidFill>
                  <a:schemeClr val="bg1"/>
                </a:solidFill>
              </a:rPr>
              <a:t>Effective management includes regular medical check-ups, adherence to prescribed medications, healthy lifestyle changes such as a balanced diet and regular physical activity, and participation in support groups for emotional well-being</a:t>
            </a:r>
          </a:p>
          <a:p>
            <a:endParaRPr lang="en-US" sz="1600" dirty="0">
              <a:solidFill>
                <a:schemeClr val="bg1"/>
              </a:solidFill>
            </a:endParaRPr>
          </a:p>
          <a:p>
            <a:endParaRPr lang="en-US" sz="1600" dirty="0">
              <a:solidFill>
                <a:schemeClr val="bg1"/>
              </a:solidFill>
            </a:endParaRPr>
          </a:p>
          <a:p>
            <a:pPr marL="0" indent="0">
              <a:buNone/>
            </a:pPr>
            <a:endParaRPr lang="en-US" sz="1600" dirty="0"/>
          </a:p>
        </p:txBody>
      </p:sp>
    </p:spTree>
    <p:extLst>
      <p:ext uri="{BB962C8B-B14F-4D97-AF65-F5344CB8AC3E}">
        <p14:creationId xmlns:p14="http://schemas.microsoft.com/office/powerpoint/2010/main" val="415031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7F7B72-EB45-84C9-B96E-ED98FFE9F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52252" y="457200"/>
            <a:ext cx="9287495" cy="5943600"/>
          </a:xfrm>
          <a:prstGeom prst="rect">
            <a:avLst/>
          </a:prstGeom>
          <a:noFill/>
        </p:spPr>
      </p:pic>
    </p:spTree>
    <p:extLst>
      <p:ext uri="{BB962C8B-B14F-4D97-AF65-F5344CB8AC3E}">
        <p14:creationId xmlns:p14="http://schemas.microsoft.com/office/powerpoint/2010/main" val="400130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074-CEA8-AE2E-D955-B7F0F569BEDB}"/>
              </a:ext>
            </a:extLst>
          </p:cNvPr>
          <p:cNvSpPr>
            <a:spLocks noGrp="1"/>
          </p:cNvSpPr>
          <p:nvPr>
            <p:ph type="title"/>
          </p:nvPr>
        </p:nvSpPr>
        <p:spPr>
          <a:xfrm>
            <a:off x="457981" y="1444487"/>
            <a:ext cx="3201366" cy="2857884"/>
          </a:xfrm>
        </p:spPr>
        <p:txBody>
          <a:bodyPr anchor="b">
            <a:normAutofit/>
          </a:bodyPr>
          <a:lstStyle/>
          <a:p>
            <a:pPr algn="r"/>
            <a:r>
              <a:rPr lang="en-US" sz="2000" dirty="0">
                <a:solidFill>
                  <a:schemeClr val="bg1"/>
                </a:solidFill>
                <a:latin typeface="Arial Rounded MT Bold" panose="020F0704030504030204" pitchFamily="34" charset="0"/>
              </a:rPr>
              <a:t>NAVIGATING THE BURDEN OF NON-COMMUNICABLE DISEASES:</a:t>
            </a:r>
            <a:br>
              <a:rPr lang="en-US" sz="2000" dirty="0">
                <a:solidFill>
                  <a:schemeClr val="bg1"/>
                </a:solidFill>
                <a:latin typeface="Arial Rounded MT Bold" panose="020F0704030504030204" pitchFamily="34" charset="0"/>
              </a:rPr>
            </a:br>
            <a:r>
              <a:rPr lang="en-US" sz="2000" dirty="0">
                <a:solidFill>
                  <a:schemeClr val="bg1"/>
                </a:solidFill>
                <a:latin typeface="Arial Rounded MT Bold" panose="020F0704030504030204" pitchFamily="34" charset="0"/>
              </a:rPr>
              <a:t>Long term financial and social implications </a:t>
            </a:r>
            <a:br>
              <a:rPr lang="en-US" sz="2000" dirty="0">
                <a:solidFill>
                  <a:schemeClr val="bg1"/>
                </a:solidFill>
                <a:latin typeface="Arial Rounded MT Bold" panose="020F0704030504030204" pitchFamily="34" charset="0"/>
              </a:rPr>
            </a:br>
            <a:r>
              <a:rPr lang="en-US" sz="2000" dirty="0">
                <a:solidFill>
                  <a:schemeClr val="bg1"/>
                </a:solidFill>
                <a:latin typeface="Arial Rounded MT Bold" panose="020F0704030504030204" pitchFamily="34" charset="0"/>
              </a:rPr>
              <a:t>Role of Pension funds helping affected members </a:t>
            </a:r>
          </a:p>
        </p:txBody>
      </p:sp>
      <p:sp>
        <p:nvSpPr>
          <p:cNvPr id="3" name="Content Placeholder 2">
            <a:extLst>
              <a:ext uri="{FF2B5EF4-FFF2-40B4-BE49-F238E27FC236}">
                <a16:creationId xmlns:a16="http://schemas.microsoft.com/office/drawing/2014/main" id="{BD1B3A9A-5D01-9A27-BD3D-EA642B1204F7}"/>
              </a:ext>
            </a:extLst>
          </p:cNvPr>
          <p:cNvSpPr>
            <a:spLocks noGrp="1"/>
          </p:cNvSpPr>
          <p:nvPr>
            <p:ph idx="1"/>
          </p:nvPr>
        </p:nvSpPr>
        <p:spPr>
          <a:xfrm>
            <a:off x="4810259" y="649480"/>
            <a:ext cx="6555347" cy="5546047"/>
          </a:xfrm>
        </p:spPr>
        <p:txBody>
          <a:bodyPr anchor="ctr">
            <a:normAutofit/>
          </a:bodyPr>
          <a:lstStyle/>
          <a:p>
            <a:pPr algn="just"/>
            <a:r>
              <a:rPr lang="en-US" sz="1700" dirty="0">
                <a:solidFill>
                  <a:schemeClr val="bg1"/>
                </a:solidFill>
              </a:rPr>
              <a:t>Navigating the burden of long-term non-communicable diseases (NCDs) requires a comprehensive, multi-sectoral approach that includes risk factor reduction through healthy lifestyles, improved access to screening and treatment in primary healthcare, and investment in management and palliative care.</a:t>
            </a:r>
          </a:p>
          <a:p>
            <a:pPr marL="0" indent="0" algn="just">
              <a:buNone/>
            </a:pPr>
            <a:r>
              <a:rPr lang="en-US" sz="1700" dirty="0">
                <a:solidFill>
                  <a:schemeClr val="bg1"/>
                </a:solidFill>
              </a:rPr>
              <a:t>Financial Implications</a:t>
            </a:r>
          </a:p>
          <a:p>
            <a:pPr algn="just"/>
            <a:r>
              <a:rPr lang="en-US" sz="1700" dirty="0">
                <a:solidFill>
                  <a:schemeClr val="bg1"/>
                </a:solidFill>
              </a:rPr>
              <a:t>Non-communicable diseases (NCDs) create significant financial burdens at the individual, national, and global levels through increased healthcare costs, lost productivity from disability and premature death, and reduced economic growth</a:t>
            </a:r>
          </a:p>
          <a:p>
            <a:pPr algn="just"/>
            <a:r>
              <a:rPr lang="en-US" sz="1700" b="1" dirty="0">
                <a:solidFill>
                  <a:schemeClr val="bg1"/>
                </a:solidFill>
              </a:rPr>
              <a:t>Out-of-pocket expenses</a:t>
            </a:r>
            <a:r>
              <a:rPr lang="en-US" sz="1700" dirty="0">
                <a:solidFill>
                  <a:schemeClr val="bg1"/>
                </a:solidFill>
              </a:rPr>
              <a:t>: NCDs require ongoing, often expensive, care, leading to high out-of-pocket payments for individuals and families, especially in countries with inadequate insurance and public health spending.</a:t>
            </a:r>
          </a:p>
          <a:p>
            <a:pPr marL="0" indent="0" algn="just">
              <a:buNone/>
            </a:pPr>
            <a:r>
              <a:rPr lang="en-US" sz="1700" dirty="0">
                <a:solidFill>
                  <a:schemeClr val="bg1"/>
                </a:solidFill>
              </a:rPr>
              <a:t>Social Implications </a:t>
            </a:r>
          </a:p>
          <a:p>
            <a:pPr algn="just"/>
            <a:r>
              <a:rPr lang="en-US" sz="1700" b="1" dirty="0">
                <a:solidFill>
                  <a:schemeClr val="bg1"/>
                </a:solidFill>
              </a:rPr>
              <a:t>Poverty and Impoverishment: </a:t>
            </a:r>
            <a:r>
              <a:rPr lang="en-US" sz="1700" dirty="0">
                <a:solidFill>
                  <a:schemeClr val="bg1"/>
                </a:solidFill>
              </a:rPr>
              <a:t>The high cost of NCD treatment can push</a:t>
            </a:r>
            <a:r>
              <a:rPr lang="en-US" sz="1700" b="1" dirty="0">
                <a:solidFill>
                  <a:schemeClr val="bg1"/>
                </a:solidFill>
              </a:rPr>
              <a:t> </a:t>
            </a:r>
            <a:r>
              <a:rPr lang="en-US" sz="1700" dirty="0">
                <a:solidFill>
                  <a:schemeClr val="bg1"/>
                </a:solidFill>
              </a:rPr>
              <a:t> individuals and families into poverty, as they struggle to afford healthcare and often choose to forgo necessary treatment</a:t>
            </a:r>
          </a:p>
        </p:txBody>
      </p:sp>
    </p:spTree>
    <p:extLst>
      <p:ext uri="{BB962C8B-B14F-4D97-AF65-F5344CB8AC3E}">
        <p14:creationId xmlns:p14="http://schemas.microsoft.com/office/powerpoint/2010/main" val="78140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2F8C-C10F-BEC3-1FAF-041CADBBA74A}"/>
              </a:ext>
            </a:extLst>
          </p:cNvPr>
          <p:cNvSpPr>
            <a:spLocks noGrp="1"/>
          </p:cNvSpPr>
          <p:nvPr>
            <p:ph type="title"/>
          </p:nvPr>
        </p:nvSpPr>
        <p:spPr>
          <a:xfrm>
            <a:off x="826395" y="1736034"/>
            <a:ext cx="4230100" cy="2052787"/>
          </a:xfrm>
        </p:spPr>
        <p:txBody>
          <a:bodyPr anchor="b">
            <a:normAutofit/>
          </a:bodyPr>
          <a:lstStyle/>
          <a:p>
            <a:pPr algn="r"/>
            <a:r>
              <a:rPr lang="en-US" sz="2800" b="1" dirty="0">
                <a:solidFill>
                  <a:schemeClr val="bg1"/>
                </a:solidFill>
                <a:latin typeface="Arial Rounded MT Bold" panose="020F0704030504030204" pitchFamily="34" charset="0"/>
              </a:rPr>
              <a:t>Role of Pension Funds in Helping Affected Members </a:t>
            </a:r>
          </a:p>
        </p:txBody>
      </p:sp>
      <p:sp>
        <p:nvSpPr>
          <p:cNvPr id="3" name="Content Placeholder 2">
            <a:extLst>
              <a:ext uri="{FF2B5EF4-FFF2-40B4-BE49-F238E27FC236}">
                <a16:creationId xmlns:a16="http://schemas.microsoft.com/office/drawing/2014/main" id="{D160BA56-068C-0D61-0D99-8C7D8F1BBA99}"/>
              </a:ext>
            </a:extLst>
          </p:cNvPr>
          <p:cNvSpPr>
            <a:spLocks noGrp="1"/>
          </p:cNvSpPr>
          <p:nvPr>
            <p:ph idx="1"/>
          </p:nvPr>
        </p:nvSpPr>
        <p:spPr>
          <a:xfrm>
            <a:off x="5658678" y="649480"/>
            <a:ext cx="5706927" cy="5546047"/>
          </a:xfrm>
        </p:spPr>
        <p:txBody>
          <a:bodyPr anchor="ctr">
            <a:normAutofit/>
          </a:bodyPr>
          <a:lstStyle/>
          <a:p>
            <a:pPr lvl="0" algn="just"/>
            <a:r>
              <a:rPr lang="en-US" sz="1900" b="1" dirty="0">
                <a:solidFill>
                  <a:schemeClr val="bg1"/>
                </a:solidFill>
              </a:rPr>
              <a:t>Investing in NCD Prevention: Pension</a:t>
            </a:r>
            <a:r>
              <a:rPr lang="en-US" sz="1900" dirty="0">
                <a:solidFill>
                  <a:schemeClr val="bg1"/>
                </a:solidFill>
              </a:rPr>
              <a:t> funds can allocate some of their investments to funds or projects focused on NCD prevention, health promotion, and the development of healthier communities. </a:t>
            </a:r>
          </a:p>
          <a:p>
            <a:pPr lvl="0" algn="just"/>
            <a:r>
              <a:rPr lang="en-US" sz="1900" b="1" dirty="0">
                <a:solidFill>
                  <a:schemeClr val="bg1"/>
                </a:solidFill>
              </a:rPr>
              <a:t>Supporting Healthcare Systems: By</a:t>
            </a:r>
            <a:r>
              <a:rPr lang="en-US" sz="1900" dirty="0">
                <a:solidFill>
                  <a:schemeClr val="bg1"/>
                </a:solidFill>
              </a:rPr>
              <a:t> investing in sectors that strengthen healthcare infrastructure and services, such as public health initiatives and chronic disease management programs, pension funds can indirectly contribute to better NCD outcomes. </a:t>
            </a:r>
          </a:p>
          <a:p>
            <a:pPr lvl="0" algn="just"/>
            <a:r>
              <a:rPr lang="en-US" sz="1900" b="1" dirty="0">
                <a:solidFill>
                  <a:schemeClr val="bg1"/>
                </a:solidFill>
              </a:rPr>
              <a:t>Promoting Health-Focused Investments: They</a:t>
            </a:r>
            <a:r>
              <a:rPr lang="en-US" sz="1900" dirty="0">
                <a:solidFill>
                  <a:schemeClr val="bg1"/>
                </a:solidFill>
              </a:rPr>
              <a:t> can channel investments into companies and industries that align with public health goals, such as those involved in the development of affordable NCD medication and health technologies. </a:t>
            </a:r>
          </a:p>
          <a:p>
            <a:endParaRPr lang="en-US" sz="1900" dirty="0"/>
          </a:p>
        </p:txBody>
      </p:sp>
    </p:spTree>
    <p:extLst>
      <p:ext uri="{BB962C8B-B14F-4D97-AF65-F5344CB8AC3E}">
        <p14:creationId xmlns:p14="http://schemas.microsoft.com/office/powerpoint/2010/main" val="176980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EBCFE9-F64E-B3C2-1318-32700CFD0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52252" y="457200"/>
            <a:ext cx="9287495" cy="5943600"/>
          </a:xfrm>
          <a:prstGeom prst="rect">
            <a:avLst/>
          </a:prstGeom>
          <a:noFill/>
        </p:spPr>
      </p:pic>
    </p:spTree>
    <p:extLst>
      <p:ext uri="{BB962C8B-B14F-4D97-AF65-F5344CB8AC3E}">
        <p14:creationId xmlns:p14="http://schemas.microsoft.com/office/powerpoint/2010/main" val="142965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FF91-CDF4-D8CE-0A52-63556CEECD64}"/>
              </a:ext>
            </a:extLst>
          </p:cNvPr>
          <p:cNvSpPr>
            <a:spLocks noGrp="1"/>
          </p:cNvSpPr>
          <p:nvPr>
            <p:ph type="title"/>
          </p:nvPr>
        </p:nvSpPr>
        <p:spPr>
          <a:xfrm>
            <a:off x="678098" y="2319130"/>
            <a:ext cx="4230100" cy="1640140"/>
          </a:xfrm>
        </p:spPr>
        <p:txBody>
          <a:bodyPr anchor="b">
            <a:normAutofit fontScale="90000"/>
          </a:bodyPr>
          <a:lstStyle/>
          <a:p>
            <a:pPr algn="r"/>
            <a:r>
              <a:rPr lang="en-US" sz="3100" dirty="0">
                <a:solidFill>
                  <a:schemeClr val="bg1"/>
                </a:solidFill>
                <a:latin typeface="Arial Rounded MT Bold" panose="020F0704030504030204" pitchFamily="34" charset="0"/>
              </a:rPr>
              <a:t>Healthcare needs </a:t>
            </a:r>
            <a:r>
              <a:rPr lang="en-US" sz="2800" dirty="0">
                <a:solidFill>
                  <a:schemeClr val="bg1"/>
                </a:solidFill>
                <a:latin typeface="Arial Rounded MT Bold" panose="020F0704030504030204" pitchFamily="34" charset="0"/>
              </a:rPr>
              <a:t>for Ageing Populations:</a:t>
            </a:r>
            <a:br>
              <a:rPr lang="en-US" sz="2800" dirty="0">
                <a:solidFill>
                  <a:schemeClr val="bg1"/>
                </a:solidFill>
                <a:latin typeface="Arial Rounded MT Bold" panose="020F0704030504030204" pitchFamily="34" charset="0"/>
              </a:rPr>
            </a:br>
            <a:r>
              <a:rPr lang="en-US" sz="2800" dirty="0">
                <a:solidFill>
                  <a:schemeClr val="bg1"/>
                </a:solidFill>
                <a:latin typeface="Arial Rounded MT Bold" panose="020F0704030504030204" pitchFamily="34" charset="0"/>
              </a:rPr>
              <a:t>Geriatric care models and palliative support </a:t>
            </a:r>
          </a:p>
        </p:txBody>
      </p:sp>
      <p:sp>
        <p:nvSpPr>
          <p:cNvPr id="3" name="Content Placeholder 2">
            <a:extLst>
              <a:ext uri="{FF2B5EF4-FFF2-40B4-BE49-F238E27FC236}">
                <a16:creationId xmlns:a16="http://schemas.microsoft.com/office/drawing/2014/main" id="{3A8D2AA5-6A25-FF3B-B7BE-B169425F0873}"/>
              </a:ext>
            </a:extLst>
          </p:cNvPr>
          <p:cNvSpPr>
            <a:spLocks noGrp="1"/>
          </p:cNvSpPr>
          <p:nvPr>
            <p:ph idx="1"/>
          </p:nvPr>
        </p:nvSpPr>
        <p:spPr>
          <a:xfrm>
            <a:off x="5433392" y="649480"/>
            <a:ext cx="5932214" cy="5546047"/>
          </a:xfrm>
        </p:spPr>
        <p:txBody>
          <a:bodyPr anchor="ctr">
            <a:normAutofit/>
          </a:bodyPr>
          <a:lstStyle/>
          <a:p>
            <a:endParaRPr lang="en-US" sz="1300" dirty="0"/>
          </a:p>
          <a:p>
            <a:pPr algn="just"/>
            <a:r>
              <a:rPr lang="en-US" sz="1300" dirty="0">
                <a:solidFill>
                  <a:schemeClr val="bg1"/>
                </a:solidFill>
              </a:rPr>
              <a:t>The healthcare needs of aging populations are complex and require person-centered, integrated approaches due to increased chronic conditions, cognitive decline, and social factors</a:t>
            </a:r>
          </a:p>
          <a:p>
            <a:pPr algn="just"/>
            <a:r>
              <a:rPr lang="en-US" sz="1300" dirty="0">
                <a:solidFill>
                  <a:schemeClr val="bg1"/>
                </a:solidFill>
              </a:rPr>
              <a:t>Key needs include managing multiple chronic conditions like heart disease, diabetes</a:t>
            </a:r>
            <a:r>
              <a:rPr lang="en-US" sz="1300" u="sng" dirty="0">
                <a:solidFill>
                  <a:schemeClr val="bg1"/>
                </a:solidFill>
              </a:rPr>
              <a:t> </a:t>
            </a:r>
            <a:r>
              <a:rPr lang="en-US" sz="1300" dirty="0">
                <a:solidFill>
                  <a:schemeClr val="bg1"/>
                </a:solidFill>
              </a:rPr>
              <a:t>, and dementia , as well as addressing </a:t>
            </a:r>
            <a:r>
              <a:rPr lang="en-US" sz="1300" u="sng" dirty="0">
                <a:solidFill>
                  <a:schemeClr val="bg1"/>
                </a:solidFill>
              </a:rPr>
              <a:t> </a:t>
            </a:r>
            <a:r>
              <a:rPr lang="en-US" sz="1300" dirty="0">
                <a:solidFill>
                  <a:schemeClr val="bg1"/>
                </a:solidFill>
              </a:rPr>
              <a:t>fall prevention, access to care, and social support to promote overall well-being</a:t>
            </a:r>
          </a:p>
          <a:p>
            <a:pPr marL="0" indent="0" algn="just">
              <a:buNone/>
            </a:pPr>
            <a:r>
              <a:rPr lang="en-US" sz="1300" b="1" dirty="0">
                <a:solidFill>
                  <a:schemeClr val="bg1"/>
                </a:solidFill>
              </a:rPr>
              <a:t>Geriatric Care Models </a:t>
            </a:r>
          </a:p>
          <a:p>
            <a:pPr algn="just"/>
            <a:r>
              <a:rPr lang="en-US" sz="1300" dirty="0">
                <a:solidFill>
                  <a:schemeClr val="bg1"/>
                </a:solidFill>
              </a:rPr>
              <a:t>Geriatric care models provide frameworks for delivering person-centered, comprehensive care to older adults by addressing their unique needs.</a:t>
            </a:r>
          </a:p>
          <a:p>
            <a:pPr algn="just"/>
            <a:r>
              <a:rPr lang="en-US" sz="1300" dirty="0">
                <a:solidFill>
                  <a:schemeClr val="bg1"/>
                </a:solidFill>
              </a:rPr>
              <a:t>These needs include the 5 M’s, foundational framework for Geriatric care focusing on: Mobility, Medication. Multimorbidity, Mentation and What Matters Most </a:t>
            </a:r>
          </a:p>
          <a:p>
            <a:pPr marL="0" indent="0" algn="just">
              <a:buNone/>
            </a:pPr>
            <a:r>
              <a:rPr lang="en-US" sz="1300" b="1" dirty="0">
                <a:solidFill>
                  <a:schemeClr val="bg1"/>
                </a:solidFill>
              </a:rPr>
              <a:t>Palliative Support </a:t>
            </a:r>
          </a:p>
          <a:p>
            <a:pPr marL="0" indent="0" algn="just">
              <a:buNone/>
            </a:pPr>
            <a:r>
              <a:rPr lang="en-US" sz="1300" b="1" dirty="0">
                <a:solidFill>
                  <a:schemeClr val="bg1"/>
                </a:solidFill>
              </a:rPr>
              <a:t>Key Aspect in Palliative support for Ageing people</a:t>
            </a:r>
            <a:r>
              <a:rPr lang="en-US" sz="1300" dirty="0">
                <a:solidFill>
                  <a:schemeClr val="bg1"/>
                </a:solidFill>
              </a:rPr>
              <a:t>:</a:t>
            </a:r>
          </a:p>
          <a:p>
            <a:pPr algn="just"/>
            <a:r>
              <a:rPr lang="en-US" sz="1300" dirty="0">
                <a:solidFill>
                  <a:schemeClr val="bg1"/>
                </a:solidFill>
              </a:rPr>
              <a:t>Symptom management-Addresses distressing physical symptoms such as pain, breathlessness, and delirium</a:t>
            </a:r>
          </a:p>
          <a:p>
            <a:pPr algn="just"/>
            <a:r>
              <a:rPr lang="en-US" sz="1300" dirty="0">
                <a:solidFill>
                  <a:schemeClr val="bg1"/>
                </a:solidFill>
              </a:rPr>
              <a:t> Family Support-Provides assistance to families throughout the illness and helps them cope with the process of bereavement </a:t>
            </a:r>
          </a:p>
          <a:p>
            <a:pPr algn="just"/>
            <a:r>
              <a:rPr lang="en-US" sz="1300" dirty="0">
                <a:solidFill>
                  <a:schemeClr val="bg1"/>
                </a:solidFill>
              </a:rPr>
              <a:t>Quality of Life Enhancement- Aims to help patients live as actively and as comfortably as possible, focusing on their overall well-being </a:t>
            </a:r>
          </a:p>
          <a:p>
            <a:pPr algn="just"/>
            <a:endParaRPr lang="en-US" sz="1300" dirty="0"/>
          </a:p>
          <a:p>
            <a:pPr marL="0" indent="0">
              <a:buNone/>
            </a:pPr>
            <a:endParaRPr lang="en-US" sz="1300" dirty="0"/>
          </a:p>
        </p:txBody>
      </p:sp>
    </p:spTree>
    <p:extLst>
      <p:ext uri="{BB962C8B-B14F-4D97-AF65-F5344CB8AC3E}">
        <p14:creationId xmlns:p14="http://schemas.microsoft.com/office/powerpoint/2010/main" val="425009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2C12-A6F4-94F8-E308-6A01B2AA9D71}"/>
              </a:ext>
            </a:extLst>
          </p:cNvPr>
          <p:cNvSpPr>
            <a:spLocks noGrp="1"/>
          </p:cNvSpPr>
          <p:nvPr>
            <p:ph type="title"/>
          </p:nvPr>
        </p:nvSpPr>
        <p:spPr>
          <a:xfrm>
            <a:off x="826395" y="2268342"/>
            <a:ext cx="4230100" cy="2321315"/>
          </a:xfrm>
        </p:spPr>
        <p:txBody>
          <a:bodyPr anchor="b">
            <a:normAutofit/>
          </a:bodyPr>
          <a:lstStyle/>
          <a:p>
            <a:pPr algn="r"/>
            <a:r>
              <a:rPr lang="en-US" sz="2800" b="1" dirty="0">
                <a:solidFill>
                  <a:schemeClr val="bg1"/>
                </a:solidFill>
                <a:latin typeface="Arial Rounded MT Bold" panose="020F0704030504030204" pitchFamily="34" charset="0"/>
              </a:rPr>
              <a:t>Technology driven Healthcare Access:</a:t>
            </a:r>
            <a:br>
              <a:rPr lang="en-US" sz="2800" b="1" dirty="0">
                <a:solidFill>
                  <a:schemeClr val="bg1"/>
                </a:solidFill>
                <a:latin typeface="Arial Rounded MT Bold" panose="020F0704030504030204" pitchFamily="34" charset="0"/>
              </a:rPr>
            </a:br>
            <a:r>
              <a:rPr lang="en-US" sz="2800" b="1" dirty="0">
                <a:solidFill>
                  <a:schemeClr val="bg1"/>
                </a:solidFill>
                <a:latin typeface="Arial Rounded MT Bold" panose="020F0704030504030204" pitchFamily="34" charset="0"/>
              </a:rPr>
              <a:t>Telemedicine</a:t>
            </a:r>
            <a:br>
              <a:rPr lang="en-US" sz="2800" b="1" dirty="0">
                <a:solidFill>
                  <a:schemeClr val="bg1"/>
                </a:solidFill>
                <a:latin typeface="Arial Rounded MT Bold" panose="020F0704030504030204" pitchFamily="34" charset="0"/>
              </a:rPr>
            </a:br>
            <a:r>
              <a:rPr lang="en-US" sz="2800" b="1" dirty="0">
                <a:solidFill>
                  <a:schemeClr val="bg1"/>
                </a:solidFill>
                <a:latin typeface="Arial Rounded MT Bold" panose="020F0704030504030204" pitchFamily="34" charset="0"/>
              </a:rPr>
              <a:t>Bridging rural-urban care delivery</a:t>
            </a:r>
          </a:p>
        </p:txBody>
      </p:sp>
      <p:sp>
        <p:nvSpPr>
          <p:cNvPr id="3" name="Content Placeholder 2">
            <a:extLst>
              <a:ext uri="{FF2B5EF4-FFF2-40B4-BE49-F238E27FC236}">
                <a16:creationId xmlns:a16="http://schemas.microsoft.com/office/drawing/2014/main" id="{D54280C4-05DB-6068-4836-7BCCDEF2B404}"/>
              </a:ext>
            </a:extLst>
          </p:cNvPr>
          <p:cNvSpPr>
            <a:spLocks noGrp="1"/>
          </p:cNvSpPr>
          <p:nvPr>
            <p:ph idx="1"/>
          </p:nvPr>
        </p:nvSpPr>
        <p:spPr>
          <a:xfrm>
            <a:off x="5473148" y="649480"/>
            <a:ext cx="5892457" cy="5546047"/>
          </a:xfrm>
        </p:spPr>
        <p:txBody>
          <a:bodyPr anchor="ctr">
            <a:normAutofit/>
          </a:bodyPr>
          <a:lstStyle/>
          <a:p>
            <a:pPr algn="just"/>
            <a:r>
              <a:rPr lang="en-US" sz="1400" dirty="0">
                <a:solidFill>
                  <a:schemeClr val="bg1"/>
                </a:solidFill>
              </a:rPr>
              <a:t>Technology-based healthcare access uses digital tools to overcome barriers to care, enabling remote services through telehealth  (video calls, remote monitoring), providing patients with self-management tools via mobile apps and wearable devices and improving communication via electronic health records </a:t>
            </a:r>
          </a:p>
          <a:p>
            <a:pPr marL="0" indent="0" algn="just">
              <a:buNone/>
            </a:pPr>
            <a:r>
              <a:rPr lang="en-US" sz="1400" b="1" dirty="0">
                <a:solidFill>
                  <a:schemeClr val="bg1"/>
                </a:solidFill>
              </a:rPr>
              <a:t>Bridging the Urban-Rural Gap in Care Delivery </a:t>
            </a:r>
          </a:p>
          <a:p>
            <a:pPr algn="just"/>
            <a:r>
              <a:rPr lang="en-US" sz="1400" dirty="0">
                <a:solidFill>
                  <a:schemeClr val="bg1"/>
                </a:solidFill>
              </a:rPr>
              <a:t>Bridging rural and urban gaps in healthcare delivery requires using technology like </a:t>
            </a:r>
            <a:r>
              <a:rPr lang="en-US" sz="1400" b="1" dirty="0">
                <a:solidFill>
                  <a:schemeClr val="bg1"/>
                </a:solidFill>
              </a:rPr>
              <a:t>telemedicine and digital health platforms</a:t>
            </a:r>
            <a:r>
              <a:rPr lang="en-US" sz="1400" dirty="0">
                <a:solidFill>
                  <a:schemeClr val="bg1"/>
                </a:solidFill>
              </a:rPr>
              <a:t> to connect rural patients with urban specialists logged on to provide remote consultations. It also involves </a:t>
            </a:r>
            <a:r>
              <a:rPr lang="en-US" sz="1400" b="1" dirty="0">
                <a:solidFill>
                  <a:schemeClr val="bg1"/>
                </a:solidFill>
              </a:rPr>
              <a:t>leveraging local resources</a:t>
            </a:r>
            <a:r>
              <a:rPr lang="en-US" sz="1400" dirty="0">
                <a:solidFill>
                  <a:schemeClr val="bg1"/>
                </a:solidFill>
              </a:rPr>
              <a:t>, such as training village medics to act as intermediaries, and developing </a:t>
            </a:r>
            <a:r>
              <a:rPr lang="en-US" sz="1400" b="1" dirty="0">
                <a:solidFill>
                  <a:schemeClr val="bg1"/>
                </a:solidFill>
              </a:rPr>
              <a:t>innovative, cost-effective hybrid models</a:t>
            </a:r>
            <a:r>
              <a:rPr lang="en-US" sz="1400" dirty="0">
                <a:solidFill>
                  <a:schemeClr val="bg1"/>
                </a:solidFill>
              </a:rPr>
              <a:t> that integrate clinics and digital networks.</a:t>
            </a:r>
          </a:p>
          <a:p>
            <a:pPr algn="just"/>
            <a:r>
              <a:rPr lang="en-US" sz="1400" b="1" dirty="0">
                <a:solidFill>
                  <a:schemeClr val="bg1"/>
                </a:solidFill>
              </a:rPr>
              <a:t>Leveraging Technology</a:t>
            </a:r>
            <a:endParaRPr lang="en-US" sz="1400" dirty="0">
              <a:solidFill>
                <a:schemeClr val="bg1"/>
              </a:solidFill>
            </a:endParaRPr>
          </a:p>
          <a:p>
            <a:pPr lvl="0" algn="just"/>
            <a:r>
              <a:rPr lang="en-US" sz="1400" b="1" dirty="0">
                <a:solidFill>
                  <a:schemeClr val="bg1"/>
                </a:solidFill>
              </a:rPr>
              <a:t>Telehealth: Enables</a:t>
            </a:r>
            <a:r>
              <a:rPr lang="en-US" sz="1400" dirty="0">
                <a:solidFill>
                  <a:schemeClr val="bg1"/>
                </a:solidFill>
              </a:rPr>
              <a:t> remote consultations and monitoring, ensuring essential healthcare reaches isolated communities where traditional infrastructure is lacking.  </a:t>
            </a:r>
          </a:p>
          <a:p>
            <a:pPr algn="just"/>
            <a:r>
              <a:rPr lang="en-US" sz="1400" b="1" dirty="0">
                <a:solidFill>
                  <a:schemeClr val="bg1"/>
                </a:solidFill>
              </a:rPr>
              <a:t>Artificial Intelligence (AI) &amp; Internet of Things (IoT):</a:t>
            </a:r>
            <a:r>
              <a:rPr lang="en-US" sz="1400" dirty="0">
                <a:solidFill>
                  <a:schemeClr val="bg1"/>
                </a:solidFill>
              </a:rPr>
              <a:t>AI-powered assistants can support healthcare providers by handling tasks like data processing and note-taking, while also providing medication reminders for rural patients</a:t>
            </a:r>
          </a:p>
        </p:txBody>
      </p:sp>
    </p:spTree>
    <p:extLst>
      <p:ext uri="{BB962C8B-B14F-4D97-AF65-F5344CB8AC3E}">
        <p14:creationId xmlns:p14="http://schemas.microsoft.com/office/powerpoint/2010/main" val="224918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981" y="901521"/>
            <a:ext cx="3177473" cy="369332"/>
          </a:xfrm>
          <a:prstGeom prst="rect">
            <a:avLst/>
          </a:prstGeom>
          <a:noFill/>
        </p:spPr>
        <p:txBody>
          <a:bodyPr wrap="none" rtlCol="0">
            <a:spAutoFit/>
          </a:bodyPr>
          <a:lstStyle/>
          <a:p>
            <a:r>
              <a:rPr lang="en-US" dirty="0">
                <a:solidFill>
                  <a:schemeClr val="bg1"/>
                </a:solidFill>
                <a:latin typeface="Arial Rounded MT Bold" panose="020F0704030504030204" pitchFamily="34" charset="0"/>
              </a:rPr>
              <a:t>RETIREMENT DEFINED</a:t>
            </a:r>
            <a:r>
              <a:rPr lang="en-US" dirty="0">
                <a:latin typeface="Arial Rounded MT Bold" panose="020F0704030504030204" pitchFamily="34" charset="0"/>
              </a:rPr>
              <a:t>…..</a:t>
            </a:r>
          </a:p>
        </p:txBody>
      </p:sp>
      <p:sp>
        <p:nvSpPr>
          <p:cNvPr id="3" name="TextBox 2"/>
          <p:cNvSpPr txBox="1"/>
          <p:nvPr/>
        </p:nvSpPr>
        <p:spPr>
          <a:xfrm>
            <a:off x="1596981" y="1764405"/>
            <a:ext cx="7261090" cy="2220288"/>
          </a:xfrm>
          <a:prstGeom prst="rect">
            <a:avLst/>
          </a:prstGeom>
          <a:noFill/>
        </p:spPr>
        <p:txBody>
          <a:bodyPr wrap="none" rtlCol="0">
            <a:spAutoFit/>
          </a:bodyPr>
          <a:lstStyle/>
          <a:p>
            <a:pPr>
              <a:lnSpc>
                <a:spcPct val="200000"/>
              </a:lnSpc>
            </a:pPr>
            <a:r>
              <a:rPr lang="en-US" dirty="0">
                <a:solidFill>
                  <a:schemeClr val="bg1"/>
                </a:solidFill>
                <a:latin typeface="Arial Rounded MT Bold" panose="020F0704030504030204" pitchFamily="34" charset="0"/>
              </a:rPr>
              <a:t>Retirement is the transition from full-time work to a phase of life</a:t>
            </a:r>
          </a:p>
          <a:p>
            <a:pPr>
              <a:lnSpc>
                <a:spcPct val="200000"/>
              </a:lnSpc>
            </a:pPr>
            <a:r>
              <a:rPr lang="en-US" dirty="0">
                <a:solidFill>
                  <a:schemeClr val="bg1"/>
                </a:solidFill>
                <a:latin typeface="Arial Rounded MT Bold" panose="020F0704030504030204" pitchFamily="34" charset="0"/>
              </a:rPr>
              <a:t>characterized by reduced or no work,often accompanied by</a:t>
            </a:r>
          </a:p>
          <a:p>
            <a:pPr>
              <a:lnSpc>
                <a:spcPct val="200000"/>
              </a:lnSpc>
            </a:pPr>
            <a:r>
              <a:rPr lang="en-US" dirty="0">
                <a:solidFill>
                  <a:schemeClr val="bg1"/>
                </a:solidFill>
                <a:latin typeface="Arial Rounded MT Bold" panose="020F0704030504030204" pitchFamily="34" charset="0"/>
              </a:rPr>
              <a:t>changes in income, social roles, </a:t>
            </a:r>
          </a:p>
          <a:p>
            <a:pPr>
              <a:lnSpc>
                <a:spcPct val="200000"/>
              </a:lnSpc>
            </a:pPr>
            <a:r>
              <a:rPr lang="en-US" dirty="0">
                <a:solidFill>
                  <a:schemeClr val="bg1"/>
                </a:solidFill>
                <a:latin typeface="Arial Rounded MT Bold" panose="020F0704030504030204" pitchFamily="34" charset="0"/>
              </a:rPr>
              <a:t>and activities, …..</a:t>
            </a:r>
          </a:p>
        </p:txBody>
      </p:sp>
    </p:spTree>
    <p:extLst>
      <p:ext uri="{BB962C8B-B14F-4D97-AF65-F5344CB8AC3E}">
        <p14:creationId xmlns:p14="http://schemas.microsoft.com/office/powerpoint/2010/main" val="4142202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70CB-19A2-489F-A2F6-CB3D02DC378B}"/>
              </a:ext>
            </a:extLst>
          </p:cNvPr>
          <p:cNvSpPr>
            <a:spLocks noGrp="1"/>
          </p:cNvSpPr>
          <p:nvPr>
            <p:ph type="title"/>
          </p:nvPr>
        </p:nvSpPr>
        <p:spPr>
          <a:xfrm>
            <a:off x="565196" y="1515323"/>
            <a:ext cx="3201366" cy="3387497"/>
          </a:xfrm>
        </p:spPr>
        <p:txBody>
          <a:bodyPr anchor="b">
            <a:normAutofit/>
          </a:bodyPr>
          <a:lstStyle/>
          <a:p>
            <a:pPr algn="r"/>
            <a:r>
              <a:rPr lang="en-US" sz="2800" dirty="0">
                <a:solidFill>
                  <a:schemeClr val="bg1"/>
                </a:solidFill>
                <a:latin typeface="Arial Rounded MT Bold" panose="020F0704030504030204" pitchFamily="34" charset="0"/>
              </a:rPr>
              <a:t>Future Medical Innovations and Pension Fund Sustainability:</a:t>
            </a:r>
            <a:br>
              <a:rPr lang="en-US" sz="2800" dirty="0">
                <a:solidFill>
                  <a:schemeClr val="bg1"/>
                </a:solidFill>
                <a:latin typeface="Arial Rounded MT Bold" panose="020F0704030504030204" pitchFamily="34" charset="0"/>
              </a:rPr>
            </a:br>
            <a:r>
              <a:rPr lang="en-US" sz="2800" dirty="0">
                <a:solidFill>
                  <a:schemeClr val="bg1"/>
                </a:solidFill>
                <a:latin typeface="Arial Rounded MT Bold" panose="020F0704030504030204" pitchFamily="34" charset="0"/>
              </a:rPr>
              <a:t>A.I, Robotics and Biotech in elder care </a:t>
            </a:r>
            <a:br>
              <a:rPr lang="en-US" sz="2800" dirty="0">
                <a:solidFill>
                  <a:schemeClr val="bg1"/>
                </a:solidFill>
                <a:latin typeface="Arial Rounded MT Bold" panose="020F0704030504030204" pitchFamily="34" charset="0"/>
              </a:rPr>
            </a:br>
            <a:r>
              <a:rPr lang="en-US" sz="2800" dirty="0">
                <a:solidFill>
                  <a:schemeClr val="bg1"/>
                </a:solidFill>
                <a:latin typeface="Arial Rounded MT Bold" panose="020F0704030504030204" pitchFamily="34" charset="0"/>
              </a:rPr>
              <a:t>Cost Implications</a:t>
            </a:r>
          </a:p>
        </p:txBody>
      </p:sp>
      <p:sp>
        <p:nvSpPr>
          <p:cNvPr id="3" name="Content Placeholder 2">
            <a:extLst>
              <a:ext uri="{FF2B5EF4-FFF2-40B4-BE49-F238E27FC236}">
                <a16:creationId xmlns:a16="http://schemas.microsoft.com/office/drawing/2014/main" id="{04951D0B-D0BB-10FE-D687-44D69556E4C4}"/>
              </a:ext>
            </a:extLst>
          </p:cNvPr>
          <p:cNvSpPr>
            <a:spLocks noGrp="1"/>
          </p:cNvSpPr>
          <p:nvPr>
            <p:ph idx="1"/>
          </p:nvPr>
        </p:nvSpPr>
        <p:spPr>
          <a:xfrm>
            <a:off x="4810259" y="649480"/>
            <a:ext cx="6555347" cy="5546047"/>
          </a:xfrm>
        </p:spPr>
        <p:txBody>
          <a:bodyPr anchor="ctr">
            <a:normAutofit/>
          </a:bodyPr>
          <a:lstStyle/>
          <a:p>
            <a:pPr algn="just"/>
            <a:r>
              <a:rPr lang="en-US" sz="1400" dirty="0">
                <a:solidFill>
                  <a:schemeClr val="bg1"/>
                </a:solidFill>
              </a:rPr>
              <a:t>AI, robotics, and biotech are enhancing elder care by providing companionship, physical assistance, medication reminders, and monitoring for health and safety. Social robots offer companionship and interaction, while service robots handle household tasks</a:t>
            </a:r>
          </a:p>
          <a:p>
            <a:pPr algn="just"/>
            <a:r>
              <a:rPr lang="en-US" sz="1400" dirty="0">
                <a:solidFill>
                  <a:schemeClr val="bg1"/>
                </a:solidFill>
              </a:rPr>
              <a:t>AI systems can detect health anomalies, personalize cognitive stimulation, and automate check-in calls. Biotech applications include wearable devices for health tracking and other assistive technologies that boost independence and quality of life for older adults, although challenges like cost, privacy and digital literacy need to be addressed for wider adoption. </a:t>
            </a:r>
          </a:p>
          <a:p>
            <a:pPr marL="0" indent="0" algn="just">
              <a:buNone/>
            </a:pPr>
            <a:r>
              <a:rPr lang="en-US" sz="1400" b="1" dirty="0">
                <a:solidFill>
                  <a:schemeClr val="bg1"/>
                </a:solidFill>
              </a:rPr>
              <a:t>Cost Implications</a:t>
            </a:r>
          </a:p>
          <a:p>
            <a:pPr algn="just"/>
            <a:r>
              <a:rPr lang="en-US" sz="1400" dirty="0">
                <a:solidFill>
                  <a:schemeClr val="bg1"/>
                </a:solidFill>
              </a:rPr>
              <a:t>Medical innovation in elder care has </a:t>
            </a:r>
            <a:r>
              <a:rPr lang="en-US" sz="1400" b="1" dirty="0">
                <a:solidFill>
                  <a:schemeClr val="bg1"/>
                </a:solidFill>
              </a:rPr>
              <a:t>mixed cost implications</a:t>
            </a:r>
            <a:r>
              <a:rPr lang="en-US" sz="1400" dirty="0">
                <a:solidFill>
                  <a:schemeClr val="bg1"/>
                </a:solidFill>
              </a:rPr>
              <a:t>, with initial investments in new technologies, treatments, and infrastructure potentially increasing costs, but also offering </a:t>
            </a:r>
            <a:r>
              <a:rPr lang="en-US" sz="1400" b="1" dirty="0">
                <a:solidFill>
                  <a:schemeClr val="bg1"/>
                </a:solidFill>
              </a:rPr>
              <a:t>long-term cost savings</a:t>
            </a:r>
            <a:r>
              <a:rPr lang="en-US" sz="1400" dirty="0">
                <a:solidFill>
                  <a:schemeClr val="bg1"/>
                </a:solidFill>
              </a:rPr>
              <a:t> by improving health, preventing dependency, reducing hospital stays, and promoting efficient, decentralized care</a:t>
            </a:r>
          </a:p>
          <a:p>
            <a:pPr lvl="0" algn="just"/>
            <a:r>
              <a:rPr lang="en-US" sz="1400" b="1" dirty="0">
                <a:solidFill>
                  <a:schemeClr val="bg1"/>
                </a:solidFill>
              </a:rPr>
              <a:t>Technological adoption: The</a:t>
            </a:r>
            <a:r>
              <a:rPr lang="en-US" sz="1400" dirty="0">
                <a:solidFill>
                  <a:schemeClr val="bg1"/>
                </a:solidFill>
              </a:rPr>
              <a:t> cost of acquiring, implementing, and maintaining new technologies, such as digital health tools, sensors, and AI-driven systems, can be significant. </a:t>
            </a:r>
          </a:p>
          <a:p>
            <a:pPr lvl="0" algn="just"/>
            <a:r>
              <a:rPr lang="en-US" sz="1400" b="1" dirty="0">
                <a:solidFill>
                  <a:schemeClr val="bg1"/>
                </a:solidFill>
              </a:rPr>
              <a:t>Increased service demand: Better</a:t>
            </a:r>
            <a:r>
              <a:rPr lang="en-US" sz="1400" dirty="0">
                <a:solidFill>
                  <a:schemeClr val="bg1"/>
                </a:solidFill>
              </a:rPr>
              <a:t> medical technology can improve health outcomes, extend life, and increase demand for ongoing care, raising overall healthcare expenditure. </a:t>
            </a:r>
          </a:p>
          <a:p>
            <a:endParaRPr lang="en-US" sz="1400" dirty="0"/>
          </a:p>
          <a:p>
            <a:endParaRPr lang="en-US" sz="1400" dirty="0"/>
          </a:p>
        </p:txBody>
      </p:sp>
    </p:spTree>
    <p:extLst>
      <p:ext uri="{BB962C8B-B14F-4D97-AF65-F5344CB8AC3E}">
        <p14:creationId xmlns:p14="http://schemas.microsoft.com/office/powerpoint/2010/main" val="404282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8CA7-C5EB-1D30-8343-90E3E3F3E894}"/>
              </a:ext>
            </a:extLst>
          </p:cNvPr>
          <p:cNvSpPr>
            <a:spLocks noGrp="1"/>
          </p:cNvSpPr>
          <p:nvPr>
            <p:ph type="title"/>
          </p:nvPr>
        </p:nvSpPr>
        <p:spPr>
          <a:xfrm>
            <a:off x="466722" y="1855304"/>
            <a:ext cx="3495678" cy="2119048"/>
          </a:xfrm>
        </p:spPr>
        <p:txBody>
          <a:bodyPr anchor="b">
            <a:normAutofit/>
          </a:bodyPr>
          <a:lstStyle/>
          <a:p>
            <a:pPr algn="r"/>
            <a:r>
              <a:rPr lang="en-US" sz="4000" b="1" dirty="0">
                <a:solidFill>
                  <a:schemeClr val="bg1"/>
                </a:solidFill>
                <a:latin typeface="Arial Rounded MT Bold" panose="020F0704030504030204" pitchFamily="34" charset="0"/>
              </a:rPr>
              <a:t>Governance And Policy Frameworks</a:t>
            </a:r>
          </a:p>
        </p:txBody>
      </p:sp>
      <p:sp>
        <p:nvSpPr>
          <p:cNvPr id="3" name="Content Placeholder 2">
            <a:extLst>
              <a:ext uri="{FF2B5EF4-FFF2-40B4-BE49-F238E27FC236}">
                <a16:creationId xmlns:a16="http://schemas.microsoft.com/office/drawing/2014/main" id="{3305FAAA-2858-9EFE-87A1-E5BC8D24C180}"/>
              </a:ext>
            </a:extLst>
          </p:cNvPr>
          <p:cNvSpPr>
            <a:spLocks noGrp="1"/>
          </p:cNvSpPr>
          <p:nvPr>
            <p:ph idx="1"/>
          </p:nvPr>
        </p:nvSpPr>
        <p:spPr>
          <a:xfrm>
            <a:off x="4810259" y="649480"/>
            <a:ext cx="6555347" cy="5723185"/>
          </a:xfrm>
        </p:spPr>
        <p:txBody>
          <a:bodyPr anchor="ctr">
            <a:normAutofit/>
          </a:bodyPr>
          <a:lstStyle/>
          <a:p>
            <a:pPr lvl="0"/>
            <a:r>
              <a:rPr lang="en-US" sz="1600" b="1" dirty="0">
                <a:solidFill>
                  <a:schemeClr val="bg1"/>
                </a:solidFill>
              </a:rPr>
              <a:t>Rights-Based Approach:</a:t>
            </a:r>
            <a:r>
              <a:rPr lang="en-US" sz="1600" dirty="0">
                <a:solidFill>
                  <a:schemeClr val="bg1"/>
                </a:solidFill>
              </a:rPr>
              <a:t> Implementing a rights-based system for aged care ensures that the rights of older people are upheld, focusing on person-centered care and consumer experience. </a:t>
            </a:r>
          </a:p>
          <a:p>
            <a:pPr lvl="0"/>
            <a:r>
              <a:rPr lang="en-US" sz="1600" b="1" dirty="0">
                <a:solidFill>
                  <a:schemeClr val="bg1"/>
                </a:solidFill>
              </a:rPr>
              <a:t>Leadership &amp; Governance:</a:t>
            </a:r>
            <a:r>
              <a:rPr lang="en-US" sz="1600" dirty="0">
                <a:solidFill>
                  <a:schemeClr val="bg1"/>
                </a:solidFill>
              </a:rPr>
              <a:t> Strong, capable leadership and robust governance are vital for driving reform, improving service quality, and ensuring sustainability in the elderly care sector. </a:t>
            </a:r>
          </a:p>
          <a:p>
            <a:pPr lvl="0"/>
            <a:r>
              <a:rPr lang="en-US" sz="1600" b="1" dirty="0">
                <a:solidFill>
                  <a:schemeClr val="bg1"/>
                </a:solidFill>
              </a:rPr>
              <a:t>Financial Viability &amp; Sustainability:</a:t>
            </a:r>
            <a:r>
              <a:rPr lang="en-US" sz="1600" dirty="0">
                <a:solidFill>
                  <a:schemeClr val="bg1"/>
                </a:solidFill>
              </a:rPr>
              <a:t> Developing sustainable financing models and ensuring   that  the responsible allocation of resources are crucial for providing quality aged care services long-term. </a:t>
            </a:r>
          </a:p>
          <a:p>
            <a:pPr lvl="0"/>
            <a:r>
              <a:rPr lang="en-US" sz="1600" b="1" dirty="0">
                <a:solidFill>
                  <a:schemeClr val="bg1"/>
                </a:solidFill>
              </a:rPr>
              <a:t>Social Inclusion &amp; Accessibility:</a:t>
            </a:r>
            <a:r>
              <a:rPr lang="en-US" sz="1600" dirty="0">
                <a:solidFill>
                  <a:schemeClr val="bg1"/>
                </a:solidFill>
              </a:rPr>
              <a:t> Policies must ensure universal accessibility to services, regardless of socioeconomic status, and promote social inclusion for older adults. </a:t>
            </a:r>
          </a:p>
          <a:p>
            <a:pPr marL="0" lvl="0" indent="0">
              <a:buNone/>
            </a:pPr>
            <a:r>
              <a:rPr lang="en-US" sz="1600" dirty="0">
                <a:solidFill>
                  <a:schemeClr val="bg1"/>
                </a:solidFill>
              </a:rPr>
              <a:t>Challenges and Future Direction </a:t>
            </a:r>
          </a:p>
          <a:p>
            <a:pPr lvl="0"/>
            <a:r>
              <a:rPr lang="en-US" sz="1600" b="1" dirty="0">
                <a:solidFill>
                  <a:schemeClr val="bg1"/>
                </a:solidFill>
              </a:rPr>
              <a:t>Policy Mix Effectiveness:</a:t>
            </a:r>
            <a:r>
              <a:rPr lang="en-US" sz="1600" dirty="0">
                <a:solidFill>
                  <a:schemeClr val="bg1"/>
                </a:solidFill>
              </a:rPr>
              <a:t> Governments must focus on creating comprehensive, balanced, and consistent policy mixes to promote effective elder care and avoid confusing, conflicting, or mutually exclusive policy contents. </a:t>
            </a:r>
          </a:p>
          <a:p>
            <a:r>
              <a:rPr lang="en-US" sz="1600" b="1" dirty="0">
                <a:solidFill>
                  <a:schemeClr val="bg1"/>
                </a:solidFill>
              </a:rPr>
              <a:t>Adaptation to Reform:</a:t>
            </a:r>
            <a:r>
              <a:rPr lang="en-US" sz="1600" dirty="0">
                <a:solidFill>
                  <a:schemeClr val="bg1"/>
                </a:solidFill>
              </a:rPr>
              <a:t> Governing bodies and executives need to adapt their skills and processes to navigate ongoing reforms and ensure organizational excellence and sustainability in the evolving aged care landscape</a:t>
            </a:r>
          </a:p>
          <a:p>
            <a:endParaRPr lang="en-US" sz="1600" dirty="0"/>
          </a:p>
        </p:txBody>
      </p:sp>
    </p:spTree>
    <p:extLst>
      <p:ext uri="{BB962C8B-B14F-4D97-AF65-F5344CB8AC3E}">
        <p14:creationId xmlns:p14="http://schemas.microsoft.com/office/powerpoint/2010/main" val="187448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88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3808" y="2846231"/>
            <a:ext cx="5552354" cy="869918"/>
          </a:xfrm>
          <a:prstGeom prst="rect">
            <a:avLst/>
          </a:prstGeom>
          <a:noFill/>
        </p:spPr>
        <p:txBody>
          <a:bodyPr wrap="none" rtlCol="0">
            <a:spAutoFit/>
          </a:bodyPr>
          <a:lstStyle/>
          <a:p>
            <a:pPr>
              <a:lnSpc>
                <a:spcPct val="150000"/>
              </a:lnSpc>
            </a:pPr>
            <a:r>
              <a:rPr lang="en-US" dirty="0">
                <a:solidFill>
                  <a:schemeClr val="bg1"/>
                </a:solidFill>
                <a:latin typeface="Arial Rounded MT Bold" panose="020F0704030504030204" pitchFamily="34" charset="0"/>
              </a:rPr>
              <a:t>TYPICAL SCENARIOS, PROBLEMS AND ISSUES</a:t>
            </a:r>
          </a:p>
          <a:p>
            <a:pPr>
              <a:lnSpc>
                <a:spcPct val="150000"/>
              </a:lnSpc>
            </a:pPr>
            <a:r>
              <a:rPr lang="en-US" dirty="0">
                <a:solidFill>
                  <a:schemeClr val="bg1"/>
                </a:solidFill>
                <a:latin typeface="Arial Rounded MT Bold" panose="020F0704030504030204" pitchFamily="34" charset="0"/>
              </a:rPr>
              <a:t>FACED BY PENSIONERS IN RETIREMENT</a:t>
            </a:r>
          </a:p>
        </p:txBody>
      </p:sp>
      <p:sp>
        <p:nvSpPr>
          <p:cNvPr id="3" name="TextBox 2"/>
          <p:cNvSpPr txBox="1"/>
          <p:nvPr/>
        </p:nvSpPr>
        <p:spPr>
          <a:xfrm>
            <a:off x="3103808" y="1506828"/>
            <a:ext cx="684803" cy="369332"/>
          </a:xfrm>
          <a:prstGeom prst="rect">
            <a:avLst/>
          </a:prstGeom>
          <a:noFill/>
        </p:spPr>
        <p:txBody>
          <a:bodyPr wrap="none" rtlCol="0">
            <a:spAutoFit/>
          </a:bodyPr>
          <a:lstStyle/>
          <a:p>
            <a:r>
              <a:rPr lang="en-US" dirty="0">
                <a:solidFill>
                  <a:schemeClr val="bg1"/>
                </a:solidFill>
                <a:latin typeface="Arial Rounded MT Bold" panose="020F0704030504030204" pitchFamily="34" charset="0"/>
              </a:rPr>
              <a:t>AAA</a:t>
            </a:r>
          </a:p>
        </p:txBody>
      </p:sp>
    </p:spTree>
    <p:extLst>
      <p:ext uri="{BB962C8B-B14F-4D97-AF65-F5344CB8AC3E}">
        <p14:creationId xmlns:p14="http://schemas.microsoft.com/office/powerpoint/2010/main" val="17527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264432-F669-5C52-211A-4875D0F43CF5}"/>
              </a:ext>
            </a:extLst>
          </p:cNvPr>
          <p:cNvSpPr>
            <a:spLocks noGrp="1"/>
          </p:cNvSpPr>
          <p:nvPr>
            <p:ph type="title"/>
          </p:nvPr>
        </p:nvSpPr>
        <p:spPr>
          <a:xfrm>
            <a:off x="1066800" y="99220"/>
            <a:ext cx="10058400" cy="1325563"/>
          </a:xfrm>
        </p:spPr>
        <p:txBody>
          <a:bodyPr>
            <a:normAutofit/>
          </a:bodyPr>
          <a:lstStyle/>
          <a:p>
            <a:r>
              <a:rPr lang="en-US" sz="2400" dirty="0">
                <a:solidFill>
                  <a:schemeClr val="bg1"/>
                </a:solidFill>
                <a:latin typeface="Arial Rounded MT Bold" panose="020F0704030504030204" pitchFamily="34" charset="0"/>
              </a:rPr>
              <a:t>Challenges faced by Aging Populations Summary</a:t>
            </a:r>
          </a:p>
        </p:txBody>
      </p:sp>
      <p:pic>
        <p:nvPicPr>
          <p:cNvPr id="5" name="Content Placeholder 4">
            <a:extLst>
              <a:ext uri="{FF2B5EF4-FFF2-40B4-BE49-F238E27FC236}">
                <a16:creationId xmlns:a16="http://schemas.microsoft.com/office/drawing/2014/main" id="{A846B98D-95A6-735C-7D14-E3BDF4FEFA19}"/>
              </a:ext>
            </a:extLst>
          </p:cNvPr>
          <p:cNvPicPr>
            <a:picLocks noGrp="1" noChangeAspect="1"/>
          </p:cNvPicPr>
          <p:nvPr>
            <p:ph idx="1"/>
          </p:nvPr>
        </p:nvPicPr>
        <p:blipFill>
          <a:blip r:embed="rId2"/>
          <a:stretch>
            <a:fillRect/>
          </a:stretch>
        </p:blipFill>
        <p:spPr>
          <a:xfrm>
            <a:off x="1660469" y="1424783"/>
            <a:ext cx="8021055" cy="4572001"/>
          </a:xfrm>
          <a:prstGeom prst="rect">
            <a:avLst/>
          </a:prstGeom>
          <a:noFill/>
        </p:spPr>
      </p:pic>
    </p:spTree>
    <p:extLst>
      <p:ext uri="{BB962C8B-B14F-4D97-AF65-F5344CB8AC3E}">
        <p14:creationId xmlns:p14="http://schemas.microsoft.com/office/powerpoint/2010/main" val="98035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BF72B-A6B5-1B86-D5F5-F7D262EEA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B82D3-A093-87C3-FF88-2C332B425C53}"/>
              </a:ext>
            </a:extLst>
          </p:cNvPr>
          <p:cNvSpPr>
            <a:spLocks noGrp="1"/>
          </p:cNvSpPr>
          <p:nvPr>
            <p:ph type="title"/>
          </p:nvPr>
        </p:nvSpPr>
        <p:spPr>
          <a:xfrm>
            <a:off x="47328" y="99220"/>
            <a:ext cx="11077872" cy="1325563"/>
          </a:xfrm>
        </p:spPr>
        <p:txBody>
          <a:bodyPr anchor="ctr">
            <a:normAutofit/>
          </a:bodyPr>
          <a:lstStyle/>
          <a:p>
            <a:r>
              <a:rPr lang="en-US" sz="2800" dirty="0">
                <a:solidFill>
                  <a:schemeClr val="bg1"/>
                </a:solidFill>
                <a:latin typeface="Arial Rounded MT Bold" panose="020F0704030504030204" pitchFamily="34" charset="0"/>
              </a:rPr>
              <a:t>Challenges for Pensioners in accessing Healthcare</a:t>
            </a:r>
            <a:br>
              <a:rPr lang="en-US" sz="2800" dirty="0">
                <a:solidFill>
                  <a:schemeClr val="bg1"/>
                </a:solidFill>
                <a:latin typeface="Arial Rounded MT Bold" panose="020F0704030504030204" pitchFamily="34" charset="0"/>
              </a:rPr>
            </a:br>
            <a:r>
              <a:rPr lang="en-US" sz="2000" dirty="0">
                <a:solidFill>
                  <a:schemeClr val="bg1"/>
                </a:solidFill>
                <a:latin typeface="Arial Rounded MT Bold" panose="020F0704030504030204" pitchFamily="34" charset="0"/>
              </a:rPr>
              <a:t>….these include</a:t>
            </a:r>
          </a:p>
        </p:txBody>
      </p:sp>
      <p:sp>
        <p:nvSpPr>
          <p:cNvPr id="4" name="Content Placeholder 3">
            <a:extLst>
              <a:ext uri="{FF2B5EF4-FFF2-40B4-BE49-F238E27FC236}">
                <a16:creationId xmlns:a16="http://schemas.microsoft.com/office/drawing/2014/main" id="{4740FF8B-8D9B-AF17-247E-E8879C6863C5}"/>
              </a:ext>
            </a:extLst>
          </p:cNvPr>
          <p:cNvSpPr>
            <a:spLocks noGrp="1"/>
          </p:cNvSpPr>
          <p:nvPr>
            <p:ph sz="half" idx="1"/>
          </p:nvPr>
        </p:nvSpPr>
        <p:spPr>
          <a:xfrm>
            <a:off x="47328" y="1556792"/>
            <a:ext cx="7344072" cy="5301208"/>
          </a:xfrm>
        </p:spPr>
        <p:txBody>
          <a:bodyPr>
            <a:normAutofit/>
          </a:bodyPr>
          <a:lstStyle/>
          <a:p>
            <a:pPr marL="0" indent="0" algn="just">
              <a:buNone/>
            </a:pPr>
            <a:r>
              <a:rPr lang="en-GB" sz="1800" dirty="0">
                <a:solidFill>
                  <a:schemeClr val="bg1"/>
                </a:solidFill>
              </a:rPr>
              <a:t>Pensioners in Zimbabwe face challenges accessing healthcare due to limited funding, staff shortages, poor infrastructure, and high poverty levels, which prevent payment for services and transportation.</a:t>
            </a:r>
          </a:p>
          <a:p>
            <a:pPr marL="457200" indent="-457200" algn="just">
              <a:buAutoNum type="arabicPeriod"/>
            </a:pPr>
            <a:r>
              <a:rPr lang="en-ZW" sz="1800" b="1" dirty="0">
                <a:solidFill>
                  <a:schemeClr val="bg1"/>
                </a:solidFill>
              </a:rPr>
              <a:t>Economic hardships and high costs</a:t>
            </a:r>
          </a:p>
          <a:p>
            <a:pPr algn="just"/>
            <a:r>
              <a:rPr lang="en-ZW" sz="1800" b="1" dirty="0">
                <a:solidFill>
                  <a:schemeClr val="bg1"/>
                </a:solidFill>
              </a:rPr>
              <a:t>Low pension value</a:t>
            </a:r>
            <a:r>
              <a:rPr lang="en-ZW" sz="1800" dirty="0">
                <a:solidFill>
                  <a:schemeClr val="bg1"/>
                </a:solidFill>
              </a:rPr>
              <a:t>: pension values have been eroded leaving many elderly citizens in poverty.</a:t>
            </a:r>
          </a:p>
          <a:p>
            <a:pPr algn="just"/>
            <a:r>
              <a:rPr lang="en-ZW" sz="1800" b="1" dirty="0">
                <a:solidFill>
                  <a:schemeClr val="bg1"/>
                </a:solidFill>
              </a:rPr>
              <a:t>Cost of Medication</a:t>
            </a:r>
            <a:r>
              <a:rPr lang="en-ZW" sz="1800" dirty="0">
                <a:solidFill>
                  <a:schemeClr val="bg1"/>
                </a:solidFill>
              </a:rPr>
              <a:t>: While Government policy is to provide free services for those over 60, public facilities are often under resourced and lack essential drugs leaving the pensioners to buy from expensive private providers.</a:t>
            </a:r>
          </a:p>
          <a:p>
            <a:pPr algn="just"/>
            <a:r>
              <a:rPr lang="en-ZW" sz="1800" b="1" dirty="0">
                <a:solidFill>
                  <a:schemeClr val="bg1"/>
                </a:solidFill>
              </a:rPr>
              <a:t>Limited Medical Aid</a:t>
            </a:r>
            <a:r>
              <a:rPr lang="en-ZW" sz="1800" dirty="0">
                <a:solidFill>
                  <a:schemeClr val="bg1"/>
                </a:solidFill>
              </a:rPr>
              <a:t>: medical aid for the elderly is scarce and expensive- leaving many elderly uninsured.</a:t>
            </a:r>
          </a:p>
          <a:p>
            <a:pPr algn="just"/>
            <a:r>
              <a:rPr lang="en-ZW" sz="1800" b="1" dirty="0">
                <a:solidFill>
                  <a:schemeClr val="bg1"/>
                </a:solidFill>
              </a:rPr>
              <a:t>Exclusion from schemes- </a:t>
            </a:r>
            <a:r>
              <a:rPr lang="en-ZW" sz="1800" dirty="0">
                <a:solidFill>
                  <a:schemeClr val="bg1"/>
                </a:solidFill>
              </a:rPr>
              <a:t>Most elderly people especially those from the informal sector or rural areas were excluded from contributory pension schemes and have no financial safety net.</a:t>
            </a:r>
          </a:p>
          <a:p>
            <a:endParaRPr lang="en-ZW" sz="1300" dirty="0">
              <a:solidFill>
                <a:schemeClr val="bg1"/>
              </a:solidFill>
            </a:endParaRPr>
          </a:p>
          <a:p>
            <a:pPr marL="457200" indent="-457200">
              <a:buAutoNum type="arabicPeriod"/>
            </a:pPr>
            <a:endParaRPr lang="en-ZW" sz="1300" dirty="0"/>
          </a:p>
        </p:txBody>
      </p:sp>
      <p:pic>
        <p:nvPicPr>
          <p:cNvPr id="3074" name="Picture 2" descr="Zimbabwe Force Elderly Women ...">
            <a:extLst>
              <a:ext uri="{FF2B5EF4-FFF2-40B4-BE49-F238E27FC236}">
                <a16:creationId xmlns:a16="http://schemas.microsoft.com/office/drawing/2014/main" id="{009F41CB-3D49-8334-0A72-0EE627F5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28" r="9948"/>
          <a:stretch>
            <a:fillRect/>
          </a:stretch>
        </p:blipFill>
        <p:spPr bwMode="auto">
          <a:xfrm>
            <a:off x="7391400" y="1772816"/>
            <a:ext cx="4800600" cy="4575175"/>
          </a:xfrm>
          <a:prstGeom prst="rect">
            <a:avLst/>
          </a:prstGeom>
          <a:solidFill>
            <a:srgbClr val="FFFFFF"/>
          </a:solidFill>
        </p:spPr>
      </p:pic>
    </p:spTree>
    <p:extLst>
      <p:ext uri="{BB962C8B-B14F-4D97-AF65-F5344CB8AC3E}">
        <p14:creationId xmlns:p14="http://schemas.microsoft.com/office/powerpoint/2010/main" val="390632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579C-C030-EBB0-9C4F-B9F5D128F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B5739-12A6-E4F7-1659-D7D6B90BE28B}"/>
              </a:ext>
            </a:extLst>
          </p:cNvPr>
          <p:cNvSpPr>
            <a:spLocks noGrp="1"/>
          </p:cNvSpPr>
          <p:nvPr>
            <p:ph type="title"/>
          </p:nvPr>
        </p:nvSpPr>
        <p:spPr>
          <a:xfrm>
            <a:off x="139521" y="395434"/>
            <a:ext cx="9133656" cy="1046999"/>
          </a:xfrm>
        </p:spPr>
        <p:txBody>
          <a:bodyPr anchor="ctr">
            <a:normAutofit fontScale="90000"/>
          </a:bodyPr>
          <a:lstStyle/>
          <a:p>
            <a:br>
              <a:rPr lang="en-US" dirty="0"/>
            </a:br>
            <a:r>
              <a:rPr lang="en-US" sz="3100" dirty="0">
                <a:solidFill>
                  <a:schemeClr val="bg1"/>
                </a:solidFill>
                <a:latin typeface="Arial Rounded MT Bold" panose="020F0704030504030204" pitchFamily="34" charset="0"/>
              </a:rPr>
              <a:t>Challenges for Pensioners in accessing Healthcare… </a:t>
            </a:r>
            <a:r>
              <a:rPr lang="en-US" sz="2200" dirty="0">
                <a:solidFill>
                  <a:schemeClr val="bg1"/>
                </a:solidFill>
                <a:latin typeface="Arial Rounded MT Bold" panose="020F0704030504030204" pitchFamily="34" charset="0"/>
              </a:rPr>
              <a:t>These include</a:t>
            </a:r>
            <a:br>
              <a:rPr lang="en-US" sz="2200" dirty="0">
                <a:solidFill>
                  <a:schemeClr val="bg1"/>
                </a:solidFill>
                <a:latin typeface="Arial Rounded MT Bold" panose="020F0704030504030204" pitchFamily="34" charset="0"/>
              </a:rPr>
            </a:br>
            <a:endParaRPr lang="en-US" sz="2200" dirty="0">
              <a:solidFill>
                <a:schemeClr val="bg1"/>
              </a:solidFill>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B1B12D66-05C8-19F3-2D1B-E683951AA50A}"/>
              </a:ext>
            </a:extLst>
          </p:cNvPr>
          <p:cNvSpPr>
            <a:spLocks noGrp="1"/>
          </p:cNvSpPr>
          <p:nvPr>
            <p:ph sz="half" idx="1"/>
          </p:nvPr>
        </p:nvSpPr>
        <p:spPr>
          <a:xfrm>
            <a:off x="47327" y="1556792"/>
            <a:ext cx="8740997" cy="5301208"/>
          </a:xfrm>
        </p:spPr>
        <p:txBody>
          <a:bodyPr>
            <a:normAutofit/>
          </a:bodyPr>
          <a:lstStyle/>
          <a:p>
            <a:pPr marL="0" indent="0">
              <a:buNone/>
            </a:pPr>
            <a:r>
              <a:rPr lang="en-ZW" sz="1600" dirty="0"/>
              <a:t>2. </a:t>
            </a:r>
            <a:r>
              <a:rPr lang="en-ZW" sz="1600" b="1" dirty="0">
                <a:solidFill>
                  <a:schemeClr val="bg1"/>
                </a:solidFill>
              </a:rPr>
              <a:t>Healthcare System and Infrastructure</a:t>
            </a:r>
          </a:p>
          <a:p>
            <a:r>
              <a:rPr lang="en-ZW" sz="1600" b="1" dirty="0">
                <a:solidFill>
                  <a:schemeClr val="bg1"/>
                </a:solidFill>
              </a:rPr>
              <a:t>Under resourced facilities</a:t>
            </a:r>
            <a:r>
              <a:rPr lang="en-ZW" sz="1600" dirty="0">
                <a:solidFill>
                  <a:schemeClr val="bg1"/>
                </a:solidFill>
              </a:rPr>
              <a:t>: public hospitals and clinics lack basic equipment , essential medicines and trained personnel especially in the rural areas. </a:t>
            </a:r>
          </a:p>
          <a:p>
            <a:r>
              <a:rPr lang="en-ZW" sz="1600" b="1" dirty="0">
                <a:solidFill>
                  <a:schemeClr val="bg1"/>
                </a:solidFill>
              </a:rPr>
              <a:t>Long distances and transport costs</a:t>
            </a:r>
            <a:r>
              <a:rPr lang="en-ZW" sz="1600" dirty="0">
                <a:solidFill>
                  <a:schemeClr val="bg1"/>
                </a:solidFill>
              </a:rPr>
              <a:t>: </a:t>
            </a:r>
            <a:r>
              <a:rPr lang="en-GB" sz="1600" dirty="0">
                <a:solidFill>
                  <a:schemeClr val="bg1"/>
                </a:solidFill>
              </a:rPr>
              <a:t>Pensioners must often travel long distances to reach clinics or hospitals.</a:t>
            </a:r>
          </a:p>
          <a:p>
            <a:r>
              <a:rPr lang="en-GB" sz="1600" b="1" dirty="0">
                <a:solidFill>
                  <a:schemeClr val="bg1"/>
                </a:solidFill>
              </a:rPr>
              <a:t>Long wait times</a:t>
            </a:r>
            <a:r>
              <a:rPr lang="en-GB" sz="1600" dirty="0">
                <a:solidFill>
                  <a:schemeClr val="bg1"/>
                </a:solidFill>
              </a:rPr>
              <a:t>: Patients, particularly the elderly face excessively long waiting periods at understaffed public clinics.</a:t>
            </a:r>
          </a:p>
          <a:p>
            <a:r>
              <a:rPr lang="en-GB" sz="1600" b="1" dirty="0">
                <a:solidFill>
                  <a:schemeClr val="bg1"/>
                </a:solidFill>
              </a:rPr>
              <a:t>Inadequate chronic disease management: </a:t>
            </a:r>
            <a:r>
              <a:rPr lang="en-GB" sz="1600" dirty="0">
                <a:solidFill>
                  <a:schemeClr val="bg1"/>
                </a:solidFill>
              </a:rPr>
              <a:t>lack of specialised services for age related conditions like diabetes , hypertension and arthritis.</a:t>
            </a:r>
          </a:p>
          <a:p>
            <a:pPr marL="0" indent="0">
              <a:buNone/>
            </a:pPr>
            <a:r>
              <a:rPr lang="en-ZW" sz="1600" dirty="0">
                <a:solidFill>
                  <a:schemeClr val="bg1"/>
                </a:solidFill>
              </a:rPr>
              <a:t>3. </a:t>
            </a:r>
            <a:r>
              <a:rPr lang="en-ZW" sz="1600" b="1" dirty="0">
                <a:solidFill>
                  <a:schemeClr val="bg1"/>
                </a:solidFill>
              </a:rPr>
              <a:t>Social and attitudinal barriers</a:t>
            </a:r>
          </a:p>
          <a:p>
            <a:pPr>
              <a:buFont typeface="Arial" panose="020B0604020202020204" pitchFamily="34" charset="0"/>
              <a:buChar char="•"/>
            </a:pPr>
            <a:r>
              <a:rPr lang="en-ZW" sz="1600" b="1" dirty="0">
                <a:solidFill>
                  <a:schemeClr val="bg1"/>
                </a:solidFill>
              </a:rPr>
              <a:t>Ageism: </a:t>
            </a:r>
            <a:r>
              <a:rPr lang="en-ZW" sz="1600" dirty="0">
                <a:solidFill>
                  <a:schemeClr val="bg1"/>
                </a:solidFill>
              </a:rPr>
              <a:t>some healthcare providers treat older patients as low priority and devaluing their treatment</a:t>
            </a:r>
          </a:p>
          <a:p>
            <a:pPr>
              <a:buFont typeface="Arial" panose="020B0604020202020204" pitchFamily="34" charset="0"/>
              <a:buChar char="•"/>
            </a:pPr>
            <a:r>
              <a:rPr lang="en-ZW" sz="1600" b="1" dirty="0">
                <a:solidFill>
                  <a:schemeClr val="bg1"/>
                </a:solidFill>
              </a:rPr>
              <a:t>Dependence on family: </a:t>
            </a:r>
            <a:r>
              <a:rPr lang="en-ZW" sz="1600" dirty="0">
                <a:solidFill>
                  <a:schemeClr val="bg1"/>
                </a:solidFill>
              </a:rPr>
              <a:t>economic hardships and migration make it difficult for the older people to depend on their families.</a:t>
            </a:r>
          </a:p>
          <a:p>
            <a:pPr>
              <a:buFont typeface="Arial" panose="020B0604020202020204" pitchFamily="34" charset="0"/>
              <a:buChar char="•"/>
            </a:pPr>
            <a:r>
              <a:rPr lang="en-ZW" sz="1600" b="1" dirty="0">
                <a:solidFill>
                  <a:schemeClr val="bg1"/>
                </a:solidFill>
              </a:rPr>
              <a:t>Health Illiteracy:</a:t>
            </a:r>
            <a:r>
              <a:rPr lang="en-ZW" sz="1600" dirty="0">
                <a:solidFill>
                  <a:schemeClr val="bg1"/>
                </a:solidFill>
              </a:rPr>
              <a:t> lack of health information can hinder effective communication and health seeking behaviours among the elderly.</a:t>
            </a:r>
            <a:endParaRPr lang="en-ZW" sz="1600" b="1" dirty="0">
              <a:solidFill>
                <a:schemeClr val="bg1"/>
              </a:solidFill>
            </a:endParaRPr>
          </a:p>
          <a:p>
            <a:pPr>
              <a:buFont typeface="Arial" panose="020B0604020202020204" pitchFamily="34" charset="0"/>
              <a:buChar char="•"/>
            </a:pPr>
            <a:endParaRPr lang="en-ZW" sz="1800" b="1" dirty="0"/>
          </a:p>
          <a:p>
            <a:pPr marL="457200" indent="-457200">
              <a:buAutoNum type="arabicPeriod"/>
            </a:pPr>
            <a:endParaRPr lang="en-ZW" sz="1300" dirty="0"/>
          </a:p>
        </p:txBody>
      </p:sp>
      <p:pic>
        <p:nvPicPr>
          <p:cNvPr id="3" name="Picture 2">
            <a:extLst>
              <a:ext uri="{FF2B5EF4-FFF2-40B4-BE49-F238E27FC236}">
                <a16:creationId xmlns:a16="http://schemas.microsoft.com/office/drawing/2014/main" id="{2462107D-22C5-82BE-6AC0-372D168901F2}"/>
              </a:ext>
            </a:extLst>
          </p:cNvPr>
          <p:cNvPicPr>
            <a:picLocks noChangeAspect="1"/>
          </p:cNvPicPr>
          <p:nvPr/>
        </p:nvPicPr>
        <p:blipFill>
          <a:blip r:embed="rId2"/>
          <a:stretch>
            <a:fillRect/>
          </a:stretch>
        </p:blipFill>
        <p:spPr>
          <a:xfrm>
            <a:off x="8788324" y="1556792"/>
            <a:ext cx="3430192" cy="2448272"/>
          </a:xfrm>
          <a:prstGeom prst="rect">
            <a:avLst/>
          </a:prstGeom>
        </p:spPr>
      </p:pic>
      <p:pic>
        <p:nvPicPr>
          <p:cNvPr id="6" name="Picture 5">
            <a:extLst>
              <a:ext uri="{FF2B5EF4-FFF2-40B4-BE49-F238E27FC236}">
                <a16:creationId xmlns:a16="http://schemas.microsoft.com/office/drawing/2014/main" id="{C0A9F221-3356-E42E-2DD7-1A4D563F9F02}"/>
              </a:ext>
            </a:extLst>
          </p:cNvPr>
          <p:cNvPicPr>
            <a:picLocks noChangeAspect="1"/>
          </p:cNvPicPr>
          <p:nvPr/>
        </p:nvPicPr>
        <p:blipFill>
          <a:blip r:embed="rId3"/>
          <a:stretch>
            <a:fillRect/>
          </a:stretch>
        </p:blipFill>
        <p:spPr>
          <a:xfrm>
            <a:off x="8914272" y="4005064"/>
            <a:ext cx="2847079" cy="1603387"/>
          </a:xfrm>
          <a:prstGeom prst="rect">
            <a:avLst/>
          </a:prstGeom>
        </p:spPr>
      </p:pic>
    </p:spTree>
    <p:extLst>
      <p:ext uri="{BB962C8B-B14F-4D97-AF65-F5344CB8AC3E}">
        <p14:creationId xmlns:p14="http://schemas.microsoft.com/office/powerpoint/2010/main" val="6933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4391" y="618186"/>
            <a:ext cx="5352747" cy="830997"/>
          </a:xfrm>
          <a:prstGeom prst="rect">
            <a:avLst/>
          </a:prstGeom>
          <a:noFill/>
        </p:spPr>
        <p:txBody>
          <a:bodyPr wrap="none" rtlCol="0">
            <a:spAutoFit/>
          </a:bodyPr>
          <a:lstStyle/>
          <a:p>
            <a:r>
              <a:rPr lang="en-US" sz="2800" dirty="0">
                <a:solidFill>
                  <a:schemeClr val="bg1"/>
                </a:solidFill>
                <a:latin typeface="Arial Rounded MT Bold" panose="020F0704030504030204" pitchFamily="34" charset="0"/>
              </a:rPr>
              <a:t>RETIREMENT LIFE NEEDS…..</a:t>
            </a:r>
          </a:p>
          <a:p>
            <a:r>
              <a:rPr lang="en-US" sz="2000" dirty="0">
                <a:solidFill>
                  <a:schemeClr val="bg1"/>
                </a:solidFill>
                <a:latin typeface="Arial Rounded MT Bold" panose="020F0704030504030204" pitchFamily="34" charset="0"/>
              </a:rPr>
              <a:t>These , primarily , include</a:t>
            </a:r>
          </a:p>
        </p:txBody>
      </p:sp>
      <p:sp>
        <p:nvSpPr>
          <p:cNvPr id="3" name="TextBox 2"/>
          <p:cNvSpPr txBox="1"/>
          <p:nvPr/>
        </p:nvSpPr>
        <p:spPr>
          <a:xfrm>
            <a:off x="1442433" y="1918951"/>
            <a:ext cx="2568332" cy="3139321"/>
          </a:xfrm>
          <a:prstGeom prst="rect">
            <a:avLst/>
          </a:prstGeom>
          <a:noFill/>
        </p:spPr>
        <p:txBody>
          <a:bodyPr wrap="none" rtlCol="0">
            <a:spAutoFit/>
          </a:bodyPr>
          <a:lstStyle/>
          <a:p>
            <a:pPr marL="285750" indent="-285750">
              <a:lnSpc>
                <a:spcPct val="200000"/>
              </a:lnSpc>
              <a:buFont typeface="Wingdings" panose="05000000000000000000" pitchFamily="2" charset="2"/>
              <a:buChar char="q"/>
            </a:pPr>
            <a:r>
              <a:rPr lang="en-US" dirty="0">
                <a:solidFill>
                  <a:schemeClr val="bg1"/>
                </a:solidFill>
                <a:latin typeface="Arial Rounded MT Bold" panose="020F0704030504030204" pitchFamily="34" charset="0"/>
              </a:rPr>
              <a:t>HEALTH CARE</a:t>
            </a:r>
          </a:p>
          <a:p>
            <a:pPr marL="285750" indent="-285750">
              <a:lnSpc>
                <a:spcPct val="200000"/>
              </a:lnSpc>
              <a:buFont typeface="Wingdings" panose="05000000000000000000" pitchFamily="2" charset="2"/>
              <a:buChar char="q"/>
            </a:pPr>
            <a:r>
              <a:rPr lang="en-US" dirty="0">
                <a:solidFill>
                  <a:schemeClr val="bg1"/>
                </a:solidFill>
                <a:latin typeface="Arial Rounded MT Bold" panose="020F0704030504030204" pitchFamily="34" charset="0"/>
              </a:rPr>
              <a:t>LIVING EXPENSES</a:t>
            </a:r>
          </a:p>
          <a:p>
            <a:pPr marL="285750" indent="-285750">
              <a:lnSpc>
                <a:spcPct val="200000"/>
              </a:lnSpc>
              <a:buFont typeface="Wingdings" panose="05000000000000000000" pitchFamily="2" charset="2"/>
              <a:buChar char="q"/>
            </a:pPr>
            <a:r>
              <a:rPr lang="en-US" dirty="0">
                <a:solidFill>
                  <a:schemeClr val="bg1"/>
                </a:solidFill>
                <a:latin typeface="Arial Rounded MT Bold" panose="020F0704030504030204" pitchFamily="34" charset="0"/>
              </a:rPr>
              <a:t>SHELTER</a:t>
            </a:r>
          </a:p>
          <a:p>
            <a:pPr marL="285750" indent="-285750">
              <a:lnSpc>
                <a:spcPct val="200000"/>
              </a:lnSpc>
              <a:buFont typeface="Wingdings" panose="05000000000000000000" pitchFamily="2" charset="2"/>
              <a:buChar char="q"/>
            </a:pPr>
            <a:r>
              <a:rPr lang="en-US" dirty="0">
                <a:solidFill>
                  <a:schemeClr val="bg1"/>
                </a:solidFill>
                <a:latin typeface="Arial Rounded MT Bold" panose="020F0704030504030204" pitchFamily="34" charset="0"/>
              </a:rPr>
              <a:t>ACTIVITIES</a:t>
            </a:r>
          </a:p>
          <a:p>
            <a:pPr marL="285750" indent="-285750">
              <a:lnSpc>
                <a:spcPct val="200000"/>
              </a:lnSpc>
              <a:buFont typeface="Wingdings" panose="05000000000000000000" pitchFamily="2" charset="2"/>
              <a:buChar char="q"/>
            </a:pPr>
            <a:r>
              <a:rPr lang="en-US" dirty="0">
                <a:solidFill>
                  <a:schemeClr val="bg1"/>
                </a:solidFill>
                <a:latin typeface="Arial Rounded MT Bold" panose="020F0704030504030204" pitchFamily="34" charset="0"/>
              </a:rPr>
              <a:t>SOCIALISATION</a:t>
            </a:r>
          </a:p>
          <a:p>
            <a:pPr marL="285750" indent="-285750">
              <a:buFont typeface="Wingdings" panose="05000000000000000000" pitchFamily="2" charset="2"/>
              <a:buChar char="q"/>
            </a:pPr>
            <a:endParaRPr lang="en-US" dirty="0">
              <a:latin typeface="Arial Rounded MT Bold" panose="020F0704030504030204" pitchFamily="34" charset="0"/>
            </a:endParaRPr>
          </a:p>
        </p:txBody>
      </p:sp>
    </p:spTree>
    <p:extLst>
      <p:ext uri="{BB962C8B-B14F-4D97-AF65-F5344CB8AC3E}">
        <p14:creationId xmlns:p14="http://schemas.microsoft.com/office/powerpoint/2010/main" val="262655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2439" y="1043189"/>
            <a:ext cx="684803" cy="369332"/>
          </a:xfrm>
          <a:prstGeom prst="rect">
            <a:avLst/>
          </a:prstGeom>
          <a:noFill/>
        </p:spPr>
        <p:txBody>
          <a:bodyPr wrap="none" rtlCol="0">
            <a:spAutoFit/>
          </a:bodyPr>
          <a:lstStyle/>
          <a:p>
            <a:r>
              <a:rPr lang="en-US" dirty="0">
                <a:solidFill>
                  <a:schemeClr val="bg1"/>
                </a:solidFill>
                <a:latin typeface="Arial Rounded MT Bold" panose="020F0704030504030204" pitchFamily="34" charset="0"/>
              </a:rPr>
              <a:t>BBB</a:t>
            </a:r>
          </a:p>
        </p:txBody>
      </p:sp>
      <p:sp>
        <p:nvSpPr>
          <p:cNvPr id="3" name="TextBox 2"/>
          <p:cNvSpPr txBox="1"/>
          <p:nvPr/>
        </p:nvSpPr>
        <p:spPr>
          <a:xfrm>
            <a:off x="2292439" y="2189409"/>
            <a:ext cx="6602385" cy="1285416"/>
          </a:xfrm>
          <a:prstGeom prst="rect">
            <a:avLst/>
          </a:prstGeom>
          <a:noFill/>
        </p:spPr>
        <p:txBody>
          <a:bodyPr wrap="none" rtlCol="0">
            <a:spAutoFit/>
          </a:bodyPr>
          <a:lstStyle/>
          <a:p>
            <a:pPr>
              <a:lnSpc>
                <a:spcPct val="150000"/>
              </a:lnSpc>
            </a:pPr>
            <a:r>
              <a:rPr lang="en-US" dirty="0">
                <a:solidFill>
                  <a:schemeClr val="bg1"/>
                </a:solidFill>
                <a:latin typeface="Arial Rounded MT Bold" panose="020F0704030504030204" pitchFamily="34" charset="0"/>
              </a:rPr>
              <a:t>STRATEGIES,INTERVENTIONS AND ACTION PROGRAMS</a:t>
            </a:r>
          </a:p>
          <a:p>
            <a:pPr>
              <a:lnSpc>
                <a:spcPct val="150000"/>
              </a:lnSpc>
            </a:pPr>
            <a:r>
              <a:rPr lang="en-US" dirty="0">
                <a:solidFill>
                  <a:schemeClr val="bg1"/>
                </a:solidFill>
                <a:latin typeface="Arial Rounded MT Bold" panose="020F0704030504030204" pitchFamily="34" charset="0"/>
              </a:rPr>
              <a:t>FOR CONTINUED/, MPROVED HEALTH AND WELL BEING</a:t>
            </a:r>
          </a:p>
          <a:p>
            <a:pPr>
              <a:lnSpc>
                <a:spcPct val="150000"/>
              </a:lnSpc>
            </a:pPr>
            <a:r>
              <a:rPr lang="en-US" dirty="0">
                <a:solidFill>
                  <a:schemeClr val="bg1"/>
                </a:solidFill>
                <a:latin typeface="Arial Rounded MT Bold" panose="020F0704030504030204" pitchFamily="34" charset="0"/>
              </a:rPr>
              <a:t>FOR PENSIONERS</a:t>
            </a:r>
          </a:p>
        </p:txBody>
      </p:sp>
    </p:spTree>
    <p:extLst>
      <p:ext uri="{BB962C8B-B14F-4D97-AF65-F5344CB8AC3E}">
        <p14:creationId xmlns:p14="http://schemas.microsoft.com/office/powerpoint/2010/main" val="346247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B87B-F134-0DA4-6F93-B0BF371EEABA}"/>
              </a:ext>
            </a:extLst>
          </p:cNvPr>
          <p:cNvSpPr>
            <a:spLocks noGrp="1"/>
          </p:cNvSpPr>
          <p:nvPr>
            <p:ph type="title"/>
          </p:nvPr>
        </p:nvSpPr>
        <p:spPr>
          <a:xfrm>
            <a:off x="675435" y="1728755"/>
            <a:ext cx="4230100" cy="2366168"/>
          </a:xfrm>
        </p:spPr>
        <p:txBody>
          <a:bodyPr anchor="b">
            <a:normAutofit/>
          </a:bodyPr>
          <a:lstStyle/>
          <a:p>
            <a:r>
              <a:rPr lang="en-US" sz="2000" dirty="0">
                <a:solidFill>
                  <a:schemeClr val="bg1"/>
                </a:solidFill>
                <a:latin typeface="Arial Rounded MT Bold" panose="020F0704030504030204" pitchFamily="34" charset="0"/>
              </a:rPr>
              <a:t>Lifelong Promotion for Fund Members: </a:t>
            </a:r>
            <a:br>
              <a:rPr lang="en-US" sz="2000" dirty="0">
                <a:solidFill>
                  <a:schemeClr val="bg1"/>
                </a:solidFill>
                <a:latin typeface="Arial Rounded MT Bold" panose="020F0704030504030204" pitchFamily="34" charset="0"/>
              </a:rPr>
            </a:br>
            <a:br>
              <a:rPr lang="en-US" sz="2000" dirty="0">
                <a:solidFill>
                  <a:schemeClr val="bg1"/>
                </a:solidFill>
                <a:latin typeface="Arial Rounded MT Bold" panose="020F0704030504030204" pitchFamily="34" charset="0"/>
              </a:rPr>
            </a:br>
            <a:r>
              <a:rPr lang="en-US" sz="2000" dirty="0">
                <a:solidFill>
                  <a:schemeClr val="bg1"/>
                </a:solidFill>
                <a:latin typeface="Arial Rounded MT Bold" panose="020F0704030504030204" pitchFamily="34" charset="0"/>
              </a:rPr>
              <a:t>Fitness and Wellness strategies </a:t>
            </a:r>
            <a:br>
              <a:rPr lang="en-US" sz="2000" dirty="0">
                <a:solidFill>
                  <a:schemeClr val="bg1"/>
                </a:solidFill>
                <a:latin typeface="Arial Rounded MT Bold" panose="020F0704030504030204" pitchFamily="34" charset="0"/>
              </a:rPr>
            </a:br>
            <a:br>
              <a:rPr lang="en-US" sz="2000" dirty="0">
                <a:solidFill>
                  <a:schemeClr val="bg1"/>
                </a:solidFill>
                <a:latin typeface="Arial Rounded MT Bold" panose="020F0704030504030204" pitchFamily="34" charset="0"/>
              </a:rPr>
            </a:br>
            <a:r>
              <a:rPr lang="en-US" sz="2000" dirty="0">
                <a:solidFill>
                  <a:schemeClr val="bg1"/>
                </a:solidFill>
                <a:latin typeface="Arial Rounded MT Bold" panose="020F0704030504030204" pitchFamily="34" charset="0"/>
              </a:rPr>
              <a:t>Workplace health programs and Incentives </a:t>
            </a:r>
          </a:p>
        </p:txBody>
      </p:sp>
      <p:sp>
        <p:nvSpPr>
          <p:cNvPr id="3" name="Content Placeholder 2">
            <a:extLst>
              <a:ext uri="{FF2B5EF4-FFF2-40B4-BE49-F238E27FC236}">
                <a16:creationId xmlns:a16="http://schemas.microsoft.com/office/drawing/2014/main" id="{0F4E31E9-21DD-BBCA-367E-6BC5F0E14F08}"/>
              </a:ext>
            </a:extLst>
          </p:cNvPr>
          <p:cNvSpPr>
            <a:spLocks noGrp="1"/>
          </p:cNvSpPr>
          <p:nvPr>
            <p:ph idx="1"/>
          </p:nvPr>
        </p:nvSpPr>
        <p:spPr>
          <a:xfrm>
            <a:off x="5274366" y="649480"/>
            <a:ext cx="6091240" cy="5546047"/>
          </a:xfrm>
        </p:spPr>
        <p:txBody>
          <a:bodyPr anchor="ctr">
            <a:normAutofit/>
          </a:bodyPr>
          <a:lstStyle/>
          <a:p>
            <a:endParaRPr lang="en-US" sz="1700" dirty="0"/>
          </a:p>
          <a:p>
            <a:pPr algn="just"/>
            <a:r>
              <a:rPr lang="en-US" sz="1700" dirty="0">
                <a:solidFill>
                  <a:schemeClr val="bg1"/>
                </a:solidFill>
              </a:rPr>
              <a:t>Effective fitness and wellness strategies for retirement members include maintaining physical activity through low-impact exercises like walking and swimming, eating a balanced diet rich in fruits and vegetables.</a:t>
            </a:r>
          </a:p>
          <a:p>
            <a:pPr algn="just"/>
            <a:r>
              <a:rPr lang="en-US" sz="1700" dirty="0">
                <a:solidFill>
                  <a:schemeClr val="bg1"/>
                </a:solidFill>
              </a:rPr>
              <a:t> Nurturing social connections through clubs and volunteering, keeping the mind active with puzzles and learning, managing stress with meditation, and ensuring regular health checkups. </a:t>
            </a:r>
          </a:p>
          <a:p>
            <a:pPr marL="0" indent="0" algn="just">
              <a:buNone/>
            </a:pPr>
            <a:r>
              <a:rPr lang="en-US" sz="1700" b="1" dirty="0">
                <a:solidFill>
                  <a:schemeClr val="bg1"/>
                </a:solidFill>
              </a:rPr>
              <a:t>Physical wellness strategies</a:t>
            </a:r>
          </a:p>
          <a:p>
            <a:pPr algn="just"/>
            <a:r>
              <a:rPr lang="en-US" sz="1700" dirty="0">
                <a:solidFill>
                  <a:schemeClr val="bg1"/>
                </a:solidFill>
              </a:rPr>
              <a:t>Aim for regular exercise: Aim for at least 150 minutes of moderate-intensity(Walking). </a:t>
            </a:r>
          </a:p>
          <a:p>
            <a:pPr algn="just"/>
            <a:r>
              <a:rPr lang="en-US" sz="1700" dirty="0">
                <a:solidFill>
                  <a:schemeClr val="bg1"/>
                </a:solidFill>
              </a:rPr>
              <a:t>Choose low impact activities: Walking, Swimming, yoga. </a:t>
            </a:r>
          </a:p>
          <a:p>
            <a:pPr marL="0" indent="0" algn="just">
              <a:buNone/>
            </a:pPr>
            <a:r>
              <a:rPr lang="en-US" sz="1700" b="1" dirty="0">
                <a:solidFill>
                  <a:schemeClr val="bg1"/>
                </a:solidFill>
              </a:rPr>
              <a:t>Mental &amp; Emotional Wellness</a:t>
            </a:r>
          </a:p>
          <a:p>
            <a:pPr algn="just"/>
            <a:r>
              <a:rPr lang="en-US" sz="1700" b="1" dirty="0">
                <a:solidFill>
                  <a:schemeClr val="bg1"/>
                </a:solidFill>
              </a:rPr>
              <a:t>Find purpose: Stay</a:t>
            </a:r>
            <a:r>
              <a:rPr lang="en-US" sz="1700" dirty="0">
                <a:solidFill>
                  <a:schemeClr val="bg1"/>
                </a:solidFill>
              </a:rPr>
              <a:t> engaged by setting new goals, pursuing hobbies, or volunteering, which provides a sense of purpose and fulfillment</a:t>
            </a:r>
          </a:p>
          <a:p>
            <a:pPr marL="0" indent="0">
              <a:buNone/>
            </a:pPr>
            <a:endParaRPr lang="en-US" sz="1700" dirty="0"/>
          </a:p>
          <a:p>
            <a:endParaRPr lang="en-US" sz="1700" dirty="0"/>
          </a:p>
        </p:txBody>
      </p:sp>
    </p:spTree>
    <p:extLst>
      <p:ext uri="{BB962C8B-B14F-4D97-AF65-F5344CB8AC3E}">
        <p14:creationId xmlns:p14="http://schemas.microsoft.com/office/powerpoint/2010/main" val="1038715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2429</Words>
  <Application>Microsoft Office PowerPoint</Application>
  <PresentationFormat>Widescreen</PresentationFormat>
  <Paragraphs>130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Wingdings</vt:lpstr>
      <vt:lpstr>Office Theme</vt:lpstr>
      <vt:lpstr>PowerPoint Presentation</vt:lpstr>
      <vt:lpstr>PowerPoint Presentation</vt:lpstr>
      <vt:lpstr>PowerPoint Presentation</vt:lpstr>
      <vt:lpstr>Challenges faced by Aging Populations Summary</vt:lpstr>
      <vt:lpstr>Challenges for Pensioners in accessing Healthcare ….these include</vt:lpstr>
      <vt:lpstr> Challenges for Pensioners in accessing Healthcare… These include </vt:lpstr>
      <vt:lpstr>PowerPoint Presentation</vt:lpstr>
      <vt:lpstr>PowerPoint Presentation</vt:lpstr>
      <vt:lpstr>Lifelong Promotion for Fund Members:   Fitness and Wellness strategies   Workplace health programs and Incentives </vt:lpstr>
      <vt:lpstr> Solutions to improving healthcare access for pensioners </vt:lpstr>
      <vt:lpstr> Solutions to improving healthcare access for pensioners </vt:lpstr>
      <vt:lpstr>PowerPoint Presentation</vt:lpstr>
      <vt:lpstr>Palliative Care As A Pillar for Retirement:  Early Screening, Chronic Disease management   Mental Health and Stress Reduction </vt:lpstr>
      <vt:lpstr>PowerPoint Presentation</vt:lpstr>
      <vt:lpstr>NAVIGATING THE BURDEN OF NON-COMMUNICABLE DISEASES: Long term financial and social implications  Role of Pension funds helping affected members </vt:lpstr>
      <vt:lpstr>Role of Pension Funds in Helping Affected Members </vt:lpstr>
      <vt:lpstr>PowerPoint Presentation</vt:lpstr>
      <vt:lpstr>Healthcare needs for Ageing Populations: Geriatric care models and palliative support </vt:lpstr>
      <vt:lpstr>Technology driven Healthcare Access: Telemedicine Bridging rural-urban care delivery</vt:lpstr>
      <vt:lpstr>Future Medical Innovations and Pension Fund Sustainability: A.I, Robotics and Biotech in elder care  Cost Implications</vt:lpstr>
      <vt:lpstr>Governance And Policy Frameworks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audrey tutani</cp:lastModifiedBy>
  <cp:revision>11</cp:revision>
  <dcterms:created xsi:type="dcterms:W3CDTF">2025-10-09T06:45:39Z</dcterms:created>
  <dcterms:modified xsi:type="dcterms:W3CDTF">2025-10-10T00:21:20Z</dcterms:modified>
</cp:coreProperties>
</file>