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4" r:id="rId5"/>
    <p:sldMasterId id="2147483680" r:id="rId6"/>
  </p:sldMasterIdLst>
  <p:notesMasterIdLst>
    <p:notesMasterId r:id="rId16"/>
  </p:notesMasterIdLst>
  <p:sldIdLst>
    <p:sldId id="256" r:id="rId7"/>
    <p:sldId id="2147472467" r:id="rId8"/>
    <p:sldId id="420" r:id="rId9"/>
    <p:sldId id="261" r:id="rId10"/>
    <p:sldId id="279" r:id="rId11"/>
    <p:sldId id="421" r:id="rId12"/>
    <p:sldId id="419" r:id="rId13"/>
    <p:sldId id="409" r:id="rId14"/>
    <p:sldId id="262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F05"/>
    <a:srgbClr val="028E16"/>
    <a:srgbClr val="00362D"/>
    <a:srgbClr val="006150"/>
    <a:srgbClr val="D1EFE4"/>
    <a:srgbClr val="080808"/>
    <a:srgbClr val="175F2A"/>
    <a:srgbClr val="10401D"/>
    <a:srgbClr val="14522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FE357-A77E-4CE6-B097-7FEA054CC9B2}" v="38" dt="2025-10-09T20:02:52.11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317" autoAdjust="0"/>
  </p:normalViewPr>
  <p:slideViewPr>
    <p:cSldViewPr snapToGrid="0">
      <p:cViewPr varScale="1">
        <p:scale>
          <a:sx n="52" d="100"/>
          <a:sy n="52" d="100"/>
        </p:scale>
        <p:origin x="91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B2823-8D03-488C-A601-D22375047EF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4C7B06-6C7F-4C6B-9749-3DFE941BA0AC}">
      <dgm:prSet/>
      <dgm:spPr>
        <a:gradFill rotWithShape="0">
          <a:gsLst>
            <a:gs pos="0">
              <a:srgbClr val="028E16"/>
            </a:gs>
            <a:gs pos="100000">
              <a:srgbClr val="028E16"/>
            </a:gs>
          </a:gsLst>
        </a:gradFill>
      </dgm:spPr>
      <dgm:t>
        <a:bodyPr/>
        <a:lstStyle/>
        <a:p>
          <a:r>
            <a:rPr lang="en-US" dirty="0">
              <a:ea typeface="Calibri" panose="020F0502020204030204" pitchFamily="34" charset="0"/>
              <a:cs typeface="Times New Roman" panose="02020603050405020304" pitchFamily="18" charset="0"/>
            </a:rPr>
            <a:t>Zimbabwe’s Pension Landscape</a:t>
          </a:r>
          <a:endParaRPr lang="en-US" dirty="0"/>
        </a:p>
      </dgm:t>
    </dgm:pt>
    <dgm:pt modelId="{632B8756-CAB9-445A-9F43-369A98AE9869}" type="parTrans" cxnId="{CA8F83E9-8E4E-4F46-8D25-80B33BAD7C33}">
      <dgm:prSet/>
      <dgm:spPr/>
      <dgm:t>
        <a:bodyPr/>
        <a:lstStyle/>
        <a:p>
          <a:endParaRPr lang="en-US"/>
        </a:p>
      </dgm:t>
    </dgm:pt>
    <dgm:pt modelId="{F9F38762-FEBB-4A8A-AB29-ACDF7AB85D8B}" type="sibTrans" cxnId="{CA8F83E9-8E4E-4F46-8D25-80B33BAD7C33}">
      <dgm:prSet/>
      <dgm:spPr/>
      <dgm:t>
        <a:bodyPr/>
        <a:lstStyle/>
        <a:p>
          <a:endParaRPr lang="en-US"/>
        </a:p>
      </dgm:t>
    </dgm:pt>
    <dgm:pt modelId="{E6C7C25B-E7B9-4FF9-8F3C-36DCBD64B0E3}">
      <dgm:prSet/>
      <dgm:spPr>
        <a:solidFill>
          <a:srgbClr val="028E16"/>
        </a:solidFill>
      </dgm:spPr>
      <dgm:t>
        <a:bodyPr/>
        <a:lstStyle/>
        <a:p>
          <a:r>
            <a:rPr lang="en-US" dirty="0">
              <a:ea typeface="Calibri" panose="020F0502020204030204" pitchFamily="34" charset="0"/>
              <a:cs typeface="Times New Roman" panose="02020603050405020304" pitchFamily="18" charset="0"/>
            </a:rPr>
            <a:t>Opportunities &amp; Drivers for Innovation</a:t>
          </a:r>
        </a:p>
      </dgm:t>
    </dgm:pt>
    <dgm:pt modelId="{226B4BB9-242A-4C8E-8B2E-F42B8DBEF758}" type="parTrans" cxnId="{DBDBE1A8-25C4-4A1D-9D5D-CD63FB92C49F}">
      <dgm:prSet/>
      <dgm:spPr/>
      <dgm:t>
        <a:bodyPr/>
        <a:lstStyle/>
        <a:p>
          <a:endParaRPr lang="en-ZW"/>
        </a:p>
      </dgm:t>
    </dgm:pt>
    <dgm:pt modelId="{9753B940-0811-4847-949B-70B6E27E2533}" type="sibTrans" cxnId="{DBDBE1A8-25C4-4A1D-9D5D-CD63FB92C49F}">
      <dgm:prSet/>
      <dgm:spPr/>
      <dgm:t>
        <a:bodyPr/>
        <a:lstStyle/>
        <a:p>
          <a:endParaRPr lang="en-ZW"/>
        </a:p>
      </dgm:t>
    </dgm:pt>
    <dgm:pt modelId="{1D0610AE-355D-4DB0-8979-D9D2C22975C3}">
      <dgm:prSet/>
      <dgm:spPr>
        <a:solidFill>
          <a:srgbClr val="80BF05"/>
        </a:solidFill>
      </dgm:spPr>
      <dgm:t>
        <a:bodyPr/>
        <a:lstStyle/>
        <a:p>
          <a:r>
            <a:rPr lang="en-US" dirty="0">
              <a:ea typeface="Calibri" panose="020F0502020204030204" pitchFamily="34" charset="0"/>
              <a:cs typeface="Times New Roman" panose="02020603050405020304" pitchFamily="18" charset="0"/>
            </a:rPr>
            <a:t>Embracing Technology</a:t>
          </a:r>
        </a:p>
      </dgm:t>
    </dgm:pt>
    <dgm:pt modelId="{67F24927-A0BA-4206-90E8-B5B1365D55E2}" type="parTrans" cxnId="{5E2F5AFF-CBC5-44F9-90C4-C046822CB5DA}">
      <dgm:prSet/>
      <dgm:spPr/>
      <dgm:t>
        <a:bodyPr/>
        <a:lstStyle/>
        <a:p>
          <a:endParaRPr lang="en-ZW"/>
        </a:p>
      </dgm:t>
    </dgm:pt>
    <dgm:pt modelId="{3AC7F6CB-B7F3-4ACA-B15B-054062F8C374}" type="sibTrans" cxnId="{5E2F5AFF-CBC5-44F9-90C4-C046822CB5DA}">
      <dgm:prSet/>
      <dgm:spPr/>
      <dgm:t>
        <a:bodyPr/>
        <a:lstStyle/>
        <a:p>
          <a:endParaRPr lang="en-ZW"/>
        </a:p>
      </dgm:t>
    </dgm:pt>
    <dgm:pt modelId="{D092F073-86F3-4063-B2A7-D99D0A70F4F9}">
      <dgm:prSet/>
      <dgm:spPr>
        <a:solidFill>
          <a:srgbClr val="80BF05"/>
        </a:solidFill>
      </dgm:spPr>
      <dgm:t>
        <a:bodyPr/>
        <a:lstStyle/>
        <a:p>
          <a:r>
            <a:rPr lang="en-US">
              <a:ea typeface="Calibri" panose="020F0502020204030204" pitchFamily="34" charset="0"/>
              <a:cs typeface="Times New Roman" panose="02020603050405020304" pitchFamily="18" charset="0"/>
            </a:rPr>
            <a:t>Risks and Challenges in Innovating</a:t>
          </a:r>
          <a:endParaRPr lang="en-US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C18C0D4-AC9A-47A8-B8BC-F105C13C49CB}" type="parTrans" cxnId="{4ED021DD-6DA6-4CAC-BDDA-44AD9E67D641}">
      <dgm:prSet/>
      <dgm:spPr/>
      <dgm:t>
        <a:bodyPr/>
        <a:lstStyle/>
        <a:p>
          <a:endParaRPr lang="en-ZW"/>
        </a:p>
      </dgm:t>
    </dgm:pt>
    <dgm:pt modelId="{BD0275B0-D39A-4DE7-BABF-5300AFBF4C48}" type="sibTrans" cxnId="{4ED021DD-6DA6-4CAC-BDDA-44AD9E67D641}">
      <dgm:prSet/>
      <dgm:spPr/>
      <dgm:t>
        <a:bodyPr/>
        <a:lstStyle/>
        <a:p>
          <a:endParaRPr lang="en-ZW"/>
        </a:p>
      </dgm:t>
    </dgm:pt>
    <dgm:pt modelId="{E2781277-C0DA-4CD2-BEC6-BCB5A8481CFE}">
      <dgm:prSet/>
      <dgm:spPr>
        <a:solidFill>
          <a:srgbClr val="028E16"/>
        </a:solidFill>
      </dgm:spPr>
      <dgm:t>
        <a:bodyPr/>
        <a:lstStyle/>
        <a:p>
          <a:r>
            <a:rPr lang="en-US" dirty="0">
              <a:ea typeface="Calibri" panose="020F0502020204030204" pitchFamily="34" charset="0"/>
              <a:cs typeface="Times New Roman" panose="02020603050405020304" pitchFamily="18" charset="0"/>
            </a:rPr>
            <a:t>Rethink Design</a:t>
          </a:r>
        </a:p>
      </dgm:t>
    </dgm:pt>
    <dgm:pt modelId="{F714C08A-41E5-4E97-9543-11353B5B1E38}" type="parTrans" cxnId="{7396C71B-B3E4-43F4-8088-7B56A51F4454}">
      <dgm:prSet/>
      <dgm:spPr/>
      <dgm:t>
        <a:bodyPr/>
        <a:lstStyle/>
        <a:p>
          <a:endParaRPr lang="en-ZW"/>
        </a:p>
      </dgm:t>
    </dgm:pt>
    <dgm:pt modelId="{0EAABCFA-3882-49EB-B81E-6DB8AD747D21}" type="sibTrans" cxnId="{7396C71B-B3E4-43F4-8088-7B56A51F4454}">
      <dgm:prSet/>
      <dgm:spPr/>
      <dgm:t>
        <a:bodyPr/>
        <a:lstStyle/>
        <a:p>
          <a:endParaRPr lang="en-ZW"/>
        </a:p>
      </dgm:t>
    </dgm:pt>
    <dgm:pt modelId="{41EF0FE9-4A48-4C00-A983-3D3CD95D3B96}">
      <dgm:prSet/>
      <dgm:spPr>
        <a:solidFill>
          <a:srgbClr val="80BF05"/>
        </a:solidFill>
      </dgm:spPr>
      <dgm:t>
        <a:bodyPr/>
        <a:lstStyle/>
        <a:p>
          <a:r>
            <a:rPr lang="en-US" dirty="0">
              <a:ea typeface="Calibri" panose="020F0502020204030204" pitchFamily="34" charset="0"/>
              <a:cs typeface="Times New Roman" panose="02020603050405020304" pitchFamily="18" charset="0"/>
            </a:rPr>
            <a:t>Regulatory Considerations</a:t>
          </a:r>
        </a:p>
      </dgm:t>
    </dgm:pt>
    <dgm:pt modelId="{104AAEDB-6E16-407A-85E2-625E4933587C}" type="parTrans" cxnId="{103BF5A3-E312-4253-A836-972368899748}">
      <dgm:prSet/>
      <dgm:spPr/>
      <dgm:t>
        <a:bodyPr/>
        <a:lstStyle/>
        <a:p>
          <a:endParaRPr lang="en-ZW"/>
        </a:p>
      </dgm:t>
    </dgm:pt>
    <dgm:pt modelId="{7CAFAE1A-8175-4420-A753-548D9EEFE72D}" type="sibTrans" cxnId="{103BF5A3-E312-4253-A836-972368899748}">
      <dgm:prSet/>
      <dgm:spPr/>
      <dgm:t>
        <a:bodyPr/>
        <a:lstStyle/>
        <a:p>
          <a:endParaRPr lang="en-ZW"/>
        </a:p>
      </dgm:t>
    </dgm:pt>
    <dgm:pt modelId="{23799D53-623C-4046-AF61-1939AE72C5B0}" type="pres">
      <dgm:prSet presAssocID="{72EB2823-8D03-488C-A601-D22375047EFB}" presName="linear" presStyleCnt="0">
        <dgm:presLayoutVars>
          <dgm:animLvl val="lvl"/>
          <dgm:resizeHandles val="exact"/>
        </dgm:presLayoutVars>
      </dgm:prSet>
      <dgm:spPr/>
    </dgm:pt>
    <dgm:pt modelId="{E8F2B831-67EF-438E-A707-58F2BB9F2163}" type="pres">
      <dgm:prSet presAssocID="{424C7B06-6C7F-4C6B-9749-3DFE941BA0A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3EEA96A-0836-40E5-B57E-5541282CF48D}" type="pres">
      <dgm:prSet presAssocID="{F9F38762-FEBB-4A8A-AB29-ACDF7AB85D8B}" presName="spacer" presStyleCnt="0"/>
      <dgm:spPr/>
    </dgm:pt>
    <dgm:pt modelId="{839561FE-A158-4D79-933D-7DD60C908C8A}" type="pres">
      <dgm:prSet presAssocID="{E6C7C25B-E7B9-4FF9-8F3C-36DCBD64B0E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69FB9A3-5E72-4393-8599-8AA8CF0E2AC9}" type="pres">
      <dgm:prSet presAssocID="{9753B940-0811-4847-949B-70B6E27E2533}" presName="spacer" presStyleCnt="0"/>
      <dgm:spPr/>
    </dgm:pt>
    <dgm:pt modelId="{26C139C0-FC37-47B0-A8D7-BF971B47746D}" type="pres">
      <dgm:prSet presAssocID="{E2781277-C0DA-4CD2-BEC6-BCB5A8481CF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DC4F27C-D3B0-4EAA-A1C1-1601C22CCA4A}" type="pres">
      <dgm:prSet presAssocID="{0EAABCFA-3882-49EB-B81E-6DB8AD747D21}" presName="spacer" presStyleCnt="0"/>
      <dgm:spPr/>
    </dgm:pt>
    <dgm:pt modelId="{17BCFC57-6705-4D54-8965-DEFB50B05DD3}" type="pres">
      <dgm:prSet presAssocID="{41EF0FE9-4A48-4C00-A983-3D3CD95D3B9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3043F6E-1628-474B-A016-B6EFAFA7B667}" type="pres">
      <dgm:prSet presAssocID="{7CAFAE1A-8175-4420-A753-548D9EEFE72D}" presName="spacer" presStyleCnt="0"/>
      <dgm:spPr/>
    </dgm:pt>
    <dgm:pt modelId="{87B04BF3-7263-4867-B6E2-EFBCEDCBD462}" type="pres">
      <dgm:prSet presAssocID="{1D0610AE-355D-4DB0-8979-D9D2C22975C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D3E9E50-00C9-472A-B3F4-6536030D26C3}" type="pres">
      <dgm:prSet presAssocID="{3AC7F6CB-B7F3-4ACA-B15B-054062F8C374}" presName="spacer" presStyleCnt="0"/>
      <dgm:spPr/>
    </dgm:pt>
    <dgm:pt modelId="{E31FD323-C810-4E73-82FA-4D5AFF6C9ED5}" type="pres">
      <dgm:prSet presAssocID="{D092F073-86F3-4063-B2A7-D99D0A70F4F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396C71B-B3E4-43F4-8088-7B56A51F4454}" srcId="{72EB2823-8D03-488C-A601-D22375047EFB}" destId="{E2781277-C0DA-4CD2-BEC6-BCB5A8481CFE}" srcOrd="2" destOrd="0" parTransId="{F714C08A-41E5-4E97-9543-11353B5B1E38}" sibTransId="{0EAABCFA-3882-49EB-B81E-6DB8AD747D21}"/>
    <dgm:cxn modelId="{49C10D51-6E11-4A09-8EC1-F21A3273E0E5}" type="presOf" srcId="{E6C7C25B-E7B9-4FF9-8F3C-36DCBD64B0E3}" destId="{839561FE-A158-4D79-933D-7DD60C908C8A}" srcOrd="0" destOrd="0" presId="urn:microsoft.com/office/officeart/2005/8/layout/vList2"/>
    <dgm:cxn modelId="{4267018A-1393-47FE-88DC-E72DA4B198CA}" type="presOf" srcId="{424C7B06-6C7F-4C6B-9749-3DFE941BA0AC}" destId="{E8F2B831-67EF-438E-A707-58F2BB9F2163}" srcOrd="0" destOrd="0" presId="urn:microsoft.com/office/officeart/2005/8/layout/vList2"/>
    <dgm:cxn modelId="{D8B04F96-7A19-48FD-82C3-7AE8FD053D4E}" type="presOf" srcId="{D092F073-86F3-4063-B2A7-D99D0A70F4F9}" destId="{E31FD323-C810-4E73-82FA-4D5AFF6C9ED5}" srcOrd="0" destOrd="0" presId="urn:microsoft.com/office/officeart/2005/8/layout/vList2"/>
    <dgm:cxn modelId="{E1ACD8A2-8202-418B-B823-C37C508F8038}" type="presOf" srcId="{41EF0FE9-4A48-4C00-A983-3D3CD95D3B96}" destId="{17BCFC57-6705-4D54-8965-DEFB50B05DD3}" srcOrd="0" destOrd="0" presId="urn:microsoft.com/office/officeart/2005/8/layout/vList2"/>
    <dgm:cxn modelId="{103BF5A3-E312-4253-A836-972368899748}" srcId="{72EB2823-8D03-488C-A601-D22375047EFB}" destId="{41EF0FE9-4A48-4C00-A983-3D3CD95D3B96}" srcOrd="3" destOrd="0" parTransId="{104AAEDB-6E16-407A-85E2-625E4933587C}" sibTransId="{7CAFAE1A-8175-4420-A753-548D9EEFE72D}"/>
    <dgm:cxn modelId="{DBDBE1A8-25C4-4A1D-9D5D-CD63FB92C49F}" srcId="{72EB2823-8D03-488C-A601-D22375047EFB}" destId="{E6C7C25B-E7B9-4FF9-8F3C-36DCBD64B0E3}" srcOrd="1" destOrd="0" parTransId="{226B4BB9-242A-4C8E-8B2E-F42B8DBEF758}" sibTransId="{9753B940-0811-4847-949B-70B6E27E2533}"/>
    <dgm:cxn modelId="{BAB135D3-97F8-432C-B4C2-72EF90D4F1EF}" type="presOf" srcId="{72EB2823-8D03-488C-A601-D22375047EFB}" destId="{23799D53-623C-4046-AF61-1939AE72C5B0}" srcOrd="0" destOrd="0" presId="urn:microsoft.com/office/officeart/2005/8/layout/vList2"/>
    <dgm:cxn modelId="{4ED021DD-6DA6-4CAC-BDDA-44AD9E67D641}" srcId="{72EB2823-8D03-488C-A601-D22375047EFB}" destId="{D092F073-86F3-4063-B2A7-D99D0A70F4F9}" srcOrd="5" destOrd="0" parTransId="{BC18C0D4-AC9A-47A8-B8BC-F105C13C49CB}" sibTransId="{BD0275B0-D39A-4DE7-BABF-5300AFBF4C48}"/>
    <dgm:cxn modelId="{CA8F83E9-8E4E-4F46-8D25-80B33BAD7C33}" srcId="{72EB2823-8D03-488C-A601-D22375047EFB}" destId="{424C7B06-6C7F-4C6B-9749-3DFE941BA0AC}" srcOrd="0" destOrd="0" parTransId="{632B8756-CAB9-445A-9F43-369A98AE9869}" sibTransId="{F9F38762-FEBB-4A8A-AB29-ACDF7AB85D8B}"/>
    <dgm:cxn modelId="{8C7A8EEA-04B2-4C3E-B4AA-9CDCBAB70487}" type="presOf" srcId="{E2781277-C0DA-4CD2-BEC6-BCB5A8481CFE}" destId="{26C139C0-FC37-47B0-A8D7-BF971B47746D}" srcOrd="0" destOrd="0" presId="urn:microsoft.com/office/officeart/2005/8/layout/vList2"/>
    <dgm:cxn modelId="{4617D4FA-DF23-4E26-AE8E-F1040255FF31}" type="presOf" srcId="{1D0610AE-355D-4DB0-8979-D9D2C22975C3}" destId="{87B04BF3-7263-4867-B6E2-EFBCEDCBD462}" srcOrd="0" destOrd="0" presId="urn:microsoft.com/office/officeart/2005/8/layout/vList2"/>
    <dgm:cxn modelId="{5E2F5AFF-CBC5-44F9-90C4-C046822CB5DA}" srcId="{72EB2823-8D03-488C-A601-D22375047EFB}" destId="{1D0610AE-355D-4DB0-8979-D9D2C22975C3}" srcOrd="4" destOrd="0" parTransId="{67F24927-A0BA-4206-90E8-B5B1365D55E2}" sibTransId="{3AC7F6CB-B7F3-4ACA-B15B-054062F8C374}"/>
    <dgm:cxn modelId="{290A118D-5368-4086-8BB1-3922FF137329}" type="presParOf" srcId="{23799D53-623C-4046-AF61-1939AE72C5B0}" destId="{E8F2B831-67EF-438E-A707-58F2BB9F2163}" srcOrd="0" destOrd="0" presId="urn:microsoft.com/office/officeart/2005/8/layout/vList2"/>
    <dgm:cxn modelId="{98A02C86-0A54-4E58-936B-B569A35A4B13}" type="presParOf" srcId="{23799D53-623C-4046-AF61-1939AE72C5B0}" destId="{03EEA96A-0836-40E5-B57E-5541282CF48D}" srcOrd="1" destOrd="0" presId="urn:microsoft.com/office/officeart/2005/8/layout/vList2"/>
    <dgm:cxn modelId="{039A1B8F-7D1D-4FD6-9CC0-1B43C2EAEC48}" type="presParOf" srcId="{23799D53-623C-4046-AF61-1939AE72C5B0}" destId="{839561FE-A158-4D79-933D-7DD60C908C8A}" srcOrd="2" destOrd="0" presId="urn:microsoft.com/office/officeart/2005/8/layout/vList2"/>
    <dgm:cxn modelId="{120A9038-AB01-4877-AF35-7AD2009A0A1C}" type="presParOf" srcId="{23799D53-623C-4046-AF61-1939AE72C5B0}" destId="{469FB9A3-5E72-4393-8599-8AA8CF0E2AC9}" srcOrd="3" destOrd="0" presId="urn:microsoft.com/office/officeart/2005/8/layout/vList2"/>
    <dgm:cxn modelId="{24D9EAE4-A729-46E7-812B-F8995D011489}" type="presParOf" srcId="{23799D53-623C-4046-AF61-1939AE72C5B0}" destId="{26C139C0-FC37-47B0-A8D7-BF971B47746D}" srcOrd="4" destOrd="0" presId="urn:microsoft.com/office/officeart/2005/8/layout/vList2"/>
    <dgm:cxn modelId="{CBEC75F0-884E-4E5D-8B3B-19FEA907233B}" type="presParOf" srcId="{23799D53-623C-4046-AF61-1939AE72C5B0}" destId="{8DC4F27C-D3B0-4EAA-A1C1-1601C22CCA4A}" srcOrd="5" destOrd="0" presId="urn:microsoft.com/office/officeart/2005/8/layout/vList2"/>
    <dgm:cxn modelId="{96D0BBB4-6FEA-4756-907E-5ACC0500A7CE}" type="presParOf" srcId="{23799D53-623C-4046-AF61-1939AE72C5B0}" destId="{17BCFC57-6705-4D54-8965-DEFB50B05DD3}" srcOrd="6" destOrd="0" presId="urn:microsoft.com/office/officeart/2005/8/layout/vList2"/>
    <dgm:cxn modelId="{EB6ACABD-0107-4847-988B-EDEA2F036C2F}" type="presParOf" srcId="{23799D53-623C-4046-AF61-1939AE72C5B0}" destId="{03043F6E-1628-474B-A016-B6EFAFA7B667}" srcOrd="7" destOrd="0" presId="urn:microsoft.com/office/officeart/2005/8/layout/vList2"/>
    <dgm:cxn modelId="{09E95716-2B5B-43AB-9A67-9F038D84192B}" type="presParOf" srcId="{23799D53-623C-4046-AF61-1939AE72C5B0}" destId="{87B04BF3-7263-4867-B6E2-EFBCEDCBD462}" srcOrd="8" destOrd="0" presId="urn:microsoft.com/office/officeart/2005/8/layout/vList2"/>
    <dgm:cxn modelId="{089C97A4-8D78-42C3-A6B7-4D739FF88CE5}" type="presParOf" srcId="{23799D53-623C-4046-AF61-1939AE72C5B0}" destId="{9D3E9E50-00C9-472A-B3F4-6536030D26C3}" srcOrd="9" destOrd="0" presId="urn:microsoft.com/office/officeart/2005/8/layout/vList2"/>
    <dgm:cxn modelId="{86A223F8-4F5E-4D01-88F4-AE05AC8E1659}" type="presParOf" srcId="{23799D53-623C-4046-AF61-1939AE72C5B0}" destId="{E31FD323-C810-4E73-82FA-4D5AFF6C9ED5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2B831-67EF-438E-A707-58F2BB9F2163}">
      <dsp:nvSpPr>
        <dsp:cNvPr id="0" name=""/>
        <dsp:cNvSpPr/>
      </dsp:nvSpPr>
      <dsp:spPr>
        <a:xfrm>
          <a:off x="0" y="387999"/>
          <a:ext cx="13333666" cy="1535040"/>
        </a:xfrm>
        <a:prstGeom prst="roundRect">
          <a:avLst/>
        </a:prstGeom>
        <a:gradFill rotWithShape="0">
          <a:gsLst>
            <a:gs pos="0">
              <a:srgbClr val="028E16"/>
            </a:gs>
            <a:gs pos="100000">
              <a:srgbClr val="028E16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>
              <a:ea typeface="Calibri" panose="020F0502020204030204" pitchFamily="34" charset="0"/>
              <a:cs typeface="Times New Roman" panose="02020603050405020304" pitchFamily="18" charset="0"/>
            </a:rPr>
            <a:t>Zimbabwe’s Pension Landscape</a:t>
          </a:r>
          <a:endParaRPr lang="en-US" sz="6400" kern="1200" dirty="0"/>
        </a:p>
      </dsp:txBody>
      <dsp:txXfrm>
        <a:off x="74934" y="462933"/>
        <a:ext cx="13183798" cy="1385172"/>
      </dsp:txXfrm>
    </dsp:sp>
    <dsp:sp modelId="{839561FE-A158-4D79-933D-7DD60C908C8A}">
      <dsp:nvSpPr>
        <dsp:cNvPr id="0" name=""/>
        <dsp:cNvSpPr/>
      </dsp:nvSpPr>
      <dsp:spPr>
        <a:xfrm>
          <a:off x="0" y="2107359"/>
          <a:ext cx="13333666" cy="1535040"/>
        </a:xfrm>
        <a:prstGeom prst="roundRect">
          <a:avLst/>
        </a:prstGeom>
        <a:solidFill>
          <a:srgbClr val="028E1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>
              <a:ea typeface="Calibri" panose="020F0502020204030204" pitchFamily="34" charset="0"/>
              <a:cs typeface="Times New Roman" panose="02020603050405020304" pitchFamily="18" charset="0"/>
            </a:rPr>
            <a:t>Opportunities &amp; Drivers for Innovation</a:t>
          </a:r>
        </a:p>
      </dsp:txBody>
      <dsp:txXfrm>
        <a:off x="74934" y="2182293"/>
        <a:ext cx="13183798" cy="1385172"/>
      </dsp:txXfrm>
    </dsp:sp>
    <dsp:sp modelId="{26C139C0-FC37-47B0-A8D7-BF971B47746D}">
      <dsp:nvSpPr>
        <dsp:cNvPr id="0" name=""/>
        <dsp:cNvSpPr/>
      </dsp:nvSpPr>
      <dsp:spPr>
        <a:xfrm>
          <a:off x="0" y="3826719"/>
          <a:ext cx="13333666" cy="1535040"/>
        </a:xfrm>
        <a:prstGeom prst="roundRect">
          <a:avLst/>
        </a:prstGeom>
        <a:solidFill>
          <a:srgbClr val="028E1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>
              <a:ea typeface="Calibri" panose="020F0502020204030204" pitchFamily="34" charset="0"/>
              <a:cs typeface="Times New Roman" panose="02020603050405020304" pitchFamily="18" charset="0"/>
            </a:rPr>
            <a:t>Rethink Design</a:t>
          </a:r>
        </a:p>
      </dsp:txBody>
      <dsp:txXfrm>
        <a:off x="74934" y="3901653"/>
        <a:ext cx="13183798" cy="1385172"/>
      </dsp:txXfrm>
    </dsp:sp>
    <dsp:sp modelId="{17BCFC57-6705-4D54-8965-DEFB50B05DD3}">
      <dsp:nvSpPr>
        <dsp:cNvPr id="0" name=""/>
        <dsp:cNvSpPr/>
      </dsp:nvSpPr>
      <dsp:spPr>
        <a:xfrm>
          <a:off x="0" y="5546080"/>
          <a:ext cx="13333666" cy="1535040"/>
        </a:xfrm>
        <a:prstGeom prst="roundRect">
          <a:avLst/>
        </a:prstGeom>
        <a:solidFill>
          <a:srgbClr val="80BF0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>
              <a:ea typeface="Calibri" panose="020F0502020204030204" pitchFamily="34" charset="0"/>
              <a:cs typeface="Times New Roman" panose="02020603050405020304" pitchFamily="18" charset="0"/>
            </a:rPr>
            <a:t>Regulatory Considerations</a:t>
          </a:r>
        </a:p>
      </dsp:txBody>
      <dsp:txXfrm>
        <a:off x="74934" y="5621014"/>
        <a:ext cx="13183798" cy="1385172"/>
      </dsp:txXfrm>
    </dsp:sp>
    <dsp:sp modelId="{87B04BF3-7263-4867-B6E2-EFBCEDCBD462}">
      <dsp:nvSpPr>
        <dsp:cNvPr id="0" name=""/>
        <dsp:cNvSpPr/>
      </dsp:nvSpPr>
      <dsp:spPr>
        <a:xfrm>
          <a:off x="0" y="7265440"/>
          <a:ext cx="13333666" cy="1535040"/>
        </a:xfrm>
        <a:prstGeom prst="roundRect">
          <a:avLst/>
        </a:prstGeom>
        <a:solidFill>
          <a:srgbClr val="80BF0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>
              <a:ea typeface="Calibri" panose="020F0502020204030204" pitchFamily="34" charset="0"/>
              <a:cs typeface="Times New Roman" panose="02020603050405020304" pitchFamily="18" charset="0"/>
            </a:rPr>
            <a:t>Embracing Technology</a:t>
          </a:r>
        </a:p>
      </dsp:txBody>
      <dsp:txXfrm>
        <a:off x="74934" y="7340374"/>
        <a:ext cx="13183798" cy="1385172"/>
      </dsp:txXfrm>
    </dsp:sp>
    <dsp:sp modelId="{E31FD323-C810-4E73-82FA-4D5AFF6C9ED5}">
      <dsp:nvSpPr>
        <dsp:cNvPr id="0" name=""/>
        <dsp:cNvSpPr/>
      </dsp:nvSpPr>
      <dsp:spPr>
        <a:xfrm>
          <a:off x="0" y="8984800"/>
          <a:ext cx="13333666" cy="1535040"/>
        </a:xfrm>
        <a:prstGeom prst="roundRect">
          <a:avLst/>
        </a:prstGeom>
        <a:solidFill>
          <a:srgbClr val="80BF0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>
              <a:ea typeface="Calibri" panose="020F0502020204030204" pitchFamily="34" charset="0"/>
              <a:cs typeface="Times New Roman" panose="02020603050405020304" pitchFamily="18" charset="0"/>
            </a:rPr>
            <a:t>Risks and Challenges in Innovating</a:t>
          </a:r>
          <a:endParaRPr lang="en-US" sz="64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4934" y="9059734"/>
        <a:ext cx="13183798" cy="1385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4494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90540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65839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7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19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38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84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CE37320-BE22-4CF1-A164-EB9B1D2AF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126" t="10016" r="2411" b="29984"/>
          <a:stretch/>
        </p:blipFill>
        <p:spPr>
          <a:xfrm>
            <a:off x="15576464" y="12882855"/>
            <a:ext cx="8807536" cy="833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378C3BB-4272-4312-9D3C-EE64DF4744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6000" y="290551"/>
            <a:ext cx="2800716" cy="15410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6A999F-ACD8-4B20-89D8-BBFEC9C9D478}"/>
              </a:ext>
            </a:extLst>
          </p:cNvPr>
          <p:cNvSpPr/>
          <p:nvPr userDrawn="1"/>
        </p:nvSpPr>
        <p:spPr>
          <a:xfrm>
            <a:off x="0" y="1740211"/>
            <a:ext cx="2355272" cy="9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C4457235-A52B-47D8-B95F-33D312A72464}"/>
              </a:ext>
            </a:extLst>
          </p:cNvPr>
          <p:cNvSpPr/>
          <p:nvPr userDrawn="1"/>
        </p:nvSpPr>
        <p:spPr>
          <a:xfrm>
            <a:off x="608636" y="524086"/>
            <a:ext cx="11597860" cy="1124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400"/>
              </a:lnSpc>
              <a:buNone/>
            </a:pPr>
            <a:endParaRPr lang="en-US" sz="8000" b="1" dirty="0">
              <a:solidFill>
                <a:srgbClr val="175F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0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12663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9429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71325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988895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4080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7443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36942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43418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699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84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6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23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81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36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35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81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5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13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3"/>
            <a:ext cx="21971004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3" y="7223191"/>
            <a:ext cx="21971002" cy="190500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21629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56339" y="12474624"/>
            <a:ext cx="878482" cy="87848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2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22193024" y="11548960"/>
            <a:ext cx="2190976" cy="216704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339" y="12474625"/>
            <a:ext cx="878482" cy="780874"/>
          </a:xfrm>
          <a:prstGeom prst="rect">
            <a:avLst/>
          </a:prstGeom>
        </p:spPr>
        <p:txBody>
          <a:bodyPr anchor="ctr"/>
          <a:lstStyle>
            <a:lvl1pPr algn="ctr">
              <a:defRPr sz="28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247770" y="1529408"/>
            <a:ext cx="19202400" cy="576064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cap="small" baseline="0">
                <a:solidFill>
                  <a:schemeClr val="accent1"/>
                </a:solidFill>
              </a:defRPr>
            </a:lvl1pPr>
            <a:lvl2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247770" y="294188"/>
            <a:ext cx="19202400" cy="1235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0"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88945" y="460657"/>
            <a:ext cx="3255546" cy="90228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0757502" y="191718"/>
            <a:ext cx="3186988" cy="14401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34180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70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27092" y="352645"/>
            <a:ext cx="2569791" cy="14331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6" r:id="rId4"/>
    <p:sldLayoutId id="2147483659" r:id="rId5"/>
    <p:sldLayoutId id="2147483661" r:id="rId6"/>
    <p:sldLayoutId id="2147483662" r:id="rId7"/>
    <p:sldLayoutId id="2147483663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27092" y="956149"/>
            <a:ext cx="2569791" cy="14331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76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4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5432" y="5757903"/>
            <a:ext cx="15815797" cy="3484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9250"/>
              </a:lnSpc>
            </a:pPr>
            <a:r>
              <a:rPr lang="en-GB" sz="7200" cap="small" dirty="0">
                <a:solidFill>
                  <a:srgbClr val="006747"/>
                </a:solidFill>
                <a:latin typeface="+mj-lt"/>
                <a:ea typeface="Verdana" panose="020B0604030504040204" pitchFamily="34" charset="0"/>
                <a:cs typeface="Noto Serif SC Bold" pitchFamily="34" charset="-120"/>
              </a:rPr>
              <a:t>Future Proofing Pensions: Driving Innovation in the Pension Industry</a:t>
            </a:r>
          </a:p>
          <a:p>
            <a:pPr algn="l">
              <a:lnSpc>
                <a:spcPts val="9250"/>
              </a:lnSpc>
            </a:pPr>
            <a:r>
              <a:rPr lang="en-US" sz="7200" dirty="0">
                <a:solidFill>
                  <a:srgbClr val="006747"/>
                </a:solidFill>
                <a:latin typeface="+mj-lt"/>
                <a:ea typeface="Noto Serif SC Bold" pitchFamily="34" charset="-122"/>
                <a:cs typeface="Noto Serif SC Bold" pitchFamily="34" charset="-120"/>
              </a:rPr>
              <a:t>  </a:t>
            </a:r>
            <a:endParaRPr lang="en-US" sz="7200" dirty="0">
              <a:latin typeface="+mj-lt"/>
            </a:endParaRP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5FAA728-6F69-90BB-BB94-9DE8B130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066" y="256248"/>
            <a:ext cx="5406189" cy="29842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CEF6731D-BAB8-286C-A25E-BE0F1754FDCA}"/>
              </a:ext>
            </a:extLst>
          </p:cNvPr>
          <p:cNvSpPr/>
          <p:nvPr/>
        </p:nvSpPr>
        <p:spPr>
          <a:xfrm>
            <a:off x="545432" y="8600033"/>
            <a:ext cx="15815797" cy="1283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9250"/>
              </a:lnSpc>
            </a:pPr>
            <a:r>
              <a:rPr lang="en-US" sz="4000" cap="small" dirty="0">
                <a:solidFill>
                  <a:srgbClr val="006747"/>
                </a:solidFill>
                <a:ea typeface="Verdana" panose="020B0604030504040204" pitchFamily="34" charset="0"/>
                <a:cs typeface="Noto Serif SC Bold" pitchFamily="34" charset="-120"/>
              </a:rPr>
              <a:t>Gerald Chimbga, FIA, CERA</a:t>
            </a:r>
          </a:p>
        </p:txBody>
      </p:sp>
      <p:pic>
        <p:nvPicPr>
          <p:cNvPr id="1026" name="Picture 2" descr="Zimbabwe Association of Pension Funds">
            <a:extLst>
              <a:ext uri="{FF2B5EF4-FFF2-40B4-BE49-F238E27FC236}">
                <a16:creationId xmlns:a16="http://schemas.microsoft.com/office/drawing/2014/main" id="{3D0DF295-9554-E0F7-CEFE-2237197D0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10899"/>
          <a:stretch>
            <a:fillRect/>
          </a:stretch>
        </p:blipFill>
        <p:spPr bwMode="auto">
          <a:xfrm>
            <a:off x="174745" y="757982"/>
            <a:ext cx="7647174" cy="19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0168" y="2820164"/>
            <a:ext cx="13716000" cy="8075672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0169" y="2840439"/>
            <a:ext cx="13715998" cy="807567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35847" y="7176171"/>
            <a:ext cx="5003958" cy="807568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1003473" y="1939436"/>
            <a:ext cx="7800714" cy="8357916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0189" y="2820159"/>
            <a:ext cx="13716006" cy="807567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D5962-1709-451B-F713-56F75AB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57" y="3367513"/>
            <a:ext cx="6230530" cy="4792718"/>
          </a:xfrm>
        </p:spPr>
        <p:txBody>
          <a:bodyPr anchor="b">
            <a:normAutofit/>
          </a:bodyPr>
          <a:lstStyle/>
          <a:p>
            <a:pPr algn="r"/>
            <a:r>
              <a:rPr lang="en-ZW" sz="8000" dirty="0">
                <a:solidFill>
                  <a:srgbClr val="FFFFFF"/>
                </a:solidFill>
              </a:rPr>
              <a:t>Focus Areas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AED95C-2732-3852-7CAD-8F7FAF493A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213139"/>
              </p:ext>
            </p:extLst>
          </p:nvPr>
        </p:nvGraphicFramePr>
        <p:xfrm>
          <a:off x="9810103" y="1500881"/>
          <a:ext cx="13333666" cy="1090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6B704DF-A014-DBCB-CA4B-738AEFD9E9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3996" y="12275688"/>
            <a:ext cx="8044956" cy="969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40F37A0-6A3E-C928-D052-D9AC2C0315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78683" y="20279"/>
            <a:ext cx="2910350" cy="1480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786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558336-70C1-44CD-B697-D0267864A449}"/>
              </a:ext>
            </a:extLst>
          </p:cNvPr>
          <p:cNvGrpSpPr/>
          <p:nvPr/>
        </p:nvGrpSpPr>
        <p:grpSpPr>
          <a:xfrm>
            <a:off x="1204318" y="3169288"/>
            <a:ext cx="10815638" cy="3935015"/>
            <a:chOff x="1204318" y="3169288"/>
            <a:chExt cx="10815638" cy="3935015"/>
          </a:xfrm>
          <a:solidFill>
            <a:srgbClr val="028E16"/>
          </a:solidFill>
        </p:grpSpPr>
        <p:sp>
          <p:nvSpPr>
            <p:cNvPr id="3" name="Shape 1"/>
            <p:cNvSpPr/>
            <p:nvPr/>
          </p:nvSpPr>
          <p:spPr>
            <a:xfrm>
              <a:off x="1204318" y="3169288"/>
              <a:ext cx="10815638" cy="3935015"/>
            </a:xfrm>
            <a:prstGeom prst="roundRect">
              <a:avLst>
                <a:gd name="adj" fmla="val 7871"/>
              </a:avLst>
            </a:prstGeom>
            <a:grpFill/>
            <a:ln w="7620">
              <a:solidFill>
                <a:srgbClr val="B7D5CA"/>
              </a:solidFill>
              <a:prstDash val="solid"/>
            </a:ln>
          </p:spPr>
          <p:txBody>
            <a:bodyPr/>
            <a:lstStyle/>
            <a:p>
              <a:endParaRPr lang="en-ZW" sz="4000"/>
            </a:p>
          </p:txBody>
        </p:sp>
        <p:sp>
          <p:nvSpPr>
            <p:cNvPr id="6" name="Text 3"/>
            <p:cNvSpPr/>
            <p:nvPr/>
          </p:nvSpPr>
          <p:spPr>
            <a:xfrm>
              <a:off x="1689652" y="3458817"/>
              <a:ext cx="4650857" cy="1382265"/>
            </a:xfrm>
            <a:prstGeom prst="rect">
              <a:avLst/>
            </a:prstGeom>
            <a:grp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4167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+mj-lt"/>
                  <a:ea typeface="Noto Serif SC Bold" pitchFamily="34" charset="-122"/>
                </a:rPr>
                <a:t>General Loss of Confidence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Text 4"/>
            <p:cNvSpPr/>
            <p:nvPr/>
          </p:nvSpPr>
          <p:spPr>
            <a:xfrm>
              <a:off x="1485933" y="4360031"/>
              <a:ext cx="10056780" cy="1848363"/>
            </a:xfrm>
            <a:prstGeom prst="rect">
              <a:avLst/>
            </a:prstGeom>
            <a:grpFill/>
            <a:ln/>
          </p:spPr>
          <p:txBody>
            <a:bodyPr wrap="square" lIns="0" tIns="0" rIns="0" bIns="0" rtlCol="0" anchor="t"/>
            <a:lstStyle/>
            <a:p>
              <a:pPr marL="457200" indent="-457200" algn="l">
                <a:lnSpc>
                  <a:spcPts val="4333"/>
                </a:lnSpc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Geist" pitchFamily="34" charset="-122"/>
                  <a:cs typeface="Geist" pitchFamily="34" charset="-120"/>
                </a:rPr>
                <a:t>Impact of hyperinflation and 2009/2019 currency reforms diminished trust in pension system as a post retirement welfare solution </a:t>
              </a:r>
            </a:p>
            <a:p>
              <a:pPr algn="l">
                <a:lnSpc>
                  <a:spcPts val="4333"/>
                </a:lnSpc>
              </a:pP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7CA601-4360-4856-86EF-EA76D33605F1}"/>
              </a:ext>
            </a:extLst>
          </p:cNvPr>
          <p:cNvGrpSpPr/>
          <p:nvPr/>
        </p:nvGrpSpPr>
        <p:grpSpPr>
          <a:xfrm>
            <a:off x="12301572" y="3163889"/>
            <a:ext cx="10815638" cy="3935015"/>
            <a:chOff x="12301572" y="3163889"/>
            <a:chExt cx="10815638" cy="3935015"/>
          </a:xfrm>
          <a:solidFill>
            <a:srgbClr val="D1EFE4"/>
          </a:solidFill>
        </p:grpSpPr>
        <p:sp>
          <p:nvSpPr>
            <p:cNvPr id="8" name="Shape 5"/>
            <p:cNvSpPr/>
            <p:nvPr/>
          </p:nvSpPr>
          <p:spPr>
            <a:xfrm>
              <a:off x="12301572" y="3163889"/>
              <a:ext cx="10815638" cy="3935015"/>
            </a:xfrm>
            <a:prstGeom prst="roundRect">
              <a:avLst>
                <a:gd name="adj" fmla="val 7871"/>
              </a:avLst>
            </a:prstGeom>
            <a:solidFill>
              <a:srgbClr val="028E16"/>
            </a:solidFill>
            <a:ln w="7620">
              <a:solidFill>
                <a:srgbClr val="B7D5CA"/>
              </a:solidFill>
              <a:prstDash val="solid"/>
            </a:ln>
          </p:spPr>
          <p:txBody>
            <a:bodyPr/>
            <a:lstStyle/>
            <a:p>
              <a:endParaRPr lang="en-ZW" sz="400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12505290" y="3458817"/>
              <a:ext cx="4944510" cy="1467077"/>
            </a:xfrm>
            <a:prstGeom prst="rect">
              <a:avLst/>
            </a:prstGeom>
            <a:solidFill>
              <a:srgbClr val="028E16"/>
            </a:solidFill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4167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+mj-lt"/>
                  <a:ea typeface="Noto Serif SC Bold" pitchFamily="34" charset="-122"/>
                  <a:cs typeface="Noto Serif SC Bold" pitchFamily="34" charset="-120"/>
                </a:rPr>
                <a:t>Low Contributions</a:t>
              </a:r>
            </a:p>
            <a:p>
              <a:pPr algn="l">
                <a:lnSpc>
                  <a:spcPts val="4167"/>
                </a:lnSpc>
              </a:pPr>
              <a:endParaRPr lang="en-US" sz="4000" dirty="0">
                <a:solidFill>
                  <a:schemeClr val="bg1"/>
                </a:solidFill>
                <a:latin typeface="+mj-lt"/>
                <a:ea typeface="Noto Serif SC Bold" pitchFamily="34" charset="-122"/>
                <a:cs typeface="Noto Serif SC Bold" pitchFamily="34" charset="-120"/>
              </a:endParaRPr>
            </a:p>
            <a:p>
              <a:pPr algn="l">
                <a:lnSpc>
                  <a:spcPts val="4167"/>
                </a:lnSpc>
              </a:pPr>
              <a:endParaRPr lang="en-US" sz="4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 8"/>
            <p:cNvSpPr/>
            <p:nvPr/>
          </p:nvSpPr>
          <p:spPr>
            <a:xfrm>
              <a:off x="13000382" y="4360031"/>
              <a:ext cx="9942962" cy="2479990"/>
            </a:xfrm>
            <a:prstGeom prst="rect">
              <a:avLst/>
            </a:prstGeom>
            <a:solidFill>
              <a:srgbClr val="028E16"/>
            </a:solidFill>
            <a:ln/>
          </p:spPr>
          <p:txBody>
            <a:bodyPr wrap="square" lIns="0" tIns="0" rIns="0" bIns="0" rtlCol="0" anchor="t"/>
            <a:lstStyle/>
            <a:p>
              <a:pPr marL="457200" indent="-457200" algn="l">
                <a:lnSpc>
                  <a:spcPts val="4333"/>
                </a:lnSpc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bg1">
                      <a:lumMod val="95000"/>
                    </a:schemeClr>
                  </a:solidFill>
                  <a:latin typeface="Helvetica Neue (Headings)"/>
                  <a:ea typeface="Geist" pitchFamily="34" charset="-122"/>
                  <a:cs typeface="Geist" pitchFamily="34" charset="-120"/>
                </a:rPr>
                <a:t>Low contribution rates towards retirement (average 10%)</a:t>
              </a:r>
            </a:p>
            <a:p>
              <a:pPr marL="457200" indent="-457200" algn="l">
                <a:lnSpc>
                  <a:spcPts val="4333"/>
                </a:lnSpc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bg1">
                      <a:lumMod val="95000"/>
                    </a:schemeClr>
                  </a:solidFill>
                  <a:latin typeface="Helvetica Neue (Headings)"/>
                  <a:ea typeface="Geist" pitchFamily="34" charset="-122"/>
                  <a:cs typeface="Geist" pitchFamily="34" charset="-120"/>
                </a:rPr>
                <a:t>Require over 15% for desirable NRR of 65 %</a:t>
              </a:r>
            </a:p>
            <a:p>
              <a:pPr marL="457200" indent="-457200" algn="l">
                <a:lnSpc>
                  <a:spcPts val="4333"/>
                </a:lnSpc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bg1">
                      <a:lumMod val="95000"/>
                    </a:schemeClr>
                  </a:solidFill>
                  <a:latin typeface="Helvetica Neue (Headings)"/>
                  <a:ea typeface="Geist" pitchFamily="34" charset="-122"/>
                  <a:cs typeface="Geist" pitchFamily="34" charset="-120"/>
                </a:rPr>
                <a:t>Pensionable salaries  subdued due to earnings mainly in allowances </a:t>
              </a:r>
            </a:p>
            <a:p>
              <a:pPr algn="l">
                <a:lnSpc>
                  <a:spcPts val="4333"/>
                </a:lnSpc>
              </a:pPr>
              <a:endParaRPr lang="en-GB" sz="2800" dirty="0">
                <a:solidFill>
                  <a:schemeClr val="bg1">
                    <a:lumMod val="95000"/>
                  </a:schemeClr>
                </a:solidFill>
                <a:latin typeface="Helvetica Neue (Headings)"/>
                <a:ea typeface="Geist" pitchFamily="34" charset="-122"/>
                <a:cs typeface="Geist" pitchFamily="34" charset="-120"/>
              </a:endParaRPr>
            </a:p>
            <a:p>
              <a:pPr algn="l">
                <a:lnSpc>
                  <a:spcPts val="4333"/>
                </a:lnSpc>
              </a:pP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Helvetica Neue (Headings)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54C4F95-CADC-4019-B5D7-7F2E9B667446}"/>
              </a:ext>
            </a:extLst>
          </p:cNvPr>
          <p:cNvGrpSpPr/>
          <p:nvPr/>
        </p:nvGrpSpPr>
        <p:grpSpPr>
          <a:xfrm>
            <a:off x="1137741" y="7882310"/>
            <a:ext cx="10815638" cy="3935015"/>
            <a:chOff x="1137741" y="7882310"/>
            <a:chExt cx="10815638" cy="3935015"/>
          </a:xfrm>
          <a:solidFill>
            <a:srgbClr val="D1EFE4"/>
          </a:solidFill>
        </p:grpSpPr>
        <p:sp>
          <p:nvSpPr>
            <p:cNvPr id="13" name="Shape 9"/>
            <p:cNvSpPr/>
            <p:nvPr/>
          </p:nvSpPr>
          <p:spPr>
            <a:xfrm>
              <a:off x="1137741" y="7882310"/>
              <a:ext cx="10815638" cy="3935015"/>
            </a:xfrm>
            <a:prstGeom prst="roundRect">
              <a:avLst>
                <a:gd name="adj" fmla="val 7871"/>
              </a:avLst>
            </a:prstGeom>
            <a:solidFill>
              <a:srgbClr val="028E16"/>
            </a:solidFill>
            <a:ln w="7620">
              <a:solidFill>
                <a:srgbClr val="B7D5CA"/>
              </a:solidFill>
              <a:prstDash val="solid"/>
            </a:ln>
          </p:spPr>
          <p:txBody>
            <a:bodyPr/>
            <a:lstStyle/>
            <a:p>
              <a:endParaRPr lang="en-ZW" sz="4000" dirty="0"/>
            </a:p>
          </p:txBody>
        </p:sp>
        <p:sp>
          <p:nvSpPr>
            <p:cNvPr id="16" name="Text 11"/>
            <p:cNvSpPr/>
            <p:nvPr/>
          </p:nvSpPr>
          <p:spPr>
            <a:xfrm>
              <a:off x="1485934" y="8129107"/>
              <a:ext cx="4930577" cy="1303223"/>
            </a:xfrm>
            <a:prstGeom prst="rect">
              <a:avLst/>
            </a:prstGeom>
            <a:solidFill>
              <a:srgbClr val="028E16"/>
            </a:solidFill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4167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+mj-lt"/>
                  <a:ea typeface="Noto Serif SC Bold" pitchFamily="34" charset="-122"/>
                  <a:cs typeface="Noto Serif SC Bold" pitchFamily="34" charset="-120"/>
                </a:rPr>
                <a:t>Contribution Arrears</a:t>
              </a:r>
            </a:p>
            <a:p>
              <a:pPr algn="l">
                <a:lnSpc>
                  <a:spcPts val="4167"/>
                </a:lnSpc>
              </a:pPr>
              <a:endParaRPr lang="en-US" sz="4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Text 12"/>
            <p:cNvSpPr/>
            <p:nvPr/>
          </p:nvSpPr>
          <p:spPr>
            <a:xfrm>
              <a:off x="1485933" y="8776097"/>
              <a:ext cx="10056779" cy="2152423"/>
            </a:xfrm>
            <a:prstGeom prst="rect">
              <a:avLst/>
            </a:prstGeom>
            <a:solidFill>
              <a:srgbClr val="028E16"/>
            </a:solidFill>
            <a:ln/>
          </p:spPr>
          <p:txBody>
            <a:bodyPr wrap="square" lIns="0" tIns="0" rIns="0" bIns="0" rtlCol="0" anchor="t"/>
            <a:lstStyle/>
            <a:p>
              <a:pPr marL="457200" indent="-457200" algn="l">
                <a:lnSpc>
                  <a:spcPts val="4333"/>
                </a:lnSpc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Geist" pitchFamily="34" charset="-122"/>
                </a:rPr>
                <a:t>USD 110m in arrears as at 30 June 2025, 18% increase from the March 2025 position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C9F5DD-A1CB-4A76-91CA-38238561CA49}"/>
              </a:ext>
            </a:extLst>
          </p:cNvPr>
          <p:cNvGrpSpPr/>
          <p:nvPr/>
        </p:nvGrpSpPr>
        <p:grpSpPr>
          <a:xfrm>
            <a:off x="12364046" y="7829949"/>
            <a:ext cx="10815638" cy="3935015"/>
            <a:chOff x="12364046" y="7829949"/>
            <a:chExt cx="10815638" cy="3935015"/>
          </a:xfrm>
          <a:solidFill>
            <a:srgbClr val="028E16"/>
          </a:solidFill>
        </p:grpSpPr>
        <p:sp>
          <p:nvSpPr>
            <p:cNvPr id="18" name="Shape 13"/>
            <p:cNvSpPr/>
            <p:nvPr/>
          </p:nvSpPr>
          <p:spPr>
            <a:xfrm>
              <a:off x="12364046" y="7829949"/>
              <a:ext cx="10815638" cy="3935015"/>
            </a:xfrm>
            <a:prstGeom prst="roundRect">
              <a:avLst>
                <a:gd name="adj" fmla="val 7871"/>
              </a:avLst>
            </a:prstGeom>
            <a:grpFill/>
            <a:ln w="7620">
              <a:solidFill>
                <a:srgbClr val="B7D5CA"/>
              </a:solidFill>
              <a:prstDash val="solid"/>
            </a:ln>
          </p:spPr>
          <p:txBody>
            <a:bodyPr/>
            <a:lstStyle/>
            <a:p>
              <a:endParaRPr lang="en-ZW" sz="4000"/>
            </a:p>
          </p:txBody>
        </p:sp>
        <p:sp>
          <p:nvSpPr>
            <p:cNvPr id="21" name="Text 15"/>
            <p:cNvSpPr/>
            <p:nvPr/>
          </p:nvSpPr>
          <p:spPr>
            <a:xfrm>
              <a:off x="13258800" y="8110331"/>
              <a:ext cx="3737114" cy="1106496"/>
            </a:xfrm>
            <a:prstGeom prst="rect">
              <a:avLst/>
            </a:prstGeom>
            <a:grp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4167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+mj-lt"/>
                  <a:ea typeface="Noto Serif SC Bold" pitchFamily="34" charset="-122"/>
                  <a:cs typeface="Noto Serif SC Bold" pitchFamily="34" charset="-120"/>
                </a:rPr>
                <a:t>Ongoing Erosion of Value </a:t>
              </a:r>
            </a:p>
            <a:p>
              <a:pPr algn="l">
                <a:lnSpc>
                  <a:spcPts val="4167"/>
                </a:lnSpc>
              </a:pPr>
              <a:r>
                <a:rPr lang="en-US" sz="4000" dirty="0">
                  <a:solidFill>
                    <a:schemeClr val="bg1"/>
                  </a:solidFill>
                  <a:latin typeface="+mj-lt"/>
                  <a:ea typeface="Noto Serif SC Bold" pitchFamily="34" charset="-122"/>
                  <a:cs typeface="Noto Serif SC Bold" pitchFamily="34" charset="-120"/>
                </a:rPr>
                <a:t>  </a:t>
              </a:r>
              <a:endParaRPr lang="en-US" sz="4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 16"/>
            <p:cNvSpPr/>
            <p:nvPr/>
          </p:nvSpPr>
          <p:spPr>
            <a:xfrm>
              <a:off x="13000382" y="8780718"/>
              <a:ext cx="9942961" cy="2768743"/>
            </a:xfrm>
            <a:prstGeom prst="rect">
              <a:avLst/>
            </a:prstGeom>
            <a:grpFill/>
            <a:ln/>
          </p:spPr>
          <p:txBody>
            <a:bodyPr wrap="square" lIns="0" tIns="0" rIns="0" bIns="0" rtlCol="0" anchor="t"/>
            <a:lstStyle/>
            <a:p>
              <a:pPr marL="457200" indent="-457200" algn="l">
                <a:lnSpc>
                  <a:spcPts val="4333"/>
                </a:lnSpc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Geist" pitchFamily="34" charset="-122"/>
                  <a:cs typeface="Geist" pitchFamily="34" charset="-120"/>
                </a:rPr>
                <a:t>Hyper-inflation and inconsistent asset performance </a:t>
              </a:r>
            </a:p>
            <a:p>
              <a:pPr marL="457200" indent="-457200" algn="l">
                <a:lnSpc>
                  <a:spcPts val="4333"/>
                </a:lnSpc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Geist" pitchFamily="34" charset="-122"/>
                  <a:cs typeface="Geist" pitchFamily="34" charset="-120"/>
                </a:rPr>
                <a:t>Possible generation al transfer of wealth </a:t>
              </a:r>
            </a:p>
            <a:p>
              <a:pPr marL="457200" indent="-457200" algn="l">
                <a:lnSpc>
                  <a:spcPts val="4333"/>
                </a:lnSpc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Geist" pitchFamily="34" charset="-122"/>
                  <a:cs typeface="Geist" pitchFamily="34" charset="-120"/>
                </a:rPr>
                <a:t>High administrative, governance and asset management  costs </a:t>
              </a:r>
            </a:p>
            <a:p>
              <a:pPr marL="457200" indent="-457200" algn="l">
                <a:lnSpc>
                  <a:spcPts val="4333"/>
                </a:lnSpc>
                <a:buFont typeface="Arial" panose="020B0604020202020204" pitchFamily="34" charset="0"/>
                <a:buChar char="•"/>
              </a:pPr>
              <a:endParaRPr lang="en-GB" sz="2800" dirty="0">
                <a:solidFill>
                  <a:schemeClr val="bg1">
                    <a:lumMod val="95000"/>
                  </a:schemeClr>
                </a:solidFill>
                <a:latin typeface="+mj-lt"/>
                <a:ea typeface="Geist" pitchFamily="34" charset="-122"/>
                <a:cs typeface="Geist" pitchFamily="34" charset="-120"/>
              </a:endParaRPr>
            </a:p>
            <a:p>
              <a:pPr algn="l">
                <a:lnSpc>
                  <a:spcPts val="4333"/>
                </a:lnSpc>
              </a:pP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Geist" pitchFamily="34" charset="-122"/>
                  <a:cs typeface="Geist" pitchFamily="34" charset="-120"/>
                </a:rPr>
                <a:t> 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sp>
        <p:nvSpPr>
          <p:cNvPr id="23" name="Text 17"/>
          <p:cNvSpPr/>
          <p:nvPr/>
        </p:nvSpPr>
        <p:spPr>
          <a:xfrm>
            <a:off x="1204318" y="11764964"/>
            <a:ext cx="21975365" cy="5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333"/>
              </a:lnSpc>
            </a:pPr>
            <a:endParaRPr lang="en-US" sz="2667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9526E2B-B220-4A20-AEEB-1C2E53C66C83}"/>
              </a:ext>
            </a:extLst>
          </p:cNvPr>
          <p:cNvSpPr txBox="1">
            <a:spLocks/>
          </p:cNvSpPr>
          <p:nvPr/>
        </p:nvSpPr>
        <p:spPr>
          <a:xfrm>
            <a:off x="1396147" y="1033665"/>
            <a:ext cx="19118218" cy="7782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gradFill>
                  <a:gsLst>
                    <a:gs pos="0">
                      <a:srgbClr val="90B22B"/>
                    </a:gs>
                    <a:gs pos="100000">
                      <a:srgbClr val="045000"/>
                    </a:gs>
                  </a:gsLst>
                  <a:lin ang="0" scaled="0"/>
                </a:gra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+mn-lt"/>
              </a:rPr>
              <a:t>ZIMBABWE’S PENSION LANDSCAPE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0B22B"/>
                  </a:gs>
                  <a:gs pos="100000">
                    <a:srgbClr val="045000"/>
                  </a:gs>
                </a:gsLst>
                <a:lin ang="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0"/>
            <a:ext cx="24384000" cy="3024189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863B266-DEA1-1BCE-6408-8EE37C49B86D}"/>
              </a:ext>
            </a:extLst>
          </p:cNvPr>
          <p:cNvSpPr txBox="1">
            <a:spLocks/>
          </p:cNvSpPr>
          <p:nvPr/>
        </p:nvSpPr>
        <p:spPr>
          <a:xfrm>
            <a:off x="1353542" y="4390055"/>
            <a:ext cx="19118218" cy="7782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gradFill>
                  <a:gsLst>
                    <a:gs pos="0">
                      <a:srgbClr val="90B22B"/>
                    </a:gs>
                    <a:gs pos="100000">
                      <a:srgbClr val="045000"/>
                    </a:gs>
                  </a:gsLst>
                  <a:lin ang="0" scaled="0"/>
                </a:gra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+mn-lt"/>
              </a:rPr>
              <a:t>Opportunities and Drivers of Innovation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0B22B"/>
                  </a:gs>
                  <a:gs pos="100000">
                    <a:srgbClr val="045000"/>
                  </a:gs>
                </a:gsLst>
                <a:lin ang="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4D4FA0-47B8-418C-BB19-8CD672774161}"/>
              </a:ext>
            </a:extLst>
          </p:cNvPr>
          <p:cNvGrpSpPr/>
          <p:nvPr/>
        </p:nvGrpSpPr>
        <p:grpSpPr>
          <a:xfrm>
            <a:off x="1338261" y="6444853"/>
            <a:ext cx="21707477" cy="4670823"/>
            <a:chOff x="1353542" y="7759303"/>
            <a:chExt cx="21707477" cy="4670823"/>
          </a:xfrm>
        </p:grpSpPr>
        <p:sp>
          <p:nvSpPr>
            <p:cNvPr id="5" name="Text 1"/>
            <p:cNvSpPr/>
            <p:nvPr/>
          </p:nvSpPr>
          <p:spPr>
            <a:xfrm>
              <a:off x="2740422" y="7983737"/>
              <a:ext cx="4725392" cy="59055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4583"/>
                </a:lnSpc>
              </a:pPr>
              <a:r>
                <a:rPr lang="en-US" sz="4000" dirty="0">
                  <a:solidFill>
                    <a:srgbClr val="4B4A4A"/>
                  </a:solidFill>
                  <a:latin typeface="+mj-lt"/>
                  <a:ea typeface="Noto Serif SC Bold" pitchFamily="34" charset="-122"/>
                </a:rPr>
                <a:t>Rethinking Design</a:t>
              </a:r>
              <a:endParaRPr lang="en-US" sz="4000" dirty="0">
                <a:latin typeface="+mj-lt"/>
              </a:endParaRPr>
            </a:p>
          </p:txBody>
        </p:sp>
        <p:sp>
          <p:nvSpPr>
            <p:cNvPr id="6" name="Text 2"/>
            <p:cNvSpPr/>
            <p:nvPr/>
          </p:nvSpPr>
          <p:spPr>
            <a:xfrm>
              <a:off x="2740422" y="8801101"/>
              <a:ext cx="5513587" cy="36290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4750"/>
                </a:lnSpc>
              </a:pPr>
              <a:r>
                <a:rPr lang="en-GB" sz="2917" dirty="0">
                  <a:latin typeface="+mj-lt"/>
                  <a:ea typeface="Geist" pitchFamily="34" charset="-122"/>
                  <a:cs typeface="Geist" pitchFamily="34" charset="-120"/>
                </a:rPr>
                <a:t>Pension funds in current state not meeting needs on post retirement funding</a:t>
              </a:r>
            </a:p>
            <a:p>
              <a:pPr algn="l">
                <a:lnSpc>
                  <a:spcPts val="4750"/>
                </a:lnSpc>
              </a:pPr>
              <a:endParaRPr lang="en-US" sz="2917" dirty="0"/>
            </a:p>
          </p:txBody>
        </p:sp>
        <p:pic>
          <p:nvPicPr>
            <p:cNvPr id="7" name="Image 2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6488" y="7759303"/>
              <a:ext cx="944960" cy="944960"/>
            </a:xfrm>
            <a:prstGeom prst="rect">
              <a:avLst/>
            </a:prstGeom>
          </p:spPr>
        </p:pic>
        <p:sp>
          <p:nvSpPr>
            <p:cNvPr id="8" name="Text 3"/>
            <p:cNvSpPr/>
            <p:nvPr/>
          </p:nvSpPr>
          <p:spPr>
            <a:xfrm>
              <a:off x="10143927" y="7983737"/>
              <a:ext cx="5513587" cy="11811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4583"/>
                </a:lnSpc>
              </a:pPr>
              <a:r>
                <a:rPr lang="en-US" sz="4000" dirty="0">
                  <a:solidFill>
                    <a:srgbClr val="4B4A4A"/>
                  </a:solidFill>
                  <a:latin typeface="+mj-lt"/>
                  <a:ea typeface="Noto Serif SC Bold" pitchFamily="34" charset="-122"/>
                </a:rPr>
                <a:t>Regulatory Review</a:t>
              </a:r>
              <a:endParaRPr lang="en-US" sz="4000" dirty="0">
                <a:latin typeface="+mj-lt"/>
              </a:endParaRPr>
            </a:p>
          </p:txBody>
        </p:sp>
        <p:sp>
          <p:nvSpPr>
            <p:cNvPr id="9" name="Text 4"/>
            <p:cNvSpPr/>
            <p:nvPr/>
          </p:nvSpPr>
          <p:spPr>
            <a:xfrm>
              <a:off x="10143927" y="8825726"/>
              <a:ext cx="5513587" cy="30241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4750"/>
                </a:lnSpc>
              </a:pPr>
              <a:r>
                <a:rPr lang="en-US" sz="2917" dirty="0">
                  <a:latin typeface="+mj-lt"/>
                  <a:ea typeface="Geist" pitchFamily="34" charset="-122"/>
                  <a:cs typeface="Geist" pitchFamily="34" charset="-120"/>
                </a:rPr>
                <a:t>Regulatory and Macro-Economic environment plays a critical role in shaping the future of pensions</a:t>
              </a:r>
              <a:endParaRPr lang="en-GB" sz="2917" dirty="0">
                <a:latin typeface="+mj-lt"/>
                <a:ea typeface="Geist" pitchFamily="34" charset="-122"/>
                <a:cs typeface="Geist" pitchFamily="34" charset="-120"/>
              </a:endParaRPr>
            </a:p>
            <a:p>
              <a:pPr algn="l">
                <a:lnSpc>
                  <a:spcPts val="4750"/>
                </a:lnSpc>
              </a:pPr>
              <a:endParaRPr lang="en-GB" sz="2917" dirty="0">
                <a:latin typeface="Geist" pitchFamily="34" charset="0"/>
                <a:ea typeface="Geist" pitchFamily="34" charset="-122"/>
                <a:cs typeface="Geist" pitchFamily="34" charset="-120"/>
              </a:endParaRPr>
            </a:p>
            <a:p>
              <a:pPr algn="l">
                <a:lnSpc>
                  <a:spcPts val="4750"/>
                </a:lnSpc>
              </a:pPr>
              <a:r>
                <a:rPr lang="en-US" sz="2917" dirty="0">
                  <a:latin typeface="Geist" pitchFamily="34" charset="0"/>
                  <a:ea typeface="Geist" pitchFamily="34" charset="-122"/>
                  <a:cs typeface="Geist" pitchFamily="34" charset="-120"/>
                </a:rPr>
                <a:t> </a:t>
              </a:r>
              <a:endParaRPr lang="en-US" sz="2917" dirty="0"/>
            </a:p>
          </p:txBody>
        </p:sp>
        <p:pic>
          <p:nvPicPr>
            <p:cNvPr id="10" name="Image 3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29992" y="7759303"/>
              <a:ext cx="944960" cy="944960"/>
            </a:xfrm>
            <a:prstGeom prst="rect">
              <a:avLst/>
            </a:prstGeom>
          </p:spPr>
        </p:pic>
        <p:sp>
          <p:nvSpPr>
            <p:cNvPr id="11" name="Text 5"/>
            <p:cNvSpPr/>
            <p:nvPr/>
          </p:nvSpPr>
          <p:spPr>
            <a:xfrm>
              <a:off x="17547432" y="7983737"/>
              <a:ext cx="4725392" cy="59055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4583"/>
                </a:lnSpc>
              </a:pPr>
              <a:r>
                <a:rPr lang="en-US" sz="4000" dirty="0">
                  <a:solidFill>
                    <a:srgbClr val="4B4A4A"/>
                  </a:solidFill>
                  <a:latin typeface="+mj-lt"/>
                  <a:ea typeface="Noto Serif SC Bold" pitchFamily="34" charset="-122"/>
                </a:rPr>
                <a:t>Embracing Technology</a:t>
              </a:r>
              <a:endParaRPr lang="en-US" sz="4000" dirty="0">
                <a:latin typeface="+mj-lt"/>
              </a:endParaRPr>
            </a:p>
          </p:txBody>
        </p:sp>
        <p:sp>
          <p:nvSpPr>
            <p:cNvPr id="12" name="Text 6"/>
            <p:cNvSpPr/>
            <p:nvPr/>
          </p:nvSpPr>
          <p:spPr>
            <a:xfrm>
              <a:off x="17547432" y="8801100"/>
              <a:ext cx="5513587" cy="24193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4750"/>
                </a:lnSpc>
              </a:pPr>
              <a:r>
                <a:rPr lang="en-GB" sz="2917" dirty="0">
                  <a:latin typeface="+mj-lt"/>
                  <a:ea typeface="Geist" pitchFamily="34" charset="-122"/>
                  <a:cs typeface="Geist" pitchFamily="34" charset="-120"/>
                </a:rPr>
                <a:t>Pension Sector should not be left behind on technological  advancement</a:t>
              </a:r>
            </a:p>
            <a:p>
              <a:pPr algn="l">
                <a:lnSpc>
                  <a:spcPts val="4750"/>
                </a:lnSpc>
              </a:pPr>
              <a:endParaRPr lang="en-US" sz="2917" dirty="0"/>
            </a:p>
          </p:txBody>
        </p:sp>
        <p:pic>
          <p:nvPicPr>
            <p:cNvPr id="14" name="Graphic 13" descr="Lightbulb">
              <a:extLst>
                <a:ext uri="{FF2B5EF4-FFF2-40B4-BE49-F238E27FC236}">
                  <a16:creationId xmlns:a16="http://schemas.microsoft.com/office/drawing/2014/main" id="{77A9565B-DE20-4B7E-A1A9-3D1010D2A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53542" y="7911326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7B4F3A0A-F5AA-4D8F-A527-40E09263FC22}"/>
              </a:ext>
            </a:extLst>
          </p:cNvPr>
          <p:cNvGrpSpPr/>
          <p:nvPr/>
        </p:nvGrpSpPr>
        <p:grpSpPr>
          <a:xfrm>
            <a:off x="1396147" y="2276475"/>
            <a:ext cx="21801190" cy="9991725"/>
            <a:chOff x="403123" y="2343090"/>
            <a:chExt cx="23695741" cy="9792791"/>
          </a:xfrm>
        </p:grpSpPr>
        <p:sp>
          <p:nvSpPr>
            <p:cNvPr id="110" name="Rounded Rectangle 43">
              <a:extLst>
                <a:ext uri="{FF2B5EF4-FFF2-40B4-BE49-F238E27FC236}">
                  <a16:creationId xmlns:a16="http://schemas.microsoft.com/office/drawing/2014/main" id="{1766E0ED-9678-4C73-801C-22740A389F41}"/>
                </a:ext>
              </a:extLst>
            </p:cNvPr>
            <p:cNvSpPr/>
            <p:nvPr/>
          </p:nvSpPr>
          <p:spPr>
            <a:xfrm>
              <a:off x="403123" y="2343090"/>
              <a:ext cx="4159046" cy="3478097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r>
                <a:rPr lang="en-US" sz="2800" dirty="0">
                  <a:solidFill>
                    <a:schemeClr val="bg1"/>
                  </a:solidFill>
                </a:rPr>
                <a:t>Defined Ambition Pension Design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	</a:t>
              </a: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0" name="Rounded Rectangle 43">
              <a:extLst>
                <a:ext uri="{FF2B5EF4-FFF2-40B4-BE49-F238E27FC236}">
                  <a16:creationId xmlns:a16="http://schemas.microsoft.com/office/drawing/2014/main" id="{A4522757-33B3-4DB4-A926-43D48395F35C}"/>
                </a:ext>
              </a:extLst>
            </p:cNvPr>
            <p:cNvSpPr/>
            <p:nvPr/>
          </p:nvSpPr>
          <p:spPr>
            <a:xfrm>
              <a:off x="5114150" y="2343090"/>
              <a:ext cx="4159045" cy="3478096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r>
                <a:rPr lang="en-US" sz="2800" dirty="0">
                  <a:solidFill>
                    <a:schemeClr val="bg1"/>
                  </a:solidFill>
                </a:rPr>
                <a:t>Two-Pot Pension system	</a:t>
              </a: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1" name="Rounded Rectangle 43">
              <a:extLst>
                <a:ext uri="{FF2B5EF4-FFF2-40B4-BE49-F238E27FC236}">
                  <a16:creationId xmlns:a16="http://schemas.microsoft.com/office/drawing/2014/main" id="{718703FF-E70C-4354-BBF5-4DF42685D239}"/>
                </a:ext>
              </a:extLst>
            </p:cNvPr>
            <p:cNvSpPr/>
            <p:nvPr/>
          </p:nvSpPr>
          <p:spPr>
            <a:xfrm>
              <a:off x="9825177" y="2343090"/>
              <a:ext cx="4159044" cy="3478095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r>
                <a:rPr lang="en-US" sz="2800" dirty="0">
                  <a:solidFill>
                    <a:schemeClr val="bg1"/>
                  </a:solidFill>
                </a:rPr>
                <a:t>Multi-Employer Pension schemes</a:t>
              </a: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3" name="Rounded Rectangle 43">
              <a:extLst>
                <a:ext uri="{FF2B5EF4-FFF2-40B4-BE49-F238E27FC236}">
                  <a16:creationId xmlns:a16="http://schemas.microsoft.com/office/drawing/2014/main" id="{68F47970-0058-422C-8BCF-AA6D06002EFF}"/>
                </a:ext>
              </a:extLst>
            </p:cNvPr>
            <p:cNvSpPr/>
            <p:nvPr/>
          </p:nvSpPr>
          <p:spPr>
            <a:xfrm>
              <a:off x="14536204" y="2343090"/>
              <a:ext cx="4213911" cy="3478096"/>
            </a:xfrm>
            <a:prstGeom prst="roundRect">
              <a:avLst>
                <a:gd name="adj" fmla="val 16667"/>
              </a:avLst>
            </a:prstGeom>
            <a:solidFill>
              <a:srgbClr val="028E1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r>
                <a:rPr lang="en-US" sz="2800" b="1" dirty="0">
                  <a:solidFill>
                    <a:schemeClr val="bg1"/>
                  </a:solidFill>
                </a:rPr>
                <a:t>Pension backed mortgages and loans</a:t>
              </a: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Rounded Rectangle 43">
              <a:extLst>
                <a:ext uri="{FF2B5EF4-FFF2-40B4-BE49-F238E27FC236}">
                  <a16:creationId xmlns:a16="http://schemas.microsoft.com/office/drawing/2014/main" id="{57D101AD-8703-4350-9B32-84571C6A36C5}"/>
                </a:ext>
              </a:extLst>
            </p:cNvPr>
            <p:cNvSpPr/>
            <p:nvPr/>
          </p:nvSpPr>
          <p:spPr>
            <a:xfrm>
              <a:off x="19302097" y="2343090"/>
              <a:ext cx="4213911" cy="3478095"/>
            </a:xfrm>
            <a:prstGeom prst="roundRect">
              <a:avLst>
                <a:gd name="adj" fmla="val 16667"/>
              </a:avLst>
            </a:prstGeom>
            <a:solidFill>
              <a:srgbClr val="028E1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r>
                <a:rPr lang="en-US" sz="2800" b="1" dirty="0">
                  <a:solidFill>
                    <a:schemeClr val="bg1"/>
                  </a:solidFill>
                </a:rPr>
                <a:t>Active Investments management and innovation </a:t>
              </a:r>
            </a:p>
            <a:p>
              <a:r>
                <a:rPr lang="en-US" sz="2800" b="1" dirty="0">
                  <a:solidFill>
                    <a:schemeClr val="bg1"/>
                  </a:solidFill>
                </a:rPr>
                <a:t>	</a:t>
              </a:r>
            </a:p>
          </p:txBody>
        </p:sp>
        <p:sp>
          <p:nvSpPr>
            <p:cNvPr id="127" name="Right Arrow 11">
              <a:extLst>
                <a:ext uri="{FF2B5EF4-FFF2-40B4-BE49-F238E27FC236}">
                  <a16:creationId xmlns:a16="http://schemas.microsoft.com/office/drawing/2014/main" id="{66AD23BF-FAD8-46EE-A119-285F336AACCC}"/>
                </a:ext>
              </a:extLst>
            </p:cNvPr>
            <p:cNvSpPr/>
            <p:nvPr/>
          </p:nvSpPr>
          <p:spPr>
            <a:xfrm rot="5400000">
              <a:off x="1729616" y="6580238"/>
              <a:ext cx="1506057" cy="555523"/>
            </a:xfrm>
            <a:prstGeom prst="rightArrow">
              <a:avLst/>
            </a:prstGeom>
            <a:solidFill>
              <a:srgbClr val="028E1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28" name="Right Arrow 11">
              <a:extLst>
                <a:ext uri="{FF2B5EF4-FFF2-40B4-BE49-F238E27FC236}">
                  <a16:creationId xmlns:a16="http://schemas.microsoft.com/office/drawing/2014/main" id="{2439BCFD-3AA5-4EB3-8178-580347D5DF2C}"/>
                </a:ext>
              </a:extLst>
            </p:cNvPr>
            <p:cNvSpPr/>
            <p:nvPr/>
          </p:nvSpPr>
          <p:spPr>
            <a:xfrm rot="5400000">
              <a:off x="6421519" y="6599361"/>
              <a:ext cx="1506057" cy="517277"/>
            </a:xfrm>
            <a:prstGeom prst="rightArrow">
              <a:avLst/>
            </a:prstGeom>
            <a:solidFill>
              <a:srgbClr val="028E1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29" name="Right Arrow 11">
              <a:extLst>
                <a:ext uri="{FF2B5EF4-FFF2-40B4-BE49-F238E27FC236}">
                  <a16:creationId xmlns:a16="http://schemas.microsoft.com/office/drawing/2014/main" id="{30A8DC42-F700-4C1A-B4C6-945DDA97F8AD}"/>
                </a:ext>
              </a:extLst>
            </p:cNvPr>
            <p:cNvSpPr/>
            <p:nvPr/>
          </p:nvSpPr>
          <p:spPr>
            <a:xfrm rot="5400000">
              <a:off x="11161084" y="6589946"/>
              <a:ext cx="1506057" cy="536108"/>
            </a:xfrm>
            <a:prstGeom prst="rightArrow">
              <a:avLst/>
            </a:prstGeom>
            <a:solidFill>
              <a:srgbClr val="028E1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31" name="Right Arrow 11">
              <a:extLst>
                <a:ext uri="{FF2B5EF4-FFF2-40B4-BE49-F238E27FC236}">
                  <a16:creationId xmlns:a16="http://schemas.microsoft.com/office/drawing/2014/main" id="{4F79609E-621F-4392-8363-AC1A13DE0157}"/>
                </a:ext>
              </a:extLst>
            </p:cNvPr>
            <p:cNvSpPr/>
            <p:nvPr/>
          </p:nvSpPr>
          <p:spPr>
            <a:xfrm rot="5400000">
              <a:off x="15915190" y="6565990"/>
              <a:ext cx="1506057" cy="565191"/>
            </a:xfrm>
            <a:prstGeom prst="rightArrow">
              <a:avLst/>
            </a:prstGeom>
            <a:solidFill>
              <a:srgbClr val="028E1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33" name="Right Arrow 11">
              <a:extLst>
                <a:ext uri="{FF2B5EF4-FFF2-40B4-BE49-F238E27FC236}">
                  <a16:creationId xmlns:a16="http://schemas.microsoft.com/office/drawing/2014/main" id="{BC685741-4E96-4EB5-870D-330D815985F4}"/>
                </a:ext>
              </a:extLst>
            </p:cNvPr>
            <p:cNvSpPr/>
            <p:nvPr/>
          </p:nvSpPr>
          <p:spPr>
            <a:xfrm rot="5400000">
              <a:off x="20669296" y="6542034"/>
              <a:ext cx="1506057" cy="565191"/>
            </a:xfrm>
            <a:prstGeom prst="rightArrow">
              <a:avLst/>
            </a:prstGeom>
            <a:solidFill>
              <a:srgbClr val="028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35" name="Rounded Rectangle 43">
              <a:extLst>
                <a:ext uri="{FF2B5EF4-FFF2-40B4-BE49-F238E27FC236}">
                  <a16:creationId xmlns:a16="http://schemas.microsoft.com/office/drawing/2014/main" id="{DBEE43E4-1FF8-41AA-BBBB-467E06583B94}"/>
                </a:ext>
              </a:extLst>
            </p:cNvPr>
            <p:cNvSpPr/>
            <p:nvPr/>
          </p:nvSpPr>
          <p:spPr>
            <a:xfrm>
              <a:off x="457202" y="7894812"/>
              <a:ext cx="4159046" cy="4241069"/>
            </a:xfrm>
            <a:prstGeom prst="roundRect">
              <a:avLst>
                <a:gd name="adj" fmla="val 16667"/>
              </a:avLst>
            </a:prstGeom>
            <a:solidFill>
              <a:srgbClr val="D1EFE4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Fund collective targets in form of real assets on retirement.</a:t>
              </a: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 Investment strategy and asset allocation customized accordingly </a:t>
              </a:r>
            </a:p>
            <a:p>
              <a:pPr marL="514350" indent="-514350">
                <a:buFont typeface="+mj-lt"/>
                <a:buAutoNum type="arabicPeriod"/>
              </a:pP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l"/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l"/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7" name="Rounded Rectangle 43">
              <a:extLst>
                <a:ext uri="{FF2B5EF4-FFF2-40B4-BE49-F238E27FC236}">
                  <a16:creationId xmlns:a16="http://schemas.microsoft.com/office/drawing/2014/main" id="{F8523A6F-56DE-4B5A-885C-F29913DBBEBF}"/>
                </a:ext>
              </a:extLst>
            </p:cNvPr>
            <p:cNvSpPr/>
            <p:nvPr/>
          </p:nvSpPr>
          <p:spPr>
            <a:xfrm>
              <a:off x="5179831" y="7894809"/>
              <a:ext cx="4124632" cy="4241070"/>
            </a:xfrm>
            <a:prstGeom prst="roundRect">
              <a:avLst>
                <a:gd name="adj" fmla="val 16667"/>
              </a:avLst>
            </a:prstGeom>
            <a:solidFill>
              <a:srgbClr val="D1EFE4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Lobby for creation of  separate pools for savings and emergencies</a:t>
              </a: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Allows members’ well-being while saving for retirement</a:t>
              </a:r>
            </a:p>
            <a:p>
              <a:pPr algn="l"/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l"/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0" name="Rounded Rectangle 43">
              <a:extLst>
                <a:ext uri="{FF2B5EF4-FFF2-40B4-BE49-F238E27FC236}">
                  <a16:creationId xmlns:a16="http://schemas.microsoft.com/office/drawing/2014/main" id="{AE79C511-BA71-4923-AFA9-D8DE3E7D9812}"/>
                </a:ext>
              </a:extLst>
            </p:cNvPr>
            <p:cNvSpPr/>
            <p:nvPr/>
          </p:nvSpPr>
          <p:spPr>
            <a:xfrm>
              <a:off x="9918206" y="7894811"/>
              <a:ext cx="4437888" cy="4241069"/>
            </a:xfrm>
            <a:prstGeom prst="roundRect">
              <a:avLst>
                <a:gd name="adj" fmla="val 16667"/>
              </a:avLst>
            </a:prstGeom>
            <a:solidFill>
              <a:srgbClr val="D1EFE4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For Economies of scale on operational costs… </a:t>
              </a: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…and pooling of resources for large scale investments</a:t>
              </a: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1" name="Rounded Rectangle 43">
              <a:extLst>
                <a:ext uri="{FF2B5EF4-FFF2-40B4-BE49-F238E27FC236}">
                  <a16:creationId xmlns:a16="http://schemas.microsoft.com/office/drawing/2014/main" id="{1B142170-4440-488A-B2EB-7B12169319F5}"/>
                </a:ext>
              </a:extLst>
            </p:cNvPr>
            <p:cNvSpPr/>
            <p:nvPr/>
          </p:nvSpPr>
          <p:spPr>
            <a:xfrm>
              <a:off x="14705516" y="7894811"/>
              <a:ext cx="4437889" cy="4241069"/>
            </a:xfrm>
            <a:prstGeom prst="roundRect">
              <a:avLst>
                <a:gd name="adj" fmla="val 16667"/>
              </a:avLst>
            </a:prstGeom>
            <a:solidFill>
              <a:srgbClr val="D1EFE4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Borrowers remain winners in the economic chaos. </a:t>
              </a:r>
            </a:p>
            <a:p>
              <a:endParaRPr lang="en-GB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GB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Arrangement implies members maximise benefit on savings, </a:t>
              </a:r>
              <a:r>
                <a:rPr lang="en-ZW" dirty="0">
                  <a:solidFill>
                    <a:schemeClr val="bg2">
                      <a:lumMod val="10000"/>
                    </a:schemeClr>
                  </a:solidFill>
                </a:rPr>
                <a:t>ZBFH Pension Fund leading in this way</a:t>
              </a: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2" name="Rounded Rectangle 43">
              <a:extLst>
                <a:ext uri="{FF2B5EF4-FFF2-40B4-BE49-F238E27FC236}">
                  <a16:creationId xmlns:a16="http://schemas.microsoft.com/office/drawing/2014/main" id="{25D08E9C-A6E7-4BB6-98E1-67AABF719AC9}"/>
                </a:ext>
              </a:extLst>
            </p:cNvPr>
            <p:cNvSpPr/>
            <p:nvPr/>
          </p:nvSpPr>
          <p:spPr>
            <a:xfrm>
              <a:off x="19660972" y="7894812"/>
              <a:ext cx="4437892" cy="4241067"/>
            </a:xfrm>
            <a:prstGeom prst="roundRect">
              <a:avLst>
                <a:gd name="adj" fmla="val 16667"/>
              </a:avLst>
            </a:prstGeom>
            <a:solidFill>
              <a:srgbClr val="D1EFE4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More resilient asset classes with high risk-adjusted returns.</a:t>
              </a:r>
            </a:p>
            <a:p>
              <a:endParaRPr lang="en-GB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 Performance based remuneration for asset managers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	</a:t>
              </a:r>
            </a:p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ounded Rectangle 43">
              <a:extLst>
                <a:ext uri="{FF2B5EF4-FFF2-40B4-BE49-F238E27FC236}">
                  <a16:creationId xmlns:a16="http://schemas.microsoft.com/office/drawing/2014/main" id="{0D27B358-92F2-44DE-87E2-496802435D9C}"/>
                </a:ext>
              </a:extLst>
            </p:cNvPr>
            <p:cNvSpPr/>
            <p:nvPr/>
          </p:nvSpPr>
          <p:spPr>
            <a:xfrm>
              <a:off x="403123" y="2343090"/>
              <a:ext cx="4159046" cy="3478097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r>
                <a:rPr lang="en-US" sz="2800" dirty="0">
                  <a:solidFill>
                    <a:schemeClr val="bg1"/>
                  </a:solidFill>
                </a:rPr>
                <a:t>Defined Ambition Pension Design (mid-way between DB &amp; DC)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	</a:t>
              </a: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43">
              <a:extLst>
                <a:ext uri="{FF2B5EF4-FFF2-40B4-BE49-F238E27FC236}">
                  <a16:creationId xmlns:a16="http://schemas.microsoft.com/office/drawing/2014/main" id="{E4CFD2B0-2182-48A2-A680-16041654F023}"/>
                </a:ext>
              </a:extLst>
            </p:cNvPr>
            <p:cNvSpPr/>
            <p:nvPr/>
          </p:nvSpPr>
          <p:spPr>
            <a:xfrm>
              <a:off x="5114152" y="2343090"/>
              <a:ext cx="4159045" cy="3478096"/>
            </a:xfrm>
            <a:prstGeom prst="roundRect">
              <a:avLst>
                <a:gd name="adj" fmla="val 16667"/>
              </a:avLst>
            </a:prstGeom>
            <a:solidFill>
              <a:srgbClr val="028E1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r>
                <a:rPr lang="en-US" sz="2800" b="1" dirty="0">
                  <a:solidFill>
                    <a:schemeClr val="bg1"/>
                  </a:solidFill>
                </a:rPr>
                <a:t>Two-Pot Pension system</a:t>
              </a:r>
            </a:p>
          </p:txBody>
        </p:sp>
        <p:sp>
          <p:nvSpPr>
            <p:cNvPr id="24" name="Rounded Rectangle 43">
              <a:extLst>
                <a:ext uri="{FF2B5EF4-FFF2-40B4-BE49-F238E27FC236}">
                  <a16:creationId xmlns:a16="http://schemas.microsoft.com/office/drawing/2014/main" id="{8295A2CB-B2F0-4BD6-8758-702840DCECDD}"/>
                </a:ext>
              </a:extLst>
            </p:cNvPr>
            <p:cNvSpPr/>
            <p:nvPr/>
          </p:nvSpPr>
          <p:spPr>
            <a:xfrm>
              <a:off x="9825179" y="2343090"/>
              <a:ext cx="4159044" cy="3478095"/>
            </a:xfrm>
            <a:prstGeom prst="roundRect">
              <a:avLst>
                <a:gd name="adj" fmla="val 16667"/>
              </a:avLst>
            </a:prstGeom>
            <a:solidFill>
              <a:srgbClr val="028E1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r>
                <a:rPr lang="en-US" sz="2800" b="1" dirty="0">
                  <a:solidFill>
                    <a:schemeClr val="bg1"/>
                  </a:solidFill>
                </a:rPr>
                <a:t>Multi-Employer Pension schemes</a:t>
              </a: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43">
              <a:extLst>
                <a:ext uri="{FF2B5EF4-FFF2-40B4-BE49-F238E27FC236}">
                  <a16:creationId xmlns:a16="http://schemas.microsoft.com/office/drawing/2014/main" id="{CA38C255-3235-4498-8E73-28A1FE4A433E}"/>
                </a:ext>
              </a:extLst>
            </p:cNvPr>
            <p:cNvSpPr/>
            <p:nvPr/>
          </p:nvSpPr>
          <p:spPr>
            <a:xfrm>
              <a:off x="403125" y="2343090"/>
              <a:ext cx="4159046" cy="3478097"/>
            </a:xfrm>
            <a:prstGeom prst="roundRect">
              <a:avLst>
                <a:gd name="adj" fmla="val 16667"/>
              </a:avLst>
            </a:prstGeom>
            <a:solidFill>
              <a:srgbClr val="028E1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rtlCol="0" anchor="t" anchorCtr="0"/>
            <a:lstStyle/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r>
                <a:rPr lang="en-US" sz="2800" b="1" dirty="0">
                  <a:solidFill>
                    <a:schemeClr val="bg1"/>
                  </a:solidFill>
                </a:rPr>
                <a:t>Defined Ambition Pension Design (mid-way between DB &amp; DC)</a:t>
              </a:r>
            </a:p>
            <a:p>
              <a:r>
                <a:rPr lang="en-US" sz="2800" b="1" dirty="0">
                  <a:solidFill>
                    <a:schemeClr val="bg1"/>
                  </a:solidFill>
                </a:rPr>
                <a:t>	</a:t>
              </a: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4C8672B-AEEA-4D22-834D-D540DF6BAB4E}"/>
              </a:ext>
            </a:extLst>
          </p:cNvPr>
          <p:cNvSpPr txBox="1">
            <a:spLocks/>
          </p:cNvSpPr>
          <p:nvPr/>
        </p:nvSpPr>
        <p:spPr>
          <a:xfrm>
            <a:off x="1396147" y="881265"/>
            <a:ext cx="19118218" cy="7782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gradFill>
                  <a:gsLst>
                    <a:gs pos="0">
                      <a:srgbClr val="90B22B"/>
                    </a:gs>
                    <a:gs pos="100000">
                      <a:srgbClr val="045000"/>
                    </a:gs>
                  </a:gsLst>
                  <a:lin ang="0" scaled="0"/>
                </a:gra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0B22B"/>
                    </a:gs>
                    <a:gs pos="100000">
                      <a:srgbClr val="045000"/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RETHINKING DESIGN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3F53FA-3BEC-1A0B-6A70-A4A23EFEE080}"/>
              </a:ext>
            </a:extLst>
          </p:cNvPr>
          <p:cNvSpPr/>
          <p:nvPr/>
        </p:nvSpPr>
        <p:spPr>
          <a:xfrm>
            <a:off x="-112294" y="1659494"/>
            <a:ext cx="2662990" cy="32743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383507" y="2882306"/>
            <a:ext cx="307380" cy="1383308"/>
          </a:xfrm>
          <a:prstGeom prst="roundRect">
            <a:avLst>
              <a:gd name="adj" fmla="val 90028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sp>
        <p:nvSpPr>
          <p:cNvPr id="4" name="Shape 2"/>
          <p:cNvSpPr/>
          <p:nvPr/>
        </p:nvSpPr>
        <p:spPr>
          <a:xfrm>
            <a:off x="1076128" y="2680494"/>
            <a:ext cx="922338" cy="922338"/>
          </a:xfrm>
          <a:prstGeom prst="roundRect">
            <a:avLst>
              <a:gd name="adj" fmla="val 82616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713" y="2853532"/>
            <a:ext cx="461168" cy="5764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27591" y="2680493"/>
            <a:ext cx="8188008" cy="528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750"/>
              </a:lnSpc>
            </a:pPr>
            <a:r>
              <a:rPr lang="en-US" sz="3000" b="1" dirty="0">
                <a:solidFill>
                  <a:srgbClr val="4B4A4A"/>
                </a:solidFill>
                <a:latin typeface="+mj-lt"/>
                <a:ea typeface="Noto Serif SC Bold" pitchFamily="34" charset="-122"/>
              </a:rPr>
              <a:t>Offshore Investments </a:t>
            </a:r>
            <a:endParaRPr lang="en-US" sz="3000" b="1" dirty="0"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05842" y="3326618"/>
            <a:ext cx="21002031" cy="558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33"/>
              </a:lnSpc>
            </a:pPr>
            <a:r>
              <a:rPr lang="en-US" sz="3200" dirty="0">
                <a:latin typeface="+mj-lt"/>
                <a:ea typeface="Geist" pitchFamily="34" charset="-122"/>
                <a:cs typeface="Geist" pitchFamily="34" charset="-120"/>
              </a:rPr>
              <a:t>Consider increasing 15% allowance and simplifying the process</a:t>
            </a:r>
            <a:endParaRPr lang="en-US" sz="3200" dirty="0">
              <a:latin typeface="+mj-lt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383505" y="5136096"/>
            <a:ext cx="307380" cy="1383308"/>
          </a:xfrm>
          <a:prstGeom prst="roundRect">
            <a:avLst>
              <a:gd name="adj" fmla="val 90028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sp>
        <p:nvSpPr>
          <p:cNvPr id="9" name="Shape 6"/>
          <p:cNvSpPr/>
          <p:nvPr/>
        </p:nvSpPr>
        <p:spPr>
          <a:xfrm>
            <a:off x="1076126" y="4934284"/>
            <a:ext cx="922338" cy="922338"/>
          </a:xfrm>
          <a:prstGeom prst="roundRect">
            <a:avLst>
              <a:gd name="adj" fmla="val 82616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711" y="5107322"/>
            <a:ext cx="461168" cy="57646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2305843" y="4915135"/>
            <a:ext cx="4300140" cy="480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750"/>
              </a:lnSpc>
            </a:pPr>
            <a:r>
              <a:rPr lang="en-US" sz="3000" b="1" dirty="0">
                <a:solidFill>
                  <a:srgbClr val="4B4A4A"/>
                </a:solidFill>
                <a:latin typeface="+mj-lt"/>
                <a:ea typeface="Noto Serif SC Bold" pitchFamily="34" charset="-122"/>
              </a:rPr>
              <a:t>Preparedness for possible Currency Reforms</a:t>
            </a:r>
            <a:endParaRPr lang="en-US" sz="3000" dirty="0">
              <a:latin typeface="+mj-lt"/>
            </a:endParaRPr>
          </a:p>
        </p:txBody>
      </p:sp>
      <p:sp>
        <p:nvSpPr>
          <p:cNvPr id="12" name="Text 8"/>
          <p:cNvSpPr/>
          <p:nvPr/>
        </p:nvSpPr>
        <p:spPr>
          <a:xfrm>
            <a:off x="2305842" y="5581886"/>
            <a:ext cx="20540862" cy="491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33"/>
              </a:lnSpc>
            </a:pPr>
            <a:r>
              <a:rPr lang="en-US" sz="2833" dirty="0">
                <a:latin typeface="+mj-lt"/>
                <a:ea typeface="Geist" pitchFamily="34" charset="-122"/>
                <a:cs typeface="Geist" pitchFamily="34" charset="-120"/>
              </a:rPr>
              <a:t>Consultations already underway - commendable</a:t>
            </a:r>
            <a:endParaRPr lang="en-US" sz="2833" dirty="0">
              <a:latin typeface="+mj-lt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1383507" y="7313331"/>
            <a:ext cx="307380" cy="1383308"/>
          </a:xfrm>
          <a:prstGeom prst="roundRect">
            <a:avLst>
              <a:gd name="adj" fmla="val 90028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sp>
        <p:nvSpPr>
          <p:cNvPr id="14" name="Shape 10"/>
          <p:cNvSpPr/>
          <p:nvPr/>
        </p:nvSpPr>
        <p:spPr>
          <a:xfrm>
            <a:off x="1076128" y="7111521"/>
            <a:ext cx="922338" cy="922338"/>
          </a:xfrm>
          <a:prstGeom prst="roundRect">
            <a:avLst>
              <a:gd name="adj" fmla="val 82616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713" y="7284557"/>
            <a:ext cx="461168" cy="57646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2327591" y="7198023"/>
            <a:ext cx="4035425" cy="480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750"/>
              </a:lnSpc>
            </a:pPr>
            <a:r>
              <a:rPr lang="en-US" sz="3000" b="1" dirty="0">
                <a:solidFill>
                  <a:srgbClr val="4B4A4A"/>
                </a:solidFill>
                <a:latin typeface="+mj-lt"/>
                <a:ea typeface="Noto Serif SC Bold" pitchFamily="34" charset="-122"/>
              </a:rPr>
              <a:t>Allow Partially Funded Hybrid Schemes</a:t>
            </a:r>
            <a:endParaRPr lang="en-US" sz="3000" dirty="0">
              <a:latin typeface="+mj-lt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2327591" y="7862789"/>
            <a:ext cx="19896305" cy="83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33"/>
              </a:lnSpc>
            </a:pPr>
            <a:r>
              <a:rPr lang="en-US" sz="2833" dirty="0">
                <a:latin typeface="+mj-lt"/>
                <a:ea typeface="Geist" pitchFamily="34" charset="-122"/>
                <a:cs typeface="Geist" pitchFamily="34" charset="-120"/>
              </a:rPr>
              <a:t>Funded Pay As You Go (PAYG) for Employers with Going Concern Status</a:t>
            </a:r>
            <a:endParaRPr lang="en-US" sz="2417" dirty="0">
              <a:latin typeface="+mj-lt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1460500" y="9468371"/>
            <a:ext cx="307380" cy="1383308"/>
          </a:xfrm>
          <a:prstGeom prst="roundRect">
            <a:avLst>
              <a:gd name="adj" fmla="val 90028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sp>
        <p:nvSpPr>
          <p:cNvPr id="19" name="Shape 14"/>
          <p:cNvSpPr/>
          <p:nvPr/>
        </p:nvSpPr>
        <p:spPr>
          <a:xfrm>
            <a:off x="1153121" y="9266561"/>
            <a:ext cx="922338" cy="922338"/>
          </a:xfrm>
          <a:prstGeom prst="roundRect">
            <a:avLst>
              <a:gd name="adj" fmla="val 82616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704" y="9439597"/>
            <a:ext cx="461168" cy="576462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2327591" y="9278268"/>
            <a:ext cx="3843338" cy="480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750"/>
              </a:lnSpc>
            </a:pPr>
            <a:r>
              <a:rPr lang="en-US" sz="3000" b="1" dirty="0">
                <a:solidFill>
                  <a:srgbClr val="4B4A4A"/>
                </a:solidFill>
                <a:latin typeface="+mj-lt"/>
                <a:ea typeface="Noto Serif SC Bold" pitchFamily="34" charset="-122"/>
              </a:rPr>
              <a:t>Review Asset Allocation Limits</a:t>
            </a:r>
            <a:endParaRPr lang="en-US" sz="3000" dirty="0">
              <a:latin typeface="+mj-lt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2327591" y="9943034"/>
            <a:ext cx="19896305" cy="626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33"/>
              </a:lnSpc>
            </a:pPr>
            <a:r>
              <a:rPr lang="en-US" sz="2833" dirty="0">
                <a:latin typeface="+mj-lt"/>
                <a:ea typeface="Geist" pitchFamily="34" charset="-122"/>
                <a:cs typeface="Geist" pitchFamily="34" charset="-120"/>
              </a:rPr>
              <a:t>More flexibility on investment choices to maximise risk adjusted returns and preserve value</a:t>
            </a:r>
            <a:endParaRPr lang="en-US" sz="2833" dirty="0">
              <a:latin typeface="+mj-lt"/>
            </a:endParaRPr>
          </a:p>
        </p:txBody>
      </p:sp>
      <p:sp>
        <p:nvSpPr>
          <p:cNvPr id="23" name="Shape 17"/>
          <p:cNvSpPr/>
          <p:nvPr/>
        </p:nvSpPr>
        <p:spPr>
          <a:xfrm>
            <a:off x="1453187" y="11490524"/>
            <a:ext cx="307380" cy="1383308"/>
          </a:xfrm>
          <a:prstGeom prst="roundRect">
            <a:avLst>
              <a:gd name="adj" fmla="val 90028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sp>
        <p:nvSpPr>
          <p:cNvPr id="24" name="Shape 18"/>
          <p:cNvSpPr/>
          <p:nvPr/>
        </p:nvSpPr>
        <p:spPr>
          <a:xfrm>
            <a:off x="1145808" y="11288714"/>
            <a:ext cx="922338" cy="922338"/>
          </a:xfrm>
          <a:prstGeom prst="roundRect">
            <a:avLst>
              <a:gd name="adj" fmla="val 82616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393" y="11461751"/>
            <a:ext cx="461168" cy="576462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2327591" y="11336735"/>
            <a:ext cx="3843338" cy="480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750"/>
              </a:lnSpc>
            </a:pPr>
            <a:r>
              <a:rPr lang="en-US" sz="3000" b="1" dirty="0">
                <a:solidFill>
                  <a:srgbClr val="4B4A4A"/>
                </a:solidFill>
                <a:latin typeface="+mj-lt"/>
                <a:ea typeface="Noto Serif SC Bold" pitchFamily="34" charset="-122"/>
              </a:rPr>
              <a:t>Optimize Governance Requirements</a:t>
            </a:r>
            <a:endParaRPr lang="en-US" sz="3000" dirty="0">
              <a:latin typeface="+mj-lt"/>
            </a:endParaRPr>
          </a:p>
        </p:txBody>
      </p:sp>
      <p:sp>
        <p:nvSpPr>
          <p:cNvPr id="27" name="Text 20"/>
          <p:cNvSpPr/>
          <p:nvPr/>
        </p:nvSpPr>
        <p:spPr>
          <a:xfrm>
            <a:off x="2327591" y="12001501"/>
            <a:ext cx="20079692" cy="491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33"/>
              </a:lnSpc>
            </a:pPr>
            <a:r>
              <a:rPr lang="en-US" sz="2833" dirty="0">
                <a:latin typeface="+mj-lt"/>
                <a:ea typeface="Geist" pitchFamily="34" charset="-122"/>
                <a:cs typeface="Geist" pitchFamily="34" charset="-120"/>
              </a:rPr>
              <a:t>Cost Benefit Analysis key</a:t>
            </a:r>
            <a:endParaRPr lang="en-US" sz="2833" dirty="0">
              <a:latin typeface="+mj-lt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1180455-4379-4ADA-94F6-80454EA9013F}"/>
              </a:ext>
            </a:extLst>
          </p:cNvPr>
          <p:cNvSpPr txBox="1">
            <a:spLocks/>
          </p:cNvSpPr>
          <p:nvPr/>
        </p:nvSpPr>
        <p:spPr>
          <a:xfrm>
            <a:off x="1396147" y="881265"/>
            <a:ext cx="19118218" cy="7782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gradFill>
                  <a:gsLst>
                    <a:gs pos="0">
                      <a:srgbClr val="90B22B"/>
                    </a:gs>
                    <a:gs pos="100000">
                      <a:srgbClr val="045000"/>
                    </a:gs>
                  </a:gsLst>
                  <a:lin ang="0" scaled="0"/>
                </a:gra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+mn-lt"/>
              </a:rPr>
              <a:t>Regulatory Considerations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0B22B"/>
                  </a:gs>
                  <a:gs pos="100000">
                    <a:srgbClr val="045000"/>
                  </a:gs>
                </a:gsLst>
                <a:lin ang="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DE061AA-80AA-4F88-8E4B-F375899879A9}"/>
              </a:ext>
            </a:extLst>
          </p:cNvPr>
          <p:cNvSpPr txBox="1">
            <a:spLocks/>
          </p:cNvSpPr>
          <p:nvPr/>
        </p:nvSpPr>
        <p:spPr>
          <a:xfrm>
            <a:off x="1396147" y="881265"/>
            <a:ext cx="19118218" cy="7782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gradFill>
                  <a:gsLst>
                    <a:gs pos="0">
                      <a:srgbClr val="90B22B"/>
                    </a:gs>
                    <a:gs pos="100000">
                      <a:srgbClr val="045000"/>
                    </a:gs>
                  </a:gsLst>
                  <a:lin ang="0" scaled="0"/>
                </a:gra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0B22B"/>
                    </a:gs>
                    <a:gs pos="100000">
                      <a:srgbClr val="045000"/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EMBRACING TECHNOLOGY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537F41-A9A0-7D78-8C34-606A5E91FF10}"/>
              </a:ext>
            </a:extLst>
          </p:cNvPr>
          <p:cNvGrpSpPr/>
          <p:nvPr/>
        </p:nvGrpSpPr>
        <p:grpSpPr>
          <a:xfrm>
            <a:off x="1917006" y="2902048"/>
            <a:ext cx="9133014" cy="7911903"/>
            <a:chOff x="1358523" y="2851345"/>
            <a:chExt cx="6993930" cy="7911903"/>
          </a:xfrm>
        </p:grpSpPr>
        <p:sp>
          <p:nvSpPr>
            <p:cNvPr id="3" name="Shape 1"/>
            <p:cNvSpPr/>
            <p:nvPr/>
          </p:nvSpPr>
          <p:spPr>
            <a:xfrm>
              <a:off x="1358523" y="2851345"/>
              <a:ext cx="6993930" cy="7911903"/>
            </a:xfrm>
            <a:prstGeom prst="roundRect">
              <a:avLst>
                <a:gd name="adj" fmla="val 5270"/>
              </a:avLst>
            </a:prstGeom>
            <a:solidFill>
              <a:srgbClr val="E5F9F2">
                <a:alpha val="95000"/>
              </a:srgbClr>
            </a:solidFill>
            <a:ln w="30480">
              <a:solidFill>
                <a:srgbClr val="B7D5CA"/>
              </a:solidFill>
              <a:prstDash val="solid"/>
            </a:ln>
          </p:spPr>
          <p:txBody>
            <a:bodyPr/>
            <a:lstStyle/>
            <a:p>
              <a:endParaRPr lang="en-ZW" sz="4000"/>
            </a:p>
          </p:txBody>
        </p:sp>
        <p:sp>
          <p:nvSpPr>
            <p:cNvPr id="8" name="Text 6"/>
            <p:cNvSpPr/>
            <p:nvPr/>
          </p:nvSpPr>
          <p:spPr>
            <a:xfrm>
              <a:off x="1635473" y="4746825"/>
              <a:ext cx="6136283" cy="12096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571511" indent="-571511" algn="l">
                <a:buSzPct val="100000"/>
                <a:buChar char="•"/>
              </a:pPr>
              <a:r>
                <a:rPr lang="en-US" sz="2800" dirty="0">
                  <a:solidFill>
                    <a:srgbClr val="4B4A4A"/>
                  </a:solidFill>
                  <a:latin typeface="+mj-lt"/>
                  <a:ea typeface="Geist" pitchFamily="34" charset="-122"/>
                  <a:cs typeface="Geist" pitchFamily="34" charset="-120"/>
                </a:rPr>
                <a:t>Able to view </a:t>
              </a:r>
              <a:r>
                <a:rPr lang="en-GB" sz="2800" dirty="0">
                  <a:solidFill>
                    <a:srgbClr val="4B4A4A"/>
                  </a:solidFill>
                  <a:latin typeface="+mj-lt"/>
                  <a:ea typeface="Geist" pitchFamily="34" charset="-122"/>
                  <a:cs typeface="Geist" pitchFamily="34" charset="-120"/>
                </a:rPr>
                <a:t>accumulation with a click of a button.</a:t>
              </a:r>
            </a:p>
            <a:p>
              <a:pPr marL="571511" indent="-571511" algn="l">
                <a:buSzPct val="100000"/>
                <a:buChar char="•"/>
              </a:pPr>
              <a:endParaRPr lang="en-GB" sz="2800" dirty="0">
                <a:solidFill>
                  <a:srgbClr val="4B4A4A"/>
                </a:solidFill>
                <a:latin typeface="+mj-lt"/>
                <a:ea typeface="Geist" pitchFamily="34" charset="-122"/>
                <a:cs typeface="Geist" pitchFamily="34" charset="-120"/>
              </a:endParaRPr>
            </a:p>
            <a:p>
              <a:pPr marL="571511" indent="-571511" algn="l">
                <a:buSzPct val="100000"/>
                <a:buFontTx/>
                <a:buChar char="•"/>
              </a:pPr>
              <a:r>
                <a:rPr lang="en-US" sz="2800" dirty="0">
                  <a:solidFill>
                    <a:srgbClr val="4B4A4A"/>
                  </a:solidFill>
                  <a:latin typeface="+mj-lt"/>
                  <a:ea typeface="Geist" pitchFamily="34" charset="-122"/>
                  <a:cs typeface="Geist" pitchFamily="34" charset="-120"/>
                </a:rPr>
                <a:t>Offers transparency and accessibility.</a:t>
              </a:r>
            </a:p>
            <a:p>
              <a:pPr marL="571511" indent="-571511" algn="l">
                <a:buSzPct val="100000"/>
                <a:buFontTx/>
                <a:buChar char="•"/>
              </a:pPr>
              <a:endParaRPr lang="en-US" sz="2800" dirty="0">
                <a:solidFill>
                  <a:srgbClr val="4B4A4A"/>
                </a:solidFill>
                <a:latin typeface="+mj-lt"/>
                <a:ea typeface="Geist" pitchFamily="34" charset="-122"/>
                <a:cs typeface="Geist" pitchFamily="34" charset="-120"/>
              </a:endParaRPr>
            </a:p>
            <a:p>
              <a:pPr marL="571511" indent="-571511" algn="l">
                <a:buSzPct val="100000"/>
                <a:buFontTx/>
                <a:buChar char="•"/>
              </a:pPr>
              <a:r>
                <a:rPr lang="en-US" sz="2800" dirty="0">
                  <a:solidFill>
                    <a:srgbClr val="4B4A4A"/>
                  </a:solidFill>
                  <a:latin typeface="+mj-lt"/>
                  <a:ea typeface="Geist" pitchFamily="34" charset="-122"/>
                  <a:cs typeface="Geist" pitchFamily="34" charset="-120"/>
                </a:rPr>
                <a:t>Fosters member-centric solutions</a:t>
              </a:r>
            </a:p>
            <a:p>
              <a:pPr marL="571511" indent="-571511" algn="l">
                <a:buSzPct val="100000"/>
                <a:buFontTx/>
                <a:buChar char="•"/>
              </a:pPr>
              <a:endParaRPr lang="en-US" sz="2800" dirty="0">
                <a:solidFill>
                  <a:srgbClr val="4B4A4A"/>
                </a:solidFill>
                <a:latin typeface="+mj-lt"/>
                <a:ea typeface="Geist" pitchFamily="34" charset="-122"/>
                <a:cs typeface="Geist" pitchFamily="34" charset="-120"/>
              </a:endParaRPr>
            </a:p>
            <a:p>
              <a:pPr marL="571511" indent="-571511" algn="l">
                <a:buSzPct val="100000"/>
                <a:buFontTx/>
                <a:buChar char="•"/>
              </a:pPr>
              <a:r>
                <a:rPr lang="en-US" sz="2800" dirty="0">
                  <a:solidFill>
                    <a:srgbClr val="4B4A4A"/>
                  </a:solidFill>
                  <a:latin typeface="+mj-lt"/>
                  <a:ea typeface="Geist" pitchFamily="34" charset="-122"/>
                  <a:cs typeface="Geist" pitchFamily="34" charset="-120"/>
                </a:rPr>
                <a:t>Better understands and prepare for retirement</a:t>
              </a:r>
            </a:p>
            <a:p>
              <a:pPr marL="571511" indent="-571511" algn="l">
                <a:lnSpc>
                  <a:spcPts val="4750"/>
                </a:lnSpc>
                <a:buSzPct val="100000"/>
                <a:buChar char="•"/>
              </a:pPr>
              <a:endParaRPr lang="en-US" sz="2917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1751807" y="8873333"/>
              <a:ext cx="6136283" cy="60483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571511" indent="-571511" algn="l">
                <a:lnSpc>
                  <a:spcPts val="4750"/>
                </a:lnSpc>
                <a:buSzPct val="100000"/>
                <a:buChar char="•"/>
              </a:pPr>
              <a:endParaRPr lang="en-US" sz="2917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AF93159-48B1-4C98-B4C7-EA22939C6D97}"/>
                </a:ext>
              </a:extLst>
            </p:cNvPr>
            <p:cNvGrpSpPr/>
            <p:nvPr/>
          </p:nvGrpSpPr>
          <p:grpSpPr>
            <a:xfrm>
              <a:off x="1409322" y="3232050"/>
              <a:ext cx="6892331" cy="1134070"/>
              <a:chOff x="1433757" y="3406365"/>
              <a:chExt cx="6892331" cy="1134070"/>
            </a:xfrm>
          </p:grpSpPr>
          <p:sp>
            <p:nvSpPr>
              <p:cNvPr id="12" name="Shape 10"/>
              <p:cNvSpPr/>
              <p:nvPr/>
            </p:nvSpPr>
            <p:spPr>
              <a:xfrm>
                <a:off x="1433758" y="3406365"/>
                <a:ext cx="6892330" cy="1134070"/>
              </a:xfrm>
              <a:prstGeom prst="roundRect">
                <a:avLst>
                  <a:gd name="adj" fmla="val 24627"/>
                </a:avLst>
              </a:prstGeom>
              <a:solidFill>
                <a:srgbClr val="D1EFE4"/>
              </a:solidFill>
              <a:ln/>
            </p:spPr>
            <p:txBody>
              <a:bodyPr/>
              <a:lstStyle/>
              <a:p>
                <a:endParaRPr lang="en-ZW" sz="4000" dirty="0">
                  <a:latin typeface="+mj-lt"/>
                </a:endParaRPr>
              </a:p>
            </p:txBody>
          </p:sp>
          <p:sp>
            <p:nvSpPr>
              <p:cNvPr id="34" name="Text 3">
                <a:extLst>
                  <a:ext uri="{FF2B5EF4-FFF2-40B4-BE49-F238E27FC236}">
                    <a16:creationId xmlns:a16="http://schemas.microsoft.com/office/drawing/2014/main" id="{26B0237C-2E7D-4AE1-A454-8F0A35B4A673}"/>
                  </a:ext>
                </a:extLst>
              </p:cNvPr>
              <p:cNvSpPr/>
              <p:nvPr/>
            </p:nvSpPr>
            <p:spPr>
              <a:xfrm>
                <a:off x="1433757" y="3630430"/>
                <a:ext cx="5765471" cy="70881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>
                  <a:lnSpc>
                    <a:spcPts val="4417"/>
                  </a:lnSpc>
                </a:pPr>
                <a:r>
                  <a:rPr lang="en-US" sz="3600" b="1" dirty="0">
                    <a:solidFill>
                      <a:srgbClr val="4B4A4A"/>
                    </a:solidFill>
                    <a:latin typeface="+mj-lt"/>
                    <a:ea typeface="Noto Serif SC Bold" pitchFamily="34" charset="-122"/>
                  </a:rPr>
                  <a:t> Pension Dashboards</a:t>
                </a:r>
                <a:endParaRPr lang="en-US" sz="3600" b="1" dirty="0">
                  <a:latin typeface="+mj-lt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37B8D7-F696-55A6-44A0-481B9526392F}"/>
              </a:ext>
            </a:extLst>
          </p:cNvPr>
          <p:cNvGrpSpPr/>
          <p:nvPr/>
        </p:nvGrpSpPr>
        <p:grpSpPr>
          <a:xfrm>
            <a:off x="13333980" y="2902048"/>
            <a:ext cx="9133014" cy="7911903"/>
            <a:chOff x="8854439" y="2851345"/>
            <a:chExt cx="6993931" cy="7911903"/>
          </a:xfrm>
        </p:grpSpPr>
        <p:sp>
          <p:nvSpPr>
            <p:cNvPr id="11" name="Shape 9"/>
            <p:cNvSpPr/>
            <p:nvPr/>
          </p:nvSpPr>
          <p:spPr>
            <a:xfrm>
              <a:off x="8854439" y="2851345"/>
              <a:ext cx="6993930" cy="7911903"/>
            </a:xfrm>
            <a:prstGeom prst="roundRect">
              <a:avLst>
                <a:gd name="adj" fmla="val 5270"/>
              </a:avLst>
            </a:prstGeom>
            <a:solidFill>
              <a:srgbClr val="E5F9F2">
                <a:alpha val="95000"/>
              </a:srgbClr>
            </a:solidFill>
            <a:ln w="30480">
              <a:solidFill>
                <a:srgbClr val="B7D5CA"/>
              </a:solidFill>
              <a:prstDash val="solid"/>
            </a:ln>
          </p:spPr>
          <p:txBody>
            <a:bodyPr/>
            <a:lstStyle/>
            <a:p>
              <a:endParaRPr lang="en-ZW" sz="4000"/>
            </a:p>
          </p:txBody>
        </p:sp>
        <p:sp>
          <p:nvSpPr>
            <p:cNvPr id="19" name="Text 17"/>
            <p:cNvSpPr/>
            <p:nvPr/>
          </p:nvSpPr>
          <p:spPr>
            <a:xfrm>
              <a:off x="8892064" y="4835922"/>
              <a:ext cx="6136283" cy="60483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571511" indent="-571511" algn="just">
                <a:buSzPct val="100000"/>
                <a:buChar char="•"/>
              </a:pPr>
              <a:r>
                <a:rPr lang="en-US" sz="2800" dirty="0">
                  <a:solidFill>
                    <a:srgbClr val="4B4A4A"/>
                  </a:solidFill>
                  <a:latin typeface="+mj-lt"/>
                  <a:ea typeface="Geist" pitchFamily="34" charset="-122"/>
                  <a:cs typeface="Geist" pitchFamily="34" charset="-120"/>
                </a:rPr>
                <a:t>Helps determine the right savings level that suits spending needs</a:t>
              </a:r>
            </a:p>
            <a:p>
              <a:pPr marL="571511" indent="-571511" algn="l">
                <a:lnSpc>
                  <a:spcPts val="4750"/>
                </a:lnSpc>
                <a:buSzPct val="100000"/>
                <a:buChar char="•"/>
              </a:pPr>
              <a:endParaRPr lang="en-US" sz="2917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82D2954-C7D6-423C-B4A4-F04A42C130EC}"/>
                </a:ext>
              </a:extLst>
            </p:cNvPr>
            <p:cNvGrpSpPr/>
            <p:nvPr/>
          </p:nvGrpSpPr>
          <p:grpSpPr>
            <a:xfrm>
              <a:off x="8956040" y="3186668"/>
              <a:ext cx="6892330" cy="1134070"/>
              <a:chOff x="9015258" y="3018013"/>
              <a:chExt cx="6892330" cy="1134070"/>
            </a:xfrm>
          </p:grpSpPr>
          <p:sp>
            <p:nvSpPr>
              <p:cNvPr id="35" name="Shape 10">
                <a:extLst>
                  <a:ext uri="{FF2B5EF4-FFF2-40B4-BE49-F238E27FC236}">
                    <a16:creationId xmlns:a16="http://schemas.microsoft.com/office/drawing/2014/main" id="{8EDA7661-F2D7-4E37-BB89-4186442654A6}"/>
                  </a:ext>
                </a:extLst>
              </p:cNvPr>
              <p:cNvSpPr/>
              <p:nvPr/>
            </p:nvSpPr>
            <p:spPr>
              <a:xfrm>
                <a:off x="9015258" y="3018013"/>
                <a:ext cx="6892330" cy="1134070"/>
              </a:xfrm>
              <a:prstGeom prst="roundRect">
                <a:avLst>
                  <a:gd name="adj" fmla="val 24627"/>
                </a:avLst>
              </a:prstGeom>
              <a:solidFill>
                <a:srgbClr val="D1EFE4"/>
              </a:solidFill>
              <a:ln/>
            </p:spPr>
            <p:txBody>
              <a:bodyPr/>
              <a:lstStyle/>
              <a:p>
                <a:endParaRPr lang="en-ZW" sz="3800"/>
              </a:p>
            </p:txBody>
          </p:sp>
          <p:sp>
            <p:nvSpPr>
              <p:cNvPr id="36" name="Text 11">
                <a:extLst>
                  <a:ext uri="{FF2B5EF4-FFF2-40B4-BE49-F238E27FC236}">
                    <a16:creationId xmlns:a16="http://schemas.microsoft.com/office/drawing/2014/main" id="{05329D6A-D62D-4E59-8B5E-4A32CF5FDB11}"/>
                  </a:ext>
                </a:extLst>
              </p:cNvPr>
              <p:cNvSpPr/>
              <p:nvPr/>
            </p:nvSpPr>
            <p:spPr>
              <a:xfrm>
                <a:off x="9015258" y="3069846"/>
                <a:ext cx="6672296" cy="73451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b"/>
              <a:lstStyle/>
              <a:p>
                <a:pPr algn="l">
                  <a:lnSpc>
                    <a:spcPts val="4417"/>
                  </a:lnSpc>
                </a:pPr>
                <a:r>
                  <a:rPr lang="en-US" sz="3600" b="1" dirty="0">
                    <a:solidFill>
                      <a:srgbClr val="4B4A4A"/>
                    </a:solidFill>
                    <a:latin typeface="+mj-lt"/>
                    <a:ea typeface="Noto Serif SC Bold" pitchFamily="34" charset="-122"/>
                  </a:rPr>
                  <a:t> Spending Patterns Inference</a:t>
                </a:r>
                <a:endParaRPr lang="en-US" sz="3600" b="1" dirty="0">
                  <a:latin typeface="+mj-lt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1405255" y="3527764"/>
            <a:ext cx="307380" cy="1383308"/>
          </a:xfrm>
          <a:prstGeom prst="roundRect">
            <a:avLst>
              <a:gd name="adj" fmla="val 90028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sp>
        <p:nvSpPr>
          <p:cNvPr id="4" name="Shape 2"/>
          <p:cNvSpPr/>
          <p:nvPr/>
        </p:nvSpPr>
        <p:spPr>
          <a:xfrm>
            <a:off x="1097876" y="3325952"/>
            <a:ext cx="922338" cy="922338"/>
          </a:xfrm>
          <a:prstGeom prst="roundRect">
            <a:avLst>
              <a:gd name="adj" fmla="val 82616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61" y="3498990"/>
            <a:ext cx="461168" cy="5764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27591" y="3076161"/>
            <a:ext cx="9242690" cy="778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750"/>
              </a:lnSpc>
            </a:pPr>
            <a:r>
              <a:rPr lang="en-GB" sz="3000" b="1" dirty="0">
                <a:solidFill>
                  <a:srgbClr val="4B4A4A"/>
                </a:solidFill>
                <a:latin typeface="+mj-lt"/>
                <a:ea typeface="Noto Serif SC Bold" pitchFamily="34" charset="-122"/>
              </a:rPr>
              <a:t>Regulatory &amp; Macro-Economic Environment</a:t>
            </a:r>
            <a:endParaRPr lang="en-US" sz="3000" dirty="0"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27591" y="4020684"/>
            <a:ext cx="21002030" cy="491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33"/>
              </a:lnSpc>
            </a:pPr>
            <a:r>
              <a:rPr lang="en-GB" sz="2833" dirty="0">
                <a:latin typeface="+mj-lt"/>
                <a:ea typeface="Geist" pitchFamily="34" charset="-122"/>
                <a:cs typeface="Geist" pitchFamily="34" charset="-120"/>
              </a:rPr>
              <a:t>Ongoing engagements with the regulator key for innovation. The pensions industry ought to contribute to fiscal and monetary policy</a:t>
            </a:r>
          </a:p>
          <a:p>
            <a:pPr algn="l">
              <a:lnSpc>
                <a:spcPts val="3833"/>
              </a:lnSpc>
            </a:pPr>
            <a:endParaRPr lang="en-GB" sz="2833" dirty="0">
              <a:latin typeface="Geist" pitchFamily="34" charset="0"/>
              <a:ea typeface="Geist" pitchFamily="34" charset="-122"/>
              <a:cs typeface="Geist" pitchFamily="34" charset="-120"/>
            </a:endParaRPr>
          </a:p>
          <a:p>
            <a:pPr algn="l">
              <a:lnSpc>
                <a:spcPts val="3833"/>
              </a:lnSpc>
            </a:pPr>
            <a:endParaRPr lang="en-GB" sz="2833" dirty="0">
              <a:latin typeface="Geist" pitchFamily="34" charset="0"/>
              <a:ea typeface="Geist" pitchFamily="34" charset="-122"/>
              <a:cs typeface="Geist" pitchFamily="34" charset="-120"/>
            </a:endParaRPr>
          </a:p>
          <a:p>
            <a:pPr algn="l">
              <a:lnSpc>
                <a:spcPts val="3833"/>
              </a:lnSpc>
            </a:pPr>
            <a:endParaRPr lang="en-GB" sz="2833" dirty="0">
              <a:latin typeface="Geist" pitchFamily="34" charset="0"/>
              <a:ea typeface="Geist" pitchFamily="34" charset="-122"/>
              <a:cs typeface="Geist" pitchFamily="34" charset="-120"/>
            </a:endParaRPr>
          </a:p>
          <a:p>
            <a:pPr algn="l">
              <a:lnSpc>
                <a:spcPts val="3833"/>
              </a:lnSpc>
            </a:pPr>
            <a:endParaRPr lang="en-GB" sz="2833" dirty="0">
              <a:latin typeface="+mj-lt"/>
              <a:ea typeface="Geist" pitchFamily="34" charset="-122"/>
              <a:cs typeface="Geist" pitchFamily="34" charset="-120"/>
            </a:endParaRPr>
          </a:p>
          <a:p>
            <a:pPr algn="l">
              <a:lnSpc>
                <a:spcPts val="3833"/>
              </a:lnSpc>
            </a:pPr>
            <a:r>
              <a:rPr lang="en-GB" sz="2833" dirty="0">
                <a:latin typeface="+mj-lt"/>
                <a:ea typeface="Geist" pitchFamily="34" charset="-122"/>
                <a:cs typeface="Geist" pitchFamily="34" charset="-120"/>
              </a:rPr>
              <a:t> Merging of funds key for economies of scale</a:t>
            </a:r>
          </a:p>
          <a:p>
            <a:pPr algn="l">
              <a:lnSpc>
                <a:spcPts val="3833"/>
              </a:lnSpc>
            </a:pPr>
            <a:r>
              <a:rPr lang="en-US" sz="2667" dirty="0">
                <a:latin typeface="Geist" pitchFamily="34" charset="0"/>
                <a:ea typeface="Geist" pitchFamily="34" charset="-122"/>
                <a:cs typeface="Geist" pitchFamily="34" charset="-120"/>
              </a:rPr>
              <a:t>.</a:t>
            </a:r>
            <a:endParaRPr lang="en-US" sz="2667" dirty="0"/>
          </a:p>
        </p:txBody>
      </p:sp>
      <p:sp>
        <p:nvSpPr>
          <p:cNvPr id="8" name="Shape 5"/>
          <p:cNvSpPr/>
          <p:nvPr/>
        </p:nvSpPr>
        <p:spPr>
          <a:xfrm>
            <a:off x="1405253" y="5781554"/>
            <a:ext cx="307380" cy="1383308"/>
          </a:xfrm>
          <a:prstGeom prst="roundRect">
            <a:avLst>
              <a:gd name="adj" fmla="val 90028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sp>
        <p:nvSpPr>
          <p:cNvPr id="9" name="Shape 6"/>
          <p:cNvSpPr/>
          <p:nvPr/>
        </p:nvSpPr>
        <p:spPr>
          <a:xfrm>
            <a:off x="1097874" y="5579742"/>
            <a:ext cx="922338" cy="922338"/>
          </a:xfrm>
          <a:prstGeom prst="roundRect">
            <a:avLst>
              <a:gd name="adj" fmla="val 82616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459" y="5752780"/>
            <a:ext cx="461168" cy="57646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2327591" y="5560593"/>
            <a:ext cx="4300140" cy="480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750"/>
              </a:lnSpc>
            </a:pPr>
            <a:r>
              <a:rPr lang="en-US" sz="3000" b="1" dirty="0">
                <a:solidFill>
                  <a:srgbClr val="4B4A4A"/>
                </a:solidFill>
                <a:latin typeface="+mj-lt"/>
                <a:ea typeface="Noto Serif SC Bold" pitchFamily="34" charset="-122"/>
              </a:rPr>
              <a:t>Cost and Scale</a:t>
            </a:r>
            <a:endParaRPr lang="en-US" sz="3000" dirty="0">
              <a:latin typeface="+mj-lt"/>
            </a:endParaRPr>
          </a:p>
        </p:txBody>
      </p:sp>
      <p:sp>
        <p:nvSpPr>
          <p:cNvPr id="12" name="Text 8"/>
          <p:cNvSpPr/>
          <p:nvPr/>
        </p:nvSpPr>
        <p:spPr>
          <a:xfrm>
            <a:off x="2327591" y="6252805"/>
            <a:ext cx="20540862" cy="491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33"/>
              </a:lnSpc>
            </a:pPr>
            <a:r>
              <a:rPr lang="en-US" sz="2833" dirty="0">
                <a:latin typeface="Geist" pitchFamily="34" charset="0"/>
                <a:ea typeface="Geist" pitchFamily="34" charset="-122"/>
                <a:cs typeface="Geist" pitchFamily="34" charset="-120"/>
              </a:rPr>
              <a:t>.</a:t>
            </a:r>
            <a:endParaRPr lang="en-US" sz="2833" dirty="0"/>
          </a:p>
        </p:txBody>
      </p:sp>
      <p:sp>
        <p:nvSpPr>
          <p:cNvPr id="13" name="Shape 9"/>
          <p:cNvSpPr/>
          <p:nvPr/>
        </p:nvSpPr>
        <p:spPr>
          <a:xfrm>
            <a:off x="1405255" y="7958789"/>
            <a:ext cx="307380" cy="1383308"/>
          </a:xfrm>
          <a:prstGeom prst="roundRect">
            <a:avLst>
              <a:gd name="adj" fmla="val 90028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sp>
        <p:nvSpPr>
          <p:cNvPr id="14" name="Shape 10"/>
          <p:cNvSpPr/>
          <p:nvPr/>
        </p:nvSpPr>
        <p:spPr>
          <a:xfrm>
            <a:off x="1097876" y="7756979"/>
            <a:ext cx="922338" cy="922338"/>
          </a:xfrm>
          <a:prstGeom prst="roundRect">
            <a:avLst>
              <a:gd name="adj" fmla="val 82616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endParaRPr lang="en-ZW" sz="400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461" y="7930015"/>
            <a:ext cx="461168" cy="57646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2349338" y="7862832"/>
            <a:ext cx="4035425" cy="480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750"/>
              </a:lnSpc>
            </a:pPr>
            <a:r>
              <a:rPr lang="en-GB" sz="3000" b="1" dirty="0">
                <a:solidFill>
                  <a:srgbClr val="4B4A4A"/>
                </a:solidFill>
                <a:latin typeface="+mj-lt"/>
                <a:ea typeface="Noto Serif SC Bold" pitchFamily="34" charset="-122"/>
              </a:rPr>
              <a:t>Loss of Confidence</a:t>
            </a:r>
            <a:endParaRPr lang="en-US" sz="3000" dirty="0">
              <a:latin typeface="+mj-lt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2349339" y="8508247"/>
            <a:ext cx="20079692" cy="491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33"/>
              </a:lnSpc>
            </a:pPr>
            <a:r>
              <a:rPr lang="en-GB" sz="2833" dirty="0">
                <a:latin typeface="+mj-lt"/>
                <a:ea typeface="Geist" pitchFamily="34" charset="-122"/>
                <a:cs typeface="Geist" pitchFamily="34" charset="-120"/>
              </a:rPr>
              <a:t> More needs to be  done for the population to start believing again. </a:t>
            </a:r>
            <a:endParaRPr lang="en-US" sz="2417" dirty="0">
              <a:latin typeface="+mj-lt"/>
            </a:endParaRPr>
          </a:p>
        </p:txBody>
      </p:sp>
      <p:sp>
        <p:nvSpPr>
          <p:cNvPr id="27" name="Text 20"/>
          <p:cNvSpPr/>
          <p:nvPr/>
        </p:nvSpPr>
        <p:spPr>
          <a:xfrm>
            <a:off x="2327591" y="12001501"/>
            <a:ext cx="20079692" cy="491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33"/>
              </a:lnSpc>
            </a:pPr>
            <a:r>
              <a:rPr lang="en-US" sz="2833" dirty="0">
                <a:latin typeface="Geist" pitchFamily="34" charset="0"/>
                <a:ea typeface="Geist" pitchFamily="34" charset="-122"/>
                <a:cs typeface="Geist" pitchFamily="34" charset="-120"/>
              </a:rPr>
              <a:t>.</a:t>
            </a:r>
            <a:endParaRPr lang="en-US" sz="2833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C22B87C-B12B-EF15-E441-9B3C2907A442}"/>
              </a:ext>
            </a:extLst>
          </p:cNvPr>
          <p:cNvSpPr txBox="1">
            <a:spLocks/>
          </p:cNvSpPr>
          <p:nvPr/>
        </p:nvSpPr>
        <p:spPr>
          <a:xfrm>
            <a:off x="1097874" y="1033665"/>
            <a:ext cx="19416491" cy="7782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 kern="1200">
                <a:gradFill>
                  <a:gsLst>
                    <a:gs pos="0">
                      <a:srgbClr val="90B22B"/>
                    </a:gs>
                    <a:gs pos="100000">
                      <a:srgbClr val="045000"/>
                    </a:gs>
                  </a:gsLst>
                  <a:lin ang="0" scaled="0"/>
                </a:gra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+mn-lt"/>
              </a:rPr>
              <a:t>Risk and Challenges in Innovating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0B22B"/>
                  </a:gs>
                  <a:gs pos="100000">
                    <a:srgbClr val="045000"/>
                  </a:gs>
                </a:gsLst>
                <a:lin ang="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9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hank you"/>
          <p:cNvSpPr txBox="1">
            <a:spLocks noGrp="1"/>
          </p:cNvSpPr>
          <p:nvPr>
            <p:ph type="title" idx="4294967295"/>
          </p:nvPr>
        </p:nvSpPr>
        <p:spPr>
          <a:xfrm>
            <a:off x="7846608" y="5209971"/>
            <a:ext cx="8690784" cy="3296058"/>
          </a:xfrm>
          <a:prstGeom prst="rect">
            <a:avLst/>
          </a:prstGeom>
        </p:spPr>
        <p:txBody>
          <a:bodyPr/>
          <a:lstStyle>
            <a:lvl1pPr algn="ctr">
              <a:defRPr sz="10800" b="0" spc="-215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Thank you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06" y="7819329"/>
            <a:ext cx="7560988" cy="2399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1705AA1-1B0F-41AA-92A5-2F17BD1FBE27}">
  <we:reference id="wa104381637" version="1.0.0.0" store="en-US" storeType="OMEX"/>
  <we:alternateReferences>
    <we:reference id="wa104381637" version="1.0.0.0" store="WA10438163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DA5876FADB3449D0F53DA8AA2E2EC" ma:contentTypeVersion="7" ma:contentTypeDescription="Create a new document." ma:contentTypeScope="" ma:versionID="e6a89a8ec09a87e2ec405ec71afa7ac3">
  <xsd:schema xmlns:xsd="http://www.w3.org/2001/XMLSchema" xmlns:xs="http://www.w3.org/2001/XMLSchema" xmlns:p="http://schemas.microsoft.com/office/2006/metadata/properties" xmlns:ns3="0dc985cd-5abc-426a-9cc7-f5833b89a61e" xmlns:ns4="26be6420-eacf-4b44-abd6-a3bff63640eb" targetNamespace="http://schemas.microsoft.com/office/2006/metadata/properties" ma:root="true" ma:fieldsID="639ca4461face5ebe3fea5817a186417" ns3:_="" ns4:_="">
    <xsd:import namespace="0dc985cd-5abc-426a-9cc7-f5833b89a61e"/>
    <xsd:import namespace="26be6420-eacf-4b44-abd6-a3bff63640eb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985cd-5abc-426a-9cc7-f5833b89a61e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e6420-eacf-4b44-abd6-a3bff63640e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dc985cd-5abc-426a-9cc7-f5833b89a61e" xsi:nil="true"/>
  </documentManagement>
</p:properties>
</file>

<file path=customXml/itemProps1.xml><?xml version="1.0" encoding="utf-8"?>
<ds:datastoreItem xmlns:ds="http://schemas.openxmlformats.org/officeDocument/2006/customXml" ds:itemID="{8858FA58-FAB3-43F5-B50B-134A7F95F2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49F9F9-1F2F-408E-BF52-BD6C36ABC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c985cd-5abc-426a-9cc7-f5833b89a61e"/>
    <ds:schemaRef ds:uri="26be6420-eacf-4b44-abd6-a3bff6364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DCA4E5-1D21-4738-9ED0-363917ED3BE8}">
  <ds:schemaRefs>
    <ds:schemaRef ds:uri="http://schemas.microsoft.com/office/infopath/2007/PartnerControls"/>
    <ds:schemaRef ds:uri="http://schemas.microsoft.com/office/2006/documentManagement/types"/>
    <ds:schemaRef ds:uri="26be6420-eacf-4b44-abd6-a3bff63640eb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0dc985cd-5abc-426a-9cc7-f5833b89a6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78832</TotalTime>
  <Words>514</Words>
  <Application>Microsoft Office PowerPoint</Application>
  <PresentationFormat>Custom</PresentationFormat>
  <Paragraphs>154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Geist</vt:lpstr>
      <vt:lpstr>GeosansLight</vt:lpstr>
      <vt:lpstr>Helvetica Neue</vt:lpstr>
      <vt:lpstr>Helvetica Neue (Headings)</vt:lpstr>
      <vt:lpstr>Helvetica Neue Medium</vt:lpstr>
      <vt:lpstr>Verdana</vt:lpstr>
      <vt:lpstr>21_BasicWhite</vt:lpstr>
      <vt:lpstr>22_BasicWhite</vt:lpstr>
      <vt:lpstr>2_Custom Design</vt:lpstr>
      <vt:lpstr>PowerPoint Presentation</vt:lpstr>
      <vt:lpstr>Focus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Munjoma</dc:creator>
  <cp:lastModifiedBy>ZAPF</cp:lastModifiedBy>
  <cp:revision>2119</cp:revision>
  <dcterms:modified xsi:type="dcterms:W3CDTF">2025-10-13T13:11:20Z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2023-09-26T09:00:59Z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050c1ec0-6f87-4689-97a2-4729bf6b7ca5</vt:lpwstr>
  </property>
  <property fmtid="{D5CDD505-2E9C-101B-9397-08002B2CF9AE}" pid="7" name="MSIP_Label_defa4170-0d19-0005-0004-bc88714345d2_ActionId">
    <vt:lpwstr>fa5a620f-b4fc-4843-9227-fadc08d2baef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0x010100AF3DA5876FADB3449D0F53DA8AA2E2EC</vt:lpwstr>
  </property>
</Properties>
</file>