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3" r:id="rId4"/>
    <p:sldMasterId id="2147483792" r:id="rId5"/>
    <p:sldMasterId id="2147483821" r:id="rId6"/>
  </p:sldMasterIdLst>
  <p:notesMasterIdLst>
    <p:notesMasterId r:id="rId26"/>
  </p:notesMasterIdLst>
  <p:sldIdLst>
    <p:sldId id="259" r:id="rId7"/>
    <p:sldId id="329" r:id="rId8"/>
    <p:sldId id="261" r:id="rId9"/>
    <p:sldId id="334" r:id="rId10"/>
    <p:sldId id="341" r:id="rId11"/>
    <p:sldId id="288" r:id="rId12"/>
    <p:sldId id="335" r:id="rId13"/>
    <p:sldId id="289" r:id="rId14"/>
    <p:sldId id="336" r:id="rId15"/>
    <p:sldId id="263" r:id="rId16"/>
    <p:sldId id="291" r:id="rId17"/>
    <p:sldId id="327" r:id="rId18"/>
    <p:sldId id="337" r:id="rId19"/>
    <p:sldId id="328" r:id="rId20"/>
    <p:sldId id="326" r:id="rId21"/>
    <p:sldId id="338" r:id="rId22"/>
    <p:sldId id="298" r:id="rId23"/>
    <p:sldId id="339" r:id="rId24"/>
    <p:sldId id="33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409" autoAdjust="0"/>
  </p:normalViewPr>
  <p:slideViewPr>
    <p:cSldViewPr snapToGrid="0">
      <p:cViewPr varScale="1">
        <p:scale>
          <a:sx n="65" d="100"/>
          <a:sy n="65" d="100"/>
        </p:scale>
        <p:origin x="9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W"/>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5E3F4C-295B-485F-A6F6-D33F15992B34}" type="datetimeFigureOut">
              <a:rPr lang="en-ZW" smtClean="0"/>
              <a:t>9/10/2025</a:t>
            </a:fld>
            <a:endParaRPr lang="en-ZW"/>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W"/>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W"/>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W"/>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E54CF-066E-4197-9021-DA20F045F1B1}" type="slidenum">
              <a:rPr lang="en-ZW" smtClean="0"/>
              <a:t>‹#›</a:t>
            </a:fld>
            <a:endParaRPr lang="en-ZW"/>
          </a:p>
        </p:txBody>
      </p:sp>
    </p:spTree>
    <p:extLst>
      <p:ext uri="{BB962C8B-B14F-4D97-AF65-F5344CB8AC3E}">
        <p14:creationId xmlns:p14="http://schemas.microsoft.com/office/powerpoint/2010/main" val="4232117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CE54CF-066E-4197-9021-DA20F045F1B1}" type="slidenum">
              <a:rPr lang="en-ZW" smtClean="0"/>
              <a:t>2</a:t>
            </a:fld>
            <a:endParaRPr lang="en-ZW"/>
          </a:p>
        </p:txBody>
      </p:sp>
    </p:spTree>
    <p:extLst>
      <p:ext uri="{BB962C8B-B14F-4D97-AF65-F5344CB8AC3E}">
        <p14:creationId xmlns:p14="http://schemas.microsoft.com/office/powerpoint/2010/main" val="3050441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CE54CF-066E-4197-9021-DA20F045F1B1}" type="slidenum">
              <a:rPr lang="en-ZW" smtClean="0"/>
              <a:t>5</a:t>
            </a:fld>
            <a:endParaRPr lang="en-ZW"/>
          </a:p>
        </p:txBody>
      </p:sp>
    </p:spTree>
    <p:extLst>
      <p:ext uri="{BB962C8B-B14F-4D97-AF65-F5344CB8AC3E}">
        <p14:creationId xmlns:p14="http://schemas.microsoft.com/office/powerpoint/2010/main" val="879012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5960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2163206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7897272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491270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2999088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6760088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38040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9770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9DA534E-CCC4-45D8-A3B6-624299551483}" type="datetimeFigureOut">
              <a:rPr lang="en-ZW" smtClean="0"/>
              <a:t>9/10/2025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7EBC4030-7E9B-4730-BDB0-B6E436428385}" type="slidenum">
              <a:rPr lang="en-ZW" smtClean="0"/>
              <a:t>‹#›</a:t>
            </a:fld>
            <a:endParaRPr lang="en-ZW"/>
          </a:p>
        </p:txBody>
      </p:sp>
    </p:spTree>
    <p:extLst>
      <p:ext uri="{BB962C8B-B14F-4D97-AF65-F5344CB8AC3E}">
        <p14:creationId xmlns:p14="http://schemas.microsoft.com/office/powerpoint/2010/main" val="4247588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9DA534E-CCC4-45D8-A3B6-624299551483}" type="datetimeFigureOut">
              <a:rPr lang="en-ZW" smtClean="0"/>
              <a:t>9/10/2025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7EBC4030-7E9B-4730-BDB0-B6E436428385}" type="slidenum">
              <a:rPr lang="en-ZW" smtClean="0"/>
              <a:t>‹#›</a:t>
            </a:fld>
            <a:endParaRPr lang="en-ZW"/>
          </a:p>
        </p:txBody>
      </p:sp>
    </p:spTree>
    <p:extLst>
      <p:ext uri="{BB962C8B-B14F-4D97-AF65-F5344CB8AC3E}">
        <p14:creationId xmlns:p14="http://schemas.microsoft.com/office/powerpoint/2010/main" val="4205320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9DA534E-CCC4-45D8-A3B6-624299551483}" type="datetimeFigureOut">
              <a:rPr lang="en-ZW" smtClean="0"/>
              <a:t>9/10/2025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7EBC4030-7E9B-4730-BDB0-B6E436428385}" type="slidenum">
              <a:rPr lang="en-ZW" smtClean="0"/>
              <a:t>‹#›</a:t>
            </a:fld>
            <a:endParaRPr lang="en-ZW"/>
          </a:p>
        </p:txBody>
      </p:sp>
    </p:spTree>
    <p:extLst>
      <p:ext uri="{BB962C8B-B14F-4D97-AF65-F5344CB8AC3E}">
        <p14:creationId xmlns:p14="http://schemas.microsoft.com/office/powerpoint/2010/main" val="2656078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29712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9DA534E-CCC4-45D8-A3B6-624299551483}" type="datetimeFigureOut">
              <a:rPr lang="en-ZW" smtClean="0"/>
              <a:t>9/10/2025</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7EBC4030-7E9B-4730-BDB0-B6E436428385}" type="slidenum">
              <a:rPr lang="en-ZW" smtClean="0"/>
              <a:t>‹#›</a:t>
            </a:fld>
            <a:endParaRPr lang="en-ZW"/>
          </a:p>
        </p:txBody>
      </p:sp>
    </p:spTree>
    <p:extLst>
      <p:ext uri="{BB962C8B-B14F-4D97-AF65-F5344CB8AC3E}">
        <p14:creationId xmlns:p14="http://schemas.microsoft.com/office/powerpoint/2010/main" val="2212683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9DA534E-CCC4-45D8-A3B6-624299551483}" type="datetimeFigureOut">
              <a:rPr lang="en-ZW" smtClean="0"/>
              <a:t>9/10/2025</a:t>
            </a:fld>
            <a:endParaRPr lang="en-ZW"/>
          </a:p>
        </p:txBody>
      </p:sp>
      <p:sp>
        <p:nvSpPr>
          <p:cNvPr id="8" name="Footer Placeholder 7"/>
          <p:cNvSpPr>
            <a:spLocks noGrp="1"/>
          </p:cNvSpPr>
          <p:nvPr>
            <p:ph type="ftr" sz="quarter" idx="11"/>
          </p:nvPr>
        </p:nvSpPr>
        <p:spPr/>
        <p:txBody>
          <a:bodyPr/>
          <a:lstStyle/>
          <a:p>
            <a:endParaRPr lang="en-ZW"/>
          </a:p>
        </p:txBody>
      </p:sp>
      <p:sp>
        <p:nvSpPr>
          <p:cNvPr id="9" name="Slide Number Placeholder 8"/>
          <p:cNvSpPr>
            <a:spLocks noGrp="1"/>
          </p:cNvSpPr>
          <p:nvPr>
            <p:ph type="sldNum" sz="quarter" idx="12"/>
          </p:nvPr>
        </p:nvSpPr>
        <p:spPr/>
        <p:txBody>
          <a:bodyPr/>
          <a:lstStyle/>
          <a:p>
            <a:fld id="{7EBC4030-7E9B-4730-BDB0-B6E436428385}" type="slidenum">
              <a:rPr lang="en-ZW" smtClean="0"/>
              <a:t>‹#›</a:t>
            </a:fld>
            <a:endParaRPr lang="en-ZW"/>
          </a:p>
        </p:txBody>
      </p:sp>
    </p:spTree>
    <p:extLst>
      <p:ext uri="{BB962C8B-B14F-4D97-AF65-F5344CB8AC3E}">
        <p14:creationId xmlns:p14="http://schemas.microsoft.com/office/powerpoint/2010/main" val="3662209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9DA534E-CCC4-45D8-A3B6-624299551483}" type="datetimeFigureOut">
              <a:rPr lang="en-ZW" smtClean="0"/>
              <a:t>9/10/2025</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7EBC4030-7E9B-4730-BDB0-B6E436428385}" type="slidenum">
              <a:rPr lang="en-ZW" smtClean="0"/>
              <a:t>‹#›</a:t>
            </a:fld>
            <a:endParaRPr lang="en-ZW"/>
          </a:p>
        </p:txBody>
      </p:sp>
    </p:spTree>
    <p:extLst>
      <p:ext uri="{BB962C8B-B14F-4D97-AF65-F5344CB8AC3E}">
        <p14:creationId xmlns:p14="http://schemas.microsoft.com/office/powerpoint/2010/main" val="4214726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DA534E-CCC4-45D8-A3B6-624299551483}" type="datetimeFigureOut">
              <a:rPr lang="en-ZW" smtClean="0"/>
              <a:t>9/10/2025</a:t>
            </a:fld>
            <a:endParaRPr lang="en-ZW"/>
          </a:p>
        </p:txBody>
      </p:sp>
      <p:sp>
        <p:nvSpPr>
          <p:cNvPr id="3" name="Footer Placeholder 2"/>
          <p:cNvSpPr>
            <a:spLocks noGrp="1"/>
          </p:cNvSpPr>
          <p:nvPr>
            <p:ph type="ftr" sz="quarter" idx="11"/>
          </p:nvPr>
        </p:nvSpPr>
        <p:spPr/>
        <p:txBody>
          <a:bodyPr/>
          <a:lstStyle/>
          <a:p>
            <a:endParaRPr lang="en-ZW"/>
          </a:p>
        </p:txBody>
      </p:sp>
      <p:sp>
        <p:nvSpPr>
          <p:cNvPr id="4" name="Slide Number Placeholder 3"/>
          <p:cNvSpPr>
            <a:spLocks noGrp="1"/>
          </p:cNvSpPr>
          <p:nvPr>
            <p:ph type="sldNum" sz="quarter" idx="12"/>
          </p:nvPr>
        </p:nvSpPr>
        <p:spPr/>
        <p:txBody>
          <a:bodyPr/>
          <a:lstStyle/>
          <a:p>
            <a:fld id="{7EBC4030-7E9B-4730-BDB0-B6E436428385}" type="slidenum">
              <a:rPr lang="en-ZW" smtClean="0"/>
              <a:t>‹#›</a:t>
            </a:fld>
            <a:endParaRPr lang="en-ZW"/>
          </a:p>
        </p:txBody>
      </p:sp>
    </p:spTree>
    <p:extLst>
      <p:ext uri="{BB962C8B-B14F-4D97-AF65-F5344CB8AC3E}">
        <p14:creationId xmlns:p14="http://schemas.microsoft.com/office/powerpoint/2010/main" val="1502022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9DA534E-CCC4-45D8-A3B6-624299551483}" type="datetimeFigureOut">
              <a:rPr lang="en-ZW" smtClean="0"/>
              <a:t>9/10/2025</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7EBC4030-7E9B-4730-BDB0-B6E436428385}" type="slidenum">
              <a:rPr lang="en-ZW" smtClean="0"/>
              <a:t>‹#›</a:t>
            </a:fld>
            <a:endParaRPr lang="en-ZW"/>
          </a:p>
        </p:txBody>
      </p:sp>
    </p:spTree>
    <p:extLst>
      <p:ext uri="{BB962C8B-B14F-4D97-AF65-F5344CB8AC3E}">
        <p14:creationId xmlns:p14="http://schemas.microsoft.com/office/powerpoint/2010/main" val="3384871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9DA534E-CCC4-45D8-A3B6-624299551483}" type="datetimeFigureOut">
              <a:rPr lang="en-ZW" smtClean="0"/>
              <a:t>9/10/2025</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7EBC4030-7E9B-4730-BDB0-B6E436428385}" type="slidenum">
              <a:rPr lang="en-ZW" smtClean="0"/>
              <a:t>‹#›</a:t>
            </a:fld>
            <a:endParaRPr lang="en-ZW"/>
          </a:p>
        </p:txBody>
      </p:sp>
    </p:spTree>
    <p:extLst>
      <p:ext uri="{BB962C8B-B14F-4D97-AF65-F5344CB8AC3E}">
        <p14:creationId xmlns:p14="http://schemas.microsoft.com/office/powerpoint/2010/main" val="1184083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9DA534E-CCC4-45D8-A3B6-624299551483}" type="datetimeFigureOut">
              <a:rPr lang="en-ZW" smtClean="0"/>
              <a:t>9/10/2025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7EBC4030-7E9B-4730-BDB0-B6E436428385}" type="slidenum">
              <a:rPr lang="en-ZW" smtClean="0"/>
              <a:t>‹#›</a:t>
            </a:fld>
            <a:endParaRPr lang="en-ZW"/>
          </a:p>
        </p:txBody>
      </p:sp>
    </p:spTree>
    <p:extLst>
      <p:ext uri="{BB962C8B-B14F-4D97-AF65-F5344CB8AC3E}">
        <p14:creationId xmlns:p14="http://schemas.microsoft.com/office/powerpoint/2010/main" val="16240731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9DA534E-CCC4-45D8-A3B6-624299551483}" type="datetimeFigureOut">
              <a:rPr lang="en-ZW" smtClean="0"/>
              <a:t>9/10/2025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7EBC4030-7E9B-4730-BDB0-B6E436428385}" type="slidenum">
              <a:rPr lang="en-ZW" smtClean="0"/>
              <a:t>‹#›</a:t>
            </a:fld>
            <a:endParaRPr lang="en-ZW"/>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916146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9DA534E-CCC4-45D8-A3B6-624299551483}" type="datetimeFigureOut">
              <a:rPr lang="en-ZW" smtClean="0"/>
              <a:t>9/10/2025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7EBC4030-7E9B-4730-BDB0-B6E436428385}" type="slidenum">
              <a:rPr lang="en-ZW" smtClean="0"/>
              <a:t>‹#›</a:t>
            </a:fld>
            <a:endParaRPr lang="en-ZW"/>
          </a:p>
        </p:txBody>
      </p:sp>
    </p:spTree>
    <p:extLst>
      <p:ext uri="{BB962C8B-B14F-4D97-AF65-F5344CB8AC3E}">
        <p14:creationId xmlns:p14="http://schemas.microsoft.com/office/powerpoint/2010/main" val="293977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9DA534E-CCC4-45D8-A3B6-624299551483}" type="datetimeFigureOut">
              <a:rPr lang="en-ZW" smtClean="0"/>
              <a:t>9/10/2025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7EBC4030-7E9B-4730-BDB0-B6E436428385}" type="slidenum">
              <a:rPr lang="en-ZW" smtClean="0"/>
              <a:t>‹#›</a:t>
            </a:fld>
            <a:endParaRPr lang="en-ZW"/>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05533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602602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9DA534E-CCC4-45D8-A3B6-624299551483}" type="datetimeFigureOut">
              <a:rPr lang="en-ZW" smtClean="0"/>
              <a:t>9/10/2025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7EBC4030-7E9B-4730-BDB0-B6E436428385}" type="slidenum">
              <a:rPr lang="en-ZW" smtClean="0"/>
              <a:t>‹#›</a:t>
            </a:fld>
            <a:endParaRPr lang="en-ZW"/>
          </a:p>
        </p:txBody>
      </p:sp>
    </p:spTree>
    <p:extLst>
      <p:ext uri="{BB962C8B-B14F-4D97-AF65-F5344CB8AC3E}">
        <p14:creationId xmlns:p14="http://schemas.microsoft.com/office/powerpoint/2010/main" val="2792976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9DA534E-CCC4-45D8-A3B6-624299551483}" type="datetimeFigureOut">
              <a:rPr lang="en-ZW" smtClean="0"/>
              <a:t>9/10/2025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7EBC4030-7E9B-4730-BDB0-B6E436428385}" type="slidenum">
              <a:rPr lang="en-ZW" smtClean="0"/>
              <a:t>‹#›</a:t>
            </a:fld>
            <a:endParaRPr lang="en-ZW"/>
          </a:p>
        </p:txBody>
      </p:sp>
    </p:spTree>
    <p:extLst>
      <p:ext uri="{BB962C8B-B14F-4D97-AF65-F5344CB8AC3E}">
        <p14:creationId xmlns:p14="http://schemas.microsoft.com/office/powerpoint/2010/main" val="102676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9DA534E-CCC4-45D8-A3B6-624299551483}" type="datetimeFigureOut">
              <a:rPr lang="en-ZW" smtClean="0"/>
              <a:t>9/10/2025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7EBC4030-7E9B-4730-BDB0-B6E436428385}" type="slidenum">
              <a:rPr lang="en-ZW" smtClean="0"/>
              <a:t>‹#›</a:t>
            </a:fld>
            <a:endParaRPr lang="en-ZW"/>
          </a:p>
        </p:txBody>
      </p:sp>
    </p:spTree>
    <p:extLst>
      <p:ext uri="{BB962C8B-B14F-4D97-AF65-F5344CB8AC3E}">
        <p14:creationId xmlns:p14="http://schemas.microsoft.com/office/powerpoint/2010/main" val="2310979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9DA534E-CCC4-45D8-A3B6-624299551483}" type="datetimeFigureOut">
              <a:rPr lang="en-ZW" smtClean="0"/>
              <a:t>9/10/2025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7EBC4030-7E9B-4730-BDB0-B6E436428385}" type="slidenum">
              <a:rPr lang="en-ZW" smtClean="0"/>
              <a:t>‹#›</a:t>
            </a:fld>
            <a:endParaRPr lang="en-ZW"/>
          </a:p>
        </p:txBody>
      </p:sp>
    </p:spTree>
    <p:extLst>
      <p:ext uri="{BB962C8B-B14F-4D97-AF65-F5344CB8AC3E}">
        <p14:creationId xmlns:p14="http://schemas.microsoft.com/office/powerpoint/2010/main" val="9489739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9DA534E-CCC4-45D8-A3B6-624299551483}" type="datetimeFigureOut">
              <a:rPr lang="en-ZW" smtClean="0"/>
              <a:t>9/10/2025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7EBC4030-7E9B-4730-BDB0-B6E436428385}" type="slidenum">
              <a:rPr lang="en-ZW" smtClean="0"/>
              <a:t>‹#›</a:t>
            </a:fld>
            <a:endParaRPr lang="en-ZW"/>
          </a:p>
        </p:txBody>
      </p:sp>
    </p:spTree>
    <p:extLst>
      <p:ext uri="{BB962C8B-B14F-4D97-AF65-F5344CB8AC3E}">
        <p14:creationId xmlns:p14="http://schemas.microsoft.com/office/powerpoint/2010/main" val="5340514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9DA534E-CCC4-45D8-A3B6-624299551483}" type="datetimeFigureOut">
              <a:rPr lang="en-ZW" smtClean="0"/>
              <a:t>9/10/2025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7EBC4030-7E9B-4730-BDB0-B6E436428385}" type="slidenum">
              <a:rPr lang="en-ZW" smtClean="0"/>
              <a:t>‹#›</a:t>
            </a:fld>
            <a:endParaRPr lang="en-ZW"/>
          </a:p>
        </p:txBody>
      </p:sp>
    </p:spTree>
    <p:extLst>
      <p:ext uri="{BB962C8B-B14F-4D97-AF65-F5344CB8AC3E}">
        <p14:creationId xmlns:p14="http://schemas.microsoft.com/office/powerpoint/2010/main" val="40603268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9DA534E-CCC4-45D8-A3B6-624299551483}" type="datetimeFigureOut">
              <a:rPr lang="en-ZW" smtClean="0"/>
              <a:t>9/10/2025</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7EBC4030-7E9B-4730-BDB0-B6E436428385}" type="slidenum">
              <a:rPr lang="en-ZW" smtClean="0"/>
              <a:t>‹#›</a:t>
            </a:fld>
            <a:endParaRPr lang="en-ZW"/>
          </a:p>
        </p:txBody>
      </p:sp>
    </p:spTree>
    <p:extLst>
      <p:ext uri="{BB962C8B-B14F-4D97-AF65-F5344CB8AC3E}">
        <p14:creationId xmlns:p14="http://schemas.microsoft.com/office/powerpoint/2010/main" val="9489597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9DA534E-CCC4-45D8-A3B6-624299551483}" type="datetimeFigureOut">
              <a:rPr lang="en-ZW" smtClean="0"/>
              <a:t>9/10/2025</a:t>
            </a:fld>
            <a:endParaRPr lang="en-ZW"/>
          </a:p>
        </p:txBody>
      </p:sp>
      <p:sp>
        <p:nvSpPr>
          <p:cNvPr id="8" name="Footer Placeholder 7"/>
          <p:cNvSpPr>
            <a:spLocks noGrp="1"/>
          </p:cNvSpPr>
          <p:nvPr>
            <p:ph type="ftr" sz="quarter" idx="11"/>
          </p:nvPr>
        </p:nvSpPr>
        <p:spPr/>
        <p:txBody>
          <a:bodyPr/>
          <a:lstStyle/>
          <a:p>
            <a:endParaRPr lang="en-ZW"/>
          </a:p>
        </p:txBody>
      </p:sp>
      <p:sp>
        <p:nvSpPr>
          <p:cNvPr id="9" name="Slide Number Placeholder 8"/>
          <p:cNvSpPr>
            <a:spLocks noGrp="1"/>
          </p:cNvSpPr>
          <p:nvPr>
            <p:ph type="sldNum" sz="quarter" idx="12"/>
          </p:nvPr>
        </p:nvSpPr>
        <p:spPr/>
        <p:txBody>
          <a:bodyPr/>
          <a:lstStyle/>
          <a:p>
            <a:fld id="{7EBC4030-7E9B-4730-BDB0-B6E436428385}" type="slidenum">
              <a:rPr lang="en-ZW" smtClean="0"/>
              <a:t>‹#›</a:t>
            </a:fld>
            <a:endParaRPr lang="en-ZW"/>
          </a:p>
        </p:txBody>
      </p:sp>
    </p:spTree>
    <p:extLst>
      <p:ext uri="{BB962C8B-B14F-4D97-AF65-F5344CB8AC3E}">
        <p14:creationId xmlns:p14="http://schemas.microsoft.com/office/powerpoint/2010/main" val="37168110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9DA534E-CCC4-45D8-A3B6-624299551483}" type="datetimeFigureOut">
              <a:rPr lang="en-ZW" smtClean="0"/>
              <a:t>9/10/2025</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7EBC4030-7E9B-4730-BDB0-B6E436428385}" type="slidenum">
              <a:rPr lang="en-ZW" smtClean="0"/>
              <a:t>‹#›</a:t>
            </a:fld>
            <a:endParaRPr lang="en-ZW"/>
          </a:p>
        </p:txBody>
      </p:sp>
    </p:spTree>
    <p:extLst>
      <p:ext uri="{BB962C8B-B14F-4D97-AF65-F5344CB8AC3E}">
        <p14:creationId xmlns:p14="http://schemas.microsoft.com/office/powerpoint/2010/main" val="41294275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DA534E-CCC4-45D8-A3B6-624299551483}" type="datetimeFigureOut">
              <a:rPr lang="en-ZW" smtClean="0"/>
              <a:t>9/10/2025</a:t>
            </a:fld>
            <a:endParaRPr lang="en-ZW"/>
          </a:p>
        </p:txBody>
      </p:sp>
      <p:sp>
        <p:nvSpPr>
          <p:cNvPr id="3" name="Footer Placeholder 2"/>
          <p:cNvSpPr>
            <a:spLocks noGrp="1"/>
          </p:cNvSpPr>
          <p:nvPr>
            <p:ph type="ftr" sz="quarter" idx="11"/>
          </p:nvPr>
        </p:nvSpPr>
        <p:spPr/>
        <p:txBody>
          <a:bodyPr/>
          <a:lstStyle/>
          <a:p>
            <a:endParaRPr lang="en-ZW"/>
          </a:p>
        </p:txBody>
      </p:sp>
      <p:sp>
        <p:nvSpPr>
          <p:cNvPr id="4" name="Slide Number Placeholder 3"/>
          <p:cNvSpPr>
            <a:spLocks noGrp="1"/>
          </p:cNvSpPr>
          <p:nvPr>
            <p:ph type="sldNum" sz="quarter" idx="12"/>
          </p:nvPr>
        </p:nvSpPr>
        <p:spPr/>
        <p:txBody>
          <a:bodyPr/>
          <a:lstStyle/>
          <a:p>
            <a:fld id="{7EBC4030-7E9B-4730-BDB0-B6E436428385}" type="slidenum">
              <a:rPr lang="en-ZW" smtClean="0"/>
              <a:t>‹#›</a:t>
            </a:fld>
            <a:endParaRPr lang="en-ZW"/>
          </a:p>
        </p:txBody>
      </p:sp>
    </p:spTree>
    <p:extLst>
      <p:ext uri="{BB962C8B-B14F-4D97-AF65-F5344CB8AC3E}">
        <p14:creationId xmlns:p14="http://schemas.microsoft.com/office/powerpoint/2010/main" val="1258678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10876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9DA534E-CCC4-45D8-A3B6-624299551483}" type="datetimeFigureOut">
              <a:rPr lang="en-ZW" smtClean="0"/>
              <a:t>9/10/2025</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7EBC4030-7E9B-4730-BDB0-B6E436428385}" type="slidenum">
              <a:rPr lang="en-ZW" smtClean="0"/>
              <a:t>‹#›</a:t>
            </a:fld>
            <a:endParaRPr lang="en-ZW"/>
          </a:p>
        </p:txBody>
      </p:sp>
    </p:spTree>
    <p:extLst>
      <p:ext uri="{BB962C8B-B14F-4D97-AF65-F5344CB8AC3E}">
        <p14:creationId xmlns:p14="http://schemas.microsoft.com/office/powerpoint/2010/main" val="3784619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9DA534E-CCC4-45D8-A3B6-624299551483}" type="datetimeFigureOut">
              <a:rPr lang="en-ZW" smtClean="0"/>
              <a:t>9/10/2025</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7EBC4030-7E9B-4730-BDB0-B6E436428385}" type="slidenum">
              <a:rPr lang="en-ZW" smtClean="0"/>
              <a:t>‹#›</a:t>
            </a:fld>
            <a:endParaRPr lang="en-ZW"/>
          </a:p>
        </p:txBody>
      </p:sp>
    </p:spTree>
    <p:extLst>
      <p:ext uri="{BB962C8B-B14F-4D97-AF65-F5344CB8AC3E}">
        <p14:creationId xmlns:p14="http://schemas.microsoft.com/office/powerpoint/2010/main" val="38786651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9DA534E-CCC4-45D8-A3B6-624299551483}" type="datetimeFigureOut">
              <a:rPr lang="en-ZW" smtClean="0"/>
              <a:t>9/10/2025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7EBC4030-7E9B-4730-BDB0-B6E436428385}" type="slidenum">
              <a:rPr lang="en-ZW" smtClean="0"/>
              <a:t>‹#›</a:t>
            </a:fld>
            <a:endParaRPr lang="en-ZW"/>
          </a:p>
        </p:txBody>
      </p:sp>
    </p:spTree>
    <p:extLst>
      <p:ext uri="{BB962C8B-B14F-4D97-AF65-F5344CB8AC3E}">
        <p14:creationId xmlns:p14="http://schemas.microsoft.com/office/powerpoint/2010/main" val="41566066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9DA534E-CCC4-45D8-A3B6-624299551483}" type="datetimeFigureOut">
              <a:rPr lang="en-ZW" smtClean="0"/>
              <a:t>9/10/2025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7EBC4030-7E9B-4730-BDB0-B6E436428385}" type="slidenum">
              <a:rPr lang="en-ZW" smtClean="0"/>
              <a:t>‹#›</a:t>
            </a:fld>
            <a:endParaRPr lang="en-ZW"/>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056565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9DA534E-CCC4-45D8-A3B6-624299551483}" type="datetimeFigureOut">
              <a:rPr lang="en-ZW" smtClean="0"/>
              <a:t>9/10/2025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7EBC4030-7E9B-4730-BDB0-B6E436428385}" type="slidenum">
              <a:rPr lang="en-ZW" smtClean="0"/>
              <a:t>‹#›</a:t>
            </a:fld>
            <a:endParaRPr lang="en-ZW"/>
          </a:p>
        </p:txBody>
      </p:sp>
    </p:spTree>
    <p:extLst>
      <p:ext uri="{BB962C8B-B14F-4D97-AF65-F5344CB8AC3E}">
        <p14:creationId xmlns:p14="http://schemas.microsoft.com/office/powerpoint/2010/main" val="32698865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9DA534E-CCC4-45D8-A3B6-624299551483}" type="datetimeFigureOut">
              <a:rPr lang="en-ZW" smtClean="0"/>
              <a:t>9/10/2025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7EBC4030-7E9B-4730-BDB0-B6E436428385}" type="slidenum">
              <a:rPr lang="en-ZW" smtClean="0"/>
              <a:t>‹#›</a:t>
            </a:fld>
            <a:endParaRPr lang="en-ZW"/>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729905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9DA534E-CCC4-45D8-A3B6-624299551483}" type="datetimeFigureOut">
              <a:rPr lang="en-ZW" smtClean="0"/>
              <a:t>9/10/2025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7EBC4030-7E9B-4730-BDB0-B6E436428385}" type="slidenum">
              <a:rPr lang="en-ZW" smtClean="0"/>
              <a:t>‹#›</a:t>
            </a:fld>
            <a:endParaRPr lang="en-ZW"/>
          </a:p>
        </p:txBody>
      </p:sp>
    </p:spTree>
    <p:extLst>
      <p:ext uri="{BB962C8B-B14F-4D97-AF65-F5344CB8AC3E}">
        <p14:creationId xmlns:p14="http://schemas.microsoft.com/office/powerpoint/2010/main" val="41185178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9DA534E-CCC4-45D8-A3B6-624299551483}" type="datetimeFigureOut">
              <a:rPr lang="en-ZW" smtClean="0"/>
              <a:t>9/10/2025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7EBC4030-7E9B-4730-BDB0-B6E436428385}" type="slidenum">
              <a:rPr lang="en-ZW" smtClean="0"/>
              <a:t>‹#›</a:t>
            </a:fld>
            <a:endParaRPr lang="en-ZW"/>
          </a:p>
        </p:txBody>
      </p:sp>
    </p:spTree>
    <p:extLst>
      <p:ext uri="{BB962C8B-B14F-4D97-AF65-F5344CB8AC3E}">
        <p14:creationId xmlns:p14="http://schemas.microsoft.com/office/powerpoint/2010/main" val="11570872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9DA534E-CCC4-45D8-A3B6-624299551483}" type="datetimeFigureOut">
              <a:rPr lang="en-ZW" smtClean="0"/>
              <a:t>9/10/2025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7EBC4030-7E9B-4730-BDB0-B6E436428385}" type="slidenum">
              <a:rPr lang="en-ZW" smtClean="0"/>
              <a:t>‹#›</a:t>
            </a:fld>
            <a:endParaRPr lang="en-ZW"/>
          </a:p>
        </p:txBody>
      </p:sp>
    </p:spTree>
    <p:extLst>
      <p:ext uri="{BB962C8B-B14F-4D97-AF65-F5344CB8AC3E}">
        <p14:creationId xmlns:p14="http://schemas.microsoft.com/office/powerpoint/2010/main" val="2319361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10/9/2025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90570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10/9/2025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35282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9477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10/9/2025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20217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10/9/2025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20140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291B17-9318-49DB-B28B-6E5994AE9581}" type="datetime1">
              <a:rPr lang="en-US" smtClean="0"/>
              <a:t>10/9/2025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79040732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291B17-9318-49DB-B28B-6E5994AE9581}" type="datetime1">
              <a:rPr lang="en-US" smtClean="0"/>
              <a:t>10/9/2025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24508792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291B17-9318-49DB-B28B-6E5994AE9581}" type="datetime1">
              <a:rPr lang="en-US" smtClean="0"/>
              <a:t>10/9/2025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955988486"/>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3A7017-5DA2-0DC2-C452-7E3B8EDEF0FC}"/>
              </a:ext>
            </a:extLst>
          </p:cNvPr>
          <p:cNvSpPr>
            <a:spLocks noGrp="1"/>
          </p:cNvSpPr>
          <p:nvPr>
            <p:ph type="title"/>
          </p:nvPr>
        </p:nvSpPr>
        <p:spPr>
          <a:xfrm>
            <a:off x="249630" y="147484"/>
            <a:ext cx="9194253" cy="1022555"/>
          </a:xfrm>
        </p:spPr>
        <p:txBody>
          <a:bodyPr>
            <a:normAutofit fontScale="90000"/>
          </a:bodyPr>
          <a:lstStyle/>
          <a:p>
            <a:r>
              <a:rPr lang="en-GB" dirty="0"/>
              <a:t>ZIMBABWE ASSOCIATION OF PENSION FUNDS PRINCIPAL OFFICERS AND CHAIRMEN CONVENTION</a:t>
            </a:r>
            <a:endParaRPr lang="en-ZW" dirty="0"/>
          </a:p>
        </p:txBody>
      </p:sp>
      <p:sp>
        <p:nvSpPr>
          <p:cNvPr id="6" name="Content Placeholder 5">
            <a:extLst>
              <a:ext uri="{FF2B5EF4-FFF2-40B4-BE49-F238E27FC236}">
                <a16:creationId xmlns:a16="http://schemas.microsoft.com/office/drawing/2014/main" xmlns="" id="{AF683AA7-2713-BA3C-5723-203EF15F54CA}"/>
              </a:ext>
            </a:extLst>
          </p:cNvPr>
          <p:cNvSpPr>
            <a:spLocks noGrp="1"/>
          </p:cNvSpPr>
          <p:nvPr>
            <p:ph idx="1"/>
          </p:nvPr>
        </p:nvSpPr>
        <p:spPr>
          <a:xfrm>
            <a:off x="0" y="1582994"/>
            <a:ext cx="10550013" cy="4458369"/>
          </a:xfrm>
        </p:spPr>
        <p:txBody>
          <a:bodyPr>
            <a:normAutofit/>
          </a:bodyPr>
          <a:lstStyle/>
          <a:p>
            <a:pPr marL="0" indent="0">
              <a:buNone/>
            </a:pPr>
            <a:r>
              <a:rPr lang="en-GB" sz="2000" b="1" dirty="0"/>
              <a:t>THEME:  “50 YEARS OF PENSION LEADERSHIP: SUSTAINING LEGACIES SHAPING FUTURE”</a:t>
            </a:r>
          </a:p>
          <a:p>
            <a:pPr marL="0" indent="0">
              <a:buNone/>
            </a:pPr>
            <a:endParaRPr lang="en-GB" sz="2000" b="1" dirty="0"/>
          </a:p>
          <a:p>
            <a:pPr marL="0" indent="0">
              <a:buNone/>
            </a:pPr>
            <a:endParaRPr lang="en-GB" sz="2000" b="1" dirty="0"/>
          </a:p>
          <a:p>
            <a:pPr marL="0" indent="0">
              <a:buNone/>
            </a:pPr>
            <a:r>
              <a:rPr lang="en-GB" sz="2000" b="1" dirty="0"/>
              <a:t>PRESENTATION:		STRATEGIC INVESTMENT PATHWAYS FOR PENSION FUNDS</a:t>
            </a:r>
          </a:p>
          <a:p>
            <a:pPr marL="0" indent="0">
              <a:buNone/>
            </a:pPr>
            <a:endParaRPr lang="en-GB" sz="2000" b="1" dirty="0"/>
          </a:p>
          <a:p>
            <a:pPr marL="0" indent="0" algn="ctr">
              <a:buNone/>
            </a:pPr>
            <a:r>
              <a:rPr lang="en-GB" sz="2000" b="1" dirty="0"/>
              <a:t>PRESENTED BY</a:t>
            </a:r>
          </a:p>
          <a:p>
            <a:pPr marL="0" indent="0" algn="ctr">
              <a:buNone/>
            </a:pPr>
            <a:r>
              <a:rPr lang="en-GB" sz="2000" b="1" dirty="0"/>
              <a:t>HONOURABLE EZRA R CHADZAMIRA</a:t>
            </a:r>
          </a:p>
          <a:p>
            <a:pPr marL="0" indent="0" algn="ctr">
              <a:buNone/>
            </a:pPr>
            <a:endParaRPr lang="en-GB" sz="2000" b="1" dirty="0"/>
          </a:p>
          <a:p>
            <a:pPr marL="0" indent="0" algn="ctr">
              <a:buNone/>
            </a:pPr>
            <a:r>
              <a:rPr lang="en-GB" sz="2000" b="1" dirty="0"/>
              <a:t>MINISTER OF STATE FOR PROVINCIAL AFFAIRS AND DEVOLUTION  </a:t>
            </a:r>
            <a:endParaRPr lang="en-ZW" sz="2000" b="1" dirty="0"/>
          </a:p>
        </p:txBody>
      </p:sp>
    </p:spTree>
    <p:extLst>
      <p:ext uri="{BB962C8B-B14F-4D97-AF65-F5344CB8AC3E}">
        <p14:creationId xmlns:p14="http://schemas.microsoft.com/office/powerpoint/2010/main" val="711749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90" y="1"/>
            <a:ext cx="10264878" cy="752168"/>
          </a:xfrm>
        </p:spPr>
        <p:txBody>
          <a:bodyPr/>
          <a:lstStyle/>
          <a:p>
            <a:r>
              <a:rPr lang="en-US" sz="4000" b="1" dirty="0">
                <a:solidFill>
                  <a:prstClr val="black"/>
                </a:solidFill>
                <a:latin typeface="Calibri"/>
              </a:rPr>
              <a:t>OPPORTUNITIES FOR TOURISM DEVELOPMENT </a:t>
            </a:r>
            <a:endParaRPr lang="en-ZW" dirty="0"/>
          </a:p>
        </p:txBody>
      </p:sp>
      <p:sp>
        <p:nvSpPr>
          <p:cNvPr id="3" name="Content Placeholder 2"/>
          <p:cNvSpPr>
            <a:spLocks noGrp="1"/>
          </p:cNvSpPr>
          <p:nvPr>
            <p:ph sz="half" idx="1"/>
          </p:nvPr>
        </p:nvSpPr>
        <p:spPr>
          <a:xfrm>
            <a:off x="196645" y="752168"/>
            <a:ext cx="5157019" cy="6105831"/>
          </a:xfrm>
        </p:spPr>
        <p:txBody>
          <a:bodyPr>
            <a:noAutofit/>
          </a:bodyPr>
          <a:lstStyle/>
          <a:p>
            <a:pPr marL="109728" lvl="1" indent="0">
              <a:lnSpc>
                <a:spcPct val="110000"/>
              </a:lnSpc>
              <a:buNone/>
              <a:defRPr/>
            </a:pPr>
            <a:r>
              <a:rPr lang="en-ZW" sz="2300" b="1" dirty="0">
                <a:latin typeface="Trebuchet MS" panose="020B0603020202020204" pitchFamily="34" charset="0"/>
                <a:cs typeface="Levenim MT" pitchFamily="2" charset="-79"/>
              </a:rPr>
              <a:t>These are anchored by the following factors:</a:t>
            </a:r>
          </a:p>
          <a:p>
            <a:pPr marL="452628">
              <a:lnSpc>
                <a:spcPct val="110000"/>
              </a:lnSpc>
              <a:buFont typeface="Wingdings" panose="05000000000000000000" pitchFamily="2" charset="2"/>
              <a:buChar char="§"/>
              <a:defRPr/>
            </a:pPr>
            <a:r>
              <a:rPr lang="en-US" sz="2300" b="1" dirty="0">
                <a:latin typeface="Trebuchet MS" panose="020B0603020202020204" pitchFamily="34" charset="0"/>
                <a:cs typeface="Levenim MT" pitchFamily="2" charset="-79"/>
              </a:rPr>
              <a:t>Geographical location of destination </a:t>
            </a:r>
            <a:r>
              <a:rPr lang="en-US" sz="2300" b="1" dirty="0" err="1">
                <a:latin typeface="Trebuchet MS" panose="020B0603020202020204" pitchFamily="34" charset="0"/>
                <a:cs typeface="Levenim MT" pitchFamily="2" charset="-79"/>
              </a:rPr>
              <a:t>Masvingo</a:t>
            </a:r>
            <a:endParaRPr lang="en-US" sz="2300" b="1" dirty="0">
              <a:latin typeface="Trebuchet MS" panose="020B0603020202020204" pitchFamily="34" charset="0"/>
              <a:cs typeface="Levenim MT" pitchFamily="2" charset="-79"/>
            </a:endParaRPr>
          </a:p>
          <a:p>
            <a:pPr marL="452628">
              <a:lnSpc>
                <a:spcPct val="110000"/>
              </a:lnSpc>
              <a:buFont typeface="Wingdings" panose="05000000000000000000" pitchFamily="2" charset="2"/>
              <a:buChar char="§"/>
              <a:defRPr/>
            </a:pPr>
            <a:r>
              <a:rPr lang="en-US" sz="2300" b="1" dirty="0">
                <a:latin typeface="Trebuchet MS" panose="020B0603020202020204" pitchFamily="34" charset="0"/>
                <a:cs typeface="Levenim MT" pitchFamily="2" charset="-79"/>
              </a:rPr>
              <a:t>Abundant natural, cultural and man-made tourism products</a:t>
            </a:r>
          </a:p>
          <a:p>
            <a:pPr marL="452628">
              <a:lnSpc>
                <a:spcPct val="110000"/>
              </a:lnSpc>
              <a:buFont typeface="Wingdings" panose="05000000000000000000" pitchFamily="2" charset="2"/>
              <a:buChar char="§"/>
              <a:defRPr/>
            </a:pPr>
            <a:r>
              <a:rPr lang="en-US" sz="2300" b="1" dirty="0">
                <a:latin typeface="Trebuchet MS" panose="020B0603020202020204" pitchFamily="34" charset="0"/>
                <a:cs typeface="Levenim MT" pitchFamily="2" charset="-79"/>
              </a:rPr>
              <a:t>Home to the Great Zimbabwe Monuments where our country derives its name from.</a:t>
            </a:r>
          </a:p>
          <a:p>
            <a:pPr marL="452628">
              <a:lnSpc>
                <a:spcPct val="110000"/>
              </a:lnSpc>
              <a:buFont typeface="Wingdings" panose="05000000000000000000" pitchFamily="2" charset="2"/>
              <a:buChar char="§"/>
              <a:defRPr/>
            </a:pPr>
            <a:r>
              <a:rPr lang="en-US" sz="2300" b="1" dirty="0">
                <a:latin typeface="Trebuchet MS" panose="020B0603020202020204" pitchFamily="34" charset="0"/>
                <a:cs typeface="Levenim MT" pitchFamily="2" charset="-79"/>
              </a:rPr>
              <a:t>Strong destination brand anchored on </a:t>
            </a:r>
            <a:r>
              <a:rPr lang="en-US" sz="2300" b="1" dirty="0" err="1">
                <a:latin typeface="Trebuchet MS" panose="020B0603020202020204" pitchFamily="34" charset="0"/>
                <a:cs typeface="Levenim MT" pitchFamily="2" charset="-79"/>
              </a:rPr>
              <a:t>Masvingo</a:t>
            </a:r>
            <a:r>
              <a:rPr lang="en-US" sz="2300" b="1" dirty="0">
                <a:latin typeface="Trebuchet MS" panose="020B0603020202020204" pitchFamily="34" charset="0"/>
                <a:cs typeface="Levenim MT" pitchFamily="2" charset="-79"/>
              </a:rPr>
              <a:t> the Cradle of Our National Heritage.</a:t>
            </a:r>
          </a:p>
          <a:p>
            <a:pPr marL="452628">
              <a:lnSpc>
                <a:spcPct val="110000"/>
              </a:lnSpc>
              <a:buFont typeface="Wingdings" panose="05000000000000000000" pitchFamily="2" charset="2"/>
              <a:buChar char="§"/>
              <a:defRPr/>
            </a:pPr>
            <a:r>
              <a:rPr lang="en-US" sz="2300" b="1" dirty="0">
                <a:latin typeface="Trebuchet MS" panose="020B0603020202020204" pitchFamily="34" charset="0"/>
                <a:cs typeface="Levenim MT" pitchFamily="2" charset="-79"/>
              </a:rPr>
              <a:t>Home to </a:t>
            </a:r>
            <a:r>
              <a:rPr lang="en-US" sz="2300" b="1" dirty="0" err="1">
                <a:latin typeface="Trebuchet MS" panose="020B0603020202020204" pitchFamily="34" charset="0"/>
                <a:cs typeface="Levenim MT" pitchFamily="2" charset="-79"/>
              </a:rPr>
              <a:t>Tugwi</a:t>
            </a:r>
            <a:r>
              <a:rPr lang="en-US" sz="2300" b="1" dirty="0">
                <a:latin typeface="Trebuchet MS" panose="020B0603020202020204" pitchFamily="34" charset="0"/>
                <a:cs typeface="Levenim MT" pitchFamily="2" charset="-79"/>
              </a:rPr>
              <a:t> </a:t>
            </a:r>
            <a:r>
              <a:rPr lang="en-US" sz="2300" b="1" dirty="0" err="1">
                <a:latin typeface="Trebuchet MS" panose="020B0603020202020204" pitchFamily="34" charset="0"/>
                <a:cs typeface="Levenim MT" pitchFamily="2" charset="-79"/>
              </a:rPr>
              <a:t>Mukosi</a:t>
            </a:r>
            <a:r>
              <a:rPr lang="en-US" sz="2300" b="1" dirty="0">
                <a:latin typeface="Trebuchet MS" panose="020B0603020202020204" pitchFamily="34" charset="0"/>
                <a:cs typeface="Levenim MT" pitchFamily="2" charset="-79"/>
              </a:rPr>
              <a:t> the largest inland dam in Zimbabwe.</a:t>
            </a:r>
            <a:endParaRPr lang="en-ZW" sz="2300" b="1" dirty="0">
              <a:latin typeface="Trebuchet MS" panose="020B0603020202020204" pitchFamily="34" charset="0"/>
              <a:cs typeface="Levenim MT" pitchFamily="2" charset="-79"/>
            </a:endParaRPr>
          </a:p>
        </p:txBody>
      </p:sp>
      <p:pic>
        <p:nvPicPr>
          <p:cNvPr id="5" name="Content Placeholder 4"/>
          <p:cNvPicPr>
            <a:picLocks noGrp="1" noChangeAspect="1"/>
          </p:cNvPicPr>
          <p:nvPr>
            <p:ph sz="half" idx="2"/>
          </p:nvPr>
        </p:nvPicPr>
        <p:blipFill>
          <a:blip r:embed="rId2"/>
          <a:stretch>
            <a:fillRect/>
          </a:stretch>
        </p:blipFill>
        <p:spPr>
          <a:xfrm>
            <a:off x="5461819" y="1243584"/>
            <a:ext cx="4714568" cy="5098222"/>
          </a:xfrm>
          <a:prstGeom prst="rect">
            <a:avLst/>
          </a:prstGeom>
        </p:spPr>
      </p:pic>
    </p:spTree>
    <p:extLst>
      <p:ext uri="{BB962C8B-B14F-4D97-AF65-F5344CB8AC3E}">
        <p14:creationId xmlns:p14="http://schemas.microsoft.com/office/powerpoint/2010/main" val="36571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604F01-E21D-9F98-02CA-E4345C023E06}"/>
              </a:ext>
            </a:extLst>
          </p:cNvPr>
          <p:cNvSpPr>
            <a:spLocks noGrp="1"/>
          </p:cNvSpPr>
          <p:nvPr>
            <p:ph type="title"/>
          </p:nvPr>
        </p:nvSpPr>
        <p:spPr>
          <a:xfrm>
            <a:off x="677333" y="1"/>
            <a:ext cx="9174589" cy="752168"/>
          </a:xfrm>
        </p:spPr>
        <p:txBody>
          <a:bodyPr/>
          <a:lstStyle/>
          <a:p>
            <a:r>
              <a:rPr lang="en-GB" b="1" dirty="0"/>
              <a:t>OPPORTUNITIES IN TOURISM </a:t>
            </a:r>
            <a:r>
              <a:rPr lang="en-GB" b="1" dirty="0" err="1"/>
              <a:t>conti</a:t>
            </a:r>
            <a:r>
              <a:rPr lang="en-GB" b="1" dirty="0"/>
              <a:t>……</a:t>
            </a:r>
            <a:endParaRPr lang="en-ZW" b="1" dirty="0"/>
          </a:p>
        </p:txBody>
      </p:sp>
      <p:sp>
        <p:nvSpPr>
          <p:cNvPr id="3" name="Content Placeholder 2">
            <a:extLst>
              <a:ext uri="{FF2B5EF4-FFF2-40B4-BE49-F238E27FC236}">
                <a16:creationId xmlns:a16="http://schemas.microsoft.com/office/drawing/2014/main" xmlns="" id="{45D4E2E8-CE8F-BA45-F566-4228EA8D452F}"/>
              </a:ext>
            </a:extLst>
          </p:cNvPr>
          <p:cNvSpPr>
            <a:spLocks noGrp="1"/>
          </p:cNvSpPr>
          <p:nvPr>
            <p:ph idx="1"/>
          </p:nvPr>
        </p:nvSpPr>
        <p:spPr>
          <a:xfrm>
            <a:off x="0" y="752169"/>
            <a:ext cx="8077200" cy="5289193"/>
          </a:xfrm>
        </p:spPr>
        <p:txBody>
          <a:bodyPr>
            <a:normAutofit lnSpcReduction="10000"/>
          </a:bodyPr>
          <a:lstStyle/>
          <a:p>
            <a:pPr marL="0" indent="0">
              <a:buNone/>
            </a:pPr>
            <a:r>
              <a:rPr lang="en-GB" sz="2400" dirty="0"/>
              <a:t>The Province has less diversified product base and is underinvested in terms of :</a:t>
            </a:r>
          </a:p>
          <a:p>
            <a:pPr>
              <a:buFont typeface="Wingdings" panose="05000000000000000000" pitchFamily="2" charset="2"/>
              <a:buChar char="§"/>
            </a:pPr>
            <a:r>
              <a:rPr lang="en-ZW" sz="2400" dirty="0"/>
              <a:t>Accommodation ranging from low cost to luxury lodges and hotels</a:t>
            </a:r>
          </a:p>
          <a:p>
            <a:pPr>
              <a:buFont typeface="Wingdings" panose="05000000000000000000" pitchFamily="2" charset="2"/>
              <a:buChar char="§"/>
            </a:pPr>
            <a:r>
              <a:rPr lang="en-ZW" sz="2400" dirty="0"/>
              <a:t>Conference facilities</a:t>
            </a:r>
          </a:p>
          <a:p>
            <a:pPr>
              <a:buFont typeface="Wingdings" panose="05000000000000000000" pitchFamily="2" charset="2"/>
              <a:buChar char="§"/>
            </a:pPr>
            <a:r>
              <a:rPr lang="en-ZW" sz="2400" dirty="0"/>
              <a:t>Activity based facilities such as amusement parks, golf estates, casinos, shopping malls, integrated resorts, photographic safaris, water sporting activities, multi- purpose convention and exhibition facilities etc </a:t>
            </a:r>
          </a:p>
          <a:p>
            <a:pPr>
              <a:buFont typeface="Wingdings" panose="05000000000000000000" pitchFamily="2" charset="2"/>
              <a:buChar char="§"/>
            </a:pPr>
            <a:r>
              <a:rPr lang="en-ZW" sz="2400" dirty="0"/>
              <a:t>The coming in of the </a:t>
            </a:r>
            <a:r>
              <a:rPr lang="en-ZW" sz="2400" dirty="0" err="1"/>
              <a:t>Sengwe</a:t>
            </a:r>
            <a:r>
              <a:rPr lang="en-ZW" sz="2400" dirty="0"/>
              <a:t> </a:t>
            </a:r>
            <a:r>
              <a:rPr lang="en-ZW" sz="2400" dirty="0" err="1"/>
              <a:t>Tsipise</a:t>
            </a:r>
            <a:r>
              <a:rPr lang="en-ZW" sz="2400" dirty="0"/>
              <a:t> corridor </a:t>
            </a:r>
          </a:p>
          <a:p>
            <a:pPr marL="0" indent="0">
              <a:buNone/>
            </a:pPr>
            <a:r>
              <a:rPr lang="en-ZW" sz="2400" dirty="0"/>
              <a:t>       presents  great opportunities for </a:t>
            </a:r>
            <a:r>
              <a:rPr lang="en-GB" sz="2400" dirty="0"/>
              <a:t>investment in </a:t>
            </a:r>
          </a:p>
          <a:p>
            <a:pPr marL="0" indent="0">
              <a:buNone/>
            </a:pPr>
            <a:r>
              <a:rPr lang="en-GB" sz="2400" dirty="0"/>
              <a:t>      park estates, luxury hotels, exclusive lodges and </a:t>
            </a:r>
          </a:p>
          <a:p>
            <a:pPr marL="0" indent="0">
              <a:buNone/>
            </a:pPr>
            <a:r>
              <a:rPr lang="en-GB" sz="2400" dirty="0"/>
              <a:t>      campsites</a:t>
            </a:r>
          </a:p>
          <a:p>
            <a:pPr marL="0" indent="0">
              <a:buNone/>
            </a:pPr>
            <a:endParaRPr lang="en-ZW" sz="1400" dirty="0"/>
          </a:p>
          <a:p>
            <a:pPr>
              <a:buFont typeface="Wingdings" panose="05000000000000000000" pitchFamily="2" charset="2"/>
              <a:buChar char="§"/>
            </a:pPr>
            <a:endParaRPr lang="en-ZW" dirty="0"/>
          </a:p>
        </p:txBody>
      </p:sp>
      <p:pic>
        <p:nvPicPr>
          <p:cNvPr id="5" name="Picture 4">
            <a:extLst>
              <a:ext uri="{FF2B5EF4-FFF2-40B4-BE49-F238E27FC236}">
                <a16:creationId xmlns:a16="http://schemas.microsoft.com/office/drawing/2014/main" xmlns="" id="{D44C48EB-4A76-659D-FC23-1D25D45AA4F4}"/>
              </a:ext>
            </a:extLst>
          </p:cNvPr>
          <p:cNvPicPr>
            <a:picLocks noChangeAspect="1"/>
          </p:cNvPicPr>
          <p:nvPr/>
        </p:nvPicPr>
        <p:blipFill rotWithShape="1">
          <a:blip r:embed="rId2"/>
          <a:srcRect t="16343"/>
          <a:stretch/>
        </p:blipFill>
        <p:spPr>
          <a:xfrm>
            <a:off x="7369277" y="4200438"/>
            <a:ext cx="4114800" cy="2414016"/>
          </a:xfrm>
          <a:prstGeom prst="rect">
            <a:avLst/>
          </a:prstGeom>
          <a:ln>
            <a:noFill/>
          </a:ln>
          <a:effectLst>
            <a:outerShdw blurRad="292100" dist="139700" dir="2700000" algn="tl" rotWithShape="0">
              <a:srgbClr val="333333">
                <a:alpha val="65000"/>
              </a:srgbClr>
            </a:outerShdw>
          </a:effectLst>
        </p:spPr>
      </p:pic>
      <p:pic>
        <p:nvPicPr>
          <p:cNvPr id="6" name="Content Placeholder 4">
            <a:extLst>
              <a:ext uri="{FF2B5EF4-FFF2-40B4-BE49-F238E27FC236}">
                <a16:creationId xmlns:a16="http://schemas.microsoft.com/office/drawing/2014/main" xmlns="" id="{3A7298C6-2899-BF86-F2D6-764378C3F965}"/>
              </a:ext>
            </a:extLst>
          </p:cNvPr>
          <p:cNvPicPr>
            <a:picLocks noChangeAspect="1"/>
          </p:cNvPicPr>
          <p:nvPr/>
        </p:nvPicPr>
        <p:blipFill>
          <a:blip r:embed="rId3"/>
          <a:stretch>
            <a:fillRect/>
          </a:stretch>
        </p:blipFill>
        <p:spPr>
          <a:xfrm>
            <a:off x="8433816" y="545692"/>
            <a:ext cx="3758184" cy="1673352"/>
          </a:xfrm>
          <a:prstGeom prst="rect">
            <a:avLst/>
          </a:prstGeom>
        </p:spPr>
      </p:pic>
    </p:spTree>
    <p:extLst>
      <p:ext uri="{BB962C8B-B14F-4D97-AF65-F5344CB8AC3E}">
        <p14:creationId xmlns:p14="http://schemas.microsoft.com/office/powerpoint/2010/main" val="3825081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A0B6EE-C5E1-E11D-DC4A-74EDF9AD198E}"/>
              </a:ext>
            </a:extLst>
          </p:cNvPr>
          <p:cNvSpPr>
            <a:spLocks noGrp="1"/>
          </p:cNvSpPr>
          <p:nvPr>
            <p:ph type="title"/>
          </p:nvPr>
        </p:nvSpPr>
        <p:spPr>
          <a:xfrm>
            <a:off x="0" y="0"/>
            <a:ext cx="9920748" cy="1091381"/>
          </a:xfrm>
        </p:spPr>
        <p:txBody>
          <a:bodyPr>
            <a:normAutofit fontScale="90000"/>
          </a:bodyPr>
          <a:lstStyle/>
          <a:p>
            <a:r>
              <a:rPr lang="en-GB" b="1" dirty="0"/>
              <a:t>OPPORTUNITIES IN MINING  AND MINERAL BENEFICIATION</a:t>
            </a:r>
            <a:endParaRPr lang="en-ZW" b="1" dirty="0"/>
          </a:p>
        </p:txBody>
      </p:sp>
      <p:sp>
        <p:nvSpPr>
          <p:cNvPr id="3" name="Content Placeholder 2">
            <a:extLst>
              <a:ext uri="{FF2B5EF4-FFF2-40B4-BE49-F238E27FC236}">
                <a16:creationId xmlns:a16="http://schemas.microsoft.com/office/drawing/2014/main" xmlns="" id="{4103C2FF-6C4E-84F8-8A74-641C64276163}"/>
              </a:ext>
            </a:extLst>
          </p:cNvPr>
          <p:cNvSpPr>
            <a:spLocks noGrp="1"/>
          </p:cNvSpPr>
          <p:nvPr>
            <p:ph idx="1"/>
          </p:nvPr>
        </p:nvSpPr>
        <p:spPr>
          <a:xfrm>
            <a:off x="677333" y="1710813"/>
            <a:ext cx="9636706" cy="5043948"/>
          </a:xfrm>
        </p:spPr>
        <p:txBody>
          <a:bodyPr>
            <a:normAutofit/>
          </a:bodyPr>
          <a:lstStyle/>
          <a:p>
            <a:pPr marL="0" indent="0">
              <a:buNone/>
            </a:pPr>
            <a:r>
              <a:rPr lang="en-US" sz="2400" b="1" dirty="0"/>
              <a:t>The Province boast of various mineral deposits ready for exploitation. Some of the opportunities include:</a:t>
            </a:r>
          </a:p>
          <a:p>
            <a:pPr>
              <a:buFont typeface="Wingdings" panose="05000000000000000000" pitchFamily="2" charset="2"/>
              <a:buChar char="§"/>
            </a:pPr>
            <a:r>
              <a:rPr lang="en-US" sz="2400" b="1" dirty="0"/>
              <a:t>Exploration and evaluation of  kimberlites for Diamond potential in Triangle, Chiredzi, Mwenezi, </a:t>
            </a:r>
            <a:r>
              <a:rPr lang="en-US" sz="2400" b="1" dirty="0" err="1"/>
              <a:t>Devuli</a:t>
            </a:r>
            <a:r>
              <a:rPr lang="en-US" sz="2400" b="1" dirty="0"/>
              <a:t> and other areas.</a:t>
            </a:r>
          </a:p>
          <a:p>
            <a:pPr>
              <a:buFont typeface="Wingdings" panose="05000000000000000000" pitchFamily="2" charset="2"/>
              <a:buChar char="§"/>
            </a:pPr>
            <a:r>
              <a:rPr lang="en-US" sz="2400" b="1" dirty="0"/>
              <a:t>Setting up of Tantalite, Lithium and Tin minerals beneficiation plants in Bikita and Gutu districts, and forming joint ventures with existing claim holders.</a:t>
            </a:r>
          </a:p>
          <a:p>
            <a:pPr>
              <a:buFont typeface="Wingdings" panose="05000000000000000000" pitchFamily="2" charset="2"/>
              <a:buChar char="§"/>
            </a:pPr>
            <a:r>
              <a:rPr lang="en-US" sz="2400" b="1" dirty="0"/>
              <a:t>Quantification and evaluation of  Coal deposits ( coking coal) in Chiredzi through</a:t>
            </a:r>
            <a:r>
              <a:rPr lang="en-ZW" sz="2400" b="1" dirty="0"/>
              <a:t> Exclusive Prospecting Order </a:t>
            </a:r>
            <a:r>
              <a:rPr lang="en-US" sz="2400" b="1" dirty="0"/>
              <a:t>(EPO) applications and special grants.</a:t>
            </a:r>
          </a:p>
          <a:p>
            <a:pPr marL="0" indent="0">
              <a:buNone/>
            </a:pPr>
            <a:endParaRPr lang="en-ZW" dirty="0"/>
          </a:p>
        </p:txBody>
      </p:sp>
    </p:spTree>
    <p:extLst>
      <p:ext uri="{BB962C8B-B14F-4D97-AF65-F5344CB8AC3E}">
        <p14:creationId xmlns:p14="http://schemas.microsoft.com/office/powerpoint/2010/main" val="645128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A0B6EE-C5E1-E11D-DC4A-74EDF9AD198E}"/>
              </a:ext>
            </a:extLst>
          </p:cNvPr>
          <p:cNvSpPr>
            <a:spLocks noGrp="1"/>
          </p:cNvSpPr>
          <p:nvPr>
            <p:ph type="title"/>
          </p:nvPr>
        </p:nvSpPr>
        <p:spPr>
          <a:xfrm>
            <a:off x="677334" y="427702"/>
            <a:ext cx="9243414" cy="781665"/>
          </a:xfrm>
        </p:spPr>
        <p:txBody>
          <a:bodyPr>
            <a:normAutofit/>
          </a:bodyPr>
          <a:lstStyle/>
          <a:p>
            <a:r>
              <a:rPr lang="en-GB" b="1" dirty="0"/>
              <a:t>Opportunities in Mining  </a:t>
            </a:r>
            <a:r>
              <a:rPr lang="en-GB" b="1" dirty="0" err="1"/>
              <a:t>conti</a:t>
            </a:r>
            <a:r>
              <a:rPr lang="en-GB" b="1" dirty="0"/>
              <a:t>…..</a:t>
            </a:r>
            <a:endParaRPr lang="en-ZW" b="1" dirty="0"/>
          </a:p>
        </p:txBody>
      </p:sp>
      <p:sp>
        <p:nvSpPr>
          <p:cNvPr id="3" name="Content Placeholder 2">
            <a:extLst>
              <a:ext uri="{FF2B5EF4-FFF2-40B4-BE49-F238E27FC236}">
                <a16:creationId xmlns:a16="http://schemas.microsoft.com/office/drawing/2014/main" xmlns="" id="{4103C2FF-6C4E-84F8-8A74-641C64276163}"/>
              </a:ext>
            </a:extLst>
          </p:cNvPr>
          <p:cNvSpPr>
            <a:spLocks noGrp="1"/>
          </p:cNvSpPr>
          <p:nvPr>
            <p:ph idx="1"/>
          </p:nvPr>
        </p:nvSpPr>
        <p:spPr>
          <a:xfrm>
            <a:off x="677333" y="1887793"/>
            <a:ext cx="9636706" cy="4866967"/>
          </a:xfrm>
        </p:spPr>
        <p:txBody>
          <a:bodyPr>
            <a:normAutofit/>
          </a:bodyPr>
          <a:lstStyle/>
          <a:p>
            <a:pPr>
              <a:buFont typeface="Wingdings" panose="05000000000000000000" pitchFamily="2" charset="2"/>
              <a:buChar char="§"/>
            </a:pPr>
            <a:r>
              <a:rPr lang="en-US" sz="2400" b="1" dirty="0"/>
              <a:t>Quantification, evaluation and exploitation of numerous calcite and limestone deposits in Masvingo, Chiredzi and Bikita Districts.</a:t>
            </a:r>
          </a:p>
          <a:p>
            <a:pPr>
              <a:buFont typeface="Wingdings" panose="05000000000000000000" pitchFamily="2" charset="2"/>
              <a:buChar char="§"/>
            </a:pPr>
            <a:r>
              <a:rPr lang="en-US" sz="2400" b="1" dirty="0"/>
              <a:t>Exploitation of precious minerals like Alexandrite and Emeralds in Bikita, and Gutu. </a:t>
            </a:r>
          </a:p>
          <a:p>
            <a:pPr>
              <a:buFont typeface="Wingdings" panose="05000000000000000000" pitchFamily="2" charset="2"/>
              <a:buChar char="§"/>
            </a:pPr>
            <a:r>
              <a:rPr lang="en-US" sz="2400" b="1" dirty="0"/>
              <a:t>Processing </a:t>
            </a:r>
            <a:r>
              <a:rPr lang="en-US" sz="2400" b="1"/>
              <a:t>of  mine dumps </a:t>
            </a:r>
            <a:r>
              <a:rPr lang="en-US" sz="2400" b="1" dirty="0"/>
              <a:t>for </a:t>
            </a:r>
            <a:r>
              <a:rPr lang="en-US" sz="2400" b="1" dirty="0" err="1"/>
              <a:t>fibre</a:t>
            </a:r>
            <a:r>
              <a:rPr lang="en-US" sz="2400" b="1" dirty="0"/>
              <a:t>, and other significant elements like Nickel and Magnesium.</a:t>
            </a:r>
          </a:p>
          <a:p>
            <a:pPr>
              <a:buFont typeface="Wingdings" panose="05000000000000000000" pitchFamily="2" charset="2"/>
              <a:buChar char="§"/>
            </a:pPr>
            <a:r>
              <a:rPr lang="en-US" sz="2400" b="1" dirty="0"/>
              <a:t>Exploitation of semi-precious minerals like Agate, Corundum and Garnet.</a:t>
            </a:r>
          </a:p>
          <a:p>
            <a:pPr>
              <a:buFont typeface="Wingdings" panose="05000000000000000000" pitchFamily="2" charset="2"/>
              <a:buChar char="§"/>
            </a:pPr>
            <a:r>
              <a:rPr lang="en-US" sz="2400" b="1" dirty="0"/>
              <a:t>Quantification and evaluation of copper deposits in </a:t>
            </a:r>
            <a:r>
              <a:rPr lang="en-US" sz="2400" b="1" dirty="0" err="1"/>
              <a:t>Malipati</a:t>
            </a:r>
            <a:r>
              <a:rPr lang="en-US" sz="2400" b="1" dirty="0"/>
              <a:t>.</a:t>
            </a:r>
          </a:p>
          <a:p>
            <a:endParaRPr lang="en-ZW" dirty="0"/>
          </a:p>
        </p:txBody>
      </p:sp>
    </p:spTree>
    <p:extLst>
      <p:ext uri="{BB962C8B-B14F-4D97-AF65-F5344CB8AC3E}">
        <p14:creationId xmlns:p14="http://schemas.microsoft.com/office/powerpoint/2010/main" val="335746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1D2178-AC65-10D0-0BBE-32FC699A4501}"/>
              </a:ext>
            </a:extLst>
          </p:cNvPr>
          <p:cNvSpPr>
            <a:spLocks noGrp="1"/>
          </p:cNvSpPr>
          <p:nvPr>
            <p:ph type="title"/>
          </p:nvPr>
        </p:nvSpPr>
        <p:spPr>
          <a:xfrm>
            <a:off x="677334" y="1"/>
            <a:ext cx="9381066" cy="811160"/>
          </a:xfrm>
        </p:spPr>
        <p:txBody>
          <a:bodyPr/>
          <a:lstStyle/>
          <a:p>
            <a:r>
              <a:rPr lang="en-GB" b="1" dirty="0"/>
              <a:t>OPPORTUNITIES IN ENERGY DEVELOPMENT</a:t>
            </a:r>
            <a:endParaRPr lang="en-ZW" b="1" dirty="0"/>
          </a:p>
        </p:txBody>
      </p:sp>
      <p:sp>
        <p:nvSpPr>
          <p:cNvPr id="3" name="Content Placeholder 2">
            <a:extLst>
              <a:ext uri="{FF2B5EF4-FFF2-40B4-BE49-F238E27FC236}">
                <a16:creationId xmlns:a16="http://schemas.microsoft.com/office/drawing/2014/main" xmlns="" id="{685809A6-979C-C643-7F9C-41A686BE420A}"/>
              </a:ext>
            </a:extLst>
          </p:cNvPr>
          <p:cNvSpPr>
            <a:spLocks noGrp="1"/>
          </p:cNvSpPr>
          <p:nvPr>
            <p:ph idx="1"/>
          </p:nvPr>
        </p:nvSpPr>
        <p:spPr>
          <a:xfrm>
            <a:off x="1" y="1209368"/>
            <a:ext cx="9901084" cy="5648632"/>
          </a:xfrm>
        </p:spPr>
        <p:txBody>
          <a:bodyPr>
            <a:normAutofit/>
          </a:bodyPr>
          <a:lstStyle/>
          <a:p>
            <a:pPr marL="342900" lvl="0" indent="-342900" algn="just" rtl="0">
              <a:lnSpc>
                <a:spcPct val="106000"/>
              </a:lnSpc>
              <a:buFont typeface="Symbol" panose="05050102010706020507" pitchFamily="18" charset="2"/>
              <a:buChar char=""/>
            </a:pPr>
            <a:r>
              <a:rPr lang="en-ZW" sz="2400" b="1" dirty="0">
                <a:effectLst/>
                <a:latin typeface="Trebuchet MS" panose="020B0603020202020204" pitchFamily="34" charset="0"/>
                <a:ea typeface="Times New Roman" panose="02020603050405020304" pitchFamily="18" charset="0"/>
                <a:cs typeface="Times New Roman" panose="02020603050405020304" pitchFamily="18" charset="0"/>
              </a:rPr>
              <a:t>The Province has potential to generate hydro-electricity at Manyuchi dam, Siya Dam and Manjirenji Dam. Hydro power provides cheap, clean and renewable source of energy and investment in the Province would reduce the national grid shortfall and improve industry capacity utilization. Hydro-electric projects which can be set up will generally provide the much-needed power to the national power grid.</a:t>
            </a:r>
            <a:endParaRPr lang="en-ZW" sz="2000" b="1" dirty="0">
              <a:effectLst/>
              <a:latin typeface="Tahoma" panose="020B0604030504040204" pitchFamily="34" charset="0"/>
              <a:ea typeface="Calibri" panose="020F0502020204030204" pitchFamily="34" charset="0"/>
              <a:cs typeface="Arial" panose="020B0604020202020204" pitchFamily="34" charset="0"/>
            </a:endParaRPr>
          </a:p>
          <a:p>
            <a:pPr marL="342900" lvl="0" indent="-342900" algn="just">
              <a:lnSpc>
                <a:spcPct val="115000"/>
              </a:lnSpc>
              <a:spcAft>
                <a:spcPts val="1200"/>
              </a:spcAft>
              <a:buFont typeface="Symbol" panose="05050102010706020507" pitchFamily="18" charset="2"/>
              <a:buChar char=""/>
            </a:pPr>
            <a:r>
              <a:rPr lang="en-ZW" sz="2400" b="1" dirty="0">
                <a:effectLst/>
                <a:latin typeface="Trebuchet MS" panose="020B0603020202020204" pitchFamily="34" charset="0"/>
                <a:ea typeface="Times New Roman" panose="02020603050405020304" pitchFamily="18" charset="0"/>
                <a:cs typeface="Times New Roman" panose="02020603050405020304" pitchFamily="18" charset="0"/>
              </a:rPr>
              <a:t>The Province’s large solar footprint can support and stimulate solar and renewable industries, potentially reducing energy costs for consumers and industry. The districts have vast lands where panels and related infrastructure could be installed for the generation of solar power.</a:t>
            </a:r>
            <a:endParaRPr lang="en-ZW" sz="2000" b="1" dirty="0">
              <a:effectLst/>
              <a:latin typeface="Tahoma" panose="020B0604030504040204" pitchFamily="34" charset="0"/>
              <a:ea typeface="Calibri" panose="020F0502020204030204" pitchFamily="34" charset="0"/>
              <a:cs typeface="Arial" panose="020B0604020202020204" pitchFamily="34" charset="0"/>
            </a:endParaRPr>
          </a:p>
          <a:p>
            <a:endParaRPr lang="en-ZW" dirty="0"/>
          </a:p>
        </p:txBody>
      </p:sp>
    </p:spTree>
    <p:extLst>
      <p:ext uri="{BB962C8B-B14F-4D97-AF65-F5344CB8AC3E}">
        <p14:creationId xmlns:p14="http://schemas.microsoft.com/office/powerpoint/2010/main" val="1502434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6791E1-A63D-4447-B325-4E303E418D1E}"/>
              </a:ext>
            </a:extLst>
          </p:cNvPr>
          <p:cNvSpPr>
            <a:spLocks noGrp="1"/>
          </p:cNvSpPr>
          <p:nvPr>
            <p:ph type="title"/>
          </p:nvPr>
        </p:nvSpPr>
        <p:spPr>
          <a:xfrm>
            <a:off x="1" y="486696"/>
            <a:ext cx="10717160" cy="811161"/>
          </a:xfrm>
        </p:spPr>
        <p:txBody>
          <a:bodyPr>
            <a:normAutofit fontScale="90000"/>
          </a:bodyPr>
          <a:lstStyle/>
          <a:p>
            <a:pPr>
              <a:defRPr/>
            </a:pPr>
            <a:r>
              <a:rPr lang="en-US" sz="3600" dirty="0">
                <a:latin typeface="ITC Bookman" panose="02050504040505020204" pitchFamily="18" charset="0"/>
                <a:cs typeface="Levenim MT" pitchFamily="2" charset="-79"/>
              </a:rPr>
              <a:t> </a:t>
            </a:r>
            <a:r>
              <a:rPr lang="en-US" sz="3600" b="1" dirty="0">
                <a:solidFill>
                  <a:schemeClr val="accent1"/>
                </a:solidFill>
              </a:rPr>
              <a:t>OPPORTUNITIES IN INDUSRTY AND MANUFACTURING </a:t>
            </a:r>
          </a:p>
        </p:txBody>
      </p:sp>
      <p:sp>
        <p:nvSpPr>
          <p:cNvPr id="3" name="Content Placeholder 2">
            <a:extLst>
              <a:ext uri="{FF2B5EF4-FFF2-40B4-BE49-F238E27FC236}">
                <a16:creationId xmlns:a16="http://schemas.microsoft.com/office/drawing/2014/main" xmlns="" id="{7F03F5AF-4CBB-4D79-8560-50EF74ED8287}"/>
              </a:ext>
            </a:extLst>
          </p:cNvPr>
          <p:cNvSpPr>
            <a:spLocks noGrp="1"/>
          </p:cNvSpPr>
          <p:nvPr>
            <p:ph idx="1"/>
          </p:nvPr>
        </p:nvSpPr>
        <p:spPr>
          <a:xfrm>
            <a:off x="1" y="1651819"/>
            <a:ext cx="10412360" cy="5206180"/>
          </a:xfrm>
        </p:spPr>
        <p:txBody>
          <a:bodyPr>
            <a:normAutofit fontScale="92500" lnSpcReduction="20000"/>
          </a:bodyPr>
          <a:lstStyle/>
          <a:p>
            <a:pPr marL="365760" indent="-256032">
              <a:buNone/>
              <a:defRPr/>
            </a:pPr>
            <a:endParaRPr lang="en-US" dirty="0"/>
          </a:p>
          <a:p>
            <a:pPr marL="365760" indent="-256032">
              <a:buNone/>
              <a:defRPr/>
            </a:pPr>
            <a:r>
              <a:rPr lang="en-US" sz="2600" b="1" dirty="0"/>
              <a:t>Industry and manufacturing is the key pillar in the Value Chains and Structural transformation. The quick wins are:</a:t>
            </a:r>
          </a:p>
          <a:p>
            <a:pPr marL="365760" indent="-256032">
              <a:buNone/>
              <a:defRPr/>
            </a:pPr>
            <a:endParaRPr lang="en-US" sz="2600" b="1" dirty="0"/>
          </a:p>
          <a:p>
            <a:pPr marL="795528" indent="-685800">
              <a:buFont typeface="Wingdings" panose="05000000000000000000" pitchFamily="2" charset="2"/>
              <a:buChar char="§"/>
              <a:defRPr/>
            </a:pPr>
            <a:r>
              <a:rPr lang="en-US" sz="2600" b="1" dirty="0"/>
              <a:t>Intensification of the use of bio-fuels and establishment of agro-processing projects. </a:t>
            </a:r>
          </a:p>
          <a:p>
            <a:pPr marL="795528" indent="-685800">
              <a:buFont typeface="Wingdings" panose="05000000000000000000" pitchFamily="2" charset="2"/>
              <a:buChar char="§"/>
              <a:defRPr/>
            </a:pPr>
            <a:r>
              <a:rPr lang="en-US" sz="2600" b="1" dirty="0"/>
              <a:t>The proposed ethanol plant in Mwenezi</a:t>
            </a:r>
          </a:p>
          <a:p>
            <a:pPr marL="795528" indent="-685800">
              <a:buFont typeface="Wingdings" panose="05000000000000000000" pitchFamily="2" charset="2"/>
              <a:buChar char="§"/>
              <a:defRPr/>
            </a:pPr>
            <a:r>
              <a:rPr lang="en-US" sz="2600" b="1" dirty="0"/>
              <a:t>The proposed cement factory in Masvingo</a:t>
            </a:r>
          </a:p>
          <a:p>
            <a:pPr marL="795528" indent="-685800">
              <a:buFont typeface="Wingdings" panose="05000000000000000000" pitchFamily="2" charset="2"/>
              <a:buChar char="§"/>
              <a:defRPr/>
            </a:pPr>
            <a:r>
              <a:rPr lang="en-US" sz="2600" b="1" dirty="0"/>
              <a:t>Proposed resuscitation of the Cold Storage abattoir</a:t>
            </a:r>
          </a:p>
          <a:p>
            <a:pPr marL="795528" indent="-685800">
              <a:buFont typeface="Wingdings" panose="05000000000000000000" pitchFamily="2" charset="2"/>
              <a:buChar char="§"/>
              <a:defRPr/>
            </a:pPr>
            <a:r>
              <a:rPr lang="en-US" sz="2600" b="1" dirty="0"/>
              <a:t>Proposed sugar processing plants in Mkwasine and Mwenezi</a:t>
            </a:r>
          </a:p>
          <a:p>
            <a:pPr marL="109728" indent="0">
              <a:buNone/>
              <a:defRPr/>
            </a:pPr>
            <a:r>
              <a:rPr lang="en-US" sz="4500" dirty="0">
                <a:latin typeface="ITC Bookman" panose="02050504040505020204" pitchFamily="18" charset="0"/>
                <a:cs typeface="Levenim MT" pitchFamily="2" charset="-79"/>
              </a:rPr>
              <a:t>	 </a:t>
            </a:r>
          </a:p>
          <a:p>
            <a:pPr marL="109728" indent="0">
              <a:buNone/>
              <a:defRPr/>
            </a:pPr>
            <a:r>
              <a:rPr lang="en-US" dirty="0"/>
              <a:t>	</a:t>
            </a:r>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6791E1-A63D-4447-B325-4E303E418D1E}"/>
              </a:ext>
            </a:extLst>
          </p:cNvPr>
          <p:cNvSpPr>
            <a:spLocks noGrp="1"/>
          </p:cNvSpPr>
          <p:nvPr>
            <p:ph type="title"/>
          </p:nvPr>
        </p:nvSpPr>
        <p:spPr>
          <a:xfrm>
            <a:off x="1" y="324464"/>
            <a:ext cx="10717160" cy="958645"/>
          </a:xfrm>
        </p:spPr>
        <p:txBody>
          <a:bodyPr>
            <a:normAutofit/>
          </a:bodyPr>
          <a:lstStyle/>
          <a:p>
            <a:pPr>
              <a:defRPr/>
            </a:pPr>
            <a:r>
              <a:rPr lang="en-US" sz="3600" dirty="0">
                <a:latin typeface="ITC Bookman" panose="02050504040505020204" pitchFamily="18" charset="0"/>
                <a:cs typeface="Levenim MT" pitchFamily="2" charset="-79"/>
              </a:rPr>
              <a:t> </a:t>
            </a:r>
            <a:r>
              <a:rPr lang="en-US" sz="3600" b="1" dirty="0">
                <a:solidFill>
                  <a:schemeClr val="accent1"/>
                </a:solidFill>
              </a:rPr>
              <a:t>OPPORTUNITIES </a:t>
            </a:r>
            <a:r>
              <a:rPr lang="en-US" sz="3600" b="1" dirty="0" err="1">
                <a:solidFill>
                  <a:schemeClr val="accent1"/>
                </a:solidFill>
              </a:rPr>
              <a:t>conti</a:t>
            </a:r>
            <a:r>
              <a:rPr lang="en-US" sz="3600" b="1" dirty="0">
                <a:solidFill>
                  <a:schemeClr val="accent1"/>
                </a:solidFill>
              </a:rPr>
              <a:t>…</a:t>
            </a:r>
          </a:p>
        </p:txBody>
      </p:sp>
      <p:sp>
        <p:nvSpPr>
          <p:cNvPr id="3" name="Content Placeholder 2">
            <a:extLst>
              <a:ext uri="{FF2B5EF4-FFF2-40B4-BE49-F238E27FC236}">
                <a16:creationId xmlns:a16="http://schemas.microsoft.com/office/drawing/2014/main" xmlns="" id="{7F03F5AF-4CBB-4D79-8560-50EF74ED8287}"/>
              </a:ext>
            </a:extLst>
          </p:cNvPr>
          <p:cNvSpPr>
            <a:spLocks noGrp="1"/>
          </p:cNvSpPr>
          <p:nvPr>
            <p:ph idx="1"/>
          </p:nvPr>
        </p:nvSpPr>
        <p:spPr>
          <a:xfrm>
            <a:off x="501444" y="1887794"/>
            <a:ext cx="9940413" cy="4970205"/>
          </a:xfrm>
        </p:spPr>
        <p:txBody>
          <a:bodyPr>
            <a:normAutofit fontScale="92500" lnSpcReduction="10000"/>
          </a:bodyPr>
          <a:lstStyle/>
          <a:p>
            <a:pPr marL="365760" indent="-256032">
              <a:buNone/>
              <a:defRPr/>
            </a:pPr>
            <a:endParaRPr lang="en-US" dirty="0"/>
          </a:p>
          <a:p>
            <a:pPr marL="795528" indent="-685800" algn="just">
              <a:buFont typeface="Wingdings" panose="05000000000000000000" pitchFamily="2" charset="2"/>
              <a:buChar char="§"/>
              <a:defRPr/>
            </a:pPr>
            <a:r>
              <a:rPr lang="en-US" sz="2600" b="1" dirty="0"/>
              <a:t>Proposed </a:t>
            </a:r>
            <a:r>
              <a:rPr lang="en-US" sz="2600" b="1" dirty="0" smtClean="0"/>
              <a:t>Agro </a:t>
            </a:r>
            <a:r>
              <a:rPr lang="en-US" sz="2600" b="1" dirty="0"/>
              <a:t>I</a:t>
            </a:r>
            <a:r>
              <a:rPr lang="en-US" sz="2600" b="1" dirty="0" smtClean="0"/>
              <a:t>ndustries </a:t>
            </a:r>
            <a:r>
              <a:rPr lang="en-US" sz="2600" b="1" dirty="0"/>
              <a:t>in the prospective </a:t>
            </a:r>
            <a:r>
              <a:rPr lang="en-US" sz="2600" b="1" dirty="0" err="1"/>
              <a:t>Tugwi</a:t>
            </a:r>
            <a:r>
              <a:rPr lang="en-US" sz="2600" b="1" dirty="0"/>
              <a:t> </a:t>
            </a:r>
            <a:r>
              <a:rPr lang="en-US" sz="2600" b="1" dirty="0" err="1"/>
              <a:t>Mukosi</a:t>
            </a:r>
            <a:r>
              <a:rPr lang="en-US" sz="2600" b="1" dirty="0"/>
              <a:t> economic zone for beneficiation of farm produce.</a:t>
            </a:r>
          </a:p>
          <a:p>
            <a:pPr marL="795528" indent="-685800" algn="just">
              <a:buFont typeface="Wingdings" panose="05000000000000000000" pitchFamily="2" charset="2"/>
              <a:buChar char="§"/>
              <a:defRPr/>
            </a:pPr>
            <a:r>
              <a:rPr lang="en-US" sz="2600" b="1" dirty="0"/>
              <a:t>Value Addition of Traditional grains.</a:t>
            </a:r>
          </a:p>
          <a:p>
            <a:pPr marL="795528" indent="-685800" algn="just">
              <a:buFont typeface="Wingdings" panose="05000000000000000000" pitchFamily="2" charset="2"/>
              <a:buChar char="§"/>
              <a:defRPr/>
            </a:pPr>
            <a:r>
              <a:rPr lang="en-US" sz="2600" b="1" dirty="0"/>
              <a:t>Value addition along Beef to Leather Value Chain nodes.</a:t>
            </a:r>
          </a:p>
          <a:p>
            <a:pPr marL="795528" indent="-685800" algn="just">
              <a:lnSpc>
                <a:spcPct val="110000"/>
              </a:lnSpc>
              <a:buFont typeface="Wingdings" panose="05000000000000000000" pitchFamily="2" charset="2"/>
              <a:buChar char="§"/>
              <a:defRPr/>
            </a:pPr>
            <a:r>
              <a:rPr lang="en-US" sz="2600" b="1" dirty="0"/>
              <a:t>The development of various industries for beneficiation and value addition of the Province’s agricultural and other  primary commodities in line  with our National Blue Print NDS1</a:t>
            </a:r>
            <a:r>
              <a:rPr lang="en-US" sz="4800" b="1" dirty="0"/>
              <a:t>. </a:t>
            </a:r>
          </a:p>
          <a:p>
            <a:pPr marL="109728" indent="0">
              <a:buNone/>
              <a:defRPr/>
            </a:pPr>
            <a:r>
              <a:rPr lang="en-US" sz="4300" dirty="0">
                <a:latin typeface="ITC Bookman" panose="02050504040505020204" pitchFamily="18" charset="0"/>
                <a:cs typeface="Levenim MT" pitchFamily="2" charset="-79"/>
              </a:rPr>
              <a:t>	 </a:t>
            </a:r>
          </a:p>
          <a:p>
            <a:pPr marL="109728" indent="0">
              <a:buNone/>
              <a:defRPr/>
            </a:pPr>
            <a:r>
              <a:rPr lang="en-US" dirty="0"/>
              <a:t>	</a:t>
            </a:r>
          </a:p>
        </p:txBody>
      </p:sp>
    </p:spTree>
    <p:extLst>
      <p:ext uri="{BB962C8B-B14F-4D97-AF65-F5344CB8AC3E}">
        <p14:creationId xmlns:p14="http://schemas.microsoft.com/office/powerpoint/2010/main" val="927061431"/>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53229E6-6FD1-4658-B22C-66FEA88B6D95}"/>
              </a:ext>
            </a:extLst>
          </p:cNvPr>
          <p:cNvSpPr>
            <a:spLocks noGrp="1"/>
          </p:cNvSpPr>
          <p:nvPr>
            <p:ph type="title"/>
          </p:nvPr>
        </p:nvSpPr>
        <p:spPr>
          <a:xfrm>
            <a:off x="191729" y="147484"/>
            <a:ext cx="9866671" cy="1071716"/>
          </a:xfrm>
        </p:spPr>
        <p:txBody>
          <a:bodyPr>
            <a:normAutofit fontScale="90000"/>
          </a:bodyPr>
          <a:lstStyle/>
          <a:p>
            <a:pPr>
              <a:defRPr/>
            </a:pPr>
            <a:r>
              <a:rPr lang="en-US" b="1" dirty="0">
                <a:latin typeface="ITC Bookman" panose="02050504040505020204" pitchFamily="18" charset="0"/>
              </a:rPr>
              <a:t>OPPORTUNITIES IN INFRASTRUCTURE AND SOCIAL SERVICES DEVELOPMENT</a:t>
            </a:r>
          </a:p>
        </p:txBody>
      </p:sp>
      <p:sp>
        <p:nvSpPr>
          <p:cNvPr id="2" name="Content Placeholder 1">
            <a:extLst>
              <a:ext uri="{FF2B5EF4-FFF2-40B4-BE49-F238E27FC236}">
                <a16:creationId xmlns:a16="http://schemas.microsoft.com/office/drawing/2014/main" xmlns="" id="{DC7FB1EF-2EC3-47A3-858C-86F79FFC035C}"/>
              </a:ext>
            </a:extLst>
          </p:cNvPr>
          <p:cNvSpPr>
            <a:spLocks noGrp="1"/>
          </p:cNvSpPr>
          <p:nvPr>
            <p:ph idx="1"/>
          </p:nvPr>
        </p:nvSpPr>
        <p:spPr>
          <a:xfrm>
            <a:off x="0" y="1342103"/>
            <a:ext cx="10899058" cy="5235677"/>
          </a:xfrm>
        </p:spPr>
        <p:txBody>
          <a:bodyPr>
            <a:normAutofit fontScale="92500"/>
          </a:bodyPr>
          <a:lstStyle/>
          <a:p>
            <a:pPr marL="395478" indent="-285750">
              <a:buFont typeface="Wingdings" panose="05000000000000000000" pitchFamily="2" charset="2"/>
              <a:buChar char="§"/>
              <a:defRPr/>
            </a:pPr>
            <a:r>
              <a:rPr lang="en-GB" dirty="0"/>
              <a:t>	</a:t>
            </a:r>
            <a:r>
              <a:rPr lang="en-GB" sz="2400" dirty="0"/>
              <a:t>The Province is aggressively courting investors to establish a dry port at </a:t>
            </a:r>
            <a:r>
              <a:rPr lang="en-GB" sz="2400" dirty="0" err="1"/>
              <a:t>Rutenga</a:t>
            </a:r>
            <a:r>
              <a:rPr lang="en-GB" sz="2400" dirty="0"/>
              <a:t> in Mwenezi district taking advantage of the establishment of the Sango Boli Corridor.</a:t>
            </a:r>
          </a:p>
          <a:p>
            <a:pPr marL="395478" indent="-285750">
              <a:buFont typeface="Wingdings" panose="05000000000000000000" pitchFamily="2" charset="2"/>
              <a:buChar char="§"/>
              <a:defRPr/>
            </a:pPr>
            <a:r>
              <a:rPr lang="en-GB" sz="2400" dirty="0"/>
              <a:t>	Local Authorities have massive housing waiting lists with a high demand for stands and houses. Partnership proposals in housing development are welcome. </a:t>
            </a:r>
          </a:p>
          <a:p>
            <a:pPr marL="395478" indent="-285750">
              <a:buFont typeface="Wingdings" panose="05000000000000000000" pitchFamily="2" charset="2"/>
              <a:buChar char="§"/>
              <a:defRPr/>
            </a:pPr>
            <a:r>
              <a:rPr lang="en-GB" sz="2400" dirty="0"/>
              <a:t>Construction of water and sanitation facilities both in urban and rural areas</a:t>
            </a:r>
          </a:p>
          <a:p>
            <a:pPr marL="395478" indent="-285750">
              <a:buFont typeface="Wingdings" panose="05000000000000000000" pitchFamily="2" charset="2"/>
              <a:buChar char="§"/>
              <a:defRPr/>
            </a:pPr>
            <a:r>
              <a:rPr lang="en-GB" sz="2400" dirty="0"/>
              <a:t>Student accommodation in Masvingo City and MRDC targeting students for Great Zimbabwe University, Masvingo Polytechnic and numerous vocational training colleges found in the Province</a:t>
            </a:r>
          </a:p>
          <a:p>
            <a:pPr marL="395478" indent="-285750">
              <a:buFont typeface="Wingdings" panose="05000000000000000000" pitchFamily="2" charset="2"/>
              <a:buChar char="§"/>
              <a:defRPr/>
            </a:pPr>
            <a:r>
              <a:rPr lang="en-GB" sz="2400" dirty="0"/>
              <a:t>Construction/Upgrading of Masvingo Airport in Masvingo City</a:t>
            </a:r>
          </a:p>
          <a:p>
            <a:pPr marL="395478" indent="-285750">
              <a:buFont typeface="Wingdings" panose="05000000000000000000" pitchFamily="2" charset="2"/>
              <a:buChar char="§"/>
              <a:defRPr/>
            </a:pPr>
            <a:r>
              <a:rPr lang="en-GB" sz="2400" dirty="0"/>
              <a:t>Construction of water conveyance systems in the Lowveld especially in </a:t>
            </a:r>
            <a:r>
              <a:rPr lang="en-GB" sz="2400" dirty="0" err="1"/>
              <a:t>Mkwasine</a:t>
            </a:r>
            <a:r>
              <a:rPr lang="en-GB" sz="2400" dirty="0"/>
              <a:t>. </a:t>
            </a:r>
          </a:p>
          <a:p>
            <a:pPr marL="395478" indent="-285750">
              <a:buFont typeface="Wingdings" panose="05000000000000000000" pitchFamily="2" charset="2"/>
              <a:buChar char="§"/>
              <a:defRPr/>
            </a:pPr>
            <a:r>
              <a:rPr lang="en-GB" sz="2400" dirty="0"/>
              <a:t>Establishment of private owned Medical facilities</a:t>
            </a:r>
          </a:p>
          <a:p>
            <a:pPr marL="395478" indent="-285750">
              <a:buFont typeface="Wingdings" panose="05000000000000000000" pitchFamily="2" charset="2"/>
              <a:buChar char="§"/>
              <a:defRPr/>
            </a:pPr>
            <a:endParaRPr lang="en-GB" sz="1400" dirty="0"/>
          </a:p>
          <a:p>
            <a:pPr marL="365760" indent="-256032">
              <a:buNone/>
              <a:defRPr/>
            </a:pPr>
            <a:endParaRPr lang="en-US" dirty="0"/>
          </a:p>
        </p:txBody>
      </p:sp>
      <p:sp>
        <p:nvSpPr>
          <p:cNvPr id="4" name="AutoShape 2" descr="See related image detail. Prefab Steel Structure Building 75mm Glass Wool Sandwich Panel K Type ...">
            <a:extLst>
              <a:ext uri="{FF2B5EF4-FFF2-40B4-BE49-F238E27FC236}">
                <a16:creationId xmlns:a16="http://schemas.microsoft.com/office/drawing/2014/main" xmlns="" id="{A410EF60-B4AA-125F-F04F-3059BCEC331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W"/>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53229E6-6FD1-4658-B22C-66FEA88B6D95}"/>
              </a:ext>
            </a:extLst>
          </p:cNvPr>
          <p:cNvSpPr>
            <a:spLocks noGrp="1"/>
          </p:cNvSpPr>
          <p:nvPr>
            <p:ph type="title"/>
          </p:nvPr>
        </p:nvSpPr>
        <p:spPr>
          <a:xfrm>
            <a:off x="191729" y="147484"/>
            <a:ext cx="9866671" cy="1071716"/>
          </a:xfrm>
        </p:spPr>
        <p:txBody>
          <a:bodyPr>
            <a:normAutofit/>
          </a:bodyPr>
          <a:lstStyle/>
          <a:p>
            <a:pPr algn="ctr">
              <a:defRPr/>
            </a:pPr>
            <a:r>
              <a:rPr lang="en-US" b="1" dirty="0">
                <a:latin typeface="ITC Bookman" panose="02050504040505020204" pitchFamily="18" charset="0"/>
              </a:rPr>
              <a:t>PLEASE SCAN ME</a:t>
            </a:r>
          </a:p>
        </p:txBody>
      </p:sp>
      <p:sp>
        <p:nvSpPr>
          <p:cNvPr id="2" name="Content Placeholder 1">
            <a:extLst>
              <a:ext uri="{FF2B5EF4-FFF2-40B4-BE49-F238E27FC236}">
                <a16:creationId xmlns:a16="http://schemas.microsoft.com/office/drawing/2014/main" xmlns="" id="{DC7FB1EF-2EC3-47A3-858C-86F79FFC035C}"/>
              </a:ext>
            </a:extLst>
          </p:cNvPr>
          <p:cNvSpPr>
            <a:spLocks noGrp="1"/>
          </p:cNvSpPr>
          <p:nvPr>
            <p:ph idx="1"/>
          </p:nvPr>
        </p:nvSpPr>
        <p:spPr>
          <a:xfrm>
            <a:off x="0" y="1342103"/>
            <a:ext cx="10899058" cy="5235677"/>
          </a:xfrm>
        </p:spPr>
        <p:txBody>
          <a:bodyPr>
            <a:normAutofit/>
          </a:bodyPr>
          <a:lstStyle/>
          <a:p>
            <a:pPr marL="395478" indent="-285750">
              <a:buFont typeface="Wingdings" panose="05000000000000000000" pitchFamily="2" charset="2"/>
              <a:buChar char="§"/>
              <a:defRPr/>
            </a:pPr>
            <a:r>
              <a:rPr lang="en-GB" dirty="0"/>
              <a:t>	</a:t>
            </a:r>
            <a:endParaRPr lang="en-US" dirty="0"/>
          </a:p>
        </p:txBody>
      </p:sp>
      <p:sp>
        <p:nvSpPr>
          <p:cNvPr id="4" name="AutoShape 2" descr="See related image detail. Prefab Steel Structure Building 75mm Glass Wool Sandwich Panel K Type ...">
            <a:extLst>
              <a:ext uri="{FF2B5EF4-FFF2-40B4-BE49-F238E27FC236}">
                <a16:creationId xmlns:a16="http://schemas.microsoft.com/office/drawing/2014/main" xmlns="" id="{A410EF60-B4AA-125F-F04F-3059BCEC331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W"/>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578077"/>
            <a:ext cx="5031658" cy="4763730"/>
          </a:xfrm>
          <a:prstGeom prst="rect">
            <a:avLst/>
          </a:prstGeom>
        </p:spPr>
      </p:pic>
    </p:spTree>
    <p:extLst>
      <p:ext uri="{BB962C8B-B14F-4D97-AF65-F5344CB8AC3E}">
        <p14:creationId xmlns:p14="http://schemas.microsoft.com/office/powerpoint/2010/main" val="135020833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82193AA-FE18-A52F-6BC2-372CB32F699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xmlns="" id="{0E872FCB-725B-2435-BE34-1ED458C2450B}"/>
              </a:ext>
            </a:extLst>
          </p:cNvPr>
          <p:cNvSpPr>
            <a:spLocks noGrp="1"/>
          </p:cNvSpPr>
          <p:nvPr>
            <p:ph type="title"/>
          </p:nvPr>
        </p:nvSpPr>
        <p:spPr>
          <a:xfrm>
            <a:off x="103239" y="274637"/>
            <a:ext cx="10722077" cy="1509917"/>
          </a:xfrm>
        </p:spPr>
        <p:txBody>
          <a:bodyPr>
            <a:normAutofit fontScale="90000"/>
          </a:bodyPr>
          <a:lstStyle/>
          <a:p>
            <a:pPr>
              <a:defRPr/>
            </a:pPr>
            <a:r>
              <a:rPr lang="en-US" sz="6000" dirty="0">
                <a:latin typeface="ITC Bookman" panose="02050504040505020204" pitchFamily="18" charset="0"/>
              </a:rPr>
              <a:t>NYIKA INOVAKWA NEVENE VAYO</a:t>
            </a:r>
          </a:p>
        </p:txBody>
      </p:sp>
      <p:sp>
        <p:nvSpPr>
          <p:cNvPr id="2" name="Content Placeholder 1">
            <a:extLst>
              <a:ext uri="{FF2B5EF4-FFF2-40B4-BE49-F238E27FC236}">
                <a16:creationId xmlns:a16="http://schemas.microsoft.com/office/drawing/2014/main" xmlns="" id="{A4B43647-F0CF-B6BB-C487-9E4A4B873288}"/>
              </a:ext>
            </a:extLst>
          </p:cNvPr>
          <p:cNvSpPr>
            <a:spLocks noGrp="1"/>
          </p:cNvSpPr>
          <p:nvPr>
            <p:ph idx="1"/>
          </p:nvPr>
        </p:nvSpPr>
        <p:spPr>
          <a:xfrm>
            <a:off x="501162" y="2359742"/>
            <a:ext cx="10461806" cy="4336026"/>
          </a:xfrm>
        </p:spPr>
        <p:txBody>
          <a:bodyPr>
            <a:normAutofit fontScale="85000" lnSpcReduction="20000"/>
          </a:bodyPr>
          <a:lstStyle/>
          <a:p>
            <a:pPr marL="109728" indent="0" algn="ctr">
              <a:buNone/>
              <a:defRPr/>
            </a:pPr>
            <a:r>
              <a:rPr lang="en-GB" sz="5700" dirty="0"/>
              <a:t>COME AND INVEST IN MASVINGO PROVINCE</a:t>
            </a:r>
          </a:p>
          <a:p>
            <a:pPr marL="109728" indent="0" algn="ctr">
              <a:buNone/>
              <a:defRPr/>
            </a:pPr>
            <a:endParaRPr lang="en-GB" sz="5700" dirty="0"/>
          </a:p>
          <a:p>
            <a:pPr marL="109728" indent="0" algn="ctr">
              <a:buNone/>
              <a:defRPr/>
            </a:pPr>
            <a:r>
              <a:rPr lang="en-GB" sz="5700" dirty="0"/>
              <a:t>MAZVITA</a:t>
            </a:r>
          </a:p>
          <a:p>
            <a:pPr marL="109728" indent="0" algn="ctr">
              <a:buNone/>
              <a:defRPr/>
            </a:pPr>
            <a:r>
              <a:rPr lang="en-GB" sz="5700" dirty="0"/>
              <a:t>SIYAVONGA </a:t>
            </a:r>
          </a:p>
          <a:p>
            <a:pPr marL="109728" indent="0" algn="ctr">
              <a:buNone/>
              <a:defRPr/>
            </a:pPr>
            <a:r>
              <a:rPr lang="en-GB" sz="5700" dirty="0"/>
              <a:t>THANK YOU</a:t>
            </a:r>
          </a:p>
          <a:p>
            <a:pPr marL="109728" indent="0" algn="ctr">
              <a:buNone/>
              <a:defRPr/>
            </a:pPr>
            <a:endParaRPr lang="en-US" sz="6600" dirty="0"/>
          </a:p>
        </p:txBody>
      </p:sp>
      <p:sp>
        <p:nvSpPr>
          <p:cNvPr id="4" name="AutoShape 2" descr="See related image detail. Prefab Steel Structure Building 75mm Glass Wool Sandwich Panel K Type ...">
            <a:extLst>
              <a:ext uri="{FF2B5EF4-FFF2-40B4-BE49-F238E27FC236}">
                <a16:creationId xmlns:a16="http://schemas.microsoft.com/office/drawing/2014/main" xmlns="" id="{7762F9D7-E2A9-AD1E-4082-53918FE457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W"/>
          </a:p>
        </p:txBody>
      </p:sp>
    </p:spTree>
    <p:extLst>
      <p:ext uri="{BB962C8B-B14F-4D97-AF65-F5344CB8AC3E}">
        <p14:creationId xmlns:p14="http://schemas.microsoft.com/office/powerpoint/2010/main" val="366022637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CF361F6-A90F-C18E-EE65-1CE104397C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8856DF05-3D34-BD13-A7A6-47BA06C8E16B}"/>
              </a:ext>
            </a:extLst>
          </p:cNvPr>
          <p:cNvSpPr>
            <a:spLocks noGrp="1"/>
          </p:cNvSpPr>
          <p:nvPr>
            <p:ph type="title"/>
          </p:nvPr>
        </p:nvSpPr>
        <p:spPr>
          <a:xfrm>
            <a:off x="132735" y="103239"/>
            <a:ext cx="10043652" cy="811161"/>
          </a:xfrm>
        </p:spPr>
        <p:txBody>
          <a:bodyPr>
            <a:noAutofit/>
          </a:bodyPr>
          <a:lstStyle/>
          <a:p>
            <a:r>
              <a:rPr lang="en-GB" dirty="0"/>
              <a:t>MASVINGO INVESTMENT OPPORTUNITIES</a:t>
            </a:r>
            <a:endParaRPr lang="en-ZW" dirty="0"/>
          </a:p>
        </p:txBody>
      </p:sp>
      <p:pic>
        <p:nvPicPr>
          <p:cNvPr id="4" name="Content Placeholder 3">
            <a:extLst>
              <a:ext uri="{FF2B5EF4-FFF2-40B4-BE49-F238E27FC236}">
                <a16:creationId xmlns:a16="http://schemas.microsoft.com/office/drawing/2014/main" xmlns="" id="{211103EA-CC75-BA07-B843-3C38C8BC0009}"/>
              </a:ext>
            </a:extLst>
          </p:cNvPr>
          <p:cNvPicPr>
            <a:picLocks noGrp="1" noChangeAspect="1"/>
          </p:cNvPicPr>
          <p:nvPr>
            <p:ph idx="1"/>
          </p:nvPr>
        </p:nvPicPr>
        <p:blipFill>
          <a:blip r:embed="rId3"/>
          <a:stretch>
            <a:fillRect/>
          </a:stretch>
        </p:blipFill>
        <p:spPr>
          <a:xfrm>
            <a:off x="250723" y="914400"/>
            <a:ext cx="9660193" cy="5943600"/>
          </a:xfrm>
          <a:prstGeom prst="rect">
            <a:avLst/>
          </a:prstGeom>
        </p:spPr>
      </p:pic>
    </p:spTree>
    <p:extLst>
      <p:ext uri="{BB962C8B-B14F-4D97-AF65-F5344CB8AC3E}">
        <p14:creationId xmlns:p14="http://schemas.microsoft.com/office/powerpoint/2010/main" val="2364231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26B970-007B-9472-D3E8-9DFB708C1C18}"/>
              </a:ext>
            </a:extLst>
          </p:cNvPr>
          <p:cNvSpPr>
            <a:spLocks noGrp="1"/>
          </p:cNvSpPr>
          <p:nvPr>
            <p:ph type="title"/>
          </p:nvPr>
        </p:nvSpPr>
        <p:spPr>
          <a:xfrm>
            <a:off x="0" y="117987"/>
            <a:ext cx="6356260" cy="781665"/>
          </a:xfrm>
        </p:spPr>
        <p:txBody>
          <a:bodyPr>
            <a:normAutofit/>
          </a:bodyPr>
          <a:lstStyle/>
          <a:p>
            <a:r>
              <a:rPr lang="en-GB" dirty="0"/>
              <a:t>ABOUT MASVINGO PROVINCE</a:t>
            </a:r>
            <a:endParaRPr lang="en-ZW" dirty="0"/>
          </a:p>
        </p:txBody>
      </p:sp>
      <p:graphicFrame>
        <p:nvGraphicFramePr>
          <p:cNvPr id="4" name="Content Placeholder 3">
            <a:extLst>
              <a:ext uri="{FF2B5EF4-FFF2-40B4-BE49-F238E27FC236}">
                <a16:creationId xmlns:a16="http://schemas.microsoft.com/office/drawing/2014/main" xmlns="" id="{2E7D4BC2-AEF2-BB1D-D8CC-2DB42F219575}"/>
              </a:ext>
            </a:extLst>
          </p:cNvPr>
          <p:cNvGraphicFramePr>
            <a:graphicFrameLocks noGrp="1"/>
          </p:cNvGraphicFramePr>
          <p:nvPr>
            <p:ph idx="1"/>
            <p:extLst>
              <p:ext uri="{D42A27DB-BD31-4B8C-83A1-F6EECF244321}">
                <p14:modId xmlns:p14="http://schemas.microsoft.com/office/powerpoint/2010/main" val="1495515273"/>
              </p:ext>
            </p:extLst>
          </p:nvPr>
        </p:nvGraphicFramePr>
        <p:xfrm>
          <a:off x="5383162" y="899651"/>
          <a:ext cx="6808838" cy="6179572"/>
        </p:xfrm>
        <a:graphic>
          <a:graphicData uri="http://schemas.openxmlformats.org/drawingml/2006/table">
            <a:tbl>
              <a:tblPr firstRow="1" firstCol="1" bandRow="1">
                <a:tableStyleId>{5C22544A-7EE6-4342-B048-85BDC9FD1C3A}</a:tableStyleId>
              </a:tblPr>
              <a:tblGrid>
                <a:gridCol w="1692831">
                  <a:extLst>
                    <a:ext uri="{9D8B030D-6E8A-4147-A177-3AD203B41FA5}">
                      <a16:colId xmlns:a16="http://schemas.microsoft.com/office/drawing/2014/main" xmlns="" val="3152887894"/>
                    </a:ext>
                  </a:extLst>
                </a:gridCol>
                <a:gridCol w="5116007">
                  <a:extLst>
                    <a:ext uri="{9D8B030D-6E8A-4147-A177-3AD203B41FA5}">
                      <a16:colId xmlns:a16="http://schemas.microsoft.com/office/drawing/2014/main" xmlns="" val="2573528412"/>
                    </a:ext>
                  </a:extLst>
                </a:gridCol>
              </a:tblGrid>
              <a:tr h="274275">
                <a:tc>
                  <a:txBody>
                    <a:bodyPr/>
                    <a:lstStyle/>
                    <a:p>
                      <a:pPr>
                        <a:lnSpc>
                          <a:spcPct val="107000"/>
                        </a:lnSpc>
                        <a:spcAft>
                          <a:spcPts val="800"/>
                        </a:spcAft>
                        <a:buNone/>
                      </a:pPr>
                      <a:r>
                        <a:rPr lang="en-ZW" sz="1400" kern="0" dirty="0">
                          <a:effectLst/>
                        </a:rPr>
                        <a:t>Category</a:t>
                      </a:r>
                      <a:endParaRPr lang="en-ZW" sz="12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nSpc>
                          <a:spcPct val="107000"/>
                        </a:lnSpc>
                        <a:spcAft>
                          <a:spcPts val="800"/>
                        </a:spcAft>
                        <a:buNone/>
                      </a:pPr>
                      <a:r>
                        <a:rPr lang="en-ZW" sz="1400" kern="0" dirty="0">
                          <a:effectLst/>
                        </a:rPr>
                        <a:t>Details</a:t>
                      </a:r>
                      <a:endParaRPr lang="en-ZW" sz="12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xmlns="" val="371147887"/>
                  </a:ext>
                </a:extLst>
              </a:tr>
              <a:tr h="539691">
                <a:tc>
                  <a:txBody>
                    <a:bodyPr/>
                    <a:lstStyle/>
                    <a:p>
                      <a:pPr>
                        <a:lnSpc>
                          <a:spcPct val="107000"/>
                        </a:lnSpc>
                        <a:spcAft>
                          <a:spcPts val="800"/>
                        </a:spcAft>
                        <a:buNone/>
                      </a:pPr>
                      <a:r>
                        <a:rPr lang="en-ZW" sz="1400" kern="0">
                          <a:effectLst/>
                        </a:rPr>
                        <a:t>Province Name</a:t>
                      </a:r>
                      <a:endParaRPr lang="en-ZW" sz="12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nSpc>
                          <a:spcPct val="107000"/>
                        </a:lnSpc>
                        <a:spcAft>
                          <a:spcPts val="800"/>
                        </a:spcAft>
                        <a:buNone/>
                      </a:pPr>
                      <a:r>
                        <a:rPr lang="en-ZW" sz="1400" kern="0" dirty="0" err="1">
                          <a:effectLst/>
                        </a:rPr>
                        <a:t>Masvingo</a:t>
                      </a:r>
                      <a:r>
                        <a:rPr lang="en-ZW" sz="1400" kern="0" dirty="0">
                          <a:effectLst/>
                        </a:rPr>
                        <a:t> Province</a:t>
                      </a:r>
                      <a:endParaRPr lang="en-ZW" sz="12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xmlns="" val="2670103487"/>
                  </a:ext>
                </a:extLst>
              </a:tr>
              <a:tr h="274275">
                <a:tc>
                  <a:txBody>
                    <a:bodyPr/>
                    <a:lstStyle/>
                    <a:p>
                      <a:pPr>
                        <a:lnSpc>
                          <a:spcPct val="107000"/>
                        </a:lnSpc>
                        <a:spcAft>
                          <a:spcPts val="800"/>
                        </a:spcAft>
                        <a:buNone/>
                      </a:pPr>
                      <a:r>
                        <a:rPr lang="en-ZW" sz="1400" kern="0">
                          <a:effectLst/>
                        </a:rPr>
                        <a:t>Capital City</a:t>
                      </a:r>
                      <a:endParaRPr lang="en-ZW" sz="12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nSpc>
                          <a:spcPct val="107000"/>
                        </a:lnSpc>
                        <a:spcAft>
                          <a:spcPts val="800"/>
                        </a:spcAft>
                        <a:buNone/>
                      </a:pPr>
                      <a:r>
                        <a:rPr lang="en-ZW" sz="1400" kern="0">
                          <a:effectLst/>
                        </a:rPr>
                        <a:t>Masvingo City</a:t>
                      </a:r>
                      <a:endParaRPr lang="en-ZW" sz="12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xmlns="" val="2698028862"/>
                  </a:ext>
                </a:extLst>
              </a:tr>
              <a:tr h="239649">
                <a:tc>
                  <a:txBody>
                    <a:bodyPr/>
                    <a:lstStyle/>
                    <a:p>
                      <a:pPr>
                        <a:lnSpc>
                          <a:spcPct val="107000"/>
                        </a:lnSpc>
                        <a:buNone/>
                      </a:pPr>
                      <a:endParaRPr lang="en-ZW" sz="1200" kern="100" dirty="0">
                        <a:effectLst/>
                        <a:latin typeface="Calibri" panose="020F0502020204030204" pitchFamily="34" charset="0"/>
                        <a:cs typeface="Arial" panose="020B0604020202020204" pitchFamily="34" charset="0"/>
                      </a:endParaRPr>
                    </a:p>
                  </a:txBody>
                  <a:tcPr marL="9525" marR="9525" marT="9525" marB="9525" anchor="ctr"/>
                </a:tc>
                <a:tc>
                  <a:txBody>
                    <a:bodyPr/>
                    <a:lstStyle/>
                    <a:p>
                      <a:pPr>
                        <a:lnSpc>
                          <a:spcPct val="107000"/>
                        </a:lnSpc>
                        <a:buNone/>
                      </a:pPr>
                      <a:endParaRPr lang="en-ZW" sz="1200" kern="100" dirty="0">
                        <a:effectLst/>
                        <a:latin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xmlns="" val="798621145"/>
                  </a:ext>
                </a:extLst>
              </a:tr>
              <a:tr h="539691">
                <a:tc>
                  <a:txBody>
                    <a:bodyPr/>
                    <a:lstStyle/>
                    <a:p>
                      <a:pPr>
                        <a:lnSpc>
                          <a:spcPct val="107000"/>
                        </a:lnSpc>
                        <a:spcAft>
                          <a:spcPts val="800"/>
                        </a:spcAft>
                        <a:buNone/>
                      </a:pPr>
                      <a:r>
                        <a:rPr lang="en-ZW" sz="1400" kern="0" dirty="0">
                          <a:effectLst/>
                        </a:rPr>
                        <a:t>Province Population</a:t>
                      </a:r>
                      <a:endParaRPr lang="en-ZW" sz="12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nSpc>
                          <a:spcPct val="107000"/>
                        </a:lnSpc>
                        <a:spcAft>
                          <a:spcPts val="800"/>
                        </a:spcAft>
                        <a:buNone/>
                      </a:pPr>
                      <a:r>
                        <a:rPr lang="en-ZW" sz="1400" kern="0" dirty="0">
                          <a:effectLst/>
                        </a:rPr>
                        <a:t>~1,638,528 with 63.6% being  rural population(2022 Census)</a:t>
                      </a:r>
                      <a:endParaRPr lang="en-ZW" sz="12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xmlns="" val="2321810854"/>
                  </a:ext>
                </a:extLst>
              </a:tr>
              <a:tr h="539691">
                <a:tc>
                  <a:txBody>
                    <a:bodyPr/>
                    <a:lstStyle/>
                    <a:p>
                      <a:pPr>
                        <a:lnSpc>
                          <a:spcPct val="107000"/>
                        </a:lnSpc>
                        <a:spcAft>
                          <a:spcPts val="800"/>
                        </a:spcAft>
                        <a:buNone/>
                      </a:pPr>
                      <a:r>
                        <a:rPr lang="en-ZW" sz="1400" kern="0">
                          <a:effectLst/>
                        </a:rPr>
                        <a:t>Area (Province)</a:t>
                      </a:r>
                      <a:endParaRPr lang="en-ZW" sz="12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nSpc>
                          <a:spcPct val="107000"/>
                        </a:lnSpc>
                        <a:spcAft>
                          <a:spcPts val="800"/>
                        </a:spcAft>
                        <a:buNone/>
                      </a:pPr>
                      <a:r>
                        <a:rPr lang="en-ZW" sz="1400" kern="0" dirty="0">
                          <a:effectLst/>
                        </a:rPr>
                        <a:t>~56,566 km²</a:t>
                      </a:r>
                      <a:endParaRPr lang="en-ZW" sz="12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xmlns="" val="76448477"/>
                  </a:ext>
                </a:extLst>
              </a:tr>
              <a:tr h="539691">
                <a:tc>
                  <a:txBody>
                    <a:bodyPr/>
                    <a:lstStyle/>
                    <a:p>
                      <a:pPr>
                        <a:lnSpc>
                          <a:spcPct val="107000"/>
                        </a:lnSpc>
                        <a:spcAft>
                          <a:spcPts val="800"/>
                        </a:spcAft>
                        <a:buNone/>
                      </a:pPr>
                      <a:r>
                        <a:rPr lang="en-ZW" sz="1400" kern="0" dirty="0">
                          <a:effectLst/>
                        </a:rPr>
                        <a:t>Districts</a:t>
                      </a:r>
                      <a:endParaRPr lang="en-ZW" sz="12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nSpc>
                          <a:spcPct val="107000"/>
                        </a:lnSpc>
                        <a:spcAft>
                          <a:spcPts val="800"/>
                        </a:spcAft>
                        <a:buNone/>
                      </a:pPr>
                      <a:r>
                        <a:rPr lang="en-ZW" sz="1400" kern="0" dirty="0">
                          <a:effectLst/>
                        </a:rPr>
                        <a:t>7: Bikita, Chiredzi, Chivi, Gutu, Masvingo, Mwenezi, Zaka</a:t>
                      </a:r>
                      <a:endParaRPr lang="en-ZW" sz="12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xmlns="" val="364264758"/>
                  </a:ext>
                </a:extLst>
              </a:tr>
              <a:tr h="534154">
                <a:tc>
                  <a:txBody>
                    <a:bodyPr/>
                    <a:lstStyle/>
                    <a:p>
                      <a:pPr>
                        <a:lnSpc>
                          <a:spcPct val="107000"/>
                        </a:lnSpc>
                        <a:spcAft>
                          <a:spcPts val="800"/>
                        </a:spcAft>
                        <a:buNone/>
                      </a:pPr>
                      <a:r>
                        <a:rPr lang="en-ZW" sz="1400" kern="0" dirty="0">
                          <a:effectLst/>
                        </a:rPr>
                        <a:t>Climate</a:t>
                      </a:r>
                      <a:endParaRPr lang="en-ZW" sz="12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algn="l" defTabSz="457200" rtl="0" eaLnBrk="1" latinLnBrk="0" hangingPunct="1">
                        <a:lnSpc>
                          <a:spcPct val="107000"/>
                        </a:lnSpc>
                        <a:spcAft>
                          <a:spcPts val="800"/>
                        </a:spcAft>
                        <a:buNone/>
                      </a:pPr>
                      <a:r>
                        <a:rPr lang="en-GB" sz="1400" kern="0" dirty="0">
                          <a:solidFill>
                            <a:schemeClr val="dk1"/>
                          </a:solidFill>
                          <a:effectLst/>
                          <a:latin typeface="+mn-lt"/>
                          <a:ea typeface="+mn-ea"/>
                          <a:cs typeface="+mn-cs"/>
                        </a:rPr>
                        <a:t>T</a:t>
                      </a:r>
                      <a:r>
                        <a:rPr lang="en-ZW" sz="1400" kern="0" dirty="0" err="1">
                          <a:solidFill>
                            <a:schemeClr val="dk1"/>
                          </a:solidFill>
                          <a:effectLst/>
                          <a:latin typeface="+mn-lt"/>
                          <a:ea typeface="+mn-ea"/>
                          <a:cs typeface="+mn-cs"/>
                        </a:rPr>
                        <a:t>ropical</a:t>
                      </a:r>
                      <a:r>
                        <a:rPr lang="en-ZW" sz="1400" kern="0" dirty="0">
                          <a:solidFill>
                            <a:schemeClr val="dk1"/>
                          </a:solidFill>
                          <a:effectLst/>
                          <a:latin typeface="+mn-lt"/>
                          <a:ea typeface="+mn-ea"/>
                          <a:cs typeface="+mn-cs"/>
                        </a:rPr>
                        <a:t> Savanna, Agroecological regions 3- 5 with 62% in </a:t>
                      </a:r>
                      <a:r>
                        <a:rPr lang="en-ZW" sz="1400" kern="0" dirty="0" err="1">
                          <a:solidFill>
                            <a:schemeClr val="dk1"/>
                          </a:solidFill>
                          <a:effectLst/>
                          <a:latin typeface="+mn-lt"/>
                          <a:ea typeface="+mn-ea"/>
                          <a:cs typeface="+mn-cs"/>
                        </a:rPr>
                        <a:t>agro</a:t>
                      </a:r>
                      <a:r>
                        <a:rPr lang="en-ZW" sz="1400" kern="0" dirty="0">
                          <a:solidFill>
                            <a:schemeClr val="dk1"/>
                          </a:solidFill>
                          <a:effectLst/>
                          <a:latin typeface="+mn-lt"/>
                          <a:ea typeface="+mn-ea"/>
                          <a:cs typeface="+mn-cs"/>
                        </a:rPr>
                        <a:t>-ecological region 5</a:t>
                      </a:r>
                    </a:p>
                  </a:txBody>
                  <a:tcPr marL="9525" marR="9525" marT="9525" marB="9525" anchor="ctr"/>
                </a:tc>
                <a:extLst>
                  <a:ext uri="{0D108BD9-81ED-4DB2-BD59-A6C34878D82A}">
                    <a16:rowId xmlns:a16="http://schemas.microsoft.com/office/drawing/2014/main" xmlns="" val="2359637040"/>
                  </a:ext>
                </a:extLst>
              </a:tr>
              <a:tr h="539691">
                <a:tc>
                  <a:txBody>
                    <a:bodyPr/>
                    <a:lstStyle/>
                    <a:p>
                      <a:pPr>
                        <a:lnSpc>
                          <a:spcPct val="107000"/>
                        </a:lnSpc>
                        <a:spcAft>
                          <a:spcPts val="800"/>
                        </a:spcAft>
                        <a:buNone/>
                      </a:pPr>
                      <a:r>
                        <a:rPr lang="en-ZW" sz="1400" kern="0" dirty="0">
                          <a:effectLst/>
                        </a:rPr>
                        <a:t>Major Water Bodies</a:t>
                      </a:r>
                      <a:endParaRPr lang="en-ZW" sz="12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nSpc>
                          <a:spcPct val="107000"/>
                        </a:lnSpc>
                        <a:spcAft>
                          <a:spcPts val="800"/>
                        </a:spcAft>
                        <a:buNone/>
                      </a:pPr>
                      <a:r>
                        <a:rPr lang="en-ZW" sz="1400" kern="0" dirty="0" err="1">
                          <a:effectLst/>
                        </a:rPr>
                        <a:t>Tokwe</a:t>
                      </a:r>
                      <a:r>
                        <a:rPr lang="en-ZW" sz="1400" kern="0" dirty="0">
                          <a:effectLst/>
                        </a:rPr>
                        <a:t> </a:t>
                      </a:r>
                      <a:r>
                        <a:rPr lang="en-ZW" sz="1400" kern="0" dirty="0" err="1">
                          <a:effectLst/>
                        </a:rPr>
                        <a:t>Mukosi</a:t>
                      </a:r>
                      <a:r>
                        <a:rPr lang="en-ZW" sz="1400" kern="0" dirty="0">
                          <a:effectLst/>
                        </a:rPr>
                        <a:t> Dam, Lake </a:t>
                      </a:r>
                      <a:r>
                        <a:rPr lang="en-ZW" sz="1400" kern="0" dirty="0" err="1">
                          <a:effectLst/>
                        </a:rPr>
                        <a:t>Mutirikwi</a:t>
                      </a:r>
                      <a:endParaRPr lang="en-ZW" sz="12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xmlns="" val="3230620132"/>
                  </a:ext>
                </a:extLst>
              </a:tr>
              <a:tr h="539691">
                <a:tc>
                  <a:txBody>
                    <a:bodyPr/>
                    <a:lstStyle/>
                    <a:p>
                      <a:pPr>
                        <a:lnSpc>
                          <a:spcPct val="107000"/>
                        </a:lnSpc>
                        <a:spcAft>
                          <a:spcPts val="800"/>
                        </a:spcAft>
                        <a:buNone/>
                      </a:pPr>
                      <a:r>
                        <a:rPr lang="en-ZW" sz="1400" kern="0">
                          <a:effectLst/>
                        </a:rPr>
                        <a:t>Key Economic Sectors</a:t>
                      </a:r>
                      <a:endParaRPr lang="en-ZW" sz="12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nSpc>
                          <a:spcPct val="107000"/>
                        </a:lnSpc>
                        <a:spcAft>
                          <a:spcPts val="800"/>
                        </a:spcAft>
                        <a:buNone/>
                      </a:pPr>
                      <a:r>
                        <a:rPr lang="en-ZW" sz="1400" kern="0" dirty="0">
                          <a:effectLst/>
                        </a:rPr>
                        <a:t>Agriculture, Mining, Tourism, Infrastructure</a:t>
                      </a:r>
                      <a:endParaRPr lang="en-ZW" sz="12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xmlns="" val="2409718330"/>
                  </a:ext>
                </a:extLst>
              </a:tr>
              <a:tr h="274275">
                <a:tc>
                  <a:txBody>
                    <a:bodyPr/>
                    <a:lstStyle/>
                    <a:p>
                      <a:pPr>
                        <a:lnSpc>
                          <a:spcPct val="107000"/>
                        </a:lnSpc>
                        <a:spcAft>
                          <a:spcPts val="800"/>
                        </a:spcAft>
                        <a:buNone/>
                      </a:pPr>
                      <a:r>
                        <a:rPr lang="en-ZW" sz="1400" kern="0">
                          <a:effectLst/>
                        </a:rPr>
                        <a:t>Major Crops</a:t>
                      </a:r>
                      <a:endParaRPr lang="en-ZW" sz="12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nSpc>
                          <a:spcPct val="107000"/>
                        </a:lnSpc>
                        <a:spcAft>
                          <a:spcPts val="800"/>
                        </a:spcAft>
                        <a:buNone/>
                      </a:pPr>
                      <a:r>
                        <a:rPr lang="en-ZW" sz="1400" kern="0" dirty="0">
                          <a:effectLst/>
                        </a:rPr>
                        <a:t>Maize, </a:t>
                      </a:r>
                      <a:r>
                        <a:rPr lang="en-ZW" sz="1400" kern="0" dirty="0" smtClean="0">
                          <a:effectLst/>
                        </a:rPr>
                        <a:t>traditional grains,</a:t>
                      </a:r>
                      <a:r>
                        <a:rPr lang="en-ZW" sz="1400" kern="0" baseline="0" dirty="0" smtClean="0">
                          <a:effectLst/>
                        </a:rPr>
                        <a:t> sugarcane, </a:t>
                      </a:r>
                      <a:r>
                        <a:rPr lang="en-ZW" sz="1400" kern="0" dirty="0" smtClean="0">
                          <a:effectLst/>
                        </a:rPr>
                        <a:t>cotton</a:t>
                      </a:r>
                      <a:r>
                        <a:rPr lang="en-ZW" sz="1400" kern="0" dirty="0">
                          <a:effectLst/>
                        </a:rPr>
                        <a:t>, </a:t>
                      </a:r>
                      <a:endParaRPr lang="en-ZW" sz="12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xmlns="" val="3795331153"/>
                  </a:ext>
                </a:extLst>
              </a:tr>
              <a:tr h="539691">
                <a:tc>
                  <a:txBody>
                    <a:bodyPr/>
                    <a:lstStyle/>
                    <a:p>
                      <a:pPr>
                        <a:lnSpc>
                          <a:spcPct val="107000"/>
                        </a:lnSpc>
                        <a:spcAft>
                          <a:spcPts val="800"/>
                        </a:spcAft>
                        <a:buNone/>
                      </a:pPr>
                      <a:r>
                        <a:rPr lang="en-ZW" sz="1400" kern="0">
                          <a:effectLst/>
                        </a:rPr>
                        <a:t>Major Minerals</a:t>
                      </a:r>
                      <a:endParaRPr lang="en-ZW" sz="12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nSpc>
                          <a:spcPct val="107000"/>
                        </a:lnSpc>
                        <a:spcAft>
                          <a:spcPts val="800"/>
                        </a:spcAft>
                        <a:buNone/>
                      </a:pPr>
                      <a:r>
                        <a:rPr lang="en-ZW" sz="1400" kern="0" dirty="0">
                          <a:effectLst/>
                        </a:rPr>
                        <a:t>Lithium (</a:t>
                      </a:r>
                      <a:r>
                        <a:rPr lang="en-ZW" sz="1400" kern="0" dirty="0" err="1">
                          <a:effectLst/>
                        </a:rPr>
                        <a:t>Bikita</a:t>
                      </a:r>
                      <a:r>
                        <a:rPr lang="en-ZW" sz="1400" kern="0" dirty="0">
                          <a:effectLst/>
                        </a:rPr>
                        <a:t>), gold, chrome, asbestos, diamonds</a:t>
                      </a:r>
                      <a:endParaRPr lang="en-ZW" sz="12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xmlns="" val="2377929012"/>
                  </a:ext>
                </a:extLst>
              </a:tr>
              <a:tr h="805107">
                <a:tc>
                  <a:txBody>
                    <a:bodyPr/>
                    <a:lstStyle/>
                    <a:p>
                      <a:pPr>
                        <a:lnSpc>
                          <a:spcPct val="107000"/>
                        </a:lnSpc>
                        <a:spcAft>
                          <a:spcPts val="800"/>
                        </a:spcAft>
                        <a:buNone/>
                      </a:pPr>
                      <a:r>
                        <a:rPr lang="en-ZW" sz="1400" kern="0">
                          <a:effectLst/>
                        </a:rPr>
                        <a:t>Tourism Sites</a:t>
                      </a:r>
                      <a:endParaRPr lang="en-ZW" sz="12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a:lnSpc>
                          <a:spcPct val="107000"/>
                        </a:lnSpc>
                        <a:spcAft>
                          <a:spcPts val="800"/>
                        </a:spcAft>
                        <a:buNone/>
                      </a:pPr>
                      <a:r>
                        <a:rPr lang="en-ZW" sz="1400" kern="0" dirty="0">
                          <a:effectLst/>
                        </a:rPr>
                        <a:t>Great </a:t>
                      </a:r>
                      <a:r>
                        <a:rPr lang="en-ZW" sz="1400" kern="0" dirty="0" smtClean="0">
                          <a:effectLst/>
                        </a:rPr>
                        <a:t>Zimbabwe Monuments, </a:t>
                      </a:r>
                      <a:r>
                        <a:rPr lang="en-ZW" sz="1400" kern="0" dirty="0" err="1">
                          <a:effectLst/>
                        </a:rPr>
                        <a:t>Gonarezhou</a:t>
                      </a:r>
                      <a:r>
                        <a:rPr lang="en-ZW" sz="1400" kern="0" dirty="0">
                          <a:effectLst/>
                        </a:rPr>
                        <a:t> National Park, Save Valley Conservancy, Kyle Recreational Park</a:t>
                      </a:r>
                      <a:endParaRPr lang="en-ZW" sz="12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xmlns="" val="3349844186"/>
                  </a:ext>
                </a:extLst>
              </a:tr>
            </a:tbl>
          </a:graphicData>
        </a:graphic>
      </p:graphicFrame>
      <p:pic>
        <p:nvPicPr>
          <p:cNvPr id="5" name="Content Placeholder 3">
            <a:extLst>
              <a:ext uri="{FF2B5EF4-FFF2-40B4-BE49-F238E27FC236}">
                <a16:creationId xmlns:a16="http://schemas.microsoft.com/office/drawing/2014/main" xmlns="" id="{B99D262D-3A25-FD8B-4670-0A7003521A30}"/>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1" y="899651"/>
            <a:ext cx="5383160" cy="6150077"/>
          </a:xfrm>
          <a:prstGeom prst="rect">
            <a:avLst/>
          </a:prstGeom>
          <a:noFill/>
          <a:ln>
            <a:noFill/>
          </a:ln>
        </p:spPr>
      </p:pic>
    </p:spTree>
    <p:extLst>
      <p:ext uri="{BB962C8B-B14F-4D97-AF65-F5344CB8AC3E}">
        <p14:creationId xmlns:p14="http://schemas.microsoft.com/office/powerpoint/2010/main" val="2943762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1F0D2CF-C2DD-2BF1-83B0-ECDCA85575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63680502-D29A-4EAC-52D3-4CE0EE0BC01D}"/>
              </a:ext>
            </a:extLst>
          </p:cNvPr>
          <p:cNvSpPr>
            <a:spLocks noGrp="1"/>
          </p:cNvSpPr>
          <p:nvPr>
            <p:ph type="title"/>
          </p:nvPr>
        </p:nvSpPr>
        <p:spPr>
          <a:xfrm>
            <a:off x="677334" y="103239"/>
            <a:ext cx="8596668" cy="737419"/>
          </a:xfrm>
        </p:spPr>
        <p:txBody>
          <a:bodyPr/>
          <a:lstStyle/>
          <a:p>
            <a:r>
              <a:rPr lang="en-GB" b="1" dirty="0"/>
              <a:t>BACKGROUND OF MASVINGO PROVINCE</a:t>
            </a:r>
            <a:endParaRPr lang="en-ZW" b="1" dirty="0"/>
          </a:p>
        </p:txBody>
      </p:sp>
      <p:sp>
        <p:nvSpPr>
          <p:cNvPr id="3" name="Content Placeholder 2">
            <a:extLst>
              <a:ext uri="{FF2B5EF4-FFF2-40B4-BE49-F238E27FC236}">
                <a16:creationId xmlns:a16="http://schemas.microsoft.com/office/drawing/2014/main" xmlns="" id="{AA52D67D-58BF-3822-A0B4-9AA9211B52F3}"/>
              </a:ext>
            </a:extLst>
          </p:cNvPr>
          <p:cNvSpPr>
            <a:spLocks noGrp="1"/>
          </p:cNvSpPr>
          <p:nvPr>
            <p:ph sz="half" idx="1"/>
          </p:nvPr>
        </p:nvSpPr>
        <p:spPr>
          <a:xfrm>
            <a:off x="677334" y="840657"/>
            <a:ext cx="5281014" cy="5914103"/>
          </a:xfrm>
        </p:spPr>
        <p:txBody>
          <a:bodyPr>
            <a:normAutofit fontScale="92500"/>
          </a:bodyPr>
          <a:lstStyle/>
          <a:p>
            <a:pPr lvl="0" algn="just">
              <a:lnSpc>
                <a:spcPct val="150000"/>
              </a:lnSpc>
              <a:buFont typeface="Wingdings" panose="05000000000000000000" pitchFamily="2" charset="2"/>
              <a:buChar char="§"/>
            </a:pPr>
            <a:r>
              <a:rPr lang="en-ZW" sz="2200" b="1" dirty="0">
                <a:latin typeface="Trebuchet MS" panose="020B0603020202020204" pitchFamily="34" charset="0"/>
                <a:ea typeface="Calibri" panose="020F0502020204030204" pitchFamily="34" charset="0"/>
                <a:cs typeface="Tahoma" panose="020B0604030504040204" pitchFamily="34" charset="0"/>
              </a:rPr>
              <a:t>The Province </a:t>
            </a:r>
            <a:r>
              <a:rPr lang="en-ZW" sz="2200" b="1" dirty="0">
                <a:solidFill>
                  <a:srgbClr val="000000"/>
                </a:solidFill>
                <a:latin typeface="Trebuchet MS" panose="020B0603020202020204" pitchFamily="34" charset="0"/>
                <a:ea typeface="Times New Roman" panose="02020603050405020304" pitchFamily="18" charset="0"/>
                <a:cs typeface="Tahoma" panose="020B0604030504040204" pitchFamily="34" charset="0"/>
              </a:rPr>
              <a:t>boasts of various endowments ranging</a:t>
            </a:r>
            <a:r>
              <a:rPr lang="en-GB" sz="2200" b="1" dirty="0">
                <a:solidFill>
                  <a:srgbClr val="000000"/>
                </a:solidFill>
                <a:latin typeface="Trebuchet MS" panose="020B0603020202020204" pitchFamily="34" charset="0"/>
                <a:ea typeface="Times New Roman" panose="02020603050405020304" pitchFamily="18" charset="0"/>
                <a:cs typeface="Tahoma" panose="020B0604030504040204" pitchFamily="34" charset="0"/>
              </a:rPr>
              <a:t> from natural resources, people, history, culture, amenities and super structures</a:t>
            </a:r>
            <a:r>
              <a:rPr lang="en-ZW" sz="2200" b="1" dirty="0">
                <a:solidFill>
                  <a:srgbClr val="000000"/>
                </a:solidFill>
                <a:latin typeface="Trebuchet MS" panose="020B0603020202020204" pitchFamily="34" charset="0"/>
                <a:ea typeface="Times New Roman" panose="02020603050405020304" pitchFamily="18" charset="0"/>
                <a:cs typeface="Tahoma" panose="020B0604030504040204" pitchFamily="34" charset="0"/>
              </a:rPr>
              <a:t> that anchor tourism development in the Province.</a:t>
            </a:r>
          </a:p>
          <a:p>
            <a:pPr lvl="0" algn="just">
              <a:lnSpc>
                <a:spcPct val="150000"/>
              </a:lnSpc>
              <a:buFont typeface="Wingdings" panose="05000000000000000000" pitchFamily="2" charset="2"/>
              <a:buChar char="§"/>
            </a:pPr>
            <a:r>
              <a:rPr lang="en-ZW" sz="2200" b="1" dirty="0">
                <a:solidFill>
                  <a:srgbClr val="000000"/>
                </a:solidFill>
                <a:latin typeface="Trebuchet MS" panose="020B0603020202020204" pitchFamily="34" charset="0"/>
                <a:ea typeface="Times New Roman" panose="02020603050405020304" pitchFamily="18" charset="0"/>
                <a:cs typeface="Tahoma" panose="020B0604030504040204" pitchFamily="34" charset="0"/>
              </a:rPr>
              <a:t>These include Great Zimbabwe Monuments, </a:t>
            </a:r>
            <a:r>
              <a:rPr lang="en-ZW" sz="2200" b="1" dirty="0" err="1">
                <a:solidFill>
                  <a:srgbClr val="000000"/>
                </a:solidFill>
                <a:latin typeface="Trebuchet MS" panose="020B0603020202020204" pitchFamily="34" charset="0"/>
                <a:ea typeface="Times New Roman" panose="02020603050405020304" pitchFamily="18" charset="0"/>
                <a:cs typeface="Tahoma" panose="020B0604030504040204" pitchFamily="34" charset="0"/>
              </a:rPr>
              <a:t>Chilojo</a:t>
            </a:r>
            <a:r>
              <a:rPr lang="en-ZW" sz="2200" b="1" dirty="0">
                <a:solidFill>
                  <a:srgbClr val="000000"/>
                </a:solidFill>
                <a:latin typeface="Trebuchet MS" panose="020B0603020202020204" pitchFamily="34" charset="0"/>
                <a:ea typeface="Times New Roman" panose="02020603050405020304" pitchFamily="18" charset="0"/>
                <a:cs typeface="Tahoma" panose="020B0604030504040204" pitchFamily="34" charset="0"/>
              </a:rPr>
              <a:t> Cliffs, </a:t>
            </a:r>
            <a:r>
              <a:rPr lang="en-ZW" sz="2200" b="1" dirty="0" err="1">
                <a:solidFill>
                  <a:srgbClr val="000000"/>
                </a:solidFill>
                <a:latin typeface="Trebuchet MS" panose="020B0603020202020204" pitchFamily="34" charset="0"/>
                <a:ea typeface="Times New Roman" panose="02020603050405020304" pitchFamily="18" charset="0"/>
                <a:cs typeface="Tahoma" panose="020B0604030504040204" pitchFamily="34" charset="0"/>
              </a:rPr>
              <a:t>Tugwi</a:t>
            </a:r>
            <a:r>
              <a:rPr lang="en-ZW" sz="2200" b="1" dirty="0">
                <a:solidFill>
                  <a:srgbClr val="000000"/>
                </a:solidFill>
                <a:latin typeface="Trebuchet MS" panose="020B0603020202020204" pitchFamily="34" charset="0"/>
                <a:ea typeface="Times New Roman" panose="02020603050405020304" pitchFamily="18" charset="0"/>
                <a:cs typeface="Tahoma" panose="020B0604030504040204" pitchFamily="34" charset="0"/>
              </a:rPr>
              <a:t> </a:t>
            </a:r>
            <a:r>
              <a:rPr lang="en-ZW" sz="2200" b="1" dirty="0" err="1">
                <a:solidFill>
                  <a:srgbClr val="000000"/>
                </a:solidFill>
                <a:latin typeface="Trebuchet MS" panose="020B0603020202020204" pitchFamily="34" charset="0"/>
                <a:ea typeface="Times New Roman" panose="02020603050405020304" pitchFamily="18" charset="0"/>
                <a:cs typeface="Tahoma" panose="020B0604030504040204" pitchFamily="34" charset="0"/>
              </a:rPr>
              <a:t>Mukosi</a:t>
            </a:r>
            <a:r>
              <a:rPr lang="en-ZW" sz="2200" b="1" dirty="0">
                <a:solidFill>
                  <a:srgbClr val="000000"/>
                </a:solidFill>
                <a:latin typeface="Trebuchet MS" panose="020B0603020202020204" pitchFamily="34" charset="0"/>
                <a:ea typeface="Times New Roman" panose="02020603050405020304" pitchFamily="18" charset="0"/>
                <a:cs typeface="Tahoma" panose="020B0604030504040204" pitchFamily="34" charset="0"/>
              </a:rPr>
              <a:t>, Lake </a:t>
            </a:r>
            <a:r>
              <a:rPr lang="en-ZW" sz="2200" b="1" dirty="0" err="1">
                <a:solidFill>
                  <a:srgbClr val="000000"/>
                </a:solidFill>
                <a:latin typeface="Trebuchet MS" panose="020B0603020202020204" pitchFamily="34" charset="0"/>
                <a:ea typeface="Times New Roman" panose="02020603050405020304" pitchFamily="18" charset="0"/>
                <a:cs typeface="Tahoma" panose="020B0604030504040204" pitchFamily="34" charset="0"/>
              </a:rPr>
              <a:t>Mutirikwi</a:t>
            </a:r>
            <a:r>
              <a:rPr lang="en-ZW" sz="2200" b="1" dirty="0">
                <a:solidFill>
                  <a:srgbClr val="000000"/>
                </a:solidFill>
                <a:latin typeface="Trebuchet MS" panose="020B0603020202020204" pitchFamily="34" charset="0"/>
                <a:ea typeface="Times New Roman" panose="02020603050405020304" pitchFamily="18" charset="0"/>
                <a:cs typeface="Tahoma" panose="020B0604030504040204" pitchFamily="34" charset="0"/>
              </a:rPr>
              <a:t>, Save </a:t>
            </a:r>
            <a:r>
              <a:rPr lang="en-ZW" sz="2200" b="1" dirty="0" smtClean="0">
                <a:solidFill>
                  <a:srgbClr val="000000"/>
                </a:solidFill>
                <a:latin typeface="Trebuchet MS" panose="020B0603020202020204" pitchFamily="34" charset="0"/>
                <a:ea typeface="Times New Roman" panose="02020603050405020304" pitchFamily="18" charset="0"/>
                <a:cs typeface="Tahoma" panose="020B0604030504040204" pitchFamily="34" charset="0"/>
              </a:rPr>
              <a:t>Valley Conservancy</a:t>
            </a:r>
            <a:r>
              <a:rPr lang="en-ZW" sz="2200" b="1" dirty="0">
                <a:solidFill>
                  <a:srgbClr val="000000"/>
                </a:solidFill>
                <a:latin typeface="Trebuchet MS" panose="020B0603020202020204" pitchFamily="34" charset="0"/>
                <a:ea typeface="Times New Roman" panose="02020603050405020304" pitchFamily="18" charset="0"/>
                <a:cs typeface="Tahoma" panose="020B0604030504040204" pitchFamily="34" charset="0"/>
              </a:rPr>
              <a:t>, </a:t>
            </a:r>
            <a:r>
              <a:rPr lang="en-ZW" sz="2200" b="1" dirty="0" err="1">
                <a:solidFill>
                  <a:srgbClr val="000000"/>
                </a:solidFill>
                <a:latin typeface="Trebuchet MS" panose="020B0603020202020204" pitchFamily="34" charset="0"/>
                <a:ea typeface="Times New Roman" panose="02020603050405020304" pitchFamily="18" charset="0"/>
                <a:cs typeface="Tahoma" panose="020B0604030504040204" pitchFamily="34" charset="0"/>
              </a:rPr>
              <a:t>Malilangwe</a:t>
            </a:r>
            <a:r>
              <a:rPr lang="en-ZW" sz="2200" b="1" dirty="0">
                <a:solidFill>
                  <a:srgbClr val="000000"/>
                </a:solidFill>
                <a:latin typeface="Trebuchet MS" panose="020B0603020202020204" pitchFamily="34" charset="0"/>
                <a:ea typeface="Times New Roman" panose="02020603050405020304" pitchFamily="18" charset="0"/>
                <a:cs typeface="Tahoma" panose="020B0604030504040204" pitchFamily="34" charset="0"/>
              </a:rPr>
              <a:t> Conservancy, Manyuchi Dam and  </a:t>
            </a:r>
            <a:r>
              <a:rPr lang="en-ZW" sz="2200" b="1" dirty="0" err="1">
                <a:solidFill>
                  <a:srgbClr val="000000"/>
                </a:solidFill>
                <a:latin typeface="Trebuchet MS" panose="020B0603020202020204" pitchFamily="34" charset="0"/>
                <a:ea typeface="Times New Roman" panose="02020603050405020304" pitchFamily="18" charset="0"/>
                <a:cs typeface="Tahoma" panose="020B0604030504040204" pitchFamily="34" charset="0"/>
              </a:rPr>
              <a:t>Gonarezhou</a:t>
            </a:r>
            <a:r>
              <a:rPr lang="en-ZW" sz="2200" b="1" dirty="0">
                <a:solidFill>
                  <a:srgbClr val="000000"/>
                </a:solidFill>
                <a:latin typeface="Trebuchet MS" panose="020B0603020202020204" pitchFamily="34" charset="0"/>
                <a:ea typeface="Times New Roman" panose="02020603050405020304" pitchFamily="18" charset="0"/>
                <a:cs typeface="Tahoma" panose="020B0604030504040204" pitchFamily="34" charset="0"/>
              </a:rPr>
              <a:t> National Park among others.</a:t>
            </a:r>
            <a:endParaRPr lang="en-ZW" sz="2200" b="1" dirty="0">
              <a:latin typeface="Trebuchet MS" panose="020B0603020202020204" pitchFamily="34" charset="0"/>
              <a:ea typeface="Calibri" panose="020F0502020204030204" pitchFamily="34" charset="0"/>
              <a:cs typeface="Times New Roman" panose="02020603050405020304" pitchFamily="18" charset="0"/>
            </a:endParaRPr>
          </a:p>
          <a:p>
            <a:endParaRPr lang="en-ZW" dirty="0"/>
          </a:p>
        </p:txBody>
      </p:sp>
      <p:pic>
        <p:nvPicPr>
          <p:cNvPr id="12" name="Content Placeholder 11">
            <a:extLst>
              <a:ext uri="{FF2B5EF4-FFF2-40B4-BE49-F238E27FC236}">
                <a16:creationId xmlns:a16="http://schemas.microsoft.com/office/drawing/2014/main" xmlns="" id="{6EFACA04-E3BF-4B15-6C3E-96CDDB517428}"/>
              </a:ext>
            </a:extLst>
          </p:cNvPr>
          <p:cNvPicPr>
            <a:picLocks noGrp="1" noChangeAspect="1"/>
          </p:cNvPicPr>
          <p:nvPr>
            <p:ph sz="half" idx="2"/>
          </p:nvPr>
        </p:nvPicPr>
        <p:blipFill>
          <a:blip r:embed="rId2"/>
          <a:stretch>
            <a:fillRect/>
          </a:stretch>
        </p:blipFill>
        <p:spPr>
          <a:xfrm>
            <a:off x="6282812" y="840658"/>
            <a:ext cx="2991361" cy="5471651"/>
          </a:xfrm>
          <a:prstGeom prst="rect">
            <a:avLst/>
          </a:prstGeom>
        </p:spPr>
      </p:pic>
    </p:spTree>
    <p:extLst>
      <p:ext uri="{BB962C8B-B14F-4D97-AF65-F5344CB8AC3E}">
        <p14:creationId xmlns:p14="http://schemas.microsoft.com/office/powerpoint/2010/main" val="2067932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77" y="132736"/>
            <a:ext cx="10648336" cy="648929"/>
          </a:xfrm>
        </p:spPr>
        <p:txBody>
          <a:bodyPr>
            <a:normAutofit fontScale="90000"/>
          </a:bodyPr>
          <a:lstStyle/>
          <a:p>
            <a:r>
              <a:rPr lang="en-US" dirty="0" smtClean="0"/>
              <a:t> Key Drivers of Economic Activity by </a:t>
            </a:r>
            <a:r>
              <a:rPr lang="en-US" dirty="0" err="1" smtClean="0"/>
              <a:t>Masvingo</a:t>
            </a:r>
            <a:r>
              <a:rPr lang="en-US" dirty="0" smtClean="0"/>
              <a:t> Province.</a:t>
            </a:r>
            <a:endParaRPr lang="en-US" dirty="0"/>
          </a:p>
        </p:txBody>
      </p:sp>
      <p:sp>
        <p:nvSpPr>
          <p:cNvPr id="3" name="Content Placeholder 2"/>
          <p:cNvSpPr>
            <a:spLocks noGrp="1"/>
          </p:cNvSpPr>
          <p:nvPr>
            <p:ph idx="1"/>
          </p:nvPr>
        </p:nvSpPr>
        <p:spPr>
          <a:xfrm>
            <a:off x="677334" y="1327355"/>
            <a:ext cx="8596668" cy="4714007"/>
          </a:xfrm>
        </p:spPr>
        <p:txBody>
          <a:bodyPr/>
          <a:lstStyle/>
          <a:p>
            <a:pPr marL="0" indent="0">
              <a:buNone/>
            </a:pPr>
            <a:r>
              <a:rPr lang="en-US" dirty="0" smtClean="0"/>
              <a:t>According to recently published ZIMSTATS statistics surveys:</a:t>
            </a:r>
          </a:p>
        </p:txBody>
      </p:sp>
      <p:pic>
        <p:nvPicPr>
          <p:cNvPr id="7" name="Picture 6"/>
          <p:cNvPicPr>
            <a:picLocks noChangeAspect="1"/>
          </p:cNvPicPr>
          <p:nvPr/>
        </p:nvPicPr>
        <p:blipFill>
          <a:blip r:embed="rId3"/>
          <a:stretch>
            <a:fillRect/>
          </a:stretch>
        </p:blipFill>
        <p:spPr>
          <a:xfrm>
            <a:off x="0" y="1017639"/>
            <a:ext cx="12192000" cy="5914103"/>
          </a:xfrm>
          <a:prstGeom prst="rect">
            <a:avLst/>
          </a:prstGeom>
        </p:spPr>
      </p:pic>
    </p:spTree>
    <p:extLst>
      <p:ext uri="{BB962C8B-B14F-4D97-AF65-F5344CB8AC3E}">
        <p14:creationId xmlns:p14="http://schemas.microsoft.com/office/powerpoint/2010/main" val="1361916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6EFE14-4968-4883-A177-3F25421BB136}"/>
              </a:ext>
            </a:extLst>
          </p:cNvPr>
          <p:cNvSpPr>
            <a:spLocks noGrp="1"/>
          </p:cNvSpPr>
          <p:nvPr>
            <p:ph type="title"/>
          </p:nvPr>
        </p:nvSpPr>
        <p:spPr>
          <a:xfrm>
            <a:off x="1" y="68826"/>
            <a:ext cx="10353368" cy="865239"/>
          </a:xfrm>
        </p:spPr>
        <p:txBody>
          <a:bodyPr>
            <a:normAutofit/>
          </a:bodyPr>
          <a:lstStyle/>
          <a:p>
            <a:pPr>
              <a:defRPr/>
            </a:pPr>
            <a:r>
              <a:rPr lang="en-US" sz="3200" b="1" dirty="0">
                <a:solidFill>
                  <a:schemeClr val="tx1"/>
                </a:solidFill>
                <a:latin typeface="ITC Bookman" panose="02050504040505020204" pitchFamily="18" charset="0"/>
                <a:cs typeface="Levenim MT" pitchFamily="2" charset="-79"/>
              </a:rPr>
              <a:t>Prospective Economic </a:t>
            </a:r>
            <a:r>
              <a:rPr lang="en-US" sz="3200" b="1" dirty="0" smtClean="0">
                <a:solidFill>
                  <a:schemeClr val="tx1"/>
                </a:solidFill>
                <a:latin typeface="ITC Bookman" panose="02050504040505020204" pitchFamily="18" charset="0"/>
                <a:cs typeface="Levenim MT" pitchFamily="2" charset="-79"/>
              </a:rPr>
              <a:t>Drivers </a:t>
            </a:r>
            <a:r>
              <a:rPr lang="en-US" sz="3200" b="1" dirty="0">
                <a:solidFill>
                  <a:schemeClr val="tx1"/>
                </a:solidFill>
                <a:latin typeface="ITC Bookman" panose="02050504040505020204" pitchFamily="18" charset="0"/>
                <a:cs typeface="Levenim MT" pitchFamily="2" charset="-79"/>
              </a:rPr>
              <a:t>in </a:t>
            </a:r>
            <a:r>
              <a:rPr lang="en-US" sz="3200" b="1" dirty="0" err="1">
                <a:solidFill>
                  <a:schemeClr val="tx1"/>
                </a:solidFill>
                <a:latin typeface="ITC Bookman" panose="02050504040505020204" pitchFamily="18" charset="0"/>
                <a:cs typeface="Levenim MT" pitchFamily="2" charset="-79"/>
              </a:rPr>
              <a:t>Masvingo</a:t>
            </a:r>
            <a:r>
              <a:rPr lang="en-US" sz="3200" b="1" dirty="0">
                <a:solidFill>
                  <a:schemeClr val="tx1"/>
                </a:solidFill>
                <a:latin typeface="ITC Bookman" panose="02050504040505020204" pitchFamily="18" charset="0"/>
                <a:cs typeface="Levenim MT" pitchFamily="2" charset="-79"/>
              </a:rPr>
              <a:t> Province</a:t>
            </a:r>
            <a:r>
              <a:rPr lang="en-US" sz="3200" dirty="0">
                <a:solidFill>
                  <a:schemeClr val="tx1"/>
                </a:solidFill>
                <a:latin typeface="ITC Bookman" panose="02050504040505020204" pitchFamily="18" charset="0"/>
                <a:cs typeface="Levenim MT" pitchFamily="2" charset="-79"/>
              </a:rPr>
              <a:t>?</a:t>
            </a:r>
          </a:p>
        </p:txBody>
      </p:sp>
      <p:sp>
        <p:nvSpPr>
          <p:cNvPr id="3" name="Content Placeholder 2">
            <a:extLst>
              <a:ext uri="{FF2B5EF4-FFF2-40B4-BE49-F238E27FC236}">
                <a16:creationId xmlns:a16="http://schemas.microsoft.com/office/drawing/2014/main" xmlns="" id="{A08DD34D-56F8-4499-8CC8-81FE8E7669DF}"/>
              </a:ext>
            </a:extLst>
          </p:cNvPr>
          <p:cNvSpPr>
            <a:spLocks noGrp="1"/>
          </p:cNvSpPr>
          <p:nvPr>
            <p:ph idx="1"/>
          </p:nvPr>
        </p:nvSpPr>
        <p:spPr>
          <a:xfrm>
            <a:off x="838200" y="1091381"/>
            <a:ext cx="10515600" cy="5766619"/>
          </a:xfrm>
        </p:spPr>
        <p:txBody>
          <a:bodyPr>
            <a:normAutofit/>
          </a:bodyPr>
          <a:lstStyle/>
          <a:p>
            <a:pPr marL="365760" indent="-256032">
              <a:buNone/>
              <a:defRPr/>
            </a:pPr>
            <a:r>
              <a:rPr lang="en-US" sz="2400" b="1" dirty="0">
                <a:solidFill>
                  <a:schemeClr val="tx1"/>
                </a:solidFill>
                <a:latin typeface="Trebuchet MS" panose="020B0603020202020204" pitchFamily="34" charset="0"/>
                <a:cs typeface="Levenim MT" pitchFamily="2" charset="-79"/>
              </a:rPr>
              <a:t>Investors can capitalize on:</a:t>
            </a:r>
          </a:p>
          <a:p>
            <a:pPr marL="365760" indent="-256032">
              <a:buNone/>
              <a:defRPr/>
            </a:pPr>
            <a:endParaRPr lang="en-US" sz="2400" b="1" dirty="0">
              <a:solidFill>
                <a:schemeClr val="tx1"/>
              </a:solidFill>
              <a:latin typeface="Trebuchet MS" panose="020B0603020202020204" pitchFamily="34" charset="0"/>
              <a:cs typeface="Levenim MT" pitchFamily="2" charset="-79"/>
            </a:endParaRPr>
          </a:p>
          <a:p>
            <a:pPr marL="452628" indent="-342900">
              <a:buFont typeface="Wingdings" panose="05000000000000000000" pitchFamily="2" charset="2"/>
              <a:buChar char="§"/>
              <a:defRPr/>
            </a:pPr>
            <a:r>
              <a:rPr lang="en-US" sz="2400" b="1" dirty="0">
                <a:solidFill>
                  <a:schemeClr val="tx1"/>
                </a:solidFill>
                <a:latin typeface="Trebuchet MS" panose="020B0603020202020204" pitchFamily="34" charset="0"/>
                <a:cs typeface="Levenim MT" pitchFamily="2" charset="-79"/>
              </a:rPr>
              <a:t>The proposed New Ethanol Plant in Mwenezi District</a:t>
            </a:r>
          </a:p>
          <a:p>
            <a:pPr marL="452628" indent="-342900">
              <a:buFont typeface="Wingdings" panose="05000000000000000000" pitchFamily="2" charset="2"/>
              <a:buChar char="§"/>
              <a:defRPr/>
            </a:pPr>
            <a:r>
              <a:rPr lang="en-US" sz="2400" b="1" dirty="0">
                <a:solidFill>
                  <a:schemeClr val="tx1"/>
                </a:solidFill>
                <a:latin typeface="Trebuchet MS" panose="020B0603020202020204" pitchFamily="34" charset="0"/>
                <a:cs typeface="Levenim MT" pitchFamily="2" charset="-79"/>
              </a:rPr>
              <a:t>Development of Beef value chains in Mwenezi and Chiredzi Districts- tanneries and Abattoirs</a:t>
            </a:r>
          </a:p>
          <a:p>
            <a:pPr marL="452628" indent="-342900">
              <a:buFont typeface="Wingdings" panose="05000000000000000000" pitchFamily="2" charset="2"/>
              <a:buChar char="§"/>
              <a:defRPr/>
            </a:pPr>
            <a:r>
              <a:rPr lang="en-US" sz="2400" b="1" dirty="0">
                <a:solidFill>
                  <a:schemeClr val="tx1"/>
                </a:solidFill>
                <a:latin typeface="Trebuchet MS" panose="020B0603020202020204" pitchFamily="34" charset="0"/>
                <a:cs typeface="Levenim MT" pitchFamily="2" charset="-79"/>
              </a:rPr>
              <a:t>Real Estate development in all urban centres and at all Growth Points </a:t>
            </a:r>
          </a:p>
          <a:p>
            <a:pPr marL="452628" indent="-342900">
              <a:buFont typeface="Wingdings" panose="05000000000000000000" pitchFamily="2" charset="2"/>
              <a:buChar char="§"/>
              <a:defRPr/>
            </a:pPr>
            <a:r>
              <a:rPr lang="en-US" sz="2400" b="1" dirty="0">
                <a:solidFill>
                  <a:schemeClr val="tx1"/>
                </a:solidFill>
                <a:latin typeface="Trebuchet MS" panose="020B0603020202020204" pitchFamily="34" charset="0"/>
                <a:cs typeface="Levenim MT" pitchFamily="2" charset="-79"/>
              </a:rPr>
              <a:t>Construction of Mini Hydro Power stations- Manyuchi Dam and Siya Dam</a:t>
            </a:r>
          </a:p>
          <a:p>
            <a:pPr marL="452628" indent="-342900">
              <a:buFont typeface="Wingdings" panose="05000000000000000000" pitchFamily="2" charset="2"/>
              <a:buChar char="§"/>
              <a:defRPr/>
            </a:pPr>
            <a:r>
              <a:rPr lang="en-US" sz="2400" b="1" dirty="0">
                <a:solidFill>
                  <a:schemeClr val="tx1"/>
                </a:solidFill>
                <a:latin typeface="Trebuchet MS" panose="020B0603020202020204" pitchFamily="34" charset="0"/>
                <a:cs typeface="Levenim MT" pitchFamily="2" charset="-79"/>
              </a:rPr>
              <a:t>Solar Farms – Gutu District, Chivi District, Zaka District, Chiredzi District, </a:t>
            </a:r>
            <a:r>
              <a:rPr lang="en-US" sz="2400" b="1" dirty="0" err="1" smtClean="0">
                <a:solidFill>
                  <a:schemeClr val="tx1"/>
                </a:solidFill>
                <a:latin typeface="Trebuchet MS" panose="020B0603020202020204" pitchFamily="34" charset="0"/>
                <a:cs typeface="Levenim MT" pitchFamily="2" charset="-79"/>
              </a:rPr>
              <a:t>Masvingo</a:t>
            </a:r>
            <a:r>
              <a:rPr lang="en-US" sz="2400" b="1" dirty="0" smtClean="0">
                <a:solidFill>
                  <a:schemeClr val="tx1"/>
                </a:solidFill>
                <a:latin typeface="Trebuchet MS" panose="020B0603020202020204" pitchFamily="34" charset="0"/>
                <a:cs typeface="Levenim MT" pitchFamily="2" charset="-79"/>
              </a:rPr>
              <a:t>, </a:t>
            </a:r>
            <a:r>
              <a:rPr lang="en-US" sz="2400" b="1" dirty="0" err="1" smtClean="0">
                <a:solidFill>
                  <a:schemeClr val="tx1"/>
                </a:solidFill>
                <a:latin typeface="Trebuchet MS" panose="020B0603020202020204" pitchFamily="34" charset="0"/>
                <a:cs typeface="Levenim MT" pitchFamily="2" charset="-79"/>
              </a:rPr>
              <a:t>Mwenezi</a:t>
            </a:r>
            <a:r>
              <a:rPr lang="en-US" sz="2400" b="1" dirty="0" smtClean="0">
                <a:solidFill>
                  <a:schemeClr val="tx1"/>
                </a:solidFill>
                <a:latin typeface="Trebuchet MS" panose="020B0603020202020204" pitchFamily="34" charset="0"/>
                <a:cs typeface="Levenim MT" pitchFamily="2" charset="-79"/>
              </a:rPr>
              <a:t> </a:t>
            </a:r>
            <a:r>
              <a:rPr lang="en-US" sz="2400" b="1" dirty="0">
                <a:solidFill>
                  <a:schemeClr val="tx1"/>
                </a:solidFill>
                <a:latin typeface="Trebuchet MS" panose="020B0603020202020204" pitchFamily="34" charset="0"/>
                <a:cs typeface="Levenim MT" pitchFamily="2" charset="-79"/>
              </a:rPr>
              <a:t>Districts</a:t>
            </a:r>
          </a:p>
          <a:p>
            <a:pPr marL="365760" indent="-256032">
              <a:buFont typeface="Wingdings" pitchFamily="2" charset="2"/>
              <a:buChar char="q"/>
              <a:defRPr/>
            </a:pPr>
            <a:endParaRPr lang="en-US" dirty="0">
              <a:latin typeface="ITC Bookman" panose="02050504040505020204" pitchFamily="18" charset="0"/>
              <a:cs typeface="Levenim MT" pitchFamily="2" charset="-79"/>
            </a:endParaRPr>
          </a:p>
          <a:p>
            <a:pPr marL="365760" indent="-256032">
              <a:buNone/>
              <a:defRPr/>
            </a:pPr>
            <a:endParaRPr lang="en-US" dirty="0"/>
          </a:p>
          <a:p>
            <a:pPr marL="365760" indent="-256032">
              <a:buFont typeface="Wingdings 3"/>
              <a:buChar char=""/>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6EFE14-4968-4883-A177-3F25421BB136}"/>
              </a:ext>
            </a:extLst>
          </p:cNvPr>
          <p:cNvSpPr>
            <a:spLocks noGrp="1"/>
          </p:cNvSpPr>
          <p:nvPr>
            <p:ph type="title"/>
          </p:nvPr>
        </p:nvSpPr>
        <p:spPr>
          <a:xfrm>
            <a:off x="285135" y="39329"/>
            <a:ext cx="11582400" cy="1022555"/>
          </a:xfrm>
        </p:spPr>
        <p:txBody>
          <a:bodyPr>
            <a:normAutofit/>
          </a:bodyPr>
          <a:lstStyle/>
          <a:p>
            <a:pPr>
              <a:defRPr/>
            </a:pPr>
            <a:r>
              <a:rPr lang="en-US" sz="3200" b="1" dirty="0">
                <a:solidFill>
                  <a:schemeClr val="tx1"/>
                </a:solidFill>
                <a:latin typeface="ITC Bookman" panose="02050504040505020204" pitchFamily="18" charset="0"/>
                <a:cs typeface="Levenim MT" pitchFamily="2" charset="-79"/>
              </a:rPr>
              <a:t>Prospective Economic </a:t>
            </a:r>
            <a:r>
              <a:rPr lang="en-US" sz="3200" b="1" dirty="0" smtClean="0">
                <a:solidFill>
                  <a:schemeClr val="tx1"/>
                </a:solidFill>
                <a:latin typeface="ITC Bookman" panose="02050504040505020204" pitchFamily="18" charset="0"/>
                <a:cs typeface="Levenim MT" pitchFamily="2" charset="-79"/>
              </a:rPr>
              <a:t>Drivers </a:t>
            </a:r>
            <a:r>
              <a:rPr lang="en-US" sz="3200" b="1" dirty="0" err="1">
                <a:solidFill>
                  <a:schemeClr val="tx1"/>
                </a:solidFill>
                <a:latin typeface="ITC Bookman" panose="02050504040505020204" pitchFamily="18" charset="0"/>
                <a:cs typeface="Levenim MT" pitchFamily="2" charset="-79"/>
              </a:rPr>
              <a:t>conti</a:t>
            </a:r>
            <a:r>
              <a:rPr lang="en-US" sz="3200" b="1" dirty="0">
                <a:solidFill>
                  <a:schemeClr val="tx1"/>
                </a:solidFill>
                <a:latin typeface="ITC Bookman" panose="02050504040505020204" pitchFamily="18" charset="0"/>
                <a:cs typeface="Levenim MT" pitchFamily="2" charset="-79"/>
              </a:rPr>
              <a:t>…….</a:t>
            </a:r>
            <a:endParaRPr lang="en-US" sz="3200" dirty="0">
              <a:solidFill>
                <a:schemeClr val="tx1"/>
              </a:solidFill>
              <a:latin typeface="ITC Bookman" panose="02050504040505020204" pitchFamily="18" charset="0"/>
              <a:cs typeface="Levenim MT" pitchFamily="2" charset="-79"/>
            </a:endParaRPr>
          </a:p>
        </p:txBody>
      </p:sp>
      <p:sp>
        <p:nvSpPr>
          <p:cNvPr id="3" name="Content Placeholder 2">
            <a:extLst>
              <a:ext uri="{FF2B5EF4-FFF2-40B4-BE49-F238E27FC236}">
                <a16:creationId xmlns:a16="http://schemas.microsoft.com/office/drawing/2014/main" xmlns="" id="{A08DD34D-56F8-4499-8CC8-81FE8E7669DF}"/>
              </a:ext>
            </a:extLst>
          </p:cNvPr>
          <p:cNvSpPr>
            <a:spLocks noGrp="1"/>
          </p:cNvSpPr>
          <p:nvPr>
            <p:ph idx="1"/>
          </p:nvPr>
        </p:nvSpPr>
        <p:spPr>
          <a:xfrm>
            <a:off x="103239" y="1061884"/>
            <a:ext cx="11250561" cy="5796116"/>
          </a:xfrm>
        </p:spPr>
        <p:txBody>
          <a:bodyPr>
            <a:normAutofit/>
          </a:bodyPr>
          <a:lstStyle/>
          <a:p>
            <a:pPr marL="365760" indent="-256032">
              <a:buNone/>
              <a:defRPr/>
            </a:pPr>
            <a:r>
              <a:rPr lang="en-US" sz="2300" b="1" dirty="0">
                <a:solidFill>
                  <a:schemeClr val="tx1"/>
                </a:solidFill>
                <a:latin typeface="Trebuchet MS" panose="020B0603020202020204" pitchFamily="34" charset="0"/>
                <a:cs typeface="Levenim MT" pitchFamily="2" charset="-79"/>
              </a:rPr>
              <a:t>Investors can capitalize on:</a:t>
            </a:r>
          </a:p>
          <a:p>
            <a:pPr marL="365760" indent="-256032">
              <a:buNone/>
              <a:defRPr/>
            </a:pPr>
            <a:endParaRPr lang="en-US" sz="2300" b="1" dirty="0">
              <a:solidFill>
                <a:schemeClr val="tx1"/>
              </a:solidFill>
              <a:latin typeface="Trebuchet MS" panose="020B0603020202020204" pitchFamily="34" charset="0"/>
              <a:cs typeface="Levenim MT" pitchFamily="2" charset="-79"/>
            </a:endParaRPr>
          </a:p>
          <a:p>
            <a:pPr marL="452628" lvl="0">
              <a:buClr>
                <a:srgbClr val="90C226"/>
              </a:buClr>
              <a:buFont typeface="Wingdings" panose="05000000000000000000" pitchFamily="2" charset="2"/>
              <a:buChar char="§"/>
              <a:defRPr/>
            </a:pPr>
            <a:r>
              <a:rPr lang="en-US" sz="2300" b="1" dirty="0">
                <a:solidFill>
                  <a:prstClr val="black"/>
                </a:solidFill>
                <a:latin typeface="Trebuchet MS" panose="020B0603020202020204" pitchFamily="34" charset="0"/>
                <a:cs typeface="Levenim MT" pitchFamily="2" charset="-79"/>
              </a:rPr>
              <a:t>Eco-Tourism Development around the </a:t>
            </a:r>
            <a:r>
              <a:rPr lang="en-US" sz="2300" b="1" dirty="0" err="1">
                <a:solidFill>
                  <a:prstClr val="black"/>
                </a:solidFill>
                <a:latin typeface="Trebuchet MS" panose="020B0603020202020204" pitchFamily="34" charset="0"/>
                <a:cs typeface="Levenim MT" pitchFamily="2" charset="-79"/>
              </a:rPr>
              <a:t>Tugwi</a:t>
            </a:r>
            <a:r>
              <a:rPr lang="en-US" sz="2300" b="1" dirty="0">
                <a:solidFill>
                  <a:prstClr val="black"/>
                </a:solidFill>
                <a:latin typeface="Trebuchet MS" panose="020B0603020202020204" pitchFamily="34" charset="0"/>
                <a:cs typeface="Levenim MT" pitchFamily="2" charset="-79"/>
              </a:rPr>
              <a:t> </a:t>
            </a:r>
            <a:r>
              <a:rPr lang="en-US" sz="2300" b="1" dirty="0" err="1">
                <a:solidFill>
                  <a:prstClr val="black"/>
                </a:solidFill>
                <a:latin typeface="Trebuchet MS" panose="020B0603020202020204" pitchFamily="34" charset="0"/>
                <a:cs typeface="Levenim MT" pitchFamily="2" charset="-79"/>
              </a:rPr>
              <a:t>Mukosi</a:t>
            </a:r>
            <a:r>
              <a:rPr lang="en-US" sz="2300" b="1" dirty="0">
                <a:solidFill>
                  <a:prstClr val="black"/>
                </a:solidFill>
                <a:latin typeface="Trebuchet MS" panose="020B0603020202020204" pitchFamily="34" charset="0"/>
                <a:cs typeface="Levenim MT" pitchFamily="2" charset="-79"/>
              </a:rPr>
              <a:t> ,</a:t>
            </a:r>
            <a:r>
              <a:rPr lang="en-US" sz="2300" b="1" dirty="0" err="1">
                <a:solidFill>
                  <a:prstClr val="black"/>
                </a:solidFill>
                <a:latin typeface="Trebuchet MS" panose="020B0603020202020204" pitchFamily="34" charset="0"/>
                <a:cs typeface="Levenim MT" pitchFamily="2" charset="-79"/>
              </a:rPr>
              <a:t>Mutirikwi</a:t>
            </a:r>
            <a:r>
              <a:rPr lang="en-US" sz="2300" b="1" dirty="0">
                <a:solidFill>
                  <a:prstClr val="black"/>
                </a:solidFill>
                <a:latin typeface="Trebuchet MS" panose="020B0603020202020204" pitchFamily="34" charset="0"/>
                <a:cs typeface="Levenim MT" pitchFamily="2" charset="-79"/>
              </a:rPr>
              <a:t> Dam, </a:t>
            </a:r>
            <a:r>
              <a:rPr lang="en-US" sz="2300" b="1" dirty="0" err="1">
                <a:solidFill>
                  <a:prstClr val="black"/>
                </a:solidFill>
                <a:latin typeface="Trebuchet MS" panose="020B0603020202020204" pitchFamily="34" charset="0"/>
                <a:cs typeface="Levenim MT" pitchFamily="2" charset="-79"/>
              </a:rPr>
              <a:t>Siya</a:t>
            </a:r>
            <a:r>
              <a:rPr lang="en-US" sz="2300" b="1" dirty="0">
                <a:solidFill>
                  <a:prstClr val="black"/>
                </a:solidFill>
                <a:latin typeface="Trebuchet MS" panose="020B0603020202020204" pitchFamily="34" charset="0"/>
                <a:cs typeface="Levenim MT" pitchFamily="2" charset="-79"/>
              </a:rPr>
              <a:t>, </a:t>
            </a:r>
            <a:r>
              <a:rPr lang="en-US" sz="2300" b="1" dirty="0" err="1">
                <a:solidFill>
                  <a:prstClr val="black"/>
                </a:solidFill>
                <a:latin typeface="Trebuchet MS" panose="020B0603020202020204" pitchFamily="34" charset="0"/>
                <a:cs typeface="Levenim MT" pitchFamily="2" charset="-79"/>
              </a:rPr>
              <a:t>Manjirenji</a:t>
            </a:r>
            <a:r>
              <a:rPr lang="en-US" sz="2300" b="1" dirty="0">
                <a:solidFill>
                  <a:prstClr val="black"/>
                </a:solidFill>
                <a:latin typeface="Trebuchet MS" panose="020B0603020202020204" pitchFamily="34" charset="0"/>
                <a:cs typeface="Levenim MT" pitchFamily="2" charset="-79"/>
              </a:rPr>
              <a:t>, </a:t>
            </a:r>
            <a:r>
              <a:rPr lang="en-US" sz="2300" b="1" dirty="0" err="1">
                <a:solidFill>
                  <a:prstClr val="black"/>
                </a:solidFill>
                <a:latin typeface="Trebuchet MS" panose="020B0603020202020204" pitchFamily="34" charset="0"/>
                <a:cs typeface="Levenim MT" pitchFamily="2" charset="-79"/>
              </a:rPr>
              <a:t>Manyuchi</a:t>
            </a:r>
            <a:r>
              <a:rPr lang="en-US" sz="2300" b="1" dirty="0">
                <a:solidFill>
                  <a:prstClr val="black"/>
                </a:solidFill>
                <a:latin typeface="Trebuchet MS" panose="020B0603020202020204" pitchFamily="34" charset="0"/>
                <a:cs typeface="Levenim MT" pitchFamily="2" charset="-79"/>
              </a:rPr>
              <a:t> </a:t>
            </a:r>
          </a:p>
          <a:p>
            <a:pPr marL="452628" lvl="0">
              <a:buClr>
                <a:srgbClr val="90C226"/>
              </a:buClr>
              <a:buFont typeface="Wingdings" panose="05000000000000000000" pitchFamily="2" charset="2"/>
              <a:buChar char="§"/>
              <a:defRPr/>
            </a:pPr>
            <a:r>
              <a:rPr lang="en-US" sz="2300" b="1" dirty="0">
                <a:solidFill>
                  <a:schemeClr val="tx1"/>
                </a:solidFill>
                <a:latin typeface="Trebuchet MS" panose="020B0603020202020204" pitchFamily="34" charset="0"/>
                <a:cs typeface="Levenim MT" pitchFamily="2" charset="-79"/>
              </a:rPr>
              <a:t>Development of Cold Chains at </a:t>
            </a:r>
            <a:r>
              <a:rPr lang="en-US" sz="2300" b="1" dirty="0" err="1">
                <a:solidFill>
                  <a:schemeClr val="tx1"/>
                </a:solidFill>
                <a:latin typeface="Trebuchet MS" panose="020B0603020202020204" pitchFamily="34" charset="0"/>
                <a:cs typeface="Levenim MT" pitchFamily="2" charset="-79"/>
              </a:rPr>
              <a:t>Tugwi</a:t>
            </a:r>
            <a:r>
              <a:rPr lang="en-US" sz="2300" b="1" dirty="0">
                <a:solidFill>
                  <a:schemeClr val="tx1"/>
                </a:solidFill>
                <a:latin typeface="Trebuchet MS" panose="020B0603020202020204" pitchFamily="34" charset="0"/>
                <a:cs typeface="Levenim MT" pitchFamily="2" charset="-79"/>
              </a:rPr>
              <a:t> </a:t>
            </a:r>
            <a:r>
              <a:rPr lang="en-US" sz="2300" b="1" dirty="0" err="1">
                <a:solidFill>
                  <a:schemeClr val="tx1"/>
                </a:solidFill>
                <a:latin typeface="Trebuchet MS" panose="020B0603020202020204" pitchFamily="34" charset="0"/>
                <a:cs typeface="Levenim MT" pitchFamily="2" charset="-79"/>
              </a:rPr>
              <a:t>Mukosi</a:t>
            </a:r>
            <a:r>
              <a:rPr lang="en-US" sz="2300" b="1" dirty="0">
                <a:solidFill>
                  <a:schemeClr val="tx1"/>
                </a:solidFill>
                <a:latin typeface="Trebuchet MS" panose="020B0603020202020204" pitchFamily="34" charset="0"/>
                <a:cs typeface="Levenim MT" pitchFamily="2" charset="-79"/>
              </a:rPr>
              <a:t> Dam</a:t>
            </a:r>
          </a:p>
          <a:p>
            <a:pPr marL="452628" indent="-342900">
              <a:buFont typeface="Wingdings" panose="05000000000000000000" pitchFamily="2" charset="2"/>
              <a:buChar char="§"/>
              <a:defRPr/>
            </a:pPr>
            <a:r>
              <a:rPr lang="en-US" sz="2300" b="1" dirty="0">
                <a:solidFill>
                  <a:schemeClr val="tx1"/>
                </a:solidFill>
                <a:latin typeface="Trebuchet MS" panose="020B0603020202020204" pitchFamily="34" charset="0"/>
                <a:cs typeface="Levenim MT" pitchFamily="2" charset="-79"/>
              </a:rPr>
              <a:t>Horticulture development in all Districts</a:t>
            </a:r>
          </a:p>
          <a:p>
            <a:pPr marL="452628" indent="-342900">
              <a:buFont typeface="Wingdings" panose="05000000000000000000" pitchFamily="2" charset="2"/>
              <a:buChar char="§"/>
              <a:defRPr/>
            </a:pPr>
            <a:r>
              <a:rPr lang="en-US" sz="2300" b="1" dirty="0">
                <a:solidFill>
                  <a:schemeClr val="tx1"/>
                </a:solidFill>
                <a:latin typeface="Trebuchet MS" panose="020B0603020202020204" pitchFamily="34" charset="0"/>
                <a:cs typeface="Levenim MT" pitchFamily="2" charset="-79"/>
              </a:rPr>
              <a:t>Fisheries Development at </a:t>
            </a:r>
            <a:r>
              <a:rPr lang="en-US" sz="2300" b="1" dirty="0" err="1">
                <a:solidFill>
                  <a:schemeClr val="tx1"/>
                </a:solidFill>
                <a:latin typeface="Trebuchet MS" panose="020B0603020202020204" pitchFamily="34" charset="0"/>
                <a:cs typeface="Levenim MT" pitchFamily="2" charset="-79"/>
              </a:rPr>
              <a:t>Tugwi</a:t>
            </a:r>
            <a:r>
              <a:rPr lang="en-US" sz="2300" b="1" dirty="0">
                <a:solidFill>
                  <a:schemeClr val="tx1"/>
                </a:solidFill>
                <a:latin typeface="Trebuchet MS" panose="020B0603020202020204" pitchFamily="34" charset="0"/>
                <a:cs typeface="Levenim MT" pitchFamily="2" charset="-79"/>
              </a:rPr>
              <a:t> </a:t>
            </a:r>
            <a:r>
              <a:rPr lang="en-US" sz="2300" b="1" dirty="0" err="1">
                <a:solidFill>
                  <a:schemeClr val="tx1"/>
                </a:solidFill>
                <a:latin typeface="Trebuchet MS" panose="020B0603020202020204" pitchFamily="34" charset="0"/>
                <a:cs typeface="Levenim MT" pitchFamily="2" charset="-79"/>
              </a:rPr>
              <a:t>Mukosi</a:t>
            </a:r>
            <a:r>
              <a:rPr lang="en-US" sz="2300" b="1" dirty="0">
                <a:solidFill>
                  <a:schemeClr val="tx1"/>
                </a:solidFill>
                <a:latin typeface="Trebuchet MS" panose="020B0603020202020204" pitchFamily="34" charset="0"/>
                <a:cs typeface="Levenim MT" pitchFamily="2" charset="-79"/>
              </a:rPr>
              <a:t> Dam</a:t>
            </a:r>
          </a:p>
          <a:p>
            <a:pPr marL="452628" indent="-342900">
              <a:buFont typeface="Wingdings" panose="05000000000000000000" pitchFamily="2" charset="2"/>
              <a:buChar char="§"/>
              <a:defRPr/>
            </a:pPr>
            <a:r>
              <a:rPr lang="en-US" sz="2300" b="1" dirty="0">
                <a:solidFill>
                  <a:schemeClr val="tx1"/>
                </a:solidFill>
                <a:latin typeface="Trebuchet MS" panose="020B0603020202020204" pitchFamily="34" charset="0"/>
                <a:cs typeface="Levenim MT" pitchFamily="2" charset="-79"/>
              </a:rPr>
              <a:t>A prospective crocodile abattoir in </a:t>
            </a:r>
            <a:r>
              <a:rPr lang="en-US" sz="2300" b="1" dirty="0" err="1">
                <a:solidFill>
                  <a:schemeClr val="tx1"/>
                </a:solidFill>
                <a:latin typeface="Trebuchet MS" panose="020B0603020202020204" pitchFamily="34" charset="0"/>
                <a:cs typeface="Levenim MT" pitchFamily="2" charset="-79"/>
              </a:rPr>
              <a:t>Mwenezi</a:t>
            </a:r>
            <a:r>
              <a:rPr lang="en-US" sz="2300" b="1" dirty="0">
                <a:solidFill>
                  <a:schemeClr val="tx1"/>
                </a:solidFill>
                <a:latin typeface="Trebuchet MS" panose="020B0603020202020204" pitchFamily="34" charset="0"/>
                <a:cs typeface="Levenim MT" pitchFamily="2" charset="-79"/>
              </a:rPr>
              <a:t> District</a:t>
            </a:r>
          </a:p>
          <a:p>
            <a:pPr marL="452628" indent="-342900">
              <a:buFont typeface="Wingdings" panose="05000000000000000000" pitchFamily="2" charset="2"/>
              <a:buChar char="§"/>
              <a:defRPr/>
            </a:pPr>
            <a:r>
              <a:rPr lang="en-US" sz="2300" b="1" dirty="0">
                <a:solidFill>
                  <a:schemeClr val="tx1"/>
                </a:solidFill>
                <a:latin typeface="Trebuchet MS" panose="020B0603020202020204" pitchFamily="34" charset="0"/>
                <a:cs typeface="Levenim MT" pitchFamily="2" charset="-79"/>
              </a:rPr>
              <a:t>Prospective Sugar milling Plants at </a:t>
            </a:r>
            <a:r>
              <a:rPr lang="en-US" sz="2300" b="1" dirty="0" err="1">
                <a:solidFill>
                  <a:schemeClr val="tx1"/>
                </a:solidFill>
                <a:latin typeface="Trebuchet MS" panose="020B0603020202020204" pitchFamily="34" charset="0"/>
                <a:cs typeface="Levenim MT" pitchFamily="2" charset="-79"/>
              </a:rPr>
              <a:t>Mkwasine</a:t>
            </a:r>
            <a:r>
              <a:rPr lang="en-US" sz="2300" b="1" dirty="0">
                <a:solidFill>
                  <a:schemeClr val="tx1"/>
                </a:solidFill>
                <a:latin typeface="Trebuchet MS" panose="020B0603020202020204" pitchFamily="34" charset="0"/>
                <a:cs typeface="Levenim MT" pitchFamily="2" charset="-79"/>
              </a:rPr>
              <a:t> &amp; </a:t>
            </a:r>
            <a:r>
              <a:rPr lang="en-US" sz="2300" b="1" dirty="0" err="1">
                <a:solidFill>
                  <a:schemeClr val="tx1"/>
                </a:solidFill>
                <a:latin typeface="Trebuchet MS" panose="020B0603020202020204" pitchFamily="34" charset="0"/>
                <a:cs typeface="Levenim MT" pitchFamily="2" charset="-79"/>
              </a:rPr>
              <a:t>Mwenezi</a:t>
            </a:r>
            <a:endParaRPr lang="en-US" sz="2300" b="1" dirty="0">
              <a:solidFill>
                <a:schemeClr val="tx1"/>
              </a:solidFill>
              <a:latin typeface="Trebuchet MS" panose="020B0603020202020204" pitchFamily="34" charset="0"/>
              <a:cs typeface="Levenim MT" pitchFamily="2" charset="-79"/>
            </a:endParaRPr>
          </a:p>
          <a:p>
            <a:pPr marL="452628" indent="-342900">
              <a:buFont typeface="Wingdings" panose="05000000000000000000" pitchFamily="2" charset="2"/>
              <a:buChar char="§"/>
              <a:defRPr/>
            </a:pPr>
            <a:r>
              <a:rPr lang="en-US" sz="2300" b="1" dirty="0">
                <a:solidFill>
                  <a:schemeClr val="tx1"/>
                </a:solidFill>
                <a:latin typeface="Trebuchet MS" panose="020B0603020202020204" pitchFamily="34" charset="0"/>
                <a:cs typeface="Levenim MT" pitchFamily="2" charset="-79"/>
              </a:rPr>
              <a:t>Resuscitation of Asbestos Mining at </a:t>
            </a:r>
            <a:r>
              <a:rPr lang="en-US" sz="2300" b="1" dirty="0" err="1">
                <a:solidFill>
                  <a:schemeClr val="tx1"/>
                </a:solidFill>
                <a:latin typeface="Trebuchet MS" panose="020B0603020202020204" pitchFamily="34" charset="0"/>
                <a:cs typeface="Levenim MT" pitchFamily="2" charset="-79"/>
              </a:rPr>
              <a:t>Mashava</a:t>
            </a:r>
            <a:r>
              <a:rPr lang="en-US" sz="2300" b="1" dirty="0">
                <a:solidFill>
                  <a:schemeClr val="tx1"/>
                </a:solidFill>
                <a:latin typeface="Trebuchet MS" panose="020B0603020202020204" pitchFamily="34" charset="0"/>
                <a:cs typeface="Levenim MT" pitchFamily="2" charset="-79"/>
              </a:rPr>
              <a:t> Mine</a:t>
            </a:r>
          </a:p>
          <a:p>
            <a:pPr marL="452628" indent="-342900">
              <a:buFont typeface="Wingdings" panose="05000000000000000000" pitchFamily="2" charset="2"/>
              <a:buChar char="§"/>
              <a:defRPr/>
            </a:pPr>
            <a:r>
              <a:rPr lang="en-US" sz="2300" b="1" dirty="0">
                <a:solidFill>
                  <a:schemeClr val="tx1"/>
                </a:solidFill>
                <a:latin typeface="Trebuchet MS" panose="020B0603020202020204" pitchFamily="34" charset="0"/>
                <a:cs typeface="Levenim MT" pitchFamily="2" charset="-79"/>
              </a:rPr>
              <a:t>Joint ventures in water conveyances development in the </a:t>
            </a:r>
            <a:r>
              <a:rPr lang="en-US" sz="2300" b="1" dirty="0" err="1">
                <a:solidFill>
                  <a:schemeClr val="tx1"/>
                </a:solidFill>
                <a:latin typeface="Trebuchet MS" panose="020B0603020202020204" pitchFamily="34" charset="0"/>
                <a:cs typeface="Levenim MT" pitchFamily="2" charset="-79"/>
              </a:rPr>
              <a:t>Lowveld</a:t>
            </a:r>
            <a:endParaRPr lang="en-US" sz="2300" b="1" dirty="0">
              <a:solidFill>
                <a:schemeClr val="tx1"/>
              </a:solidFill>
              <a:latin typeface="Trebuchet MS" panose="020B0603020202020204" pitchFamily="34" charset="0"/>
              <a:cs typeface="Levenim MT" pitchFamily="2" charset="-79"/>
            </a:endParaRPr>
          </a:p>
          <a:p>
            <a:pPr marL="452628" indent="-342900">
              <a:buFont typeface="Wingdings" panose="05000000000000000000" pitchFamily="2" charset="2"/>
              <a:buChar char="§"/>
              <a:defRPr/>
            </a:pPr>
            <a:endParaRPr lang="en-US" sz="2300" b="1" dirty="0">
              <a:solidFill>
                <a:schemeClr val="tx1"/>
              </a:solidFill>
              <a:latin typeface="ITC Bookman" panose="02050504040505020204" pitchFamily="18" charset="0"/>
              <a:cs typeface="Levenim MT" pitchFamily="2" charset="-79"/>
            </a:endParaRPr>
          </a:p>
          <a:p>
            <a:pPr marL="365760" indent="-256032">
              <a:buFont typeface="Wingdings" pitchFamily="2" charset="2"/>
              <a:buChar char="q"/>
              <a:defRPr/>
            </a:pPr>
            <a:endParaRPr lang="en-US" dirty="0">
              <a:latin typeface="ITC Bookman" panose="02050504040505020204" pitchFamily="18" charset="0"/>
              <a:cs typeface="Levenim MT" pitchFamily="2" charset="-79"/>
            </a:endParaRPr>
          </a:p>
          <a:p>
            <a:pPr marL="365760" indent="-256032">
              <a:buNone/>
              <a:defRPr/>
            </a:pPr>
            <a:endParaRPr lang="en-US" dirty="0"/>
          </a:p>
          <a:p>
            <a:pPr marL="365760" indent="-256032">
              <a:buFont typeface="Wingdings 3"/>
              <a:buChar char=""/>
              <a:defRPr/>
            </a:pPr>
            <a:endParaRPr lang="en-US" dirty="0"/>
          </a:p>
        </p:txBody>
      </p:sp>
    </p:spTree>
    <p:extLst>
      <p:ext uri="{BB962C8B-B14F-4D97-AF65-F5344CB8AC3E}">
        <p14:creationId xmlns:p14="http://schemas.microsoft.com/office/powerpoint/2010/main" val="3295861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332F33-2E49-899E-90B0-1B485DA4D7F5}"/>
              </a:ext>
            </a:extLst>
          </p:cNvPr>
          <p:cNvSpPr>
            <a:spLocks noGrp="1"/>
          </p:cNvSpPr>
          <p:nvPr>
            <p:ph type="title"/>
          </p:nvPr>
        </p:nvSpPr>
        <p:spPr>
          <a:xfrm>
            <a:off x="147485" y="196645"/>
            <a:ext cx="10854812" cy="717755"/>
          </a:xfrm>
        </p:spPr>
        <p:txBody>
          <a:bodyPr>
            <a:normAutofit/>
          </a:bodyPr>
          <a:lstStyle/>
          <a:p>
            <a:r>
              <a:rPr lang="en-GB" b="1" dirty="0"/>
              <a:t>INVESTMENT OPPORTUNITIES IN AGRICULTURE</a:t>
            </a:r>
            <a:endParaRPr lang="en-ZW" b="1" dirty="0"/>
          </a:p>
        </p:txBody>
      </p:sp>
      <p:sp>
        <p:nvSpPr>
          <p:cNvPr id="3" name="Content Placeholder 2">
            <a:extLst>
              <a:ext uri="{FF2B5EF4-FFF2-40B4-BE49-F238E27FC236}">
                <a16:creationId xmlns:a16="http://schemas.microsoft.com/office/drawing/2014/main" xmlns="" id="{58A034C3-6078-9A6D-7F16-24CD6FBE4643}"/>
              </a:ext>
            </a:extLst>
          </p:cNvPr>
          <p:cNvSpPr>
            <a:spLocks noGrp="1"/>
          </p:cNvSpPr>
          <p:nvPr>
            <p:ph idx="1"/>
          </p:nvPr>
        </p:nvSpPr>
        <p:spPr>
          <a:xfrm>
            <a:off x="147486" y="1047136"/>
            <a:ext cx="9881418" cy="5687962"/>
          </a:xfrm>
        </p:spPr>
        <p:txBody>
          <a:bodyPr>
            <a:normAutofit/>
          </a:bodyPr>
          <a:lstStyle/>
          <a:p>
            <a:pPr marL="452628" marR="0" lvl="0" algn="just" fontAlgn="auto">
              <a:buFont typeface="Wingdings" panose="05000000000000000000" pitchFamily="2" charset="2"/>
              <a:buChar char="§"/>
              <a:tabLst/>
              <a:defRPr/>
            </a:pPr>
            <a:r>
              <a:rPr lang="en-US" sz="2300" b="1" dirty="0">
                <a:latin typeface="Trebuchet MS" panose="020B0603020202020204" pitchFamily="34" charset="0"/>
                <a:cs typeface="Levenim MT" pitchFamily="2" charset="-79"/>
              </a:rPr>
              <a:t>Of all the water in the country, 54% </a:t>
            </a:r>
            <a:r>
              <a:rPr lang="en-US" sz="2300" b="1" dirty="0" smtClean="0">
                <a:latin typeface="Trebuchet MS" panose="020B0603020202020204" pitchFamily="34" charset="0"/>
                <a:cs typeface="Levenim MT" pitchFamily="2" charset="-79"/>
              </a:rPr>
              <a:t>is husbanded </a:t>
            </a:r>
            <a:r>
              <a:rPr lang="en-US" sz="2300" b="1" dirty="0">
                <a:latin typeface="Trebuchet MS" panose="020B0603020202020204" pitchFamily="34" charset="0"/>
                <a:cs typeface="Levenim MT" pitchFamily="2" charset="-79"/>
              </a:rPr>
              <a:t>in the province.  Investment opportunities are thus presented in all nodes of the </a:t>
            </a:r>
            <a:r>
              <a:rPr lang="en-US" sz="2300" b="1" dirty="0" smtClean="0">
                <a:latin typeface="Trebuchet MS" panose="020B0603020202020204" pitchFamily="34" charset="0"/>
                <a:cs typeface="Levenim MT" pitchFamily="2" charset="-79"/>
              </a:rPr>
              <a:t>Agriculture Value Chain.</a:t>
            </a:r>
          </a:p>
          <a:p>
            <a:pPr marL="452628" marR="0" lvl="0" algn="just" fontAlgn="auto">
              <a:buFont typeface="Wingdings" panose="05000000000000000000" pitchFamily="2" charset="2"/>
              <a:buChar char="§"/>
              <a:tabLst/>
              <a:defRPr/>
            </a:pPr>
            <a:r>
              <a:rPr lang="en-US" sz="2300" b="1" dirty="0" smtClean="0">
                <a:latin typeface="Trebuchet MS" panose="020B0603020202020204" pitchFamily="34" charset="0"/>
                <a:cs typeface="Levenim MT" pitchFamily="2" charset="-79"/>
              </a:rPr>
              <a:t>Construction </a:t>
            </a:r>
            <a:r>
              <a:rPr lang="en-US" sz="2300" b="1" dirty="0">
                <a:latin typeface="Trebuchet MS" panose="020B0603020202020204" pitchFamily="34" charset="0"/>
                <a:cs typeface="Levenim MT" pitchFamily="2" charset="-79"/>
              </a:rPr>
              <a:t>of </a:t>
            </a:r>
            <a:r>
              <a:rPr lang="en-US" sz="2300" b="1" dirty="0" err="1">
                <a:latin typeface="Trebuchet MS" panose="020B0603020202020204" pitchFamily="34" charset="0"/>
                <a:cs typeface="Levenim MT" pitchFamily="2" charset="-79"/>
              </a:rPr>
              <a:t>Tugwi-Mukosi</a:t>
            </a:r>
            <a:r>
              <a:rPr lang="en-US" sz="2300" b="1" dirty="0">
                <a:latin typeface="Trebuchet MS" panose="020B0603020202020204" pitchFamily="34" charset="0"/>
                <a:cs typeface="Levenim MT" pitchFamily="2" charset="-79"/>
              </a:rPr>
              <a:t> Dam coupled with vast fertile soils and frost-free weather conditions, created massive opportunities for the agricultural sector.</a:t>
            </a:r>
            <a:r>
              <a:rPr lang="en-US" sz="2300" b="1" dirty="0"/>
              <a:t> </a:t>
            </a:r>
            <a:r>
              <a:rPr lang="en-US" sz="2300" b="1" dirty="0">
                <a:latin typeface="Trebuchet MS" panose="020B0603020202020204" pitchFamily="34" charset="0"/>
                <a:cs typeface="Levenim MT" pitchFamily="2" charset="-79"/>
              </a:rPr>
              <a:t>Investors can be involved in wheat, avocado, citrus, sugarcane, soyabeans, wheat, cotton and livestock (goats and cattle) production. These products have a huge demand both locally and internationally. This can be done through joint ventures with farmers or through long-term lease for mega projects on state land</a:t>
            </a:r>
          </a:p>
          <a:p>
            <a:pPr marL="452628" marR="0" lvl="0" algn="just" fontAlgn="auto">
              <a:buFont typeface="Wingdings" panose="05000000000000000000" pitchFamily="2" charset="2"/>
              <a:buChar char="§"/>
              <a:tabLst/>
              <a:defRPr/>
            </a:pPr>
            <a:r>
              <a:rPr kumimoji="0" lang="en-US" sz="2300" b="1" i="0" u="none" strike="noStrike" kern="1200" cap="none" spc="0" normalizeH="0" baseline="0" noProof="0" dirty="0">
                <a:ln>
                  <a:noFill/>
                </a:ln>
                <a:solidFill>
                  <a:prstClr val="black"/>
                </a:solidFill>
                <a:effectLst/>
                <a:uLnTx/>
                <a:uFillTx/>
                <a:latin typeface="Trebuchet MS" panose="020B0603020202020204" pitchFamily="34" charset="0"/>
                <a:cs typeface="Levenim MT" pitchFamily="2" charset="-79"/>
              </a:rPr>
              <a:t>The Province has investment opportunities in the construction and rehabilitation of sugar cane industry water conveyance systems – Offsite and infield water conveyance </a:t>
            </a:r>
            <a:r>
              <a:rPr kumimoji="0" lang="en-US" sz="2300" b="1" i="0" u="none" strike="noStrike" kern="1200" cap="none" spc="0" normalizeH="0" baseline="0" noProof="0" dirty="0" smtClean="0">
                <a:ln>
                  <a:noFill/>
                </a:ln>
                <a:solidFill>
                  <a:prstClr val="black"/>
                </a:solidFill>
                <a:effectLst/>
                <a:uLnTx/>
                <a:uFillTx/>
                <a:latin typeface="Trebuchet MS" panose="020B0603020202020204" pitchFamily="34" charset="0"/>
                <a:cs typeface="Levenim MT" pitchFamily="2" charset="-79"/>
              </a:rPr>
              <a:t>systems for +100</a:t>
            </a:r>
            <a:r>
              <a:rPr kumimoji="0" lang="en-US" sz="2300" b="1" i="0" u="none" strike="noStrike" kern="1200" cap="none" spc="0" normalizeH="0" noProof="0" dirty="0" smtClean="0">
                <a:ln>
                  <a:noFill/>
                </a:ln>
                <a:solidFill>
                  <a:prstClr val="black"/>
                </a:solidFill>
                <a:effectLst/>
                <a:uLnTx/>
                <a:uFillTx/>
                <a:latin typeface="Trebuchet MS" panose="020B0603020202020204" pitchFamily="34" charset="0"/>
                <a:cs typeface="Levenim MT" pitchFamily="2" charset="-79"/>
              </a:rPr>
              <a:t> 000Ha in the </a:t>
            </a:r>
            <a:r>
              <a:rPr kumimoji="0" lang="en-US" sz="2300" b="1" i="0" u="none" strike="noStrike" kern="1200" cap="none" spc="0" normalizeH="0" noProof="0" dirty="0" err="1" smtClean="0">
                <a:ln>
                  <a:noFill/>
                </a:ln>
                <a:solidFill>
                  <a:prstClr val="black"/>
                </a:solidFill>
                <a:effectLst/>
                <a:uLnTx/>
                <a:uFillTx/>
                <a:latin typeface="Trebuchet MS" panose="020B0603020202020204" pitchFamily="34" charset="0"/>
                <a:cs typeface="Levenim MT" pitchFamily="2" charset="-79"/>
              </a:rPr>
              <a:t>lowveld</a:t>
            </a:r>
            <a:r>
              <a:rPr lang="en-US" sz="2300" b="1" dirty="0">
                <a:solidFill>
                  <a:prstClr val="black"/>
                </a:solidFill>
                <a:latin typeface="Trebuchet MS" panose="020B0603020202020204" pitchFamily="34" charset="0"/>
                <a:cs typeface="Levenim MT" pitchFamily="2" charset="-79"/>
              </a:rPr>
              <a:t> </a:t>
            </a:r>
            <a:r>
              <a:rPr lang="en-US" sz="2300" b="1" dirty="0" smtClean="0">
                <a:solidFill>
                  <a:prstClr val="black"/>
                </a:solidFill>
                <a:latin typeface="Trebuchet MS" panose="020B0603020202020204" pitchFamily="34" charset="0"/>
                <a:cs typeface="Levenim MT" pitchFamily="2" charset="-79"/>
              </a:rPr>
              <a:t>of the province.</a:t>
            </a:r>
            <a:endParaRPr lang="en-US" sz="2300" b="1" dirty="0">
              <a:latin typeface="Trebuchet MS" panose="020B0603020202020204" pitchFamily="34" charset="0"/>
              <a:cs typeface="Levenim MT" pitchFamily="2" charset="-79"/>
            </a:endParaRPr>
          </a:p>
          <a:p>
            <a:pPr algn="just"/>
            <a:endParaRPr lang="en-ZW" dirty="0"/>
          </a:p>
        </p:txBody>
      </p:sp>
    </p:spTree>
    <p:extLst>
      <p:ext uri="{BB962C8B-B14F-4D97-AF65-F5344CB8AC3E}">
        <p14:creationId xmlns:p14="http://schemas.microsoft.com/office/powerpoint/2010/main" val="586632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332F33-2E49-899E-90B0-1B485DA4D7F5}"/>
              </a:ext>
            </a:extLst>
          </p:cNvPr>
          <p:cNvSpPr>
            <a:spLocks noGrp="1"/>
          </p:cNvSpPr>
          <p:nvPr>
            <p:ph type="title"/>
          </p:nvPr>
        </p:nvSpPr>
        <p:spPr>
          <a:xfrm>
            <a:off x="147485" y="181898"/>
            <a:ext cx="10854812" cy="688258"/>
          </a:xfrm>
        </p:spPr>
        <p:txBody>
          <a:bodyPr>
            <a:normAutofit/>
          </a:bodyPr>
          <a:lstStyle/>
          <a:p>
            <a:r>
              <a:rPr lang="en-GB" b="1" dirty="0"/>
              <a:t>INVESTMENT IN AGRICULTURE </a:t>
            </a:r>
            <a:r>
              <a:rPr lang="en-GB" b="1" dirty="0" err="1"/>
              <a:t>conti</a:t>
            </a:r>
            <a:r>
              <a:rPr lang="en-GB" b="1" dirty="0"/>
              <a:t>………</a:t>
            </a:r>
            <a:endParaRPr lang="en-ZW" b="1" dirty="0"/>
          </a:p>
        </p:txBody>
      </p:sp>
      <p:sp>
        <p:nvSpPr>
          <p:cNvPr id="3" name="Content Placeholder 2">
            <a:extLst>
              <a:ext uri="{FF2B5EF4-FFF2-40B4-BE49-F238E27FC236}">
                <a16:creationId xmlns:a16="http://schemas.microsoft.com/office/drawing/2014/main" xmlns="" id="{58A034C3-6078-9A6D-7F16-24CD6FBE4643}"/>
              </a:ext>
            </a:extLst>
          </p:cNvPr>
          <p:cNvSpPr>
            <a:spLocks noGrp="1"/>
          </p:cNvSpPr>
          <p:nvPr>
            <p:ph idx="1"/>
          </p:nvPr>
        </p:nvSpPr>
        <p:spPr>
          <a:xfrm>
            <a:off x="1" y="1435510"/>
            <a:ext cx="10102644" cy="5299587"/>
          </a:xfrm>
        </p:spPr>
        <p:txBody>
          <a:bodyPr>
            <a:normAutofit/>
          </a:bodyPr>
          <a:lstStyle/>
          <a:p>
            <a:pPr marL="452628">
              <a:buFont typeface="Wingdings" panose="05000000000000000000" pitchFamily="2" charset="2"/>
              <a:buChar char="§"/>
              <a:defRPr/>
            </a:pPr>
            <a:r>
              <a:rPr lang="en-US" sz="2300" b="1" dirty="0">
                <a:latin typeface="Trebuchet MS" panose="020B0603020202020204" pitchFamily="34" charset="0"/>
                <a:cs typeface="Levenim MT" pitchFamily="2" charset="-79"/>
              </a:rPr>
              <a:t>Value addition of fruits like mangoes, avocado and paw paws into dried products and package them for both local and international markets.</a:t>
            </a:r>
          </a:p>
          <a:p>
            <a:pPr marL="452628">
              <a:buFont typeface="Wingdings" panose="05000000000000000000" pitchFamily="2" charset="2"/>
              <a:buChar char="§"/>
              <a:defRPr/>
            </a:pPr>
            <a:r>
              <a:rPr lang="en-US" sz="2300" b="1" dirty="0">
                <a:latin typeface="Trebuchet MS" panose="020B0603020202020204" pitchFamily="34" charset="0"/>
                <a:cs typeface="Levenim MT" pitchFamily="2" charset="-79"/>
              </a:rPr>
              <a:t>Establishment of </a:t>
            </a:r>
            <a:r>
              <a:rPr lang="en-US" sz="2300" b="1" dirty="0" err="1">
                <a:latin typeface="Trebuchet MS" panose="020B0603020202020204" pitchFamily="34" charset="0"/>
                <a:cs typeface="Levenim MT" pitchFamily="2" charset="-79"/>
              </a:rPr>
              <a:t>agro</a:t>
            </a:r>
            <a:r>
              <a:rPr lang="en-US" sz="2300" b="1" dirty="0">
                <a:latin typeface="Trebuchet MS" panose="020B0603020202020204" pitchFamily="34" charset="0"/>
                <a:cs typeface="Levenim MT" pitchFamily="2" charset="-79"/>
              </a:rPr>
              <a:t>-processing industries for traditional grains processing and packaging for both local and international markets. In the 2024/25 cropping season, the Province was the highest producer of Traditional grains, Sesame and Round nuts, producing 34% of the National produce. </a:t>
            </a:r>
          </a:p>
          <a:p>
            <a:pPr marL="452628" marR="0" lvl="0" fontAlgn="auto">
              <a:buFont typeface="Wingdings" panose="05000000000000000000" pitchFamily="2" charset="2"/>
              <a:buChar char="§"/>
              <a:tabLst/>
              <a:defRPr/>
            </a:pPr>
            <a:r>
              <a:rPr lang="en-US" sz="2300" b="1" dirty="0">
                <a:latin typeface="Trebuchet MS" panose="020B0603020202020204" pitchFamily="34" charset="0"/>
                <a:cs typeface="Levenim MT" pitchFamily="2" charset="-79"/>
              </a:rPr>
              <a:t>Setting up of abattoirs  and tanneries in Masvingo Province. The concentration of livestock, over 1.1 million cattle  provides opportunities of resuscitating the beef to leather value chain. The country is currently producing less than 1.5 million pairs of shoes against local demand of 14.3  million pairs of shoes per annum.</a:t>
            </a:r>
          </a:p>
          <a:p>
            <a:endParaRPr lang="en-ZW" dirty="0"/>
          </a:p>
        </p:txBody>
      </p:sp>
    </p:spTree>
    <p:extLst>
      <p:ext uri="{BB962C8B-B14F-4D97-AF65-F5344CB8AC3E}">
        <p14:creationId xmlns:p14="http://schemas.microsoft.com/office/powerpoint/2010/main" val="416424296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2.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289AE2-D2AE-49D1-AFAC-3A79F6794255}">
  <ds:schemaRefs>
    <ds:schemaRef ds:uri="http://purl.org/dc/terms/"/>
    <ds:schemaRef ds:uri="http://schemas.microsoft.com/office/2006/documentManagement/types"/>
    <ds:schemaRef ds:uri="http://purl.org/dc/dcmitype/"/>
    <ds:schemaRef ds:uri="http://purl.org/dc/elements/1.1/"/>
    <ds:schemaRef ds:uri="16c05727-aa75-4e4a-9b5f-8a80a1165891"/>
    <ds:schemaRef ds:uri="http://schemas.microsoft.com/office/infopath/2007/PartnerControls"/>
    <ds:schemaRef ds:uri="http://schemas.openxmlformats.org/package/2006/metadata/core-properties"/>
    <ds:schemaRef ds:uri="71af3243-3dd4-4a8d-8c0d-dd76da1f02a5"/>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624</TotalTime>
  <Words>1237</Words>
  <Application>Microsoft Office PowerPoint</Application>
  <PresentationFormat>Widescreen</PresentationFormat>
  <Paragraphs>138</Paragraphs>
  <Slides>19</Slides>
  <Notes>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19</vt:i4>
      </vt:variant>
    </vt:vector>
  </HeadingPairs>
  <TitlesOfParts>
    <vt:vector size="32" baseType="lpstr">
      <vt:lpstr>Arial</vt:lpstr>
      <vt:lpstr>Calibri</vt:lpstr>
      <vt:lpstr>ITC Bookman</vt:lpstr>
      <vt:lpstr>Levenim MT</vt:lpstr>
      <vt:lpstr>Symbol</vt:lpstr>
      <vt:lpstr>Tahoma</vt:lpstr>
      <vt:lpstr>Times New Roman</vt:lpstr>
      <vt:lpstr>Trebuchet MS</vt:lpstr>
      <vt:lpstr>Wingdings</vt:lpstr>
      <vt:lpstr>Wingdings 3</vt:lpstr>
      <vt:lpstr>Facet</vt:lpstr>
      <vt:lpstr>1_Facet</vt:lpstr>
      <vt:lpstr>2_Facet</vt:lpstr>
      <vt:lpstr>ZIMBABWE ASSOCIATION OF PENSION FUNDS PRINCIPAL OFFICERS AND CHAIRMEN CONVENTION</vt:lpstr>
      <vt:lpstr>MASVINGO INVESTMENT OPPORTUNITIES</vt:lpstr>
      <vt:lpstr>ABOUT MASVINGO PROVINCE</vt:lpstr>
      <vt:lpstr>BACKGROUND OF MASVINGO PROVINCE</vt:lpstr>
      <vt:lpstr> Key Drivers of Economic Activity by Masvingo Province.</vt:lpstr>
      <vt:lpstr>Prospective Economic Drivers in Masvingo Province?</vt:lpstr>
      <vt:lpstr>Prospective Economic Drivers conti…….</vt:lpstr>
      <vt:lpstr>INVESTMENT OPPORTUNITIES IN AGRICULTURE</vt:lpstr>
      <vt:lpstr>INVESTMENT IN AGRICULTURE conti………</vt:lpstr>
      <vt:lpstr>OPPORTUNITIES FOR TOURISM DEVELOPMENT </vt:lpstr>
      <vt:lpstr>OPPORTUNITIES IN TOURISM conti……</vt:lpstr>
      <vt:lpstr>OPPORTUNITIES IN MINING  AND MINERAL BENEFICIATION</vt:lpstr>
      <vt:lpstr>Opportunities in Mining  conti…..</vt:lpstr>
      <vt:lpstr>OPPORTUNITIES IN ENERGY DEVELOPMENT</vt:lpstr>
      <vt:lpstr> OPPORTUNITIES IN INDUSRTY AND MANUFACTURING </vt:lpstr>
      <vt:lpstr> OPPORTUNITIES conti…</vt:lpstr>
      <vt:lpstr>OPPORTUNITIES IN INFRASTRUCTURE AND SOCIAL SERVICES DEVELOPMENT</vt:lpstr>
      <vt:lpstr>PLEASE SCAN ME</vt:lpstr>
      <vt:lpstr>NYIKA INOVAKWA NEVENE VAYO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ZIMBABWE ASSOCIATION OF PENSION FUNDS PRINCIPAL OFFICERS AND CHAIRMEN CONVENTION</dc:title>
  <dc:creator>User</dc:creator>
  <cp:lastModifiedBy>HP</cp:lastModifiedBy>
  <cp:revision>37</cp:revision>
  <dcterms:created xsi:type="dcterms:W3CDTF">2025-10-06T08:55:51Z</dcterms:created>
  <dcterms:modified xsi:type="dcterms:W3CDTF">2025-10-09T20:36:19Z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