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9" r:id="rId3"/>
    <p:sldId id="296" r:id="rId4"/>
    <p:sldId id="295" r:id="rId5"/>
    <p:sldId id="294" r:id="rId6"/>
    <p:sldId id="280" r:id="rId7"/>
    <p:sldId id="293" r:id="rId8"/>
    <p:sldId id="300" r:id="rId9"/>
    <p:sldId id="292" r:id="rId10"/>
    <p:sldId id="291" r:id="rId11"/>
    <p:sldId id="342" r:id="rId12"/>
    <p:sldId id="336" r:id="rId13"/>
    <p:sldId id="337" r:id="rId14"/>
    <p:sldId id="338" r:id="rId15"/>
    <p:sldId id="343" r:id="rId16"/>
    <p:sldId id="327" r:id="rId17"/>
    <p:sldId id="290" r:id="rId18"/>
    <p:sldId id="345" r:id="rId19"/>
    <p:sldId id="289" r:id="rId20"/>
    <p:sldId id="330" r:id="rId21"/>
    <p:sldId id="331" r:id="rId22"/>
    <p:sldId id="332" r:id="rId23"/>
    <p:sldId id="346" r:id="rId24"/>
    <p:sldId id="333" r:id="rId25"/>
    <p:sldId id="283" r:id="rId26"/>
    <p:sldId id="284" r:id="rId27"/>
    <p:sldId id="334" r:id="rId28"/>
    <p:sldId id="340" r:id="rId29"/>
    <p:sldId id="335" r:id="rId30"/>
    <p:sldId id="287" r:id="rId31"/>
    <p:sldId id="288" r:id="rId32"/>
    <p:sldId id="285" r:id="rId33"/>
    <p:sldId id="286" r:id="rId34"/>
    <p:sldId id="348" r:id="rId35"/>
    <p:sldId id="347" r:id="rId36"/>
    <p:sldId id="329"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6D868-25F2-4248-AB05-D5C27ED21CA4}" v="104" dt="2024-05-17T06:58:07.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95" d="100"/>
          <a:sy n="95" d="100"/>
        </p:scale>
        <p:origin x="111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she Murerekwa" userId="d574c7b63cbd1771" providerId="LiveId" clId="{EAE6D868-25F2-4248-AB05-D5C27ED21CA4}"/>
    <pc:docChg chg="undo redo custSel addSld delSld modSld">
      <pc:chgData name="Tinashe Murerekwa" userId="d574c7b63cbd1771" providerId="LiveId" clId="{EAE6D868-25F2-4248-AB05-D5C27ED21CA4}" dt="2024-05-17T07:00:51.866" v="3372" actId="20577"/>
      <pc:docMkLst>
        <pc:docMk/>
      </pc:docMkLst>
      <pc:sldChg chg="modSp mod">
        <pc:chgData name="Tinashe Murerekwa" userId="d574c7b63cbd1771" providerId="LiveId" clId="{EAE6D868-25F2-4248-AB05-D5C27ED21CA4}" dt="2024-05-17T06:23:02.470" v="1318" actId="313"/>
        <pc:sldMkLst>
          <pc:docMk/>
          <pc:sldMk cId="2375074675" sldId="280"/>
        </pc:sldMkLst>
        <pc:spChg chg="mod">
          <ac:chgData name="Tinashe Murerekwa" userId="d574c7b63cbd1771" providerId="LiveId" clId="{EAE6D868-25F2-4248-AB05-D5C27ED21CA4}" dt="2024-05-16T19:28:50.268" v="101" actId="1076"/>
          <ac:spMkLst>
            <pc:docMk/>
            <pc:sldMk cId="2375074675" sldId="280"/>
            <ac:spMk id="2" creationId="{8606A71B-C2D1-4DF8-126C-468EFCBCF2C1}"/>
          </ac:spMkLst>
        </pc:spChg>
        <pc:spChg chg="mod">
          <ac:chgData name="Tinashe Murerekwa" userId="d574c7b63cbd1771" providerId="LiveId" clId="{EAE6D868-25F2-4248-AB05-D5C27ED21CA4}" dt="2024-05-17T06:23:02.470" v="1318" actId="313"/>
          <ac:spMkLst>
            <pc:docMk/>
            <pc:sldMk cId="2375074675" sldId="280"/>
            <ac:spMk id="3" creationId="{427CDDC3-DA66-77C4-335C-8C3363E01F48}"/>
          </ac:spMkLst>
        </pc:spChg>
        <pc:picChg chg="mod">
          <ac:chgData name="Tinashe Murerekwa" userId="d574c7b63cbd1771" providerId="LiveId" clId="{EAE6D868-25F2-4248-AB05-D5C27ED21CA4}" dt="2024-05-17T05:16:08.467" v="1114" actId="1440"/>
          <ac:picMkLst>
            <pc:docMk/>
            <pc:sldMk cId="2375074675" sldId="280"/>
            <ac:picMk id="5" creationId="{F9A19AEA-B14B-AA66-7CDE-40487CA6474C}"/>
          </ac:picMkLst>
        </pc:picChg>
      </pc:sldChg>
      <pc:sldChg chg="addSp modSp mod">
        <pc:chgData name="Tinashe Murerekwa" userId="d574c7b63cbd1771" providerId="LiveId" clId="{EAE6D868-25F2-4248-AB05-D5C27ED21CA4}" dt="2024-05-17T05:42:23.441" v="1271" actId="403"/>
        <pc:sldMkLst>
          <pc:docMk/>
          <pc:sldMk cId="2142879471" sldId="283"/>
        </pc:sldMkLst>
        <pc:spChg chg="mod">
          <ac:chgData name="Tinashe Murerekwa" userId="d574c7b63cbd1771" providerId="LiveId" clId="{EAE6D868-25F2-4248-AB05-D5C27ED21CA4}" dt="2024-05-17T05:42:23.441" v="1271" actId="403"/>
          <ac:spMkLst>
            <pc:docMk/>
            <pc:sldMk cId="2142879471" sldId="283"/>
            <ac:spMk id="3" creationId="{F2DBE52B-08EA-2C75-D121-7BC137334533}"/>
          </ac:spMkLst>
        </pc:spChg>
        <pc:picChg chg="add mod">
          <ac:chgData name="Tinashe Murerekwa" userId="d574c7b63cbd1771" providerId="LiveId" clId="{EAE6D868-25F2-4248-AB05-D5C27ED21CA4}" dt="2024-05-17T05:42:02.420" v="1267" actId="1440"/>
          <ac:picMkLst>
            <pc:docMk/>
            <pc:sldMk cId="2142879471" sldId="283"/>
            <ac:picMk id="2" creationId="{4023635D-B40F-E811-1CD0-43609DF4D26B}"/>
          </ac:picMkLst>
        </pc:picChg>
      </pc:sldChg>
      <pc:sldChg chg="addSp modSp mod">
        <pc:chgData name="Tinashe Murerekwa" userId="d574c7b63cbd1771" providerId="LiveId" clId="{EAE6D868-25F2-4248-AB05-D5C27ED21CA4}" dt="2024-05-16T20:26:29.076" v="1003" actId="14100"/>
        <pc:sldMkLst>
          <pc:docMk/>
          <pc:sldMk cId="2026281617" sldId="284"/>
        </pc:sldMkLst>
        <pc:spChg chg="mod">
          <ac:chgData name="Tinashe Murerekwa" userId="d574c7b63cbd1771" providerId="LiveId" clId="{EAE6D868-25F2-4248-AB05-D5C27ED21CA4}" dt="2024-05-16T20:26:07.370" v="999" actId="14100"/>
          <ac:spMkLst>
            <pc:docMk/>
            <pc:sldMk cId="2026281617" sldId="284"/>
            <ac:spMk id="3" creationId="{61BD9178-65BC-BD7F-88D9-B597C61AD9DE}"/>
          </ac:spMkLst>
        </pc:spChg>
        <pc:graphicFrameChg chg="mod">
          <ac:chgData name="Tinashe Murerekwa" userId="d574c7b63cbd1771" providerId="LiveId" clId="{EAE6D868-25F2-4248-AB05-D5C27ED21CA4}" dt="2024-05-16T20:25:55.862" v="995" actId="1076"/>
          <ac:graphicFrameMkLst>
            <pc:docMk/>
            <pc:sldMk cId="2026281617" sldId="284"/>
            <ac:graphicFrameMk id="4" creationId="{475779FF-FE70-4E50-B861-662BB390A160}"/>
          </ac:graphicFrameMkLst>
        </pc:graphicFrameChg>
        <pc:picChg chg="add mod">
          <ac:chgData name="Tinashe Murerekwa" userId="d574c7b63cbd1771" providerId="LiveId" clId="{EAE6D868-25F2-4248-AB05-D5C27ED21CA4}" dt="2024-05-16T20:26:29.076" v="1003" actId="14100"/>
          <ac:picMkLst>
            <pc:docMk/>
            <pc:sldMk cId="2026281617" sldId="284"/>
            <ac:picMk id="2" creationId="{2066F3C1-DC4A-3123-2D93-BFEFF58271F0}"/>
          </ac:picMkLst>
        </pc:picChg>
      </pc:sldChg>
      <pc:sldChg chg="addSp modSp mod">
        <pc:chgData name="Tinashe Murerekwa" userId="d574c7b63cbd1771" providerId="LiveId" clId="{EAE6D868-25F2-4248-AB05-D5C27ED21CA4}" dt="2024-05-17T06:30:56.466" v="1363" actId="1035"/>
        <pc:sldMkLst>
          <pc:docMk/>
          <pc:sldMk cId="1348196699" sldId="285"/>
        </pc:sldMkLst>
        <pc:spChg chg="mod">
          <ac:chgData name="Tinashe Murerekwa" userId="d574c7b63cbd1771" providerId="LiveId" clId="{EAE6D868-25F2-4248-AB05-D5C27ED21CA4}" dt="2024-05-17T06:30:56.466" v="1363" actId="1035"/>
          <ac:spMkLst>
            <pc:docMk/>
            <pc:sldMk cId="1348196699" sldId="285"/>
            <ac:spMk id="3" creationId="{51CBD42C-035D-4790-52AC-BEDDCB721B4C}"/>
          </ac:spMkLst>
        </pc:spChg>
        <pc:picChg chg="add mod">
          <ac:chgData name="Tinashe Murerekwa" userId="d574c7b63cbd1771" providerId="LiveId" clId="{EAE6D868-25F2-4248-AB05-D5C27ED21CA4}" dt="2024-05-17T05:09:21.368" v="1085" actId="14100"/>
          <ac:picMkLst>
            <pc:docMk/>
            <pc:sldMk cId="1348196699" sldId="285"/>
            <ac:picMk id="2" creationId="{34F9F234-7F9F-1915-15D2-D507C6C60357}"/>
          </ac:picMkLst>
        </pc:picChg>
        <pc:picChg chg="add mod">
          <ac:chgData name="Tinashe Murerekwa" userId="d574c7b63cbd1771" providerId="LiveId" clId="{EAE6D868-25F2-4248-AB05-D5C27ED21CA4}" dt="2024-05-17T05:09:32.793" v="1087" actId="14100"/>
          <ac:picMkLst>
            <pc:docMk/>
            <pc:sldMk cId="1348196699" sldId="285"/>
            <ac:picMk id="4" creationId="{156E48D5-16A7-E696-59E5-5748EB2398A4}"/>
          </ac:picMkLst>
        </pc:picChg>
      </pc:sldChg>
      <pc:sldChg chg="addSp delSp modSp mod">
        <pc:chgData name="Tinashe Murerekwa" userId="d574c7b63cbd1771" providerId="LiveId" clId="{EAE6D868-25F2-4248-AB05-D5C27ED21CA4}" dt="2024-05-17T06:56:05.513" v="3245" actId="20577"/>
        <pc:sldMkLst>
          <pc:docMk/>
          <pc:sldMk cId="2607043533" sldId="286"/>
        </pc:sldMkLst>
        <pc:spChg chg="mod">
          <ac:chgData name="Tinashe Murerekwa" userId="d574c7b63cbd1771" providerId="LiveId" clId="{EAE6D868-25F2-4248-AB05-D5C27ED21CA4}" dt="2024-05-17T06:56:05.513" v="3245" actId="20577"/>
          <ac:spMkLst>
            <pc:docMk/>
            <pc:sldMk cId="2607043533" sldId="286"/>
            <ac:spMk id="2" creationId="{8B9A49CF-C2B3-9740-06CD-BFE674E12F42}"/>
          </ac:spMkLst>
        </pc:spChg>
        <pc:spChg chg="mod">
          <ac:chgData name="Tinashe Murerekwa" userId="d574c7b63cbd1771" providerId="LiveId" clId="{EAE6D868-25F2-4248-AB05-D5C27ED21CA4}" dt="2024-05-17T06:49:10.147" v="2960" actId="5793"/>
          <ac:spMkLst>
            <pc:docMk/>
            <pc:sldMk cId="2607043533" sldId="286"/>
            <ac:spMk id="3" creationId="{777AF7D7-6CB6-8D8C-6452-E282511FA5AC}"/>
          </ac:spMkLst>
        </pc:spChg>
        <pc:spChg chg="add del">
          <ac:chgData name="Tinashe Murerekwa" userId="d574c7b63cbd1771" providerId="LiveId" clId="{EAE6D868-25F2-4248-AB05-D5C27ED21CA4}" dt="2024-05-17T06:45:26.890" v="2866" actId="22"/>
          <ac:spMkLst>
            <pc:docMk/>
            <pc:sldMk cId="2607043533" sldId="286"/>
            <ac:spMk id="7" creationId="{F1362090-8605-B27A-701E-67D2F3357CD4}"/>
          </ac:spMkLst>
        </pc:spChg>
        <pc:picChg chg="add mod">
          <ac:chgData name="Tinashe Murerekwa" userId="d574c7b63cbd1771" providerId="LiveId" clId="{EAE6D868-25F2-4248-AB05-D5C27ED21CA4}" dt="2024-05-17T05:10:17.589" v="1097" actId="14100"/>
          <ac:picMkLst>
            <pc:docMk/>
            <pc:sldMk cId="2607043533" sldId="286"/>
            <ac:picMk id="4" creationId="{EF7EB4BD-2982-33F9-89D9-413D2C7C4F0E}"/>
          </ac:picMkLst>
        </pc:picChg>
        <pc:picChg chg="add mod">
          <ac:chgData name="Tinashe Murerekwa" userId="d574c7b63cbd1771" providerId="LiveId" clId="{EAE6D868-25F2-4248-AB05-D5C27ED21CA4}" dt="2024-05-17T05:10:27.954" v="1099" actId="14100"/>
          <ac:picMkLst>
            <pc:docMk/>
            <pc:sldMk cId="2607043533" sldId="286"/>
            <ac:picMk id="5" creationId="{1B869FFA-F57A-F960-04A6-16395B381FA7}"/>
          </ac:picMkLst>
        </pc:picChg>
      </pc:sldChg>
      <pc:sldChg chg="modSp mod">
        <pc:chgData name="Tinashe Murerekwa" userId="d574c7b63cbd1771" providerId="LiveId" clId="{EAE6D868-25F2-4248-AB05-D5C27ED21CA4}" dt="2024-05-16T20:32:09.170" v="1059" actId="1076"/>
        <pc:sldMkLst>
          <pc:docMk/>
          <pc:sldMk cId="1527776952" sldId="287"/>
        </pc:sldMkLst>
        <pc:spChg chg="mod">
          <ac:chgData name="Tinashe Murerekwa" userId="d574c7b63cbd1771" providerId="LiveId" clId="{EAE6D868-25F2-4248-AB05-D5C27ED21CA4}" dt="2024-05-16T20:31:22.170" v="1048" actId="20577"/>
          <ac:spMkLst>
            <pc:docMk/>
            <pc:sldMk cId="1527776952" sldId="287"/>
            <ac:spMk id="2" creationId="{D94F80AF-2C6A-79E0-3475-57AA6D19AECB}"/>
          </ac:spMkLst>
        </pc:spChg>
        <pc:spChg chg="mod">
          <ac:chgData name="Tinashe Murerekwa" userId="d574c7b63cbd1771" providerId="LiveId" clId="{EAE6D868-25F2-4248-AB05-D5C27ED21CA4}" dt="2024-05-16T20:32:05.101" v="1058" actId="1076"/>
          <ac:spMkLst>
            <pc:docMk/>
            <pc:sldMk cId="1527776952" sldId="287"/>
            <ac:spMk id="3" creationId="{07D31307-4302-DBA1-1DD5-D96B889DBA11}"/>
          </ac:spMkLst>
        </pc:spChg>
        <pc:picChg chg="mod">
          <ac:chgData name="Tinashe Murerekwa" userId="d574c7b63cbd1771" providerId="LiveId" clId="{EAE6D868-25F2-4248-AB05-D5C27ED21CA4}" dt="2024-05-16T20:32:09.170" v="1059" actId="1076"/>
          <ac:picMkLst>
            <pc:docMk/>
            <pc:sldMk cId="1527776952" sldId="287"/>
            <ac:picMk id="4" creationId="{00000000-0000-0000-0000-000000000000}"/>
          </ac:picMkLst>
        </pc:picChg>
      </pc:sldChg>
      <pc:sldChg chg="addSp modSp mod">
        <pc:chgData name="Tinashe Murerekwa" userId="d574c7b63cbd1771" providerId="LiveId" clId="{EAE6D868-25F2-4248-AB05-D5C27ED21CA4}" dt="2024-05-17T05:08:36.505" v="1079" actId="14100"/>
        <pc:sldMkLst>
          <pc:docMk/>
          <pc:sldMk cId="1740250209" sldId="288"/>
        </pc:sldMkLst>
        <pc:spChg chg="mod">
          <ac:chgData name="Tinashe Murerekwa" userId="d574c7b63cbd1771" providerId="LiveId" clId="{EAE6D868-25F2-4248-AB05-D5C27ED21CA4}" dt="2024-05-17T05:06:50.991" v="1069" actId="1076"/>
          <ac:spMkLst>
            <pc:docMk/>
            <pc:sldMk cId="1740250209" sldId="288"/>
            <ac:spMk id="2" creationId="{5A135DDD-B956-A4BA-F223-4B82511BC7EF}"/>
          </ac:spMkLst>
        </pc:spChg>
        <pc:spChg chg="mod">
          <ac:chgData name="Tinashe Murerekwa" userId="d574c7b63cbd1771" providerId="LiveId" clId="{EAE6D868-25F2-4248-AB05-D5C27ED21CA4}" dt="2024-05-17T05:07:26.213" v="1073" actId="255"/>
          <ac:spMkLst>
            <pc:docMk/>
            <pc:sldMk cId="1740250209" sldId="288"/>
            <ac:spMk id="3" creationId="{6C1F060D-5520-FD5C-F6AE-4CBBC9B93492}"/>
          </ac:spMkLst>
        </pc:spChg>
        <pc:picChg chg="add mod">
          <ac:chgData name="Tinashe Murerekwa" userId="d574c7b63cbd1771" providerId="LiveId" clId="{EAE6D868-25F2-4248-AB05-D5C27ED21CA4}" dt="2024-05-17T05:08:03.918" v="1076" actId="14100"/>
          <ac:picMkLst>
            <pc:docMk/>
            <pc:sldMk cId="1740250209" sldId="288"/>
            <ac:picMk id="4" creationId="{ADB85C40-6035-51E3-5EDE-CF2A4211695F}"/>
          </ac:picMkLst>
        </pc:picChg>
        <pc:picChg chg="add mod">
          <ac:chgData name="Tinashe Murerekwa" userId="d574c7b63cbd1771" providerId="LiveId" clId="{EAE6D868-25F2-4248-AB05-D5C27ED21CA4}" dt="2024-05-17T05:08:36.505" v="1079" actId="14100"/>
          <ac:picMkLst>
            <pc:docMk/>
            <pc:sldMk cId="1740250209" sldId="288"/>
            <ac:picMk id="5" creationId="{3CC2BCF1-C4E7-34C4-21A5-F710DBDB1AC9}"/>
          </ac:picMkLst>
        </pc:picChg>
      </pc:sldChg>
      <pc:sldChg chg="addSp modSp mod">
        <pc:chgData name="Tinashe Murerekwa" userId="d574c7b63cbd1771" providerId="LiveId" clId="{EAE6D868-25F2-4248-AB05-D5C27ED21CA4}" dt="2024-05-16T20:12:58.631" v="681" actId="1076"/>
        <pc:sldMkLst>
          <pc:docMk/>
          <pc:sldMk cId="1585102311" sldId="289"/>
        </pc:sldMkLst>
        <pc:spChg chg="add mod">
          <ac:chgData name="Tinashe Murerekwa" userId="d574c7b63cbd1771" providerId="LiveId" clId="{EAE6D868-25F2-4248-AB05-D5C27ED21CA4}" dt="2024-05-16T20:11:52.971" v="664" actId="403"/>
          <ac:spMkLst>
            <pc:docMk/>
            <pc:sldMk cId="1585102311" sldId="289"/>
            <ac:spMk id="2" creationId="{17E083A9-3661-4A72-45B5-6151C82B4530}"/>
          </ac:spMkLst>
        </pc:spChg>
        <pc:spChg chg="mod">
          <ac:chgData name="Tinashe Murerekwa" userId="d574c7b63cbd1771" providerId="LiveId" clId="{EAE6D868-25F2-4248-AB05-D5C27ED21CA4}" dt="2024-05-16T20:12:58.631" v="681" actId="1076"/>
          <ac:spMkLst>
            <pc:docMk/>
            <pc:sldMk cId="1585102311" sldId="289"/>
            <ac:spMk id="3" creationId="{D63453B7-0AA6-0430-165B-51A6806146AD}"/>
          </ac:spMkLst>
        </pc:spChg>
        <pc:picChg chg="add mod">
          <ac:chgData name="Tinashe Murerekwa" userId="d574c7b63cbd1771" providerId="LiveId" clId="{EAE6D868-25F2-4248-AB05-D5C27ED21CA4}" dt="2024-05-16T20:12:31.153" v="675" actId="1076"/>
          <ac:picMkLst>
            <pc:docMk/>
            <pc:sldMk cId="1585102311" sldId="289"/>
            <ac:picMk id="5" creationId="{5EA8721C-2B47-FA46-2F65-FC2067FDD478}"/>
          </ac:picMkLst>
        </pc:picChg>
      </pc:sldChg>
      <pc:sldChg chg="addSp modSp mod">
        <pc:chgData name="Tinashe Murerekwa" userId="d574c7b63cbd1771" providerId="LiveId" clId="{EAE6D868-25F2-4248-AB05-D5C27ED21CA4}" dt="2024-05-17T06:24:14.580" v="1331" actId="20577"/>
        <pc:sldMkLst>
          <pc:docMk/>
          <pc:sldMk cId="3670700112" sldId="290"/>
        </pc:sldMkLst>
        <pc:spChg chg="add mod">
          <ac:chgData name="Tinashe Murerekwa" userId="d574c7b63cbd1771" providerId="LiveId" clId="{EAE6D868-25F2-4248-AB05-D5C27ED21CA4}" dt="2024-05-16T20:05:19.153" v="480" actId="20577"/>
          <ac:spMkLst>
            <pc:docMk/>
            <pc:sldMk cId="3670700112" sldId="290"/>
            <ac:spMk id="2" creationId="{4F5DAA7F-3A23-73CA-D576-7A07EB5C51D8}"/>
          </ac:spMkLst>
        </pc:spChg>
        <pc:spChg chg="mod">
          <ac:chgData name="Tinashe Murerekwa" userId="d574c7b63cbd1771" providerId="LiveId" clId="{EAE6D868-25F2-4248-AB05-D5C27ED21CA4}" dt="2024-05-17T06:24:14.580" v="1331" actId="20577"/>
          <ac:spMkLst>
            <pc:docMk/>
            <pc:sldMk cId="3670700112" sldId="290"/>
            <ac:spMk id="3" creationId="{6BDBF305-96CA-64BF-D5F3-A2DC770646BA}"/>
          </ac:spMkLst>
        </pc:spChg>
        <pc:picChg chg="add mod">
          <ac:chgData name="Tinashe Murerekwa" userId="d574c7b63cbd1771" providerId="LiveId" clId="{EAE6D868-25F2-4248-AB05-D5C27ED21CA4}" dt="2024-05-16T20:10:07.268" v="657" actId="14100"/>
          <ac:picMkLst>
            <pc:docMk/>
            <pc:sldMk cId="3670700112" sldId="290"/>
            <ac:picMk id="5" creationId="{308E9969-5A43-0C99-D515-746AA31BF6BD}"/>
          </ac:picMkLst>
        </pc:picChg>
      </pc:sldChg>
      <pc:sldChg chg="modSp del mod">
        <pc:chgData name="Tinashe Murerekwa" userId="d574c7b63cbd1771" providerId="LiveId" clId="{EAE6D868-25F2-4248-AB05-D5C27ED21CA4}" dt="2024-05-16T19:55:19.500" v="342" actId="2696"/>
        <pc:sldMkLst>
          <pc:docMk/>
          <pc:sldMk cId="3145083815" sldId="291"/>
        </pc:sldMkLst>
        <pc:spChg chg="mod">
          <ac:chgData name="Tinashe Murerekwa" userId="d574c7b63cbd1771" providerId="LiveId" clId="{EAE6D868-25F2-4248-AB05-D5C27ED21CA4}" dt="2024-05-16T19:54:31.762" v="341" actId="1035"/>
          <ac:spMkLst>
            <pc:docMk/>
            <pc:sldMk cId="3145083815" sldId="291"/>
            <ac:spMk id="3" creationId="{236830F7-CF5F-02AF-7F98-8B7043D194A9}"/>
          </ac:spMkLst>
        </pc:spChg>
      </pc:sldChg>
      <pc:sldChg chg="addSp modSp add mod">
        <pc:chgData name="Tinashe Murerekwa" userId="d574c7b63cbd1771" providerId="LiveId" clId="{EAE6D868-25F2-4248-AB05-D5C27ED21CA4}" dt="2024-05-17T05:24:11.196" v="1191" actId="20577"/>
        <pc:sldMkLst>
          <pc:docMk/>
          <pc:sldMk cId="3955158215" sldId="291"/>
        </pc:sldMkLst>
        <pc:spChg chg="mod">
          <ac:chgData name="Tinashe Murerekwa" userId="d574c7b63cbd1771" providerId="LiveId" clId="{EAE6D868-25F2-4248-AB05-D5C27ED21CA4}" dt="2024-05-16T19:56:38.566" v="350" actId="20577"/>
          <ac:spMkLst>
            <pc:docMk/>
            <pc:sldMk cId="3955158215" sldId="291"/>
            <ac:spMk id="3" creationId="{236830F7-CF5F-02AF-7F98-8B7043D194A9}"/>
          </ac:spMkLst>
        </pc:spChg>
        <pc:spChg chg="mod">
          <ac:chgData name="Tinashe Murerekwa" userId="d574c7b63cbd1771" providerId="LiveId" clId="{EAE6D868-25F2-4248-AB05-D5C27ED21CA4}" dt="2024-05-17T05:24:11.196" v="1191" actId="20577"/>
          <ac:spMkLst>
            <pc:docMk/>
            <pc:sldMk cId="3955158215" sldId="291"/>
            <ac:spMk id="5" creationId="{46843060-081A-3D80-05B3-415F7B72E16F}"/>
          </ac:spMkLst>
        </pc:spChg>
        <pc:picChg chg="add mod">
          <ac:chgData name="Tinashe Murerekwa" userId="d574c7b63cbd1771" providerId="LiveId" clId="{EAE6D868-25F2-4248-AB05-D5C27ED21CA4}" dt="2024-05-17T05:23:57.500" v="1190" actId="1076"/>
          <ac:picMkLst>
            <pc:docMk/>
            <pc:sldMk cId="3955158215" sldId="291"/>
            <ac:picMk id="4" creationId="{DF49D398-EF71-FA9F-6D40-BA6FB61CD452}"/>
          </ac:picMkLst>
        </pc:picChg>
      </pc:sldChg>
      <pc:sldChg chg="addSp delSp modSp mod">
        <pc:chgData name="Tinashe Murerekwa" userId="d574c7b63cbd1771" providerId="LiveId" clId="{EAE6D868-25F2-4248-AB05-D5C27ED21CA4}" dt="2024-05-17T07:00:51.866" v="3372" actId="20577"/>
        <pc:sldMkLst>
          <pc:docMk/>
          <pc:sldMk cId="2370988913" sldId="292"/>
        </pc:sldMkLst>
        <pc:spChg chg="mod">
          <ac:chgData name="Tinashe Murerekwa" userId="d574c7b63cbd1771" providerId="LiveId" clId="{EAE6D868-25F2-4248-AB05-D5C27ED21CA4}" dt="2024-05-17T07:00:51.866" v="3372" actId="20577"/>
          <ac:spMkLst>
            <pc:docMk/>
            <pc:sldMk cId="2370988913" sldId="292"/>
            <ac:spMk id="2" creationId="{0A24822D-F98B-531D-BF82-1778B3B26821}"/>
          </ac:spMkLst>
        </pc:spChg>
        <pc:spChg chg="mod">
          <ac:chgData name="Tinashe Murerekwa" userId="d574c7b63cbd1771" providerId="LiveId" clId="{EAE6D868-25F2-4248-AB05-D5C27ED21CA4}" dt="2024-05-17T06:58:00.944" v="3253" actId="1076"/>
          <ac:spMkLst>
            <pc:docMk/>
            <pc:sldMk cId="2370988913" sldId="292"/>
            <ac:spMk id="3" creationId="{2FA8DF6C-3561-DACA-58AF-A8957104AD73}"/>
          </ac:spMkLst>
        </pc:spChg>
        <pc:spChg chg="add mod">
          <ac:chgData name="Tinashe Murerekwa" userId="d574c7b63cbd1771" providerId="LiveId" clId="{EAE6D868-25F2-4248-AB05-D5C27ED21CA4}" dt="2024-05-17T07:00:34.976" v="3369" actId="14100"/>
          <ac:spMkLst>
            <pc:docMk/>
            <pc:sldMk cId="2370988913" sldId="292"/>
            <ac:spMk id="5" creationId="{7649A6FE-E5FD-D1E2-341B-456FC7025EFB}"/>
          </ac:spMkLst>
        </pc:spChg>
        <pc:graphicFrameChg chg="add mod modGraphic">
          <ac:chgData name="Tinashe Murerekwa" userId="d574c7b63cbd1771" providerId="LiveId" clId="{EAE6D868-25F2-4248-AB05-D5C27ED21CA4}" dt="2024-05-17T07:00:39.684" v="3370" actId="14100"/>
          <ac:graphicFrameMkLst>
            <pc:docMk/>
            <pc:sldMk cId="2370988913" sldId="292"/>
            <ac:graphicFrameMk id="4" creationId="{153C408B-246A-0255-A3E8-11954D0ECE9D}"/>
          </ac:graphicFrameMkLst>
        </pc:graphicFrameChg>
        <pc:picChg chg="del">
          <ac:chgData name="Tinashe Murerekwa" userId="d574c7b63cbd1771" providerId="LiveId" clId="{EAE6D868-25F2-4248-AB05-D5C27ED21CA4}" dt="2024-05-16T19:42:50.058" v="224" actId="21"/>
          <ac:picMkLst>
            <pc:docMk/>
            <pc:sldMk cId="2370988913" sldId="292"/>
            <ac:picMk id="14" creationId="{00000000-0000-0000-0000-000000000000}"/>
          </ac:picMkLst>
        </pc:picChg>
      </pc:sldChg>
      <pc:sldChg chg="addSp modSp mod">
        <pc:chgData name="Tinashe Murerekwa" userId="d574c7b63cbd1771" providerId="LiveId" clId="{EAE6D868-25F2-4248-AB05-D5C27ED21CA4}" dt="2024-05-17T06:22:39.648" v="1317" actId="20577"/>
        <pc:sldMkLst>
          <pc:docMk/>
          <pc:sldMk cId="2203398769" sldId="293"/>
        </pc:sldMkLst>
        <pc:spChg chg="add mod">
          <ac:chgData name="Tinashe Murerekwa" userId="d574c7b63cbd1771" providerId="LiveId" clId="{EAE6D868-25F2-4248-AB05-D5C27ED21CA4}" dt="2024-05-16T19:33:32.323" v="171" actId="403"/>
          <ac:spMkLst>
            <pc:docMk/>
            <pc:sldMk cId="2203398769" sldId="293"/>
            <ac:spMk id="2" creationId="{8A771CDF-0EAF-D959-2C94-6E7F95BE576F}"/>
          </ac:spMkLst>
        </pc:spChg>
        <pc:spChg chg="mod">
          <ac:chgData name="Tinashe Murerekwa" userId="d574c7b63cbd1771" providerId="LiveId" clId="{EAE6D868-25F2-4248-AB05-D5C27ED21CA4}" dt="2024-05-17T06:22:39.648" v="1317" actId="20577"/>
          <ac:spMkLst>
            <pc:docMk/>
            <pc:sldMk cId="2203398769" sldId="293"/>
            <ac:spMk id="3" creationId="{D6F91671-93EC-8A82-92BC-D5D7ECF71853}"/>
          </ac:spMkLst>
        </pc:spChg>
        <pc:picChg chg="add mod">
          <ac:chgData name="Tinashe Murerekwa" userId="d574c7b63cbd1771" providerId="LiveId" clId="{EAE6D868-25F2-4248-AB05-D5C27ED21CA4}" dt="2024-05-16T19:36:58.121" v="190" actId="14100"/>
          <ac:picMkLst>
            <pc:docMk/>
            <pc:sldMk cId="2203398769" sldId="293"/>
            <ac:picMk id="5" creationId="{95B9BCDC-B533-1E37-0409-A693B80F0FC2}"/>
          </ac:picMkLst>
        </pc:picChg>
        <pc:picChg chg="add mod">
          <ac:chgData name="Tinashe Murerekwa" userId="d574c7b63cbd1771" providerId="LiveId" clId="{EAE6D868-25F2-4248-AB05-D5C27ED21CA4}" dt="2024-05-16T19:36:50.396" v="189" actId="14100"/>
          <ac:picMkLst>
            <pc:docMk/>
            <pc:sldMk cId="2203398769" sldId="293"/>
            <ac:picMk id="7" creationId="{7B95E6E0-D00F-DC4C-3CFE-B2E2FA41DC17}"/>
          </ac:picMkLst>
        </pc:picChg>
      </pc:sldChg>
      <pc:sldChg chg="addSp modSp mod">
        <pc:chgData name="Tinashe Murerekwa" userId="d574c7b63cbd1771" providerId="LiveId" clId="{EAE6D868-25F2-4248-AB05-D5C27ED21CA4}" dt="2024-05-17T05:13:55.744" v="1109" actId="1440"/>
        <pc:sldMkLst>
          <pc:docMk/>
          <pc:sldMk cId="2087512224" sldId="294"/>
        </pc:sldMkLst>
        <pc:spChg chg="mod">
          <ac:chgData name="Tinashe Murerekwa" userId="d574c7b63cbd1771" providerId="LiveId" clId="{EAE6D868-25F2-4248-AB05-D5C27ED21CA4}" dt="2024-05-16T19:27:17.128" v="82" actId="1076"/>
          <ac:spMkLst>
            <pc:docMk/>
            <pc:sldMk cId="2087512224" sldId="294"/>
            <ac:spMk id="2" creationId="{1D7537F6-2B32-50D8-0363-22E1CC29D776}"/>
          </ac:spMkLst>
        </pc:spChg>
        <pc:spChg chg="mod">
          <ac:chgData name="Tinashe Murerekwa" userId="d574c7b63cbd1771" providerId="LiveId" clId="{EAE6D868-25F2-4248-AB05-D5C27ED21CA4}" dt="2024-05-17T05:13:39.016" v="1108" actId="27636"/>
          <ac:spMkLst>
            <pc:docMk/>
            <pc:sldMk cId="2087512224" sldId="294"/>
            <ac:spMk id="3" creationId="{1108C6EE-DBC6-87C0-C81A-EE04884FAA0E}"/>
          </ac:spMkLst>
        </pc:spChg>
        <pc:picChg chg="add mod">
          <ac:chgData name="Tinashe Murerekwa" userId="d574c7b63cbd1771" providerId="LiveId" clId="{EAE6D868-25F2-4248-AB05-D5C27ED21CA4}" dt="2024-05-17T05:13:55.744" v="1109" actId="1440"/>
          <ac:picMkLst>
            <pc:docMk/>
            <pc:sldMk cId="2087512224" sldId="294"/>
            <ac:picMk id="5" creationId="{8488E6A2-26A2-1347-F7B3-8447EC9D562E}"/>
          </ac:picMkLst>
        </pc:picChg>
      </pc:sldChg>
      <pc:sldChg chg="addSp modSp mod">
        <pc:chgData name="Tinashe Murerekwa" userId="d574c7b63cbd1771" providerId="LiveId" clId="{EAE6D868-25F2-4248-AB05-D5C27ED21CA4}" dt="2024-05-17T05:12:32.307" v="1100" actId="1440"/>
        <pc:sldMkLst>
          <pc:docMk/>
          <pc:sldMk cId="47837719" sldId="295"/>
        </pc:sldMkLst>
        <pc:spChg chg="mod">
          <ac:chgData name="Tinashe Murerekwa" userId="d574c7b63cbd1771" providerId="LiveId" clId="{EAE6D868-25F2-4248-AB05-D5C27ED21CA4}" dt="2024-05-16T19:19:46.860" v="0" actId="1076"/>
          <ac:spMkLst>
            <pc:docMk/>
            <pc:sldMk cId="47837719" sldId="295"/>
            <ac:spMk id="2" creationId="{06B99349-57FC-F76B-A7A5-ECBF976AB8D7}"/>
          </ac:spMkLst>
        </pc:spChg>
        <pc:spChg chg="mod">
          <ac:chgData name="Tinashe Murerekwa" userId="d574c7b63cbd1771" providerId="LiveId" clId="{EAE6D868-25F2-4248-AB05-D5C27ED21CA4}" dt="2024-05-16T19:24:37.399" v="65" actId="20577"/>
          <ac:spMkLst>
            <pc:docMk/>
            <pc:sldMk cId="47837719" sldId="295"/>
            <ac:spMk id="3" creationId="{40BF878F-800A-9831-1B13-64EBBEF75D42}"/>
          </ac:spMkLst>
        </pc:spChg>
        <pc:picChg chg="add mod">
          <ac:chgData name="Tinashe Murerekwa" userId="d574c7b63cbd1771" providerId="LiveId" clId="{EAE6D868-25F2-4248-AB05-D5C27ED21CA4}" dt="2024-05-17T05:12:32.307" v="1100" actId="1440"/>
          <ac:picMkLst>
            <pc:docMk/>
            <pc:sldMk cId="47837719" sldId="295"/>
            <ac:picMk id="5" creationId="{D251DEFB-66AF-2867-FE45-F7D19AC1A0EB}"/>
          </ac:picMkLst>
        </pc:picChg>
      </pc:sldChg>
      <pc:sldChg chg="addSp modSp mod">
        <pc:chgData name="Tinashe Murerekwa" userId="d574c7b63cbd1771" providerId="LiveId" clId="{EAE6D868-25F2-4248-AB05-D5C27ED21CA4}" dt="2024-05-17T05:21:16.868" v="1182" actId="403"/>
        <pc:sldMkLst>
          <pc:docMk/>
          <pc:sldMk cId="1735410170" sldId="300"/>
        </pc:sldMkLst>
        <pc:spChg chg="add mod">
          <ac:chgData name="Tinashe Murerekwa" userId="d574c7b63cbd1771" providerId="LiveId" clId="{EAE6D868-25F2-4248-AB05-D5C27ED21CA4}" dt="2024-05-17T05:21:16.868" v="1182" actId="403"/>
          <ac:spMkLst>
            <pc:docMk/>
            <pc:sldMk cId="1735410170" sldId="300"/>
            <ac:spMk id="2" creationId="{4499BEC0-F85B-8F56-8F24-0D0582287F93}"/>
          </ac:spMkLst>
        </pc:spChg>
        <pc:spChg chg="mod">
          <ac:chgData name="Tinashe Murerekwa" userId="d574c7b63cbd1771" providerId="LiveId" clId="{EAE6D868-25F2-4248-AB05-D5C27ED21CA4}" dt="2024-05-17T05:20:59.967" v="1179" actId="403"/>
          <ac:spMkLst>
            <pc:docMk/>
            <pc:sldMk cId="1735410170" sldId="300"/>
            <ac:spMk id="3" creationId="{634AAB2C-32FE-6343-7141-22D7E28F0226}"/>
          </ac:spMkLst>
        </pc:spChg>
        <pc:picChg chg="add mod">
          <ac:chgData name="Tinashe Murerekwa" userId="d574c7b63cbd1771" providerId="LiveId" clId="{EAE6D868-25F2-4248-AB05-D5C27ED21CA4}" dt="2024-05-17T05:19:26.263" v="1168" actId="14100"/>
          <ac:picMkLst>
            <pc:docMk/>
            <pc:sldMk cId="1735410170" sldId="300"/>
            <ac:picMk id="5" creationId="{14E7D6DA-ADEC-59F7-6101-DBEF172C9480}"/>
          </ac:picMkLst>
        </pc:picChg>
      </pc:sldChg>
      <pc:sldChg chg="modSp mod">
        <pc:chgData name="Tinashe Murerekwa" userId="d574c7b63cbd1771" providerId="LiveId" clId="{EAE6D868-25F2-4248-AB05-D5C27ED21CA4}" dt="2024-05-17T05:32:40.771" v="1224" actId="20577"/>
        <pc:sldMkLst>
          <pc:docMk/>
          <pc:sldMk cId="480050555" sldId="327"/>
        </pc:sldMkLst>
        <pc:spChg chg="mod">
          <ac:chgData name="Tinashe Murerekwa" userId="d574c7b63cbd1771" providerId="LiveId" clId="{EAE6D868-25F2-4248-AB05-D5C27ED21CA4}" dt="2024-05-16T20:02:44.502" v="433" actId="1076"/>
          <ac:spMkLst>
            <pc:docMk/>
            <pc:sldMk cId="480050555" sldId="327"/>
            <ac:spMk id="2" creationId="{00000000-0000-0000-0000-000000000000}"/>
          </ac:spMkLst>
        </pc:spChg>
        <pc:spChg chg="mod">
          <ac:chgData name="Tinashe Murerekwa" userId="d574c7b63cbd1771" providerId="LiveId" clId="{EAE6D868-25F2-4248-AB05-D5C27ED21CA4}" dt="2024-05-17T05:32:40.771" v="1224" actId="20577"/>
          <ac:spMkLst>
            <pc:docMk/>
            <pc:sldMk cId="480050555" sldId="327"/>
            <ac:spMk id="6" creationId="{00000000-0000-0000-0000-000000000000}"/>
          </ac:spMkLst>
        </pc:spChg>
      </pc:sldChg>
      <pc:sldChg chg="addSp modSp mod">
        <pc:chgData name="Tinashe Murerekwa" userId="d574c7b63cbd1771" providerId="LiveId" clId="{EAE6D868-25F2-4248-AB05-D5C27ED21CA4}" dt="2024-05-17T05:37:18.166" v="1264" actId="20577"/>
        <pc:sldMkLst>
          <pc:docMk/>
          <pc:sldMk cId="627458614" sldId="330"/>
        </pc:sldMkLst>
        <pc:spChg chg="mod">
          <ac:chgData name="Tinashe Murerekwa" userId="d574c7b63cbd1771" providerId="LiveId" clId="{EAE6D868-25F2-4248-AB05-D5C27ED21CA4}" dt="2024-05-16T20:14:49.660" v="691" actId="1076"/>
          <ac:spMkLst>
            <pc:docMk/>
            <pc:sldMk cId="627458614" sldId="330"/>
            <ac:spMk id="2" creationId="{82B8969B-5FB1-EFF5-4D66-0BFFA8EAA9F3}"/>
          </ac:spMkLst>
        </pc:spChg>
        <pc:spChg chg="mod">
          <ac:chgData name="Tinashe Murerekwa" userId="d574c7b63cbd1771" providerId="LiveId" clId="{EAE6D868-25F2-4248-AB05-D5C27ED21CA4}" dt="2024-05-16T20:17:02.934" v="704" actId="1076"/>
          <ac:spMkLst>
            <pc:docMk/>
            <pc:sldMk cId="627458614" sldId="330"/>
            <ac:spMk id="3" creationId="{934AD62D-3CD6-04C4-5938-3849A80D9DE0}"/>
          </ac:spMkLst>
        </pc:spChg>
        <pc:spChg chg="mod">
          <ac:chgData name="Tinashe Murerekwa" userId="d574c7b63cbd1771" providerId="LiveId" clId="{EAE6D868-25F2-4248-AB05-D5C27ED21CA4}" dt="2024-05-17T05:37:18.166" v="1264" actId="20577"/>
          <ac:spMkLst>
            <pc:docMk/>
            <pc:sldMk cId="627458614" sldId="330"/>
            <ac:spMk id="5" creationId="{AFE32E33-D7E2-FB25-973A-96EFA831A312}"/>
          </ac:spMkLst>
        </pc:spChg>
        <pc:picChg chg="add mod">
          <ac:chgData name="Tinashe Murerekwa" userId="d574c7b63cbd1771" providerId="LiveId" clId="{EAE6D868-25F2-4248-AB05-D5C27ED21CA4}" dt="2024-05-16T20:16:44.150" v="701" actId="1076"/>
          <ac:picMkLst>
            <pc:docMk/>
            <pc:sldMk cId="627458614" sldId="330"/>
            <ac:picMk id="6" creationId="{591A4A57-4349-2F59-9E85-5FF3B12DC103}"/>
          </ac:picMkLst>
        </pc:picChg>
      </pc:sldChg>
      <pc:sldChg chg="addSp modSp mod">
        <pc:chgData name="Tinashe Murerekwa" userId="d574c7b63cbd1771" providerId="LiveId" clId="{EAE6D868-25F2-4248-AB05-D5C27ED21CA4}" dt="2024-05-17T06:29:39.144" v="1351" actId="114"/>
        <pc:sldMkLst>
          <pc:docMk/>
          <pc:sldMk cId="2546845459" sldId="331"/>
        </pc:sldMkLst>
        <pc:spChg chg="mod">
          <ac:chgData name="Tinashe Murerekwa" userId="d574c7b63cbd1771" providerId="LiveId" clId="{EAE6D868-25F2-4248-AB05-D5C27ED21CA4}" dt="2024-05-17T06:29:39.144" v="1351" actId="114"/>
          <ac:spMkLst>
            <pc:docMk/>
            <pc:sldMk cId="2546845459" sldId="331"/>
            <ac:spMk id="3" creationId="{2F23F504-7CAA-E3A9-87D5-31C1E6BCC662}"/>
          </ac:spMkLst>
        </pc:spChg>
        <pc:picChg chg="add mod">
          <ac:chgData name="Tinashe Murerekwa" userId="d574c7b63cbd1771" providerId="LiveId" clId="{EAE6D868-25F2-4248-AB05-D5C27ED21CA4}" dt="2024-05-16T20:17:31.607" v="706"/>
          <ac:picMkLst>
            <pc:docMk/>
            <pc:sldMk cId="2546845459" sldId="331"/>
            <ac:picMk id="2" creationId="{7C6D06C5-07BA-F608-F66D-9C760EE41795}"/>
          </ac:picMkLst>
        </pc:picChg>
      </pc:sldChg>
      <pc:sldChg chg="addSp modSp mod">
        <pc:chgData name="Tinashe Murerekwa" userId="d574c7b63cbd1771" providerId="LiveId" clId="{EAE6D868-25F2-4248-AB05-D5C27ED21CA4}" dt="2024-05-17T05:40:28.950" v="1265" actId="1076"/>
        <pc:sldMkLst>
          <pc:docMk/>
          <pc:sldMk cId="3775963900" sldId="332"/>
        </pc:sldMkLst>
        <pc:spChg chg="mod">
          <ac:chgData name="Tinashe Murerekwa" userId="d574c7b63cbd1771" providerId="LiveId" clId="{EAE6D868-25F2-4248-AB05-D5C27ED21CA4}" dt="2024-05-16T20:19:45.214" v="724" actId="6549"/>
          <ac:spMkLst>
            <pc:docMk/>
            <pc:sldMk cId="3775963900" sldId="332"/>
            <ac:spMk id="3" creationId="{43983B22-64BD-E8FB-EF52-775AAEB99D0D}"/>
          </ac:spMkLst>
        </pc:spChg>
        <pc:picChg chg="add mod">
          <ac:chgData name="Tinashe Murerekwa" userId="d574c7b63cbd1771" providerId="LiveId" clId="{EAE6D868-25F2-4248-AB05-D5C27ED21CA4}" dt="2024-05-17T05:40:28.950" v="1265" actId="1076"/>
          <ac:picMkLst>
            <pc:docMk/>
            <pc:sldMk cId="3775963900" sldId="332"/>
            <ac:picMk id="2" creationId="{BEAC80C8-41A1-4B8B-C495-15CF6E41C9AE}"/>
          </ac:picMkLst>
        </pc:picChg>
      </pc:sldChg>
      <pc:sldChg chg="addSp modSp mod">
        <pc:chgData name="Tinashe Murerekwa" userId="d574c7b63cbd1771" providerId="LiveId" clId="{EAE6D868-25F2-4248-AB05-D5C27ED21CA4}" dt="2024-05-16T20:22:26.887" v="953" actId="313"/>
        <pc:sldMkLst>
          <pc:docMk/>
          <pc:sldMk cId="956757987" sldId="333"/>
        </pc:sldMkLst>
        <pc:spChg chg="mod">
          <ac:chgData name="Tinashe Murerekwa" userId="d574c7b63cbd1771" providerId="LiveId" clId="{EAE6D868-25F2-4248-AB05-D5C27ED21CA4}" dt="2024-05-16T20:22:26.887" v="953" actId="313"/>
          <ac:spMkLst>
            <pc:docMk/>
            <pc:sldMk cId="956757987" sldId="333"/>
            <ac:spMk id="3" creationId="{C6079743-A0BE-F1A2-0FC3-BF571FBF2BE1}"/>
          </ac:spMkLst>
        </pc:spChg>
        <pc:picChg chg="add mod">
          <ac:chgData name="Tinashe Murerekwa" userId="d574c7b63cbd1771" providerId="LiveId" clId="{EAE6D868-25F2-4248-AB05-D5C27ED21CA4}" dt="2024-05-16T20:21:45.680" v="952" actId="1076"/>
          <ac:picMkLst>
            <pc:docMk/>
            <pc:sldMk cId="956757987" sldId="333"/>
            <ac:picMk id="2" creationId="{52885D39-93A2-C3FF-8460-FF5B53702645}"/>
          </ac:picMkLst>
        </pc:picChg>
      </pc:sldChg>
      <pc:sldChg chg="addSp modSp mod">
        <pc:chgData name="Tinashe Murerekwa" userId="d574c7b63cbd1771" providerId="LiveId" clId="{EAE6D868-25F2-4248-AB05-D5C27ED21CA4}" dt="2024-05-16T20:27:49.297" v="1011" actId="14100"/>
        <pc:sldMkLst>
          <pc:docMk/>
          <pc:sldMk cId="3128185755" sldId="334"/>
        </pc:sldMkLst>
        <pc:spChg chg="mod">
          <ac:chgData name="Tinashe Murerekwa" userId="d574c7b63cbd1771" providerId="LiveId" clId="{EAE6D868-25F2-4248-AB05-D5C27ED21CA4}" dt="2024-05-16T20:27:26.145" v="1008" actId="14100"/>
          <ac:spMkLst>
            <pc:docMk/>
            <pc:sldMk cId="3128185755" sldId="334"/>
            <ac:spMk id="3" creationId="{1F2FA851-6F38-AD54-7C0E-58BA724C30A3}"/>
          </ac:spMkLst>
        </pc:spChg>
        <pc:picChg chg="add mod">
          <ac:chgData name="Tinashe Murerekwa" userId="d574c7b63cbd1771" providerId="LiveId" clId="{EAE6D868-25F2-4248-AB05-D5C27ED21CA4}" dt="2024-05-16T20:27:49.297" v="1011" actId="14100"/>
          <ac:picMkLst>
            <pc:docMk/>
            <pc:sldMk cId="3128185755" sldId="334"/>
            <ac:picMk id="2" creationId="{607404A1-0786-480D-29E9-52B58B11C471}"/>
          </ac:picMkLst>
        </pc:picChg>
      </pc:sldChg>
      <pc:sldChg chg="addSp modSp mod">
        <pc:chgData name="Tinashe Murerekwa" userId="d574c7b63cbd1771" providerId="LiveId" clId="{EAE6D868-25F2-4248-AB05-D5C27ED21CA4}" dt="2024-05-17T05:44:09.615" v="1275" actId="14100"/>
        <pc:sldMkLst>
          <pc:docMk/>
          <pc:sldMk cId="4023226405" sldId="335"/>
        </pc:sldMkLst>
        <pc:spChg chg="mod">
          <ac:chgData name="Tinashe Murerekwa" userId="d574c7b63cbd1771" providerId="LiveId" clId="{EAE6D868-25F2-4248-AB05-D5C27ED21CA4}" dt="2024-05-17T05:44:09.615" v="1275" actId="14100"/>
          <ac:spMkLst>
            <pc:docMk/>
            <pc:sldMk cId="4023226405" sldId="335"/>
            <ac:spMk id="3" creationId="{C615A4DA-34A3-ABFC-8EC0-704EC0AE4268}"/>
          </ac:spMkLst>
        </pc:spChg>
        <pc:picChg chg="add mod">
          <ac:chgData name="Tinashe Murerekwa" userId="d574c7b63cbd1771" providerId="LiveId" clId="{EAE6D868-25F2-4248-AB05-D5C27ED21CA4}" dt="2024-05-16T20:29:09.611" v="1013"/>
          <ac:picMkLst>
            <pc:docMk/>
            <pc:sldMk cId="4023226405" sldId="335"/>
            <ac:picMk id="2" creationId="{641B4B43-3704-5328-B198-CD175E8EF444}"/>
          </ac:picMkLst>
        </pc:picChg>
      </pc:sldChg>
      <pc:sldChg chg="modSp mod">
        <pc:chgData name="Tinashe Murerekwa" userId="d574c7b63cbd1771" providerId="LiveId" clId="{EAE6D868-25F2-4248-AB05-D5C27ED21CA4}" dt="2024-05-17T05:25:34.214" v="1192" actId="14100"/>
        <pc:sldMkLst>
          <pc:docMk/>
          <pc:sldMk cId="2001575334" sldId="336"/>
        </pc:sldMkLst>
        <pc:spChg chg="mod">
          <ac:chgData name="Tinashe Murerekwa" userId="d574c7b63cbd1771" providerId="LiveId" clId="{EAE6D868-25F2-4248-AB05-D5C27ED21CA4}" dt="2024-05-16T19:51:30.377" v="335" actId="1076"/>
          <ac:spMkLst>
            <pc:docMk/>
            <pc:sldMk cId="2001575334" sldId="336"/>
            <ac:spMk id="5" creationId="{00000000-0000-0000-0000-000000000000}"/>
          </ac:spMkLst>
        </pc:spChg>
        <pc:graphicFrameChg chg="mod modGraphic">
          <ac:chgData name="Tinashe Murerekwa" userId="d574c7b63cbd1771" providerId="LiveId" clId="{EAE6D868-25F2-4248-AB05-D5C27ED21CA4}" dt="2024-05-17T05:25:34.214" v="1192" actId="14100"/>
          <ac:graphicFrameMkLst>
            <pc:docMk/>
            <pc:sldMk cId="2001575334" sldId="336"/>
            <ac:graphicFrameMk id="4" creationId="{00000000-0000-0000-0000-000000000000}"/>
          </ac:graphicFrameMkLst>
        </pc:graphicFrameChg>
      </pc:sldChg>
      <pc:sldChg chg="modSp mod">
        <pc:chgData name="Tinashe Murerekwa" userId="d574c7b63cbd1771" providerId="LiveId" clId="{EAE6D868-25F2-4248-AB05-D5C27ED21CA4}" dt="2024-05-16T19:52:33" v="338" actId="403"/>
        <pc:sldMkLst>
          <pc:docMk/>
          <pc:sldMk cId="1136663900" sldId="337"/>
        </pc:sldMkLst>
        <pc:graphicFrameChg chg="mod modGraphic">
          <ac:chgData name="Tinashe Murerekwa" userId="d574c7b63cbd1771" providerId="LiveId" clId="{EAE6D868-25F2-4248-AB05-D5C27ED21CA4}" dt="2024-05-16T19:52:33" v="338" actId="403"/>
          <ac:graphicFrameMkLst>
            <pc:docMk/>
            <pc:sldMk cId="1136663900" sldId="337"/>
            <ac:graphicFrameMk id="4" creationId="{00000000-0000-0000-0000-000000000000}"/>
          </ac:graphicFrameMkLst>
        </pc:graphicFrameChg>
      </pc:sldChg>
      <pc:sldChg chg="modSp">
        <pc:chgData name="Tinashe Murerekwa" userId="d574c7b63cbd1771" providerId="LiveId" clId="{EAE6D868-25F2-4248-AB05-D5C27ED21CA4}" dt="2024-05-17T06:23:49.765" v="1327" actId="20577"/>
        <pc:sldMkLst>
          <pc:docMk/>
          <pc:sldMk cId="1246604282" sldId="338"/>
        </pc:sldMkLst>
        <pc:graphicFrameChg chg="mod">
          <ac:chgData name="Tinashe Murerekwa" userId="d574c7b63cbd1771" providerId="LiveId" clId="{EAE6D868-25F2-4248-AB05-D5C27ED21CA4}" dt="2024-05-17T06:23:49.765" v="1327" actId="20577"/>
          <ac:graphicFrameMkLst>
            <pc:docMk/>
            <pc:sldMk cId="1246604282" sldId="338"/>
            <ac:graphicFrameMk id="4" creationId="{00000000-0000-0000-0000-000000000000}"/>
          </ac:graphicFrameMkLst>
        </pc:graphicFrameChg>
      </pc:sldChg>
      <pc:sldChg chg="add del">
        <pc:chgData name="Tinashe Murerekwa" userId="d574c7b63cbd1771" providerId="LiveId" clId="{EAE6D868-25F2-4248-AB05-D5C27ED21CA4}" dt="2024-05-16T19:56:55.405" v="351" actId="2696"/>
        <pc:sldMkLst>
          <pc:docMk/>
          <pc:sldMk cId="360505393" sldId="339"/>
        </pc:sldMkLst>
      </pc:sldChg>
      <pc:sldChg chg="del">
        <pc:chgData name="Tinashe Murerekwa" userId="d574c7b63cbd1771" providerId="LiveId" clId="{EAE6D868-25F2-4248-AB05-D5C27ED21CA4}" dt="2024-05-16T19:55:19.500" v="342" actId="2696"/>
        <pc:sldMkLst>
          <pc:docMk/>
          <pc:sldMk cId="3042416600" sldId="339"/>
        </pc:sldMkLst>
      </pc:sldChg>
      <pc:sldChg chg="add del">
        <pc:chgData name="Tinashe Murerekwa" userId="d574c7b63cbd1771" providerId="LiveId" clId="{EAE6D868-25F2-4248-AB05-D5C27ED21CA4}" dt="2024-05-16T19:57:08.638" v="354" actId="47"/>
        <pc:sldMkLst>
          <pc:docMk/>
          <pc:sldMk cId="3622496456" sldId="339"/>
        </pc:sldMkLst>
      </pc:sldChg>
      <pc:sldChg chg="addSp modSp">
        <pc:chgData name="Tinashe Murerekwa" userId="d574c7b63cbd1771" providerId="LiveId" clId="{EAE6D868-25F2-4248-AB05-D5C27ED21CA4}" dt="2024-05-16T20:29:04.726" v="1012"/>
        <pc:sldMkLst>
          <pc:docMk/>
          <pc:sldMk cId="4103584231" sldId="340"/>
        </pc:sldMkLst>
        <pc:picChg chg="add mod">
          <ac:chgData name="Tinashe Murerekwa" userId="d574c7b63cbd1771" providerId="LiveId" clId="{EAE6D868-25F2-4248-AB05-D5C27ED21CA4}" dt="2024-05-16T20:29:04.726" v="1012"/>
          <ac:picMkLst>
            <pc:docMk/>
            <pc:sldMk cId="4103584231" sldId="340"/>
            <ac:picMk id="4" creationId="{7176A1A7-629C-AD4F-058D-042D827D19CB}"/>
          </ac:picMkLst>
        </pc:picChg>
      </pc:sldChg>
      <pc:sldChg chg="modSp del mod">
        <pc:chgData name="Tinashe Murerekwa" userId="d574c7b63cbd1771" providerId="LiveId" clId="{EAE6D868-25F2-4248-AB05-D5C27ED21CA4}" dt="2024-05-16T19:55:25.042" v="344" actId="2696"/>
        <pc:sldMkLst>
          <pc:docMk/>
          <pc:sldMk cId="1086992636" sldId="342"/>
        </pc:sldMkLst>
        <pc:spChg chg="mod">
          <ac:chgData name="Tinashe Murerekwa" userId="d574c7b63cbd1771" providerId="LiveId" clId="{EAE6D868-25F2-4248-AB05-D5C27ED21CA4}" dt="2024-05-16T19:49:34.460" v="323" actId="403"/>
          <ac:spMkLst>
            <pc:docMk/>
            <pc:sldMk cId="1086992636" sldId="342"/>
            <ac:spMk id="3" creationId="{2FA8DF6C-3561-DACA-58AF-A8957104AD73}"/>
          </ac:spMkLst>
        </pc:spChg>
      </pc:sldChg>
      <pc:sldChg chg="add">
        <pc:chgData name="Tinashe Murerekwa" userId="d574c7b63cbd1771" providerId="LiveId" clId="{EAE6D868-25F2-4248-AB05-D5C27ED21CA4}" dt="2024-05-16T19:55:33.957" v="347"/>
        <pc:sldMkLst>
          <pc:docMk/>
          <pc:sldMk cId="1505048302" sldId="342"/>
        </pc:sldMkLst>
      </pc:sldChg>
      <pc:sldChg chg="add del">
        <pc:chgData name="Tinashe Murerekwa" userId="d574c7b63cbd1771" providerId="LiveId" clId="{EAE6D868-25F2-4248-AB05-D5C27ED21CA4}" dt="2024-05-16T19:55:31.572" v="346" actId="2696"/>
        <pc:sldMkLst>
          <pc:docMk/>
          <pc:sldMk cId="3882944114" sldId="342"/>
        </pc:sldMkLst>
      </pc:sldChg>
      <pc:sldChg chg="new del">
        <pc:chgData name="Tinashe Murerekwa" userId="d574c7b63cbd1771" providerId="LiveId" clId="{EAE6D868-25F2-4248-AB05-D5C27ED21CA4}" dt="2024-05-16T19:54:01.824" v="340" actId="47"/>
        <pc:sldMkLst>
          <pc:docMk/>
          <pc:sldMk cId="72769994" sldId="343"/>
        </pc:sldMkLst>
      </pc:sldChg>
      <pc:sldChg chg="addSp modSp add mod">
        <pc:chgData name="Tinashe Murerekwa" userId="d574c7b63cbd1771" providerId="LiveId" clId="{EAE6D868-25F2-4248-AB05-D5C27ED21CA4}" dt="2024-05-17T05:31:33.418" v="1220" actId="14100"/>
        <pc:sldMkLst>
          <pc:docMk/>
          <pc:sldMk cId="950238038" sldId="343"/>
        </pc:sldMkLst>
        <pc:spChg chg="mod">
          <ac:chgData name="Tinashe Murerekwa" userId="d574c7b63cbd1771" providerId="LiveId" clId="{EAE6D868-25F2-4248-AB05-D5C27ED21CA4}" dt="2024-05-16T19:59:49.729" v="403" actId="255"/>
          <ac:spMkLst>
            <pc:docMk/>
            <pc:sldMk cId="950238038" sldId="343"/>
            <ac:spMk id="3" creationId="{236830F7-CF5F-02AF-7F98-8B7043D194A9}"/>
          </ac:spMkLst>
        </pc:spChg>
        <pc:spChg chg="mod">
          <ac:chgData name="Tinashe Murerekwa" userId="d574c7b63cbd1771" providerId="LiveId" clId="{EAE6D868-25F2-4248-AB05-D5C27ED21CA4}" dt="2024-05-16T20:00:13.330" v="406" actId="1076"/>
          <ac:spMkLst>
            <pc:docMk/>
            <pc:sldMk cId="950238038" sldId="343"/>
            <ac:spMk id="5" creationId="{46843060-081A-3D80-05B3-415F7B72E16F}"/>
          </ac:spMkLst>
        </pc:spChg>
        <pc:graphicFrameChg chg="add mod modGraphic">
          <ac:chgData name="Tinashe Murerekwa" userId="d574c7b63cbd1771" providerId="LiveId" clId="{EAE6D868-25F2-4248-AB05-D5C27ED21CA4}" dt="2024-05-16T20:01:43.483" v="426" actId="122"/>
          <ac:graphicFrameMkLst>
            <pc:docMk/>
            <pc:sldMk cId="950238038" sldId="343"/>
            <ac:graphicFrameMk id="2" creationId="{817C953B-0F84-E25C-B1C0-987C4928FA43}"/>
          </ac:graphicFrameMkLst>
        </pc:graphicFrameChg>
        <pc:picChg chg="add mod">
          <ac:chgData name="Tinashe Murerekwa" userId="d574c7b63cbd1771" providerId="LiveId" clId="{EAE6D868-25F2-4248-AB05-D5C27ED21CA4}" dt="2024-05-17T05:31:22.460" v="1215" actId="1076"/>
          <ac:picMkLst>
            <pc:docMk/>
            <pc:sldMk cId="950238038" sldId="343"/>
            <ac:picMk id="6" creationId="{13CA3503-CC0B-F48E-B7B6-11C18C94837C}"/>
          </ac:picMkLst>
        </pc:picChg>
        <pc:picChg chg="add mod">
          <ac:chgData name="Tinashe Murerekwa" userId="d574c7b63cbd1771" providerId="LiveId" clId="{EAE6D868-25F2-4248-AB05-D5C27ED21CA4}" dt="2024-05-17T05:27:52.021" v="1200"/>
          <ac:picMkLst>
            <pc:docMk/>
            <pc:sldMk cId="950238038" sldId="343"/>
            <ac:picMk id="7" creationId="{A3FC6B6D-B750-DB20-BDBF-9CD7F3FB5E39}"/>
          </ac:picMkLst>
        </pc:picChg>
        <pc:picChg chg="add mod">
          <ac:chgData name="Tinashe Murerekwa" userId="d574c7b63cbd1771" providerId="LiveId" clId="{EAE6D868-25F2-4248-AB05-D5C27ED21CA4}" dt="2024-05-17T05:31:24.386" v="1216" actId="1076"/>
          <ac:picMkLst>
            <pc:docMk/>
            <pc:sldMk cId="950238038" sldId="343"/>
            <ac:picMk id="9" creationId="{99E7DE13-5C5D-E4C0-0E72-6CDCE62B378D}"/>
          </ac:picMkLst>
        </pc:picChg>
        <pc:picChg chg="add mod">
          <ac:chgData name="Tinashe Murerekwa" userId="d574c7b63cbd1771" providerId="LiveId" clId="{EAE6D868-25F2-4248-AB05-D5C27ED21CA4}" dt="2024-05-17T05:31:33.418" v="1220" actId="14100"/>
          <ac:picMkLst>
            <pc:docMk/>
            <pc:sldMk cId="950238038" sldId="343"/>
            <ac:picMk id="11" creationId="{12F0FC86-0233-975B-9E0A-7C70165BEF83}"/>
          </ac:picMkLst>
        </pc:picChg>
      </pc:sldChg>
      <pc:sldChg chg="add del">
        <pc:chgData name="Tinashe Murerekwa" userId="d574c7b63cbd1771" providerId="LiveId" clId="{EAE6D868-25F2-4248-AB05-D5C27ED21CA4}" dt="2024-05-16T20:08:24.482" v="652" actId="47"/>
        <pc:sldMkLst>
          <pc:docMk/>
          <pc:sldMk cId="955859036" sldId="344"/>
        </pc:sldMkLst>
      </pc:sldChg>
      <pc:sldChg chg="addSp modSp add mod">
        <pc:chgData name="Tinashe Murerekwa" userId="d574c7b63cbd1771" providerId="LiveId" clId="{EAE6D868-25F2-4248-AB05-D5C27ED21CA4}" dt="2024-05-17T06:26:45.273" v="1333" actId="20577"/>
        <pc:sldMkLst>
          <pc:docMk/>
          <pc:sldMk cId="3906217712" sldId="345"/>
        </pc:sldMkLst>
        <pc:spChg chg="mod">
          <ac:chgData name="Tinashe Murerekwa" userId="d574c7b63cbd1771" providerId="LiveId" clId="{EAE6D868-25F2-4248-AB05-D5C27ED21CA4}" dt="2024-05-16T20:08:04.568" v="651" actId="20577"/>
          <ac:spMkLst>
            <pc:docMk/>
            <pc:sldMk cId="3906217712" sldId="345"/>
            <ac:spMk id="2" creationId="{4F5DAA7F-3A23-73CA-D576-7A07EB5C51D8}"/>
          </ac:spMkLst>
        </pc:spChg>
        <pc:spChg chg="mod">
          <ac:chgData name="Tinashe Murerekwa" userId="d574c7b63cbd1771" providerId="LiveId" clId="{EAE6D868-25F2-4248-AB05-D5C27ED21CA4}" dt="2024-05-17T06:26:45.273" v="1333" actId="20577"/>
          <ac:spMkLst>
            <pc:docMk/>
            <pc:sldMk cId="3906217712" sldId="345"/>
            <ac:spMk id="3" creationId="{6BDBF305-96CA-64BF-D5F3-A2DC770646BA}"/>
          </ac:spMkLst>
        </pc:spChg>
        <pc:picChg chg="add mod">
          <ac:chgData name="Tinashe Murerekwa" userId="d574c7b63cbd1771" providerId="LiveId" clId="{EAE6D868-25F2-4248-AB05-D5C27ED21CA4}" dt="2024-05-16T20:10:31.835" v="658"/>
          <ac:picMkLst>
            <pc:docMk/>
            <pc:sldMk cId="3906217712" sldId="345"/>
            <ac:picMk id="4" creationId="{EC1FFF33-A9A4-EF99-DA53-A8B4B760AAA2}"/>
          </ac:picMkLst>
        </pc:picChg>
      </pc:sldChg>
      <pc:sldChg chg="modSp add mod">
        <pc:chgData name="Tinashe Murerekwa" userId="d574c7b63cbd1771" providerId="LiveId" clId="{EAE6D868-25F2-4248-AB05-D5C27ED21CA4}" dt="2024-05-17T06:30:46.656" v="1360" actId="20577"/>
        <pc:sldMkLst>
          <pc:docMk/>
          <pc:sldMk cId="679807782" sldId="346"/>
        </pc:sldMkLst>
        <pc:spChg chg="mod">
          <ac:chgData name="Tinashe Murerekwa" userId="d574c7b63cbd1771" providerId="LiveId" clId="{EAE6D868-25F2-4248-AB05-D5C27ED21CA4}" dt="2024-05-17T06:30:46.656" v="1360" actId="20577"/>
          <ac:spMkLst>
            <pc:docMk/>
            <pc:sldMk cId="679807782" sldId="346"/>
            <ac:spMk id="3" creationId="{43983B22-64BD-E8FB-EF52-775AAEB99D0D}"/>
          </ac:spMkLst>
        </pc:spChg>
      </pc:sldChg>
      <pc:sldChg chg="addSp delSp modSp add mod">
        <pc:chgData name="Tinashe Murerekwa" userId="d574c7b63cbd1771" providerId="LiveId" clId="{EAE6D868-25F2-4248-AB05-D5C27ED21CA4}" dt="2024-05-17T06:56:19.555" v="3252" actId="20577"/>
        <pc:sldMkLst>
          <pc:docMk/>
          <pc:sldMk cId="2857893610" sldId="347"/>
        </pc:sldMkLst>
        <pc:spChg chg="add del mod">
          <ac:chgData name="Tinashe Murerekwa" userId="d574c7b63cbd1771" providerId="LiveId" clId="{EAE6D868-25F2-4248-AB05-D5C27ED21CA4}" dt="2024-05-17T06:56:19.555" v="3252" actId="20577"/>
          <ac:spMkLst>
            <pc:docMk/>
            <pc:sldMk cId="2857893610" sldId="347"/>
            <ac:spMk id="2" creationId="{8B9A49CF-C2B3-9740-06CD-BFE674E12F42}"/>
          </ac:spMkLst>
        </pc:spChg>
        <pc:spChg chg="mod">
          <ac:chgData name="Tinashe Murerekwa" userId="d574c7b63cbd1771" providerId="LiveId" clId="{EAE6D868-25F2-4248-AB05-D5C27ED21CA4}" dt="2024-05-17T06:55:53.233" v="3241" actId="113"/>
          <ac:spMkLst>
            <pc:docMk/>
            <pc:sldMk cId="2857893610" sldId="347"/>
            <ac:spMk id="3" creationId="{777AF7D7-6CB6-8D8C-6452-E282511FA5AC}"/>
          </ac:spMkLst>
        </pc:spChg>
        <pc:spChg chg="add del mod">
          <ac:chgData name="Tinashe Murerekwa" userId="d574c7b63cbd1771" providerId="LiveId" clId="{EAE6D868-25F2-4248-AB05-D5C27ED21CA4}" dt="2024-05-17T06:38:34.405" v="2027" actId="478"/>
          <ac:spMkLst>
            <pc:docMk/>
            <pc:sldMk cId="2857893610" sldId="347"/>
            <ac:spMk id="7" creationId="{AF902498-7AC2-BA0C-8F4D-6591733B1164}"/>
          </ac:spMkLst>
        </pc:spChg>
      </pc:sldChg>
      <pc:sldChg chg="addSp delSp modSp add mod">
        <pc:chgData name="Tinashe Murerekwa" userId="d574c7b63cbd1771" providerId="LiveId" clId="{EAE6D868-25F2-4248-AB05-D5C27ED21CA4}" dt="2024-05-17T06:56:12.279" v="3248" actId="20577"/>
        <pc:sldMkLst>
          <pc:docMk/>
          <pc:sldMk cId="1431328278" sldId="348"/>
        </pc:sldMkLst>
        <pc:spChg chg="add del mod">
          <ac:chgData name="Tinashe Murerekwa" userId="d574c7b63cbd1771" providerId="LiveId" clId="{EAE6D868-25F2-4248-AB05-D5C27ED21CA4}" dt="2024-05-17T06:56:12.279" v="3248" actId="20577"/>
          <ac:spMkLst>
            <pc:docMk/>
            <pc:sldMk cId="1431328278" sldId="348"/>
            <ac:spMk id="2" creationId="{8B9A49CF-C2B3-9740-06CD-BFE674E12F42}"/>
          </ac:spMkLst>
        </pc:spChg>
        <pc:spChg chg="mod">
          <ac:chgData name="Tinashe Murerekwa" userId="d574c7b63cbd1771" providerId="LiveId" clId="{EAE6D868-25F2-4248-AB05-D5C27ED21CA4}" dt="2024-05-17T06:46:18.620" v="2871" actId="6549"/>
          <ac:spMkLst>
            <pc:docMk/>
            <pc:sldMk cId="1431328278" sldId="348"/>
            <ac:spMk id="3" creationId="{777AF7D7-6CB6-8D8C-6452-E282511FA5AC}"/>
          </ac:spMkLst>
        </pc:spChg>
        <pc:spChg chg="add mod">
          <ac:chgData name="Tinashe Murerekwa" userId="d574c7b63cbd1771" providerId="LiveId" clId="{EAE6D868-25F2-4248-AB05-D5C27ED21CA4}" dt="2024-05-17T06:55:35.168" v="3239" actId="14100"/>
          <ac:spMkLst>
            <pc:docMk/>
            <pc:sldMk cId="1431328278" sldId="348"/>
            <ac:spMk id="6" creationId="{73C1AD24-B698-A60D-A459-8F6A9842D21E}"/>
          </ac:spMkLst>
        </pc:spChg>
        <pc:spChg chg="add del mod">
          <ac:chgData name="Tinashe Murerekwa" userId="d574c7b63cbd1771" providerId="LiveId" clId="{EAE6D868-25F2-4248-AB05-D5C27ED21CA4}" dt="2024-05-17T06:55:31.079" v="3238" actId="478"/>
          <ac:spMkLst>
            <pc:docMk/>
            <pc:sldMk cId="1431328278" sldId="348"/>
            <ac:spMk id="8" creationId="{68A9B7C6-3C0E-9725-0349-71D77F5B12B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506AF-1299-421E-BD7A-88C49725858E}"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ZW"/>
        </a:p>
      </dgm:t>
    </dgm:pt>
    <dgm:pt modelId="{27A88F8F-D774-4281-96FC-E37FBCEBDBFB}">
      <dgm:prSet phldrT="[Text]"/>
      <dgm:spPr>
        <a:solidFill>
          <a:schemeClr val="lt1">
            <a:hueOff val="0"/>
            <a:satOff val="0"/>
            <a:lumOff val="0"/>
          </a:schemeClr>
        </a:solidFill>
      </dgm:spPr>
      <dgm:t>
        <a:bodyPr/>
        <a:lstStyle/>
        <a:p>
          <a:r>
            <a:rPr lang="en-GB" dirty="0"/>
            <a:t>FRAMEWORK</a:t>
          </a:r>
          <a:endParaRPr lang="en-ZW" dirty="0"/>
        </a:p>
      </dgm:t>
    </dgm:pt>
    <dgm:pt modelId="{8CA3CA04-7B54-43B6-9F36-FE989B444D45}" type="parTrans" cxnId="{28EF876E-1AD6-40A7-8996-6FC87C922417}">
      <dgm:prSet/>
      <dgm:spPr/>
      <dgm:t>
        <a:bodyPr/>
        <a:lstStyle/>
        <a:p>
          <a:endParaRPr lang="en-ZW"/>
        </a:p>
      </dgm:t>
    </dgm:pt>
    <dgm:pt modelId="{87D33270-CDDD-489D-AE38-A57171E98BF3}" type="sibTrans" cxnId="{28EF876E-1AD6-40A7-8996-6FC87C922417}">
      <dgm:prSet/>
      <dgm:spPr/>
      <dgm:t>
        <a:bodyPr/>
        <a:lstStyle/>
        <a:p>
          <a:endParaRPr lang="en-ZW"/>
        </a:p>
      </dgm:t>
    </dgm:pt>
    <dgm:pt modelId="{CE85E493-88AA-41D4-B5C0-135CB82A6AB7}">
      <dgm:prSet phldrT="[Text]"/>
      <dgm:spPr/>
      <dgm:t>
        <a:bodyPr/>
        <a:lstStyle/>
        <a:p>
          <a:r>
            <a:rPr lang="en-GB" dirty="0"/>
            <a:t>LEGAL</a:t>
          </a:r>
          <a:endParaRPr lang="en-ZW" dirty="0"/>
        </a:p>
      </dgm:t>
    </dgm:pt>
    <dgm:pt modelId="{0FA88B16-EF15-43DD-B165-C91E71D9B3D1}" type="parTrans" cxnId="{0F60A020-A4E9-46BC-8C11-98CECD35A000}">
      <dgm:prSet/>
      <dgm:spPr/>
      <dgm:t>
        <a:bodyPr/>
        <a:lstStyle/>
        <a:p>
          <a:endParaRPr lang="en-ZW"/>
        </a:p>
      </dgm:t>
    </dgm:pt>
    <dgm:pt modelId="{66C11423-F234-475E-9EBF-C0B821F7C196}" type="sibTrans" cxnId="{0F60A020-A4E9-46BC-8C11-98CECD35A000}">
      <dgm:prSet/>
      <dgm:spPr/>
      <dgm:t>
        <a:bodyPr/>
        <a:lstStyle/>
        <a:p>
          <a:endParaRPr lang="en-ZW"/>
        </a:p>
      </dgm:t>
    </dgm:pt>
    <dgm:pt modelId="{990108EC-5987-4E12-9818-F2D46CBBEB16}">
      <dgm:prSet phldrT="[Text]"/>
      <dgm:spPr/>
      <dgm:t>
        <a:bodyPr/>
        <a:lstStyle/>
        <a:p>
          <a:r>
            <a:rPr lang="en-GB" dirty="0"/>
            <a:t>STRICT</a:t>
          </a:r>
          <a:endParaRPr lang="en-ZW" dirty="0"/>
        </a:p>
      </dgm:t>
    </dgm:pt>
    <dgm:pt modelId="{69325882-6830-46DF-9C6F-FCB4E339B1DD}" type="parTrans" cxnId="{066DDC1A-63AC-4381-8817-57617ACC6E32}">
      <dgm:prSet/>
      <dgm:spPr/>
      <dgm:t>
        <a:bodyPr/>
        <a:lstStyle/>
        <a:p>
          <a:endParaRPr lang="en-ZW"/>
        </a:p>
      </dgm:t>
    </dgm:pt>
    <dgm:pt modelId="{DF9BEAF6-0B60-4B84-BD0A-BEE0DB3AD2B8}" type="sibTrans" cxnId="{066DDC1A-63AC-4381-8817-57617ACC6E32}">
      <dgm:prSet/>
      <dgm:spPr/>
      <dgm:t>
        <a:bodyPr/>
        <a:lstStyle/>
        <a:p>
          <a:endParaRPr lang="en-ZW"/>
        </a:p>
      </dgm:t>
    </dgm:pt>
    <dgm:pt modelId="{BF277908-ECD6-452D-B1C6-927D96EEF43E}">
      <dgm:prSet phldrT="[Text]"/>
      <dgm:spPr/>
      <dgm:t>
        <a:bodyPr/>
        <a:lstStyle/>
        <a:p>
          <a:r>
            <a:rPr lang="en-GB" dirty="0"/>
            <a:t>RELAXED</a:t>
          </a:r>
          <a:endParaRPr lang="en-ZW" dirty="0"/>
        </a:p>
      </dgm:t>
    </dgm:pt>
    <dgm:pt modelId="{01D30E27-FA8F-46F2-B00D-D191914AC302}" type="parTrans" cxnId="{19B64F0E-6A9B-4503-A764-53A30EF668A8}">
      <dgm:prSet/>
      <dgm:spPr/>
      <dgm:t>
        <a:bodyPr/>
        <a:lstStyle/>
        <a:p>
          <a:endParaRPr lang="en-ZW"/>
        </a:p>
      </dgm:t>
    </dgm:pt>
    <dgm:pt modelId="{0EFCE610-F750-4114-91DA-D76084343C9F}" type="sibTrans" cxnId="{19B64F0E-6A9B-4503-A764-53A30EF668A8}">
      <dgm:prSet/>
      <dgm:spPr/>
      <dgm:t>
        <a:bodyPr/>
        <a:lstStyle/>
        <a:p>
          <a:endParaRPr lang="en-ZW"/>
        </a:p>
      </dgm:t>
    </dgm:pt>
    <dgm:pt modelId="{8AA59CC9-DCE4-4258-9FEA-8D12238084BC}">
      <dgm:prSet phldrT="[Text]"/>
      <dgm:spPr/>
      <dgm:t>
        <a:bodyPr/>
        <a:lstStyle/>
        <a:p>
          <a:r>
            <a:rPr lang="en-GB" dirty="0"/>
            <a:t>BEST</a:t>
          </a:r>
          <a:endParaRPr lang="en-ZW" dirty="0"/>
        </a:p>
      </dgm:t>
    </dgm:pt>
    <dgm:pt modelId="{C4F40106-EEFA-47FB-8761-79EF08E6F67B}" type="parTrans" cxnId="{CEF4D02A-4042-4006-BDDF-38B7387A7B24}">
      <dgm:prSet/>
      <dgm:spPr/>
      <dgm:t>
        <a:bodyPr/>
        <a:lstStyle/>
        <a:p>
          <a:endParaRPr lang="en-ZW"/>
        </a:p>
      </dgm:t>
    </dgm:pt>
    <dgm:pt modelId="{57A9E6F8-AB65-4821-80BB-4002E54CE2C8}" type="sibTrans" cxnId="{CEF4D02A-4042-4006-BDDF-38B7387A7B24}">
      <dgm:prSet/>
      <dgm:spPr/>
      <dgm:t>
        <a:bodyPr/>
        <a:lstStyle/>
        <a:p>
          <a:endParaRPr lang="en-ZW"/>
        </a:p>
      </dgm:t>
    </dgm:pt>
    <dgm:pt modelId="{C3D13A45-B230-4FDE-A5D5-96904D13CCEE}" type="pres">
      <dgm:prSet presAssocID="{1D0506AF-1299-421E-BD7A-88C49725858E}" presName="hierChild1" presStyleCnt="0">
        <dgm:presLayoutVars>
          <dgm:chPref val="1"/>
          <dgm:dir/>
          <dgm:animOne val="branch"/>
          <dgm:animLvl val="lvl"/>
          <dgm:resizeHandles/>
        </dgm:presLayoutVars>
      </dgm:prSet>
      <dgm:spPr/>
    </dgm:pt>
    <dgm:pt modelId="{DAF5816E-E9FF-4E42-BBAF-1602959F871F}" type="pres">
      <dgm:prSet presAssocID="{27A88F8F-D774-4281-96FC-E37FBCEBDBFB}" presName="hierRoot1" presStyleCnt="0"/>
      <dgm:spPr/>
    </dgm:pt>
    <dgm:pt modelId="{FAEB1E8D-502D-4040-903C-952A8CB42A72}" type="pres">
      <dgm:prSet presAssocID="{27A88F8F-D774-4281-96FC-E37FBCEBDBFB}" presName="composite" presStyleCnt="0"/>
      <dgm:spPr/>
    </dgm:pt>
    <dgm:pt modelId="{C785B995-2522-421B-9FEB-9666384D26A4}" type="pres">
      <dgm:prSet presAssocID="{27A88F8F-D774-4281-96FC-E37FBCEBDBFB}" presName="background" presStyleLbl="node0" presStyleIdx="0" presStyleCnt="1"/>
      <dgm:spPr/>
    </dgm:pt>
    <dgm:pt modelId="{B5FF72F6-2F06-49D0-B5A4-812A5D399F17}" type="pres">
      <dgm:prSet presAssocID="{27A88F8F-D774-4281-96FC-E37FBCEBDBFB}" presName="text" presStyleLbl="fgAcc0" presStyleIdx="0" presStyleCnt="1">
        <dgm:presLayoutVars>
          <dgm:chPref val="3"/>
        </dgm:presLayoutVars>
      </dgm:prSet>
      <dgm:spPr/>
    </dgm:pt>
    <dgm:pt modelId="{7C458CBB-7D14-40D4-89EF-FD3884AC07D8}" type="pres">
      <dgm:prSet presAssocID="{27A88F8F-D774-4281-96FC-E37FBCEBDBFB}" presName="hierChild2" presStyleCnt="0"/>
      <dgm:spPr/>
    </dgm:pt>
    <dgm:pt modelId="{8D4E4350-20B5-42CF-B332-D8A975E418B8}" type="pres">
      <dgm:prSet presAssocID="{0FA88B16-EF15-43DD-B165-C91E71D9B3D1}" presName="Name10" presStyleLbl="parChTrans1D2" presStyleIdx="0" presStyleCnt="2"/>
      <dgm:spPr/>
    </dgm:pt>
    <dgm:pt modelId="{18312B16-A3A8-4D4F-AAE3-4A06141B08B2}" type="pres">
      <dgm:prSet presAssocID="{CE85E493-88AA-41D4-B5C0-135CB82A6AB7}" presName="hierRoot2" presStyleCnt="0"/>
      <dgm:spPr/>
    </dgm:pt>
    <dgm:pt modelId="{68F180B5-0F7E-43CE-A308-368E01467CC6}" type="pres">
      <dgm:prSet presAssocID="{CE85E493-88AA-41D4-B5C0-135CB82A6AB7}" presName="composite2" presStyleCnt="0"/>
      <dgm:spPr/>
    </dgm:pt>
    <dgm:pt modelId="{19B4ACB2-675A-40A4-924E-9C926163CE4E}" type="pres">
      <dgm:prSet presAssocID="{CE85E493-88AA-41D4-B5C0-135CB82A6AB7}" presName="background2" presStyleLbl="node2" presStyleIdx="0" presStyleCnt="2"/>
      <dgm:spPr/>
    </dgm:pt>
    <dgm:pt modelId="{63572CA1-36BC-4E97-8F4A-1FD1365D95CC}" type="pres">
      <dgm:prSet presAssocID="{CE85E493-88AA-41D4-B5C0-135CB82A6AB7}" presName="text2" presStyleLbl="fgAcc2" presStyleIdx="0" presStyleCnt="2">
        <dgm:presLayoutVars>
          <dgm:chPref val="3"/>
        </dgm:presLayoutVars>
      </dgm:prSet>
      <dgm:spPr/>
    </dgm:pt>
    <dgm:pt modelId="{D041EE14-92CC-45A2-9281-1FF9E40284A9}" type="pres">
      <dgm:prSet presAssocID="{CE85E493-88AA-41D4-B5C0-135CB82A6AB7}" presName="hierChild3" presStyleCnt="0"/>
      <dgm:spPr/>
    </dgm:pt>
    <dgm:pt modelId="{8E5B59F6-B2DB-43DC-B3B1-3DC94BF732E6}" type="pres">
      <dgm:prSet presAssocID="{69325882-6830-46DF-9C6F-FCB4E339B1DD}" presName="Name17" presStyleLbl="parChTrans1D3" presStyleIdx="0" presStyleCnt="2"/>
      <dgm:spPr/>
    </dgm:pt>
    <dgm:pt modelId="{E24EF44E-0DD4-43A8-8661-B8B324DE4A3B}" type="pres">
      <dgm:prSet presAssocID="{990108EC-5987-4E12-9818-F2D46CBBEB16}" presName="hierRoot3" presStyleCnt="0"/>
      <dgm:spPr/>
    </dgm:pt>
    <dgm:pt modelId="{422A9109-8008-4F01-B8D7-6A3A940E0AD6}" type="pres">
      <dgm:prSet presAssocID="{990108EC-5987-4E12-9818-F2D46CBBEB16}" presName="composite3" presStyleCnt="0"/>
      <dgm:spPr/>
    </dgm:pt>
    <dgm:pt modelId="{68A00C58-E284-41A3-987F-5C87D611B552}" type="pres">
      <dgm:prSet presAssocID="{990108EC-5987-4E12-9818-F2D46CBBEB16}" presName="background3" presStyleLbl="node3" presStyleIdx="0" presStyleCnt="2"/>
      <dgm:spPr/>
    </dgm:pt>
    <dgm:pt modelId="{D2983533-3438-41CD-8A01-2D14BEA97FC3}" type="pres">
      <dgm:prSet presAssocID="{990108EC-5987-4E12-9818-F2D46CBBEB16}" presName="text3" presStyleLbl="fgAcc3" presStyleIdx="0" presStyleCnt="2">
        <dgm:presLayoutVars>
          <dgm:chPref val="3"/>
        </dgm:presLayoutVars>
      </dgm:prSet>
      <dgm:spPr/>
    </dgm:pt>
    <dgm:pt modelId="{6C69AB02-E1FF-488A-B854-28F7465743A5}" type="pres">
      <dgm:prSet presAssocID="{990108EC-5987-4E12-9818-F2D46CBBEB16}" presName="hierChild4" presStyleCnt="0"/>
      <dgm:spPr/>
    </dgm:pt>
    <dgm:pt modelId="{0C51B8B7-C6FE-4D49-BF69-E3BFA7FBA17F}" type="pres">
      <dgm:prSet presAssocID="{01D30E27-FA8F-46F2-B00D-D191914AC302}" presName="Name17" presStyleLbl="parChTrans1D3" presStyleIdx="1" presStyleCnt="2"/>
      <dgm:spPr/>
    </dgm:pt>
    <dgm:pt modelId="{11C4EA85-EE42-44F0-95A1-9A63A34B08ED}" type="pres">
      <dgm:prSet presAssocID="{BF277908-ECD6-452D-B1C6-927D96EEF43E}" presName="hierRoot3" presStyleCnt="0"/>
      <dgm:spPr/>
    </dgm:pt>
    <dgm:pt modelId="{81FF3E2D-4F55-4CC6-A49A-44E2BCB89669}" type="pres">
      <dgm:prSet presAssocID="{BF277908-ECD6-452D-B1C6-927D96EEF43E}" presName="composite3" presStyleCnt="0"/>
      <dgm:spPr/>
    </dgm:pt>
    <dgm:pt modelId="{F138D667-2368-4DF8-93BC-94D53ACB334E}" type="pres">
      <dgm:prSet presAssocID="{BF277908-ECD6-452D-B1C6-927D96EEF43E}" presName="background3" presStyleLbl="node3" presStyleIdx="1" presStyleCnt="2"/>
      <dgm:spPr/>
    </dgm:pt>
    <dgm:pt modelId="{58681D2D-ACC6-4D95-ADDD-28A205FE2017}" type="pres">
      <dgm:prSet presAssocID="{BF277908-ECD6-452D-B1C6-927D96EEF43E}" presName="text3" presStyleLbl="fgAcc3" presStyleIdx="1" presStyleCnt="2">
        <dgm:presLayoutVars>
          <dgm:chPref val="3"/>
        </dgm:presLayoutVars>
      </dgm:prSet>
      <dgm:spPr/>
    </dgm:pt>
    <dgm:pt modelId="{B74E9285-1BD9-490E-86EC-B08B02F7669B}" type="pres">
      <dgm:prSet presAssocID="{BF277908-ECD6-452D-B1C6-927D96EEF43E}" presName="hierChild4" presStyleCnt="0"/>
      <dgm:spPr/>
    </dgm:pt>
    <dgm:pt modelId="{E651B799-53E4-4EA1-BB77-D9EDB8CE1C5D}" type="pres">
      <dgm:prSet presAssocID="{C4F40106-EEFA-47FB-8761-79EF08E6F67B}" presName="Name10" presStyleLbl="parChTrans1D2" presStyleIdx="1" presStyleCnt="2"/>
      <dgm:spPr/>
    </dgm:pt>
    <dgm:pt modelId="{322ABB5F-858A-42C9-8A63-DCD48335073D}" type="pres">
      <dgm:prSet presAssocID="{8AA59CC9-DCE4-4258-9FEA-8D12238084BC}" presName="hierRoot2" presStyleCnt="0"/>
      <dgm:spPr/>
    </dgm:pt>
    <dgm:pt modelId="{48A8A6C6-A50A-4296-9D4A-CBF72BEE0E47}" type="pres">
      <dgm:prSet presAssocID="{8AA59CC9-DCE4-4258-9FEA-8D12238084BC}" presName="composite2" presStyleCnt="0"/>
      <dgm:spPr/>
    </dgm:pt>
    <dgm:pt modelId="{556532F6-51EE-4AD2-A174-B1E69F025E72}" type="pres">
      <dgm:prSet presAssocID="{8AA59CC9-DCE4-4258-9FEA-8D12238084BC}" presName="background2" presStyleLbl="node2" presStyleIdx="1" presStyleCnt="2"/>
      <dgm:spPr/>
    </dgm:pt>
    <dgm:pt modelId="{41C0113D-92B5-4A39-BA65-EEBD67C69F6C}" type="pres">
      <dgm:prSet presAssocID="{8AA59CC9-DCE4-4258-9FEA-8D12238084BC}" presName="text2" presStyleLbl="fgAcc2" presStyleIdx="1" presStyleCnt="2">
        <dgm:presLayoutVars>
          <dgm:chPref val="3"/>
        </dgm:presLayoutVars>
      </dgm:prSet>
      <dgm:spPr/>
    </dgm:pt>
    <dgm:pt modelId="{2B590271-2F50-4D1E-991E-E08FD579E506}" type="pres">
      <dgm:prSet presAssocID="{8AA59CC9-DCE4-4258-9FEA-8D12238084BC}" presName="hierChild3" presStyleCnt="0"/>
      <dgm:spPr/>
    </dgm:pt>
  </dgm:ptLst>
  <dgm:cxnLst>
    <dgm:cxn modelId="{19B64F0E-6A9B-4503-A764-53A30EF668A8}" srcId="{CE85E493-88AA-41D4-B5C0-135CB82A6AB7}" destId="{BF277908-ECD6-452D-B1C6-927D96EEF43E}" srcOrd="1" destOrd="0" parTransId="{01D30E27-FA8F-46F2-B00D-D191914AC302}" sibTransId="{0EFCE610-F750-4114-91DA-D76084343C9F}"/>
    <dgm:cxn modelId="{066DDC1A-63AC-4381-8817-57617ACC6E32}" srcId="{CE85E493-88AA-41D4-B5C0-135CB82A6AB7}" destId="{990108EC-5987-4E12-9818-F2D46CBBEB16}" srcOrd="0" destOrd="0" parTransId="{69325882-6830-46DF-9C6F-FCB4E339B1DD}" sibTransId="{DF9BEAF6-0B60-4B84-BD0A-BEE0DB3AD2B8}"/>
    <dgm:cxn modelId="{722E1A1E-F8A6-4965-BB59-CADBCF7BC0EC}" type="presOf" srcId="{BF277908-ECD6-452D-B1C6-927D96EEF43E}" destId="{58681D2D-ACC6-4D95-ADDD-28A205FE2017}" srcOrd="0" destOrd="0" presId="urn:microsoft.com/office/officeart/2005/8/layout/hierarchy1"/>
    <dgm:cxn modelId="{0F60A020-A4E9-46BC-8C11-98CECD35A000}" srcId="{27A88F8F-D774-4281-96FC-E37FBCEBDBFB}" destId="{CE85E493-88AA-41D4-B5C0-135CB82A6AB7}" srcOrd="0" destOrd="0" parTransId="{0FA88B16-EF15-43DD-B165-C91E71D9B3D1}" sibTransId="{66C11423-F234-475E-9EBF-C0B821F7C196}"/>
    <dgm:cxn modelId="{CEF4D02A-4042-4006-BDDF-38B7387A7B24}" srcId="{27A88F8F-D774-4281-96FC-E37FBCEBDBFB}" destId="{8AA59CC9-DCE4-4258-9FEA-8D12238084BC}" srcOrd="1" destOrd="0" parTransId="{C4F40106-EEFA-47FB-8761-79EF08E6F67B}" sibTransId="{57A9E6F8-AB65-4821-80BB-4002E54CE2C8}"/>
    <dgm:cxn modelId="{6112416E-45F7-4510-A3F2-9E7F547AEF19}" type="presOf" srcId="{27A88F8F-D774-4281-96FC-E37FBCEBDBFB}" destId="{B5FF72F6-2F06-49D0-B5A4-812A5D399F17}" srcOrd="0" destOrd="0" presId="urn:microsoft.com/office/officeart/2005/8/layout/hierarchy1"/>
    <dgm:cxn modelId="{28EF876E-1AD6-40A7-8996-6FC87C922417}" srcId="{1D0506AF-1299-421E-BD7A-88C49725858E}" destId="{27A88F8F-D774-4281-96FC-E37FBCEBDBFB}" srcOrd="0" destOrd="0" parTransId="{8CA3CA04-7B54-43B6-9F36-FE989B444D45}" sibTransId="{87D33270-CDDD-489D-AE38-A57171E98BF3}"/>
    <dgm:cxn modelId="{C638DE50-01F7-4647-9B91-18C859F2C9C5}" type="presOf" srcId="{8AA59CC9-DCE4-4258-9FEA-8D12238084BC}" destId="{41C0113D-92B5-4A39-BA65-EEBD67C69F6C}" srcOrd="0" destOrd="0" presId="urn:microsoft.com/office/officeart/2005/8/layout/hierarchy1"/>
    <dgm:cxn modelId="{F1539579-6466-47C6-9001-2503B9F303BC}" type="presOf" srcId="{01D30E27-FA8F-46F2-B00D-D191914AC302}" destId="{0C51B8B7-C6FE-4D49-BF69-E3BFA7FBA17F}" srcOrd="0" destOrd="0" presId="urn:microsoft.com/office/officeart/2005/8/layout/hierarchy1"/>
    <dgm:cxn modelId="{CE70B688-BE03-4B38-9625-A1C82145F514}" type="presOf" srcId="{0FA88B16-EF15-43DD-B165-C91E71D9B3D1}" destId="{8D4E4350-20B5-42CF-B332-D8A975E418B8}" srcOrd="0" destOrd="0" presId="urn:microsoft.com/office/officeart/2005/8/layout/hierarchy1"/>
    <dgm:cxn modelId="{BB15AE92-A1D4-428E-973C-A5D051555338}" type="presOf" srcId="{990108EC-5987-4E12-9818-F2D46CBBEB16}" destId="{D2983533-3438-41CD-8A01-2D14BEA97FC3}" srcOrd="0" destOrd="0" presId="urn:microsoft.com/office/officeart/2005/8/layout/hierarchy1"/>
    <dgm:cxn modelId="{5D3765AE-B2EA-43BF-9EE4-62977DB267E3}" type="presOf" srcId="{1D0506AF-1299-421E-BD7A-88C49725858E}" destId="{C3D13A45-B230-4FDE-A5D5-96904D13CCEE}" srcOrd="0" destOrd="0" presId="urn:microsoft.com/office/officeart/2005/8/layout/hierarchy1"/>
    <dgm:cxn modelId="{4DFEF8AF-6058-48DF-B841-96B33389C529}" type="presOf" srcId="{69325882-6830-46DF-9C6F-FCB4E339B1DD}" destId="{8E5B59F6-B2DB-43DC-B3B1-3DC94BF732E6}" srcOrd="0" destOrd="0" presId="urn:microsoft.com/office/officeart/2005/8/layout/hierarchy1"/>
    <dgm:cxn modelId="{4DF9B5B5-46EB-47BD-B5A5-48437A8697D3}" type="presOf" srcId="{CE85E493-88AA-41D4-B5C0-135CB82A6AB7}" destId="{63572CA1-36BC-4E97-8F4A-1FD1365D95CC}" srcOrd="0" destOrd="0" presId="urn:microsoft.com/office/officeart/2005/8/layout/hierarchy1"/>
    <dgm:cxn modelId="{DDF94AB8-101B-476B-9F39-1E301929B90F}" type="presOf" srcId="{C4F40106-EEFA-47FB-8761-79EF08E6F67B}" destId="{E651B799-53E4-4EA1-BB77-D9EDB8CE1C5D}" srcOrd="0" destOrd="0" presId="urn:microsoft.com/office/officeart/2005/8/layout/hierarchy1"/>
    <dgm:cxn modelId="{446AECFB-7A09-4986-8FF6-5BF9F13C58C2}" type="presParOf" srcId="{C3D13A45-B230-4FDE-A5D5-96904D13CCEE}" destId="{DAF5816E-E9FF-4E42-BBAF-1602959F871F}" srcOrd="0" destOrd="0" presId="urn:microsoft.com/office/officeart/2005/8/layout/hierarchy1"/>
    <dgm:cxn modelId="{85C001A3-6D2B-49A6-99A6-D6BBC02BC9E2}" type="presParOf" srcId="{DAF5816E-E9FF-4E42-BBAF-1602959F871F}" destId="{FAEB1E8D-502D-4040-903C-952A8CB42A72}" srcOrd="0" destOrd="0" presId="urn:microsoft.com/office/officeart/2005/8/layout/hierarchy1"/>
    <dgm:cxn modelId="{978D9F74-F19A-44ED-A5DF-D9E4E2C790D0}" type="presParOf" srcId="{FAEB1E8D-502D-4040-903C-952A8CB42A72}" destId="{C785B995-2522-421B-9FEB-9666384D26A4}" srcOrd="0" destOrd="0" presId="urn:microsoft.com/office/officeart/2005/8/layout/hierarchy1"/>
    <dgm:cxn modelId="{6C8D9C52-9BAC-48E8-9677-BAFF3F2324A9}" type="presParOf" srcId="{FAEB1E8D-502D-4040-903C-952A8CB42A72}" destId="{B5FF72F6-2F06-49D0-B5A4-812A5D399F17}" srcOrd="1" destOrd="0" presId="urn:microsoft.com/office/officeart/2005/8/layout/hierarchy1"/>
    <dgm:cxn modelId="{845937C7-2F8B-49B5-9353-30C69D4C1D3B}" type="presParOf" srcId="{DAF5816E-E9FF-4E42-BBAF-1602959F871F}" destId="{7C458CBB-7D14-40D4-89EF-FD3884AC07D8}" srcOrd="1" destOrd="0" presId="urn:microsoft.com/office/officeart/2005/8/layout/hierarchy1"/>
    <dgm:cxn modelId="{6861EECD-6952-4ED9-B14F-0FB57B091B29}" type="presParOf" srcId="{7C458CBB-7D14-40D4-89EF-FD3884AC07D8}" destId="{8D4E4350-20B5-42CF-B332-D8A975E418B8}" srcOrd="0" destOrd="0" presId="urn:microsoft.com/office/officeart/2005/8/layout/hierarchy1"/>
    <dgm:cxn modelId="{69E825C0-47F7-4314-9563-FC4AED505074}" type="presParOf" srcId="{7C458CBB-7D14-40D4-89EF-FD3884AC07D8}" destId="{18312B16-A3A8-4D4F-AAE3-4A06141B08B2}" srcOrd="1" destOrd="0" presId="urn:microsoft.com/office/officeart/2005/8/layout/hierarchy1"/>
    <dgm:cxn modelId="{8E12B0B2-8921-452E-A79D-435A7D66DDDD}" type="presParOf" srcId="{18312B16-A3A8-4D4F-AAE3-4A06141B08B2}" destId="{68F180B5-0F7E-43CE-A308-368E01467CC6}" srcOrd="0" destOrd="0" presId="urn:microsoft.com/office/officeart/2005/8/layout/hierarchy1"/>
    <dgm:cxn modelId="{C99AFF5F-D902-4BFB-AAA0-50B796DC9182}" type="presParOf" srcId="{68F180B5-0F7E-43CE-A308-368E01467CC6}" destId="{19B4ACB2-675A-40A4-924E-9C926163CE4E}" srcOrd="0" destOrd="0" presId="urn:microsoft.com/office/officeart/2005/8/layout/hierarchy1"/>
    <dgm:cxn modelId="{9EF1FF45-BC00-475C-B696-1539A535162E}" type="presParOf" srcId="{68F180B5-0F7E-43CE-A308-368E01467CC6}" destId="{63572CA1-36BC-4E97-8F4A-1FD1365D95CC}" srcOrd="1" destOrd="0" presId="urn:microsoft.com/office/officeart/2005/8/layout/hierarchy1"/>
    <dgm:cxn modelId="{A79ED01C-1A92-4C80-AC1A-8733E121413E}" type="presParOf" srcId="{18312B16-A3A8-4D4F-AAE3-4A06141B08B2}" destId="{D041EE14-92CC-45A2-9281-1FF9E40284A9}" srcOrd="1" destOrd="0" presId="urn:microsoft.com/office/officeart/2005/8/layout/hierarchy1"/>
    <dgm:cxn modelId="{4C8A436D-353A-4370-A5E1-3C0A0D94692E}" type="presParOf" srcId="{D041EE14-92CC-45A2-9281-1FF9E40284A9}" destId="{8E5B59F6-B2DB-43DC-B3B1-3DC94BF732E6}" srcOrd="0" destOrd="0" presId="urn:microsoft.com/office/officeart/2005/8/layout/hierarchy1"/>
    <dgm:cxn modelId="{0C2FC63B-1DB3-4F8A-A9A1-6FCC39CD7CCD}" type="presParOf" srcId="{D041EE14-92CC-45A2-9281-1FF9E40284A9}" destId="{E24EF44E-0DD4-43A8-8661-B8B324DE4A3B}" srcOrd="1" destOrd="0" presId="urn:microsoft.com/office/officeart/2005/8/layout/hierarchy1"/>
    <dgm:cxn modelId="{C8B11092-AFC5-4E98-8A2A-6C0632712559}" type="presParOf" srcId="{E24EF44E-0DD4-43A8-8661-B8B324DE4A3B}" destId="{422A9109-8008-4F01-B8D7-6A3A940E0AD6}" srcOrd="0" destOrd="0" presId="urn:microsoft.com/office/officeart/2005/8/layout/hierarchy1"/>
    <dgm:cxn modelId="{00DD7AED-7392-4E5E-8333-70E64E6DF9BF}" type="presParOf" srcId="{422A9109-8008-4F01-B8D7-6A3A940E0AD6}" destId="{68A00C58-E284-41A3-987F-5C87D611B552}" srcOrd="0" destOrd="0" presId="urn:microsoft.com/office/officeart/2005/8/layout/hierarchy1"/>
    <dgm:cxn modelId="{B22D35A0-0C06-49F5-85A9-FCB39CD30835}" type="presParOf" srcId="{422A9109-8008-4F01-B8D7-6A3A940E0AD6}" destId="{D2983533-3438-41CD-8A01-2D14BEA97FC3}" srcOrd="1" destOrd="0" presId="urn:microsoft.com/office/officeart/2005/8/layout/hierarchy1"/>
    <dgm:cxn modelId="{FD13E56F-5535-4952-9D98-EE311447F4B8}" type="presParOf" srcId="{E24EF44E-0DD4-43A8-8661-B8B324DE4A3B}" destId="{6C69AB02-E1FF-488A-B854-28F7465743A5}" srcOrd="1" destOrd="0" presId="urn:microsoft.com/office/officeart/2005/8/layout/hierarchy1"/>
    <dgm:cxn modelId="{FA697FDF-497B-40AA-A310-A7AB4053F345}" type="presParOf" srcId="{D041EE14-92CC-45A2-9281-1FF9E40284A9}" destId="{0C51B8B7-C6FE-4D49-BF69-E3BFA7FBA17F}" srcOrd="2" destOrd="0" presId="urn:microsoft.com/office/officeart/2005/8/layout/hierarchy1"/>
    <dgm:cxn modelId="{BD36BFB8-F513-493F-8A5C-00F6AC8860EF}" type="presParOf" srcId="{D041EE14-92CC-45A2-9281-1FF9E40284A9}" destId="{11C4EA85-EE42-44F0-95A1-9A63A34B08ED}" srcOrd="3" destOrd="0" presId="urn:microsoft.com/office/officeart/2005/8/layout/hierarchy1"/>
    <dgm:cxn modelId="{99A38D3C-6326-4883-A544-F793D5ABFE47}" type="presParOf" srcId="{11C4EA85-EE42-44F0-95A1-9A63A34B08ED}" destId="{81FF3E2D-4F55-4CC6-A49A-44E2BCB89669}" srcOrd="0" destOrd="0" presId="urn:microsoft.com/office/officeart/2005/8/layout/hierarchy1"/>
    <dgm:cxn modelId="{15BAB809-B35A-4C06-8D60-F0F6551FF3F6}" type="presParOf" srcId="{81FF3E2D-4F55-4CC6-A49A-44E2BCB89669}" destId="{F138D667-2368-4DF8-93BC-94D53ACB334E}" srcOrd="0" destOrd="0" presId="urn:microsoft.com/office/officeart/2005/8/layout/hierarchy1"/>
    <dgm:cxn modelId="{2054437B-D228-4C19-B892-B54FC8362434}" type="presParOf" srcId="{81FF3E2D-4F55-4CC6-A49A-44E2BCB89669}" destId="{58681D2D-ACC6-4D95-ADDD-28A205FE2017}" srcOrd="1" destOrd="0" presId="urn:microsoft.com/office/officeart/2005/8/layout/hierarchy1"/>
    <dgm:cxn modelId="{DA749C75-C8FA-425D-B263-214D1E8B29B0}" type="presParOf" srcId="{11C4EA85-EE42-44F0-95A1-9A63A34B08ED}" destId="{B74E9285-1BD9-490E-86EC-B08B02F7669B}" srcOrd="1" destOrd="0" presId="urn:microsoft.com/office/officeart/2005/8/layout/hierarchy1"/>
    <dgm:cxn modelId="{EA459086-F1A1-4663-94B1-4FB300AE6C0E}" type="presParOf" srcId="{7C458CBB-7D14-40D4-89EF-FD3884AC07D8}" destId="{E651B799-53E4-4EA1-BB77-D9EDB8CE1C5D}" srcOrd="2" destOrd="0" presId="urn:microsoft.com/office/officeart/2005/8/layout/hierarchy1"/>
    <dgm:cxn modelId="{827C538F-C2D2-4F27-B8C5-D3DA4A261C3F}" type="presParOf" srcId="{7C458CBB-7D14-40D4-89EF-FD3884AC07D8}" destId="{322ABB5F-858A-42C9-8A63-DCD48335073D}" srcOrd="3" destOrd="0" presId="urn:microsoft.com/office/officeart/2005/8/layout/hierarchy1"/>
    <dgm:cxn modelId="{1FD3316F-8E6C-4A9C-BB1A-9EF6B02D7804}" type="presParOf" srcId="{322ABB5F-858A-42C9-8A63-DCD48335073D}" destId="{48A8A6C6-A50A-4296-9D4A-CBF72BEE0E47}" srcOrd="0" destOrd="0" presId="urn:microsoft.com/office/officeart/2005/8/layout/hierarchy1"/>
    <dgm:cxn modelId="{83353F36-DCEA-429B-A25E-350B0895FE8A}" type="presParOf" srcId="{48A8A6C6-A50A-4296-9D4A-CBF72BEE0E47}" destId="{556532F6-51EE-4AD2-A174-B1E69F025E72}" srcOrd="0" destOrd="0" presId="urn:microsoft.com/office/officeart/2005/8/layout/hierarchy1"/>
    <dgm:cxn modelId="{64905547-5735-46A8-83D8-A9A442D27894}" type="presParOf" srcId="{48A8A6C6-A50A-4296-9D4A-CBF72BEE0E47}" destId="{41C0113D-92B5-4A39-BA65-EEBD67C69F6C}" srcOrd="1" destOrd="0" presId="urn:microsoft.com/office/officeart/2005/8/layout/hierarchy1"/>
    <dgm:cxn modelId="{FB371F49-F65F-4E87-9610-F2D6E608223D}" type="presParOf" srcId="{322ABB5F-858A-42C9-8A63-DCD48335073D}" destId="{2B590271-2F50-4D1E-991E-E08FD579E5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CE490-C4EF-4F30-999B-69AF65B33221}" type="doc">
      <dgm:prSet loTypeId="urn:microsoft.com/office/officeart/2005/8/layout/radial3" loCatId="cycle" qsTypeId="urn:microsoft.com/office/officeart/2005/8/quickstyle/simple2" qsCatId="simple" csTypeId="urn:microsoft.com/office/officeart/2005/8/colors/accent1_5" csCatId="accent1" phldr="1"/>
      <dgm:spPr/>
      <dgm:t>
        <a:bodyPr/>
        <a:lstStyle/>
        <a:p>
          <a:endParaRPr lang="en-US"/>
        </a:p>
      </dgm:t>
    </dgm:pt>
    <dgm:pt modelId="{E7A0C805-44C0-4FA5-B238-458692D92810}">
      <dgm:prSet phldrT="[Text]"/>
      <dgm:spPr/>
      <dgm:t>
        <a:bodyPr/>
        <a:lstStyle/>
        <a:p>
          <a:r>
            <a:rPr lang="en-US" b="0" cap="none" spc="0">
              <a:ln w="0"/>
              <a:effectLst>
                <a:outerShdw blurRad="38100" dist="19050" dir="2700000" algn="tl" rotWithShape="0">
                  <a:schemeClr val="dk1">
                    <a:alpha val="40000"/>
                  </a:schemeClr>
                </a:outerShdw>
              </a:effectLst>
            </a:rPr>
            <a:t>Hybrid</a:t>
          </a:r>
          <a:endParaRPr lang="en-US" b="0" cap="none" spc="0" dirty="0">
            <a:ln w="0"/>
            <a:effectLst>
              <a:outerShdw blurRad="38100" dist="19050" dir="2700000" algn="tl" rotWithShape="0">
                <a:schemeClr val="dk1">
                  <a:alpha val="40000"/>
                </a:schemeClr>
              </a:outerShdw>
            </a:effectLst>
          </a:endParaRPr>
        </a:p>
      </dgm:t>
    </dgm:pt>
    <dgm:pt modelId="{E08CF3FF-FFDE-411C-A2A9-A5CF61EAD0C1}" type="parTrans" cxnId="{3C8164CB-BA54-4B76-AA7D-90231E5488E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A5E5EB1-1AAC-4AF9-AE90-C5DA0B2D32E4}" type="sibTrans" cxnId="{3C8164CB-BA54-4B76-AA7D-90231E5488E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552A159-16BE-44C7-8D07-B7C1F05F6A7F}">
      <dgm:prSet phldrT="[Text]"/>
      <dgm:spPr/>
      <dgm:t>
        <a:bodyPr/>
        <a:lstStyle/>
        <a:p>
          <a:r>
            <a:rPr lang="en-US" b="0" cap="none" spc="0">
              <a:ln w="0"/>
              <a:effectLst>
                <a:outerShdw blurRad="38100" dist="19050" dir="2700000" algn="tl" rotWithShape="0">
                  <a:schemeClr val="dk1">
                    <a:alpha val="40000"/>
                  </a:schemeClr>
                </a:outerShdw>
              </a:effectLst>
            </a:rPr>
            <a:t>vs Relaxed</a:t>
          </a:r>
          <a:endParaRPr lang="en-US" b="0" cap="none" spc="0" dirty="0">
            <a:ln w="0"/>
            <a:effectLst>
              <a:outerShdw blurRad="38100" dist="19050" dir="2700000" algn="tl" rotWithShape="0">
                <a:schemeClr val="dk1">
                  <a:alpha val="40000"/>
                </a:schemeClr>
              </a:outerShdw>
            </a:effectLst>
          </a:endParaRPr>
        </a:p>
      </dgm:t>
    </dgm:pt>
    <dgm:pt modelId="{39546188-33CD-405C-9F90-460C23A19F75}" type="parTrans" cxnId="{27F0C84D-8215-457B-ABB3-7E455C59EEC4}">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02A000D-EB78-4B4C-A94F-1E297DB95F5F}" type="sibTrans" cxnId="{27F0C84D-8215-457B-ABB3-7E455C59EEC4}">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EEA4585-3D85-44FD-A6A4-C4A370C19A9C}">
      <dgm:prSet phldrT="[Text]"/>
      <dgm:spPr/>
      <dgm:t>
        <a:bodyPr/>
        <a:lstStyle/>
        <a:p>
          <a:r>
            <a:rPr lang="en-US" b="0" cap="none" spc="0">
              <a:ln w="0"/>
              <a:effectLst>
                <a:outerShdw blurRad="38100" dist="19050" dir="2700000" algn="tl" rotWithShape="0">
                  <a:schemeClr val="dk1">
                    <a:alpha val="40000"/>
                  </a:schemeClr>
                </a:outerShdw>
              </a:effectLst>
            </a:rPr>
            <a:t>Strict vs</a:t>
          </a:r>
          <a:endParaRPr lang="en-US" b="0" cap="none" spc="0" dirty="0">
            <a:ln w="0"/>
            <a:effectLst>
              <a:outerShdw blurRad="38100" dist="19050" dir="2700000" algn="tl" rotWithShape="0">
                <a:schemeClr val="dk1">
                  <a:alpha val="40000"/>
                </a:schemeClr>
              </a:outerShdw>
            </a:effectLst>
          </a:endParaRPr>
        </a:p>
      </dgm:t>
    </dgm:pt>
    <dgm:pt modelId="{CA7EF562-312D-416E-8109-0885AEA1123D}" type="parTrans" cxnId="{4D229AA3-BDBB-4E25-BCA2-CE9D0AF3C24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27DBBBF-52EA-4E58-A60B-E06DEC0BBD44}" type="sibTrans" cxnId="{4D229AA3-BDBB-4E25-BCA2-CE9D0AF3C24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5EAFA7D-C758-45A3-B624-B12F110C54AD}" type="pres">
      <dgm:prSet presAssocID="{C30CE490-C4EF-4F30-999B-69AF65B33221}" presName="composite" presStyleCnt="0">
        <dgm:presLayoutVars>
          <dgm:chMax val="1"/>
          <dgm:dir/>
          <dgm:resizeHandles val="exact"/>
        </dgm:presLayoutVars>
      </dgm:prSet>
      <dgm:spPr/>
    </dgm:pt>
    <dgm:pt modelId="{288B7779-C605-4172-8EF7-920E704D9EE7}" type="pres">
      <dgm:prSet presAssocID="{C30CE490-C4EF-4F30-999B-69AF65B33221}" presName="radial" presStyleCnt="0">
        <dgm:presLayoutVars>
          <dgm:animLvl val="ctr"/>
        </dgm:presLayoutVars>
      </dgm:prSet>
      <dgm:spPr/>
    </dgm:pt>
    <dgm:pt modelId="{E0F2773E-60F4-4EC0-A237-E90D191A41D4}" type="pres">
      <dgm:prSet presAssocID="{E7A0C805-44C0-4FA5-B238-458692D92810}" presName="centerShape" presStyleLbl="vennNode1" presStyleIdx="0" presStyleCnt="3" custLinFactNeighborX="0"/>
      <dgm:spPr/>
    </dgm:pt>
    <dgm:pt modelId="{16FC4293-F5EE-4883-AD91-976009941B71}" type="pres">
      <dgm:prSet presAssocID="{E552A159-16BE-44C7-8D07-B7C1F05F6A7F}" presName="node" presStyleLbl="vennNode1" presStyleIdx="1" presStyleCnt="3" custRadScaleRad="94072" custRadScaleInc="51852">
        <dgm:presLayoutVars>
          <dgm:bulletEnabled val="1"/>
        </dgm:presLayoutVars>
      </dgm:prSet>
      <dgm:spPr/>
    </dgm:pt>
    <dgm:pt modelId="{19092BC9-EC82-4102-8BE9-DD030DDE7D53}" type="pres">
      <dgm:prSet presAssocID="{1EEA4585-3D85-44FD-A6A4-C4A370C19A9C}" presName="node" presStyleLbl="vennNode1" presStyleIdx="2" presStyleCnt="3" custRadScaleRad="90265" custRadScaleInc="47852">
        <dgm:presLayoutVars>
          <dgm:bulletEnabled val="1"/>
        </dgm:presLayoutVars>
      </dgm:prSet>
      <dgm:spPr/>
    </dgm:pt>
  </dgm:ptLst>
  <dgm:cxnLst>
    <dgm:cxn modelId="{DF81AF3E-D6F3-4B5E-8219-F7EB23B45E09}" type="presOf" srcId="{1EEA4585-3D85-44FD-A6A4-C4A370C19A9C}" destId="{19092BC9-EC82-4102-8BE9-DD030DDE7D53}" srcOrd="0" destOrd="0" presId="urn:microsoft.com/office/officeart/2005/8/layout/radial3"/>
    <dgm:cxn modelId="{27F0C84D-8215-457B-ABB3-7E455C59EEC4}" srcId="{E7A0C805-44C0-4FA5-B238-458692D92810}" destId="{E552A159-16BE-44C7-8D07-B7C1F05F6A7F}" srcOrd="0" destOrd="0" parTransId="{39546188-33CD-405C-9F90-460C23A19F75}" sibTransId="{B02A000D-EB78-4B4C-A94F-1E297DB95F5F}"/>
    <dgm:cxn modelId="{57029D84-C826-472D-8683-7434204F51B8}" type="presOf" srcId="{C30CE490-C4EF-4F30-999B-69AF65B33221}" destId="{F5EAFA7D-C758-45A3-B624-B12F110C54AD}" srcOrd="0" destOrd="0" presId="urn:microsoft.com/office/officeart/2005/8/layout/radial3"/>
    <dgm:cxn modelId="{4D229AA3-BDBB-4E25-BCA2-CE9D0AF3C247}" srcId="{E7A0C805-44C0-4FA5-B238-458692D92810}" destId="{1EEA4585-3D85-44FD-A6A4-C4A370C19A9C}" srcOrd="1" destOrd="0" parTransId="{CA7EF562-312D-416E-8109-0885AEA1123D}" sibTransId="{A27DBBBF-52EA-4E58-A60B-E06DEC0BBD44}"/>
    <dgm:cxn modelId="{A8F776AE-14F6-4FAE-9EF6-14AC4C918B04}" type="presOf" srcId="{E552A159-16BE-44C7-8D07-B7C1F05F6A7F}" destId="{16FC4293-F5EE-4883-AD91-976009941B71}" srcOrd="0" destOrd="0" presId="urn:microsoft.com/office/officeart/2005/8/layout/radial3"/>
    <dgm:cxn modelId="{3C8164CB-BA54-4B76-AA7D-90231E5488E0}" srcId="{C30CE490-C4EF-4F30-999B-69AF65B33221}" destId="{E7A0C805-44C0-4FA5-B238-458692D92810}" srcOrd="0" destOrd="0" parTransId="{E08CF3FF-FFDE-411C-A2A9-A5CF61EAD0C1}" sibTransId="{6A5E5EB1-1AAC-4AF9-AE90-C5DA0B2D32E4}"/>
    <dgm:cxn modelId="{455815DC-671E-490B-BB86-B26D2E3760BA}" type="presOf" srcId="{E7A0C805-44C0-4FA5-B238-458692D92810}" destId="{E0F2773E-60F4-4EC0-A237-E90D191A41D4}" srcOrd="0" destOrd="0" presId="urn:microsoft.com/office/officeart/2005/8/layout/radial3"/>
    <dgm:cxn modelId="{741EAB60-5A1C-4E0E-AAB5-5C24B52CFCDA}" type="presParOf" srcId="{F5EAFA7D-C758-45A3-B624-B12F110C54AD}" destId="{288B7779-C605-4172-8EF7-920E704D9EE7}" srcOrd="0" destOrd="0" presId="urn:microsoft.com/office/officeart/2005/8/layout/radial3"/>
    <dgm:cxn modelId="{BCBC65F3-C20D-4E44-9EAB-BA28DD8DF8AA}" type="presParOf" srcId="{288B7779-C605-4172-8EF7-920E704D9EE7}" destId="{E0F2773E-60F4-4EC0-A237-E90D191A41D4}" srcOrd="0" destOrd="0" presId="urn:microsoft.com/office/officeart/2005/8/layout/radial3"/>
    <dgm:cxn modelId="{E7A7ECF5-77C8-4C1B-9FB1-8C498E8853B9}" type="presParOf" srcId="{288B7779-C605-4172-8EF7-920E704D9EE7}" destId="{16FC4293-F5EE-4883-AD91-976009941B71}" srcOrd="1" destOrd="0" presId="urn:microsoft.com/office/officeart/2005/8/layout/radial3"/>
    <dgm:cxn modelId="{8AD6B8E6-84C9-401A-9152-0AC923FA23B2}" type="presParOf" srcId="{288B7779-C605-4172-8EF7-920E704D9EE7}" destId="{19092BC9-EC82-4102-8BE9-DD030DDE7D53}"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AB82D-A305-46EC-A04B-FD3DD2896AF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01A779D-F02A-461B-8187-ACF7097ECA40}">
      <dgm:prSet phldrT="[Text]"/>
      <dgm:spPr/>
      <dgm:t>
        <a:bodyPr/>
        <a:lstStyle/>
        <a:p>
          <a:r>
            <a:rPr lang="en-US" dirty="0"/>
            <a:t>Strict Characteristics</a:t>
          </a:r>
        </a:p>
      </dgm:t>
    </dgm:pt>
    <dgm:pt modelId="{5917EAA7-818E-4BF2-A7FA-9168909CE848}" type="parTrans" cxnId="{6508C69A-AD99-4F16-AD8D-D84918997918}">
      <dgm:prSet/>
      <dgm:spPr/>
      <dgm:t>
        <a:bodyPr/>
        <a:lstStyle/>
        <a:p>
          <a:endParaRPr lang="en-US"/>
        </a:p>
      </dgm:t>
    </dgm:pt>
    <dgm:pt modelId="{925420FC-B53E-47CE-ADEA-C8F4AE5D711B}" type="sibTrans" cxnId="{6508C69A-AD99-4F16-AD8D-D84918997918}">
      <dgm:prSet/>
      <dgm:spPr/>
      <dgm:t>
        <a:bodyPr/>
        <a:lstStyle/>
        <a:p>
          <a:endParaRPr lang="en-US"/>
        </a:p>
      </dgm:t>
    </dgm:pt>
    <dgm:pt modelId="{0151FAE5-854F-4A7F-BF23-0A7DF7934E7D}">
      <dgm:prSet phldrT="[Tex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Adequate legal, technical, accounting, financial, leadership and managerial criteria.</a:t>
          </a:r>
          <a:endParaRPr lang="en-US" sz="2400" dirty="0"/>
        </a:p>
      </dgm:t>
    </dgm:pt>
    <dgm:pt modelId="{403AA8BC-8976-488D-A7BF-FA9F9B35EDAD}" type="parTrans" cxnId="{1B00B8DD-B326-4D40-A05C-5F733AA762D7}">
      <dgm:prSet/>
      <dgm:spPr/>
      <dgm:t>
        <a:bodyPr/>
        <a:lstStyle/>
        <a:p>
          <a:endParaRPr lang="en-US"/>
        </a:p>
      </dgm:t>
    </dgm:pt>
    <dgm:pt modelId="{7EC76912-8B6B-45C2-9DB0-3AA0998C910E}" type="sibTrans" cxnId="{1B00B8DD-B326-4D40-A05C-5F733AA762D7}">
      <dgm:prSet/>
      <dgm:spPr/>
      <dgm:t>
        <a:bodyPr/>
        <a:lstStyle/>
        <a:p>
          <a:endParaRPr lang="en-US"/>
        </a:p>
      </dgm:t>
    </dgm:pt>
    <dgm:pt modelId="{507AF664-E99B-48C3-AE84-BA1D4A218FA9}">
      <dgm:prSet phldrT="[Tex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Detailed investment rules. </a:t>
          </a:r>
          <a:endParaRPr lang="en-US" sz="2400" dirty="0"/>
        </a:p>
      </dgm:t>
    </dgm:pt>
    <dgm:pt modelId="{88D9DFCC-C0F1-4A63-A719-A36147CF335A}" type="parTrans" cxnId="{C15E6DF2-E235-4091-8E65-8976B65097D5}">
      <dgm:prSet/>
      <dgm:spPr/>
      <dgm:t>
        <a:bodyPr/>
        <a:lstStyle/>
        <a:p>
          <a:endParaRPr lang="en-US"/>
        </a:p>
      </dgm:t>
    </dgm:pt>
    <dgm:pt modelId="{F5E4E292-FF04-4490-B9E1-214972412B1E}" type="sibTrans" cxnId="{C15E6DF2-E235-4091-8E65-8976B65097D5}">
      <dgm:prSet/>
      <dgm:spPr/>
      <dgm:t>
        <a:bodyPr/>
        <a:lstStyle/>
        <a:p>
          <a:endParaRPr lang="en-US"/>
        </a:p>
      </dgm:t>
    </dgm:pt>
    <dgm:pt modelId="{92B1FA98-34B6-460C-962E-BDA000B9950D}">
      <dgm:prSet phldrT="[Tex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Professional Assets Management.</a:t>
          </a:r>
          <a:endParaRPr lang="en-US" sz="2400" dirty="0"/>
        </a:p>
      </dgm:t>
    </dgm:pt>
    <dgm:pt modelId="{9A5A9F6C-79EF-440F-A94A-896454D1F697}" type="parTrans" cxnId="{3421E350-DA2E-4B1D-8E97-C6B26AF96922}">
      <dgm:prSet/>
      <dgm:spPr/>
      <dgm:t>
        <a:bodyPr/>
        <a:lstStyle/>
        <a:p>
          <a:endParaRPr lang="en-US"/>
        </a:p>
      </dgm:t>
    </dgm:pt>
    <dgm:pt modelId="{AD7B23D9-855F-48A7-8F1F-467452C9B742}" type="sibTrans" cxnId="{3421E350-DA2E-4B1D-8E97-C6B26AF96922}">
      <dgm:prSet/>
      <dgm:spPr/>
      <dgm:t>
        <a:bodyPr/>
        <a:lstStyle/>
        <a:p>
          <a:endParaRPr lang="en-US"/>
        </a:p>
      </dgm:t>
    </dgm:pt>
    <dgm:pt modelId="{1706BED3-F09E-400C-BB66-072C36F477DC}">
      <dgm:prSet phldrT="[Tex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Actuarial reviews.</a:t>
          </a:r>
          <a:endParaRPr lang="en-US" sz="2400" dirty="0"/>
        </a:p>
      </dgm:t>
    </dgm:pt>
    <dgm:pt modelId="{B55CC7CB-57CD-4710-9FCE-6D2E4113B638}" type="parTrans" cxnId="{22DFBAF2-0B27-458F-9ECF-F930887CE7ED}">
      <dgm:prSet/>
      <dgm:spPr/>
      <dgm:t>
        <a:bodyPr/>
        <a:lstStyle/>
        <a:p>
          <a:endParaRPr lang="en-US"/>
        </a:p>
      </dgm:t>
    </dgm:pt>
    <dgm:pt modelId="{DA6DBEED-2AF6-417B-A65B-6111908E37F8}" type="sibTrans" cxnId="{22DFBAF2-0B27-458F-9ECF-F930887CE7ED}">
      <dgm:prSet/>
      <dgm:spPr/>
      <dgm:t>
        <a:bodyPr/>
        <a:lstStyle/>
        <a:p>
          <a:endParaRPr lang="en-US"/>
        </a:p>
      </dgm:t>
    </dgm:pt>
    <dgm:pt modelId="{76A7AE85-8ED0-4416-B46D-D570E94154B1}">
      <dgm:prSet phldrT="[Tex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External auditors</a:t>
          </a:r>
          <a:endParaRPr lang="en-US" sz="2400" dirty="0"/>
        </a:p>
      </dgm:t>
    </dgm:pt>
    <dgm:pt modelId="{B7EC11BC-09DC-42F1-A09F-2F42CA311AA3}" type="parTrans" cxnId="{B7E25D6F-AD87-430B-A4F6-53E264C02B2A}">
      <dgm:prSet/>
      <dgm:spPr/>
      <dgm:t>
        <a:bodyPr/>
        <a:lstStyle/>
        <a:p>
          <a:endParaRPr lang="en-US"/>
        </a:p>
      </dgm:t>
    </dgm:pt>
    <dgm:pt modelId="{46F00409-F8BA-4A92-9276-79FCC1A8102C}" type="sibTrans" cxnId="{B7E25D6F-AD87-430B-A4F6-53E264C02B2A}">
      <dgm:prSet/>
      <dgm:spPr/>
      <dgm:t>
        <a:bodyPr/>
        <a:lstStyle/>
        <a:p>
          <a:endParaRPr lang="en-US"/>
        </a:p>
      </dgm:t>
    </dgm:pt>
    <dgm:pt modelId="{7EFE8724-C992-4F2B-B6A4-1926F0DD3876}">
      <dgm:prSet phldrT="[Tex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Guarantees for minimum rates of return.</a:t>
          </a:r>
          <a:endParaRPr lang="en-US" sz="2400" dirty="0"/>
        </a:p>
      </dgm:t>
    </dgm:pt>
    <dgm:pt modelId="{E28B6937-9297-4FDE-AE4A-616AAA8D0D96}" type="parTrans" cxnId="{089BBCC0-F8D5-4F92-B118-2E17844C1283}">
      <dgm:prSet/>
      <dgm:spPr/>
      <dgm:t>
        <a:bodyPr/>
        <a:lstStyle/>
        <a:p>
          <a:endParaRPr lang="en-US"/>
        </a:p>
      </dgm:t>
    </dgm:pt>
    <dgm:pt modelId="{A6486972-D881-42DB-8AA5-64E21E40BCD6}" type="sibTrans" cxnId="{089BBCC0-F8D5-4F92-B118-2E17844C1283}">
      <dgm:prSet/>
      <dgm:spPr/>
      <dgm:t>
        <a:bodyPr/>
        <a:lstStyle/>
        <a:p>
          <a:endParaRPr lang="en-US"/>
        </a:p>
      </dgm:t>
    </dgm:pt>
    <dgm:pt modelId="{F884D23A-82ED-4003-9939-CC29C1FE8F00}">
      <dgm:prSet phldrT="[Text]"/>
      <dgm:spPr/>
      <dgm:t>
        <a:bodyPr/>
        <a:lstStyle/>
        <a:p>
          <a:endParaRPr lang="en-US" sz="1800" dirty="0"/>
        </a:p>
      </dgm:t>
    </dgm:pt>
    <dgm:pt modelId="{A3398A49-B8EE-4F8C-A184-C65A57566652}" type="parTrans" cxnId="{D4F227C8-60AB-4A58-9903-3FB581BF9EF1}">
      <dgm:prSet/>
      <dgm:spPr/>
      <dgm:t>
        <a:bodyPr/>
        <a:lstStyle/>
        <a:p>
          <a:endParaRPr lang="en-US"/>
        </a:p>
      </dgm:t>
    </dgm:pt>
    <dgm:pt modelId="{2319783B-8331-42CD-8B50-DBDA03EB3DE2}" type="sibTrans" cxnId="{D4F227C8-60AB-4A58-9903-3FB581BF9EF1}">
      <dgm:prSet/>
      <dgm:spPr/>
      <dgm:t>
        <a:bodyPr/>
        <a:lstStyle/>
        <a:p>
          <a:endParaRPr lang="en-US"/>
        </a:p>
      </dgm:t>
    </dgm:pt>
    <dgm:pt modelId="{63050971-0E96-41D0-8A4B-D6B027850B67}">
      <dgm:prSet phldrT="[Text]"/>
      <dgm:spPr/>
      <dgm:t>
        <a:bodyPr/>
        <a:lstStyle/>
        <a:p>
          <a:endParaRPr lang="en-US" sz="1800" dirty="0"/>
        </a:p>
      </dgm:t>
    </dgm:pt>
    <dgm:pt modelId="{448A95E4-B909-43C1-B727-8CCE94BB7AC1}" type="parTrans" cxnId="{381A0B66-CFFC-461C-BA0E-EEB76A448359}">
      <dgm:prSet/>
      <dgm:spPr/>
      <dgm:t>
        <a:bodyPr/>
        <a:lstStyle/>
        <a:p>
          <a:endParaRPr lang="en-US"/>
        </a:p>
      </dgm:t>
    </dgm:pt>
    <dgm:pt modelId="{8228AD77-A19C-4361-9C9A-220152C29FC5}" type="sibTrans" cxnId="{381A0B66-CFFC-461C-BA0E-EEB76A448359}">
      <dgm:prSet/>
      <dgm:spPr/>
      <dgm:t>
        <a:bodyPr/>
        <a:lstStyle/>
        <a:p>
          <a:endParaRPr lang="en-US"/>
        </a:p>
      </dgm:t>
    </dgm:pt>
    <dgm:pt modelId="{5B45D072-1F8A-44A3-81E2-756BA9F331AF}">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Suitable where capital markets and financial systems are undeveloped and established traditions in private funds lack.</a:t>
          </a:r>
        </a:p>
      </dgm:t>
    </dgm:pt>
    <dgm:pt modelId="{41F328BD-E9C6-45B8-9EA5-F048118B261B}" type="parTrans" cxnId="{E3024FF9-3343-41B6-9124-A987F1965FD5}">
      <dgm:prSet/>
      <dgm:spPr/>
      <dgm:t>
        <a:bodyPr/>
        <a:lstStyle/>
        <a:p>
          <a:endParaRPr lang="en-US"/>
        </a:p>
      </dgm:t>
    </dgm:pt>
    <dgm:pt modelId="{597391B8-3ACB-47C0-97A4-51BD9C603B56}" type="sibTrans" cxnId="{E3024FF9-3343-41B6-9124-A987F1965FD5}">
      <dgm:prSet/>
      <dgm:spPr/>
      <dgm:t>
        <a:bodyPr/>
        <a:lstStyle/>
        <a:p>
          <a:endParaRPr lang="en-US"/>
        </a:p>
      </dgm:t>
    </dgm:pt>
    <dgm:pt modelId="{79D62685-4D91-4B7F-ACFE-05DF0F52BA7D}">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External regulation (</a:t>
          </a:r>
          <a:r>
            <a:rPr lang="en-US" sz="2400" dirty="0" err="1">
              <a:solidFill>
                <a:schemeClr val="tx1"/>
              </a:solidFill>
              <a:effectLst/>
              <a:latin typeface="+mj-lt"/>
              <a:ea typeface="Calibri" panose="020F0502020204030204" pitchFamily="34" charset="0"/>
              <a:cs typeface="Times New Roman" panose="02020603050405020304" pitchFamily="18" charset="0"/>
            </a:rPr>
            <a:t>Ipec</a:t>
          </a:r>
          <a:r>
            <a:rPr lang="en-US" sz="2400" dirty="0">
              <a:solidFill>
                <a:schemeClr val="tx1"/>
              </a:solidFill>
              <a:effectLst/>
              <a:latin typeface="+mj-lt"/>
              <a:ea typeface="Calibri" panose="020F0502020204030204" pitchFamily="34" charset="0"/>
              <a:cs typeface="Times New Roman" panose="02020603050405020304" pitchFamily="18" charset="0"/>
            </a:rPr>
            <a:t>) dominates.</a:t>
          </a:r>
        </a:p>
      </dgm:t>
    </dgm:pt>
    <dgm:pt modelId="{BEEE3F9A-7AC9-41EA-BBCA-1F1061736D25}" type="parTrans" cxnId="{AFAD70D3-9008-4824-A97F-3A35B4BB19F0}">
      <dgm:prSet/>
      <dgm:spPr/>
      <dgm:t>
        <a:bodyPr/>
        <a:lstStyle/>
        <a:p>
          <a:endParaRPr lang="en-US"/>
        </a:p>
      </dgm:t>
    </dgm:pt>
    <dgm:pt modelId="{A4E61B48-46F6-413C-9410-022C8AE1B9FB}" type="sibTrans" cxnId="{AFAD70D3-9008-4824-A97F-3A35B4BB19F0}">
      <dgm:prSet/>
      <dgm:spPr/>
      <dgm:t>
        <a:bodyPr/>
        <a:lstStyle/>
        <a:p>
          <a:endParaRPr lang="en-US"/>
        </a:p>
      </dgm:t>
    </dgm:pt>
    <dgm:pt modelId="{2CA45FFA-C362-4651-99F2-0D4ABD7F9C92}">
      <dgm:prSet custT="1"/>
      <dgm:spPr/>
      <dgm:t>
        <a:bodyPr/>
        <a:lstStyle/>
        <a:p>
          <a:r>
            <a:rPr lang="en-ZA" sz="2400" dirty="0">
              <a:solidFill>
                <a:schemeClr val="tx1"/>
              </a:solidFill>
              <a:effectLst/>
              <a:latin typeface="+mj-lt"/>
              <a:ea typeface="Calibri" panose="020F0502020204030204" pitchFamily="34" charset="0"/>
              <a:cs typeface="Times New Roman" panose="02020603050405020304" pitchFamily="18" charset="0"/>
            </a:rPr>
            <a:t>Operates on </a:t>
          </a:r>
          <a:r>
            <a:rPr lang="en-ZA" sz="2400" b="1" dirty="0">
              <a:solidFill>
                <a:schemeClr val="tx1"/>
              </a:solidFill>
              <a:effectLst/>
              <a:latin typeface="+mj-lt"/>
              <a:ea typeface="Calibri" panose="020F0502020204030204" pitchFamily="34" charset="0"/>
              <a:cs typeface="Times New Roman" panose="02020603050405020304" pitchFamily="18" charset="0"/>
            </a:rPr>
            <a:t>comply</a:t>
          </a:r>
          <a:r>
            <a:rPr lang="en-ZA" sz="2400" dirty="0">
              <a:solidFill>
                <a:schemeClr val="tx1"/>
              </a:solidFill>
              <a:effectLst/>
              <a:latin typeface="+mj-lt"/>
              <a:ea typeface="Calibri" panose="020F0502020204030204" pitchFamily="34" charset="0"/>
              <a:cs typeface="Times New Roman" panose="02020603050405020304" pitchFamily="18" charset="0"/>
            </a:rPr>
            <a:t> or </a:t>
          </a:r>
          <a:r>
            <a:rPr lang="en-ZA" sz="2400" b="1" dirty="0">
              <a:solidFill>
                <a:schemeClr val="tx1"/>
              </a:solidFill>
              <a:effectLst/>
              <a:latin typeface="+mj-lt"/>
              <a:ea typeface="Calibri" panose="020F0502020204030204" pitchFamily="34" charset="0"/>
              <a:cs typeface="Times New Roman" panose="02020603050405020304" pitchFamily="18" charset="0"/>
            </a:rPr>
            <a:t>else</a:t>
          </a:r>
          <a:r>
            <a:rPr lang="en-ZA" sz="2400" dirty="0">
              <a:solidFill>
                <a:schemeClr val="tx1"/>
              </a:solidFill>
              <a:effectLst/>
              <a:latin typeface="+mj-lt"/>
              <a:ea typeface="Calibri" panose="020F0502020204030204" pitchFamily="34" charset="0"/>
              <a:cs typeface="Times New Roman" panose="02020603050405020304" pitchFamily="18" charset="0"/>
            </a:rPr>
            <a:t> basis</a:t>
          </a:r>
        </a:p>
      </dgm:t>
    </dgm:pt>
    <dgm:pt modelId="{9BB5C8C2-E461-4AC2-B299-0297F073DECC}" type="parTrans" cxnId="{40E36B9F-A5BF-4D2E-B4CF-DAE4FB26168F}">
      <dgm:prSet/>
      <dgm:spPr/>
      <dgm:t>
        <a:bodyPr/>
        <a:lstStyle/>
        <a:p>
          <a:endParaRPr lang="en-US"/>
        </a:p>
      </dgm:t>
    </dgm:pt>
    <dgm:pt modelId="{B00D7F6B-CBA5-4FE3-8133-7EDED37C92EE}" type="sibTrans" cxnId="{40E36B9F-A5BF-4D2E-B4CF-DAE4FB26168F}">
      <dgm:prSet/>
      <dgm:spPr/>
      <dgm:t>
        <a:bodyPr/>
        <a:lstStyle/>
        <a:p>
          <a:endParaRPr lang="en-US"/>
        </a:p>
      </dgm:t>
    </dgm:pt>
    <dgm:pt modelId="{CFCCDA6C-7EEB-4898-9913-9388EB7968E1}" type="pres">
      <dgm:prSet presAssocID="{F81AB82D-A305-46EC-A04B-FD3DD2896AFB}" presName="Name0" presStyleCnt="0">
        <dgm:presLayoutVars>
          <dgm:chMax val="7"/>
          <dgm:chPref val="7"/>
          <dgm:dir/>
          <dgm:animLvl val="lvl"/>
        </dgm:presLayoutVars>
      </dgm:prSet>
      <dgm:spPr/>
    </dgm:pt>
    <dgm:pt modelId="{B1249A34-6924-4DF5-B328-3B70775AC439}" type="pres">
      <dgm:prSet presAssocID="{A01A779D-F02A-461B-8187-ACF7097ECA40}" presName="Accent1" presStyleCnt="0"/>
      <dgm:spPr/>
    </dgm:pt>
    <dgm:pt modelId="{E80181C7-C040-4D60-88C1-44D81386A14F}" type="pres">
      <dgm:prSet presAssocID="{A01A779D-F02A-461B-8187-ACF7097ECA40}" presName="Accent" presStyleLbl="node1" presStyleIdx="0" presStyleCnt="1" custScaleX="87749" custScaleY="87297" custLinFactNeighborX="-432" custLinFactNeighborY="2061"/>
      <dgm:spPr/>
    </dgm:pt>
    <dgm:pt modelId="{6563585E-17B0-4E20-9484-6A4E456A1E61}" type="pres">
      <dgm:prSet presAssocID="{A01A779D-F02A-461B-8187-ACF7097ECA40}" presName="Child1" presStyleLbl="revTx" presStyleIdx="0" presStyleCnt="2" custScaleX="149312" custScaleY="249938" custLinFactNeighborX="33682" custLinFactNeighborY="1797">
        <dgm:presLayoutVars>
          <dgm:chMax val="0"/>
          <dgm:chPref val="0"/>
          <dgm:bulletEnabled val="1"/>
        </dgm:presLayoutVars>
      </dgm:prSet>
      <dgm:spPr/>
    </dgm:pt>
    <dgm:pt modelId="{7717E479-167B-4452-ABFD-425EA8D97F6D}" type="pres">
      <dgm:prSet presAssocID="{A01A779D-F02A-461B-8187-ACF7097ECA40}" presName="Parent1" presStyleLbl="revTx" presStyleIdx="1" presStyleCnt="2">
        <dgm:presLayoutVars>
          <dgm:chMax val="1"/>
          <dgm:chPref val="1"/>
          <dgm:bulletEnabled val="1"/>
        </dgm:presLayoutVars>
      </dgm:prSet>
      <dgm:spPr/>
    </dgm:pt>
  </dgm:ptLst>
  <dgm:cxnLst>
    <dgm:cxn modelId="{02A96E38-494F-4D6C-B712-17B35C9D25ED}" type="presOf" srcId="{76A7AE85-8ED0-4416-B46D-D570E94154B1}" destId="{6563585E-17B0-4E20-9484-6A4E456A1E61}" srcOrd="0" destOrd="4" presId="urn:microsoft.com/office/officeart/2009/layout/CircleArrowProcess"/>
    <dgm:cxn modelId="{28A2C45C-498E-4F03-8AE4-A62266E49C42}" type="presOf" srcId="{7EFE8724-C992-4F2B-B6A4-1926F0DD3876}" destId="{6563585E-17B0-4E20-9484-6A4E456A1E61}" srcOrd="0" destOrd="5" presId="urn:microsoft.com/office/officeart/2009/layout/CircleArrowProcess"/>
    <dgm:cxn modelId="{55A10C62-72F6-45F7-AF16-F08880B239CE}" type="presOf" srcId="{A01A779D-F02A-461B-8187-ACF7097ECA40}" destId="{7717E479-167B-4452-ABFD-425EA8D97F6D}" srcOrd="0" destOrd="0" presId="urn:microsoft.com/office/officeart/2009/layout/CircleArrowProcess"/>
    <dgm:cxn modelId="{381A0B66-CFFC-461C-BA0E-EEB76A448359}" srcId="{A01A779D-F02A-461B-8187-ACF7097ECA40}" destId="{63050971-0E96-41D0-8A4B-D6B027850B67}" srcOrd="9" destOrd="0" parTransId="{448A95E4-B909-43C1-B727-8CCE94BB7AC1}" sibTransId="{8228AD77-A19C-4361-9C9A-220152C29FC5}"/>
    <dgm:cxn modelId="{108FA54B-E5B1-4628-8F93-CEBDE46618DF}" type="presOf" srcId="{507AF664-E99B-48C3-AE84-BA1D4A218FA9}" destId="{6563585E-17B0-4E20-9484-6A4E456A1E61}" srcOrd="0" destOrd="1" presId="urn:microsoft.com/office/officeart/2009/layout/CircleArrowProcess"/>
    <dgm:cxn modelId="{B7E25D6F-AD87-430B-A4F6-53E264C02B2A}" srcId="{A01A779D-F02A-461B-8187-ACF7097ECA40}" destId="{76A7AE85-8ED0-4416-B46D-D570E94154B1}" srcOrd="4" destOrd="0" parTransId="{B7EC11BC-09DC-42F1-A09F-2F42CA311AA3}" sibTransId="{46F00409-F8BA-4A92-9276-79FCC1A8102C}"/>
    <dgm:cxn modelId="{3421E350-DA2E-4B1D-8E97-C6B26AF96922}" srcId="{A01A779D-F02A-461B-8187-ACF7097ECA40}" destId="{92B1FA98-34B6-460C-962E-BDA000B9950D}" srcOrd="2" destOrd="0" parTransId="{9A5A9F6C-79EF-440F-A94A-896454D1F697}" sibTransId="{AD7B23D9-855F-48A7-8F1F-467452C9B742}"/>
    <dgm:cxn modelId="{DCF99574-2B81-49B4-AEFD-1F08C8BA2C73}" type="presOf" srcId="{0151FAE5-854F-4A7F-BF23-0A7DF7934E7D}" destId="{6563585E-17B0-4E20-9484-6A4E456A1E61}" srcOrd="0" destOrd="0" presId="urn:microsoft.com/office/officeart/2009/layout/CircleArrowProcess"/>
    <dgm:cxn modelId="{3159E878-0FD8-4CE1-BA81-E8590E3B47D6}" type="presOf" srcId="{92B1FA98-34B6-460C-962E-BDA000B9950D}" destId="{6563585E-17B0-4E20-9484-6A4E456A1E61}" srcOrd="0" destOrd="2" presId="urn:microsoft.com/office/officeart/2009/layout/CircleArrowProcess"/>
    <dgm:cxn modelId="{6508C69A-AD99-4F16-AD8D-D84918997918}" srcId="{F81AB82D-A305-46EC-A04B-FD3DD2896AFB}" destId="{A01A779D-F02A-461B-8187-ACF7097ECA40}" srcOrd="0" destOrd="0" parTransId="{5917EAA7-818E-4BF2-A7FA-9168909CE848}" sibTransId="{925420FC-B53E-47CE-ADEA-C8F4AE5D711B}"/>
    <dgm:cxn modelId="{C8A48E9D-6B69-49CA-9CD1-538D476967A1}" type="presOf" srcId="{F884D23A-82ED-4003-9939-CC29C1FE8F00}" destId="{6563585E-17B0-4E20-9484-6A4E456A1E61}" srcOrd="0" destOrd="10" presId="urn:microsoft.com/office/officeart/2009/layout/CircleArrowProcess"/>
    <dgm:cxn modelId="{9DDD979E-C178-4BFA-A940-06C88BDED1A5}" type="presOf" srcId="{5B45D072-1F8A-44A3-81E2-756BA9F331AF}" destId="{6563585E-17B0-4E20-9484-6A4E456A1E61}" srcOrd="0" destOrd="6" presId="urn:microsoft.com/office/officeart/2009/layout/CircleArrowProcess"/>
    <dgm:cxn modelId="{40E36B9F-A5BF-4D2E-B4CF-DAE4FB26168F}" srcId="{A01A779D-F02A-461B-8187-ACF7097ECA40}" destId="{2CA45FFA-C362-4651-99F2-0D4ABD7F9C92}" srcOrd="8" destOrd="0" parTransId="{9BB5C8C2-E461-4AC2-B299-0297F073DECC}" sibTransId="{B00D7F6B-CBA5-4FE3-8133-7EDED37C92EE}"/>
    <dgm:cxn modelId="{8BCAC1AC-F23E-4AD2-BAC2-F990EA60FE18}" type="presOf" srcId="{1706BED3-F09E-400C-BB66-072C36F477DC}" destId="{6563585E-17B0-4E20-9484-6A4E456A1E61}" srcOrd="0" destOrd="3" presId="urn:microsoft.com/office/officeart/2009/layout/CircleArrowProcess"/>
    <dgm:cxn modelId="{A0BAD5B6-D316-41B3-9BB0-480AACDE0F13}" type="presOf" srcId="{63050971-0E96-41D0-8A4B-D6B027850B67}" destId="{6563585E-17B0-4E20-9484-6A4E456A1E61}" srcOrd="0" destOrd="9" presId="urn:microsoft.com/office/officeart/2009/layout/CircleArrowProcess"/>
    <dgm:cxn modelId="{089BBCC0-F8D5-4F92-B118-2E17844C1283}" srcId="{A01A779D-F02A-461B-8187-ACF7097ECA40}" destId="{7EFE8724-C992-4F2B-B6A4-1926F0DD3876}" srcOrd="5" destOrd="0" parTransId="{E28B6937-9297-4FDE-AE4A-616AAA8D0D96}" sibTransId="{A6486972-D881-42DB-8AA5-64E21E40BCD6}"/>
    <dgm:cxn modelId="{8051A8C4-1FEC-464F-9E06-46DB82160B2E}" type="presOf" srcId="{79D62685-4D91-4B7F-ACFE-05DF0F52BA7D}" destId="{6563585E-17B0-4E20-9484-6A4E456A1E61}" srcOrd="0" destOrd="7" presId="urn:microsoft.com/office/officeart/2009/layout/CircleArrowProcess"/>
    <dgm:cxn modelId="{D4F227C8-60AB-4A58-9903-3FB581BF9EF1}" srcId="{A01A779D-F02A-461B-8187-ACF7097ECA40}" destId="{F884D23A-82ED-4003-9939-CC29C1FE8F00}" srcOrd="10" destOrd="0" parTransId="{A3398A49-B8EE-4F8C-A184-C65A57566652}" sibTransId="{2319783B-8331-42CD-8B50-DBDA03EB3DE2}"/>
    <dgm:cxn modelId="{C78E7AC9-D717-4BD1-95B3-1AA2E9C86B15}" type="presOf" srcId="{F81AB82D-A305-46EC-A04B-FD3DD2896AFB}" destId="{CFCCDA6C-7EEB-4898-9913-9388EB7968E1}" srcOrd="0" destOrd="0" presId="urn:microsoft.com/office/officeart/2009/layout/CircleArrowProcess"/>
    <dgm:cxn modelId="{AFAD70D3-9008-4824-A97F-3A35B4BB19F0}" srcId="{A01A779D-F02A-461B-8187-ACF7097ECA40}" destId="{79D62685-4D91-4B7F-ACFE-05DF0F52BA7D}" srcOrd="7" destOrd="0" parTransId="{BEEE3F9A-7AC9-41EA-BBCA-1F1061736D25}" sibTransId="{A4E61B48-46F6-413C-9410-022C8AE1B9FB}"/>
    <dgm:cxn modelId="{1B00B8DD-B326-4D40-A05C-5F733AA762D7}" srcId="{A01A779D-F02A-461B-8187-ACF7097ECA40}" destId="{0151FAE5-854F-4A7F-BF23-0A7DF7934E7D}" srcOrd="0" destOrd="0" parTransId="{403AA8BC-8976-488D-A7BF-FA9F9B35EDAD}" sibTransId="{7EC76912-8B6B-45C2-9DB0-3AA0998C910E}"/>
    <dgm:cxn modelId="{8CAE49EF-0DF5-4814-8116-22766015D7E1}" type="presOf" srcId="{2CA45FFA-C362-4651-99F2-0D4ABD7F9C92}" destId="{6563585E-17B0-4E20-9484-6A4E456A1E61}" srcOrd="0" destOrd="8" presId="urn:microsoft.com/office/officeart/2009/layout/CircleArrowProcess"/>
    <dgm:cxn modelId="{C15E6DF2-E235-4091-8E65-8976B65097D5}" srcId="{A01A779D-F02A-461B-8187-ACF7097ECA40}" destId="{507AF664-E99B-48C3-AE84-BA1D4A218FA9}" srcOrd="1" destOrd="0" parTransId="{88D9DFCC-C0F1-4A63-A719-A36147CF335A}" sibTransId="{F5E4E292-FF04-4490-B9E1-214972412B1E}"/>
    <dgm:cxn modelId="{22DFBAF2-0B27-458F-9ECF-F930887CE7ED}" srcId="{A01A779D-F02A-461B-8187-ACF7097ECA40}" destId="{1706BED3-F09E-400C-BB66-072C36F477DC}" srcOrd="3" destOrd="0" parTransId="{B55CC7CB-57CD-4710-9FCE-6D2E4113B638}" sibTransId="{DA6DBEED-2AF6-417B-A65B-6111908E37F8}"/>
    <dgm:cxn modelId="{E3024FF9-3343-41B6-9124-A987F1965FD5}" srcId="{A01A779D-F02A-461B-8187-ACF7097ECA40}" destId="{5B45D072-1F8A-44A3-81E2-756BA9F331AF}" srcOrd="6" destOrd="0" parTransId="{41F328BD-E9C6-45B8-9EA5-F048118B261B}" sibTransId="{597391B8-3ACB-47C0-97A4-51BD9C603B56}"/>
    <dgm:cxn modelId="{105C53EE-C10F-472E-AC74-DC4D6247CF3B}" type="presParOf" srcId="{CFCCDA6C-7EEB-4898-9913-9388EB7968E1}" destId="{B1249A34-6924-4DF5-B328-3B70775AC439}" srcOrd="0" destOrd="0" presId="urn:microsoft.com/office/officeart/2009/layout/CircleArrowProcess"/>
    <dgm:cxn modelId="{B42CE368-9966-4870-96F9-E2E6F19F1F0B}" type="presParOf" srcId="{B1249A34-6924-4DF5-B328-3B70775AC439}" destId="{E80181C7-C040-4D60-88C1-44D81386A14F}" srcOrd="0" destOrd="0" presId="urn:microsoft.com/office/officeart/2009/layout/CircleArrowProcess"/>
    <dgm:cxn modelId="{A8BCC2C9-57D4-4808-B5F6-5B8C40CCAABD}" type="presParOf" srcId="{CFCCDA6C-7EEB-4898-9913-9388EB7968E1}" destId="{6563585E-17B0-4E20-9484-6A4E456A1E61}" srcOrd="1" destOrd="0" presId="urn:microsoft.com/office/officeart/2009/layout/CircleArrowProcess"/>
    <dgm:cxn modelId="{01592BCF-6EA5-4183-BF94-75B280D4BC8A}" type="presParOf" srcId="{CFCCDA6C-7EEB-4898-9913-9388EB7968E1}" destId="{7717E479-167B-4452-ABFD-425EA8D97F6D}"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AB82D-A305-46EC-A04B-FD3DD2896AF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01A779D-F02A-461B-8187-ACF7097ECA40}">
      <dgm:prSet phldrT="[Text]"/>
      <dgm:spPr/>
      <dgm:t>
        <a:bodyPr/>
        <a:lstStyle/>
        <a:p>
          <a:r>
            <a:rPr lang="en-US" dirty="0"/>
            <a:t>Relaxed Characteristics</a:t>
          </a:r>
        </a:p>
      </dgm:t>
    </dgm:pt>
    <dgm:pt modelId="{5917EAA7-818E-4BF2-A7FA-9168909CE848}" type="parTrans" cxnId="{6508C69A-AD99-4F16-AD8D-D84918997918}">
      <dgm:prSet/>
      <dgm:spPr/>
      <dgm:t>
        <a:bodyPr/>
        <a:lstStyle/>
        <a:p>
          <a:endParaRPr lang="en-US"/>
        </a:p>
      </dgm:t>
    </dgm:pt>
    <dgm:pt modelId="{925420FC-B53E-47CE-ADEA-C8F4AE5D711B}" type="sibTrans" cxnId="{6508C69A-AD99-4F16-AD8D-D84918997918}">
      <dgm:prSet/>
      <dgm:spPr/>
      <dgm:t>
        <a:bodyPr/>
        <a:lstStyle/>
        <a:p>
          <a:endParaRPr lang="en-US"/>
        </a:p>
      </dgm:t>
    </dgm:pt>
    <dgm:pt modelId="{0151FAE5-854F-4A7F-BF23-0A7DF7934E7D}">
      <dgm:prSet phldrT="[Text]"/>
      <dgm:spPr/>
      <dgm:t>
        <a:bodyPr/>
        <a:lstStyle/>
        <a:p>
          <a:endParaRPr lang="en-US" sz="2300" dirty="0"/>
        </a:p>
      </dgm:t>
    </dgm:pt>
    <dgm:pt modelId="{403AA8BC-8976-488D-A7BF-FA9F9B35EDAD}" type="parTrans" cxnId="{1B00B8DD-B326-4D40-A05C-5F733AA762D7}">
      <dgm:prSet/>
      <dgm:spPr/>
      <dgm:t>
        <a:bodyPr/>
        <a:lstStyle/>
        <a:p>
          <a:endParaRPr lang="en-US"/>
        </a:p>
      </dgm:t>
    </dgm:pt>
    <dgm:pt modelId="{7EC76912-8B6B-45C2-9DB0-3AA0998C910E}" type="sibTrans" cxnId="{1B00B8DD-B326-4D40-A05C-5F733AA762D7}">
      <dgm:prSet/>
      <dgm:spPr/>
      <dgm:t>
        <a:bodyPr/>
        <a:lstStyle/>
        <a:p>
          <a:endParaRPr lang="en-US"/>
        </a:p>
      </dgm:t>
    </dgm:pt>
    <dgm:pt modelId="{F884D23A-82ED-4003-9939-CC29C1FE8F00}">
      <dgm:prSet phldrT="[Text]"/>
      <dgm:spPr/>
      <dgm:t>
        <a:bodyPr/>
        <a:lstStyle/>
        <a:p>
          <a:endParaRPr lang="en-US" sz="2300" dirty="0"/>
        </a:p>
      </dgm:t>
    </dgm:pt>
    <dgm:pt modelId="{A3398A49-B8EE-4F8C-A184-C65A57566652}" type="parTrans" cxnId="{D4F227C8-60AB-4A58-9903-3FB581BF9EF1}">
      <dgm:prSet/>
      <dgm:spPr/>
      <dgm:t>
        <a:bodyPr/>
        <a:lstStyle/>
        <a:p>
          <a:endParaRPr lang="en-US"/>
        </a:p>
      </dgm:t>
    </dgm:pt>
    <dgm:pt modelId="{2319783B-8331-42CD-8B50-DBDA03EB3DE2}" type="sibTrans" cxnId="{D4F227C8-60AB-4A58-9903-3FB581BF9EF1}">
      <dgm:prSet/>
      <dgm:spPr/>
      <dgm:t>
        <a:bodyPr/>
        <a:lstStyle/>
        <a:p>
          <a:endParaRPr lang="en-US"/>
        </a:p>
      </dgm:t>
    </dgm:pt>
    <dgm:pt modelId="{63050971-0E96-41D0-8A4B-D6B027850B67}">
      <dgm:prSet phldrT="[Text]"/>
      <dgm:spPr/>
      <dgm:t>
        <a:bodyPr/>
        <a:lstStyle/>
        <a:p>
          <a:endParaRPr lang="en-US" sz="2300" dirty="0"/>
        </a:p>
      </dgm:t>
    </dgm:pt>
    <dgm:pt modelId="{448A95E4-B909-43C1-B727-8CCE94BB7AC1}" type="parTrans" cxnId="{381A0B66-CFFC-461C-BA0E-EEB76A448359}">
      <dgm:prSet/>
      <dgm:spPr/>
      <dgm:t>
        <a:bodyPr/>
        <a:lstStyle/>
        <a:p>
          <a:endParaRPr lang="en-US"/>
        </a:p>
      </dgm:t>
    </dgm:pt>
    <dgm:pt modelId="{8228AD77-A19C-4361-9C9A-220152C29FC5}" type="sibTrans" cxnId="{381A0B66-CFFC-461C-BA0E-EEB76A448359}">
      <dgm:prSet/>
      <dgm:spPr/>
      <dgm:t>
        <a:bodyPr/>
        <a:lstStyle/>
        <a:p>
          <a:endParaRPr lang="en-US"/>
        </a:p>
      </dgm:t>
    </dgm:pt>
    <dgm:pt modelId="{C5FFD300-2001-4597-AD2C-6EE733155EF0}">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Voluntary participation.</a:t>
          </a:r>
          <a:endParaRPr lang="en-ZA" sz="2400" dirty="0">
            <a:solidFill>
              <a:schemeClr val="tx1"/>
            </a:solidFill>
            <a:effectLst/>
            <a:latin typeface="+mj-lt"/>
            <a:ea typeface="Calibri" panose="020F0502020204030204" pitchFamily="34" charset="0"/>
            <a:cs typeface="Times New Roman" panose="02020603050405020304" pitchFamily="18" charset="0"/>
          </a:endParaRPr>
        </a:p>
      </dgm:t>
    </dgm:pt>
    <dgm:pt modelId="{646E105F-580D-488A-835D-BC8E73953716}" type="parTrans" cxnId="{71B32B04-CEB8-4D34-A3A3-75A6D76A83D1}">
      <dgm:prSet/>
      <dgm:spPr/>
      <dgm:t>
        <a:bodyPr/>
        <a:lstStyle/>
        <a:p>
          <a:endParaRPr lang="en-US"/>
        </a:p>
      </dgm:t>
    </dgm:pt>
    <dgm:pt modelId="{859F0A31-261A-4183-B0D6-F0E7702C17F5}" type="sibTrans" cxnId="{71B32B04-CEB8-4D34-A3A3-75A6D76A83D1}">
      <dgm:prSet/>
      <dgm:spPr/>
      <dgm:t>
        <a:bodyPr/>
        <a:lstStyle/>
        <a:p>
          <a:endParaRPr lang="en-US"/>
        </a:p>
      </dgm:t>
    </dgm:pt>
    <dgm:pt modelId="{614835AA-B85E-4AD3-840E-B56C46DA64E3}">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High degree of individual choice.</a:t>
          </a:r>
        </a:p>
      </dgm:t>
    </dgm:pt>
    <dgm:pt modelId="{8162D731-1E57-4084-A8EC-519CB652F30F}" type="parTrans" cxnId="{C78BB656-1C1A-4973-BBA1-5AD78F488555}">
      <dgm:prSet/>
      <dgm:spPr/>
      <dgm:t>
        <a:bodyPr/>
        <a:lstStyle/>
        <a:p>
          <a:endParaRPr lang="en-US"/>
        </a:p>
      </dgm:t>
    </dgm:pt>
    <dgm:pt modelId="{60596E09-4B81-49FE-A2E4-645D2320AC53}" type="sibTrans" cxnId="{C78BB656-1C1A-4973-BBA1-5AD78F488555}">
      <dgm:prSet/>
      <dgm:spPr/>
      <dgm:t>
        <a:bodyPr/>
        <a:lstStyle/>
        <a:p>
          <a:endParaRPr lang="en-US"/>
        </a:p>
      </dgm:t>
    </dgm:pt>
    <dgm:pt modelId="{234E89F1-6FA1-4345-AC0D-86854FF31374}">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No minimum requirements.</a:t>
          </a:r>
          <a:endParaRPr lang="en-ZA" sz="2400" dirty="0">
            <a:solidFill>
              <a:schemeClr val="tx1"/>
            </a:solidFill>
            <a:effectLst/>
            <a:latin typeface="+mj-lt"/>
            <a:ea typeface="Calibri" panose="020F0502020204030204" pitchFamily="34" charset="0"/>
            <a:cs typeface="Times New Roman" panose="02020603050405020304" pitchFamily="18" charset="0"/>
          </a:endParaRPr>
        </a:p>
      </dgm:t>
    </dgm:pt>
    <dgm:pt modelId="{D5F5CFC1-BE02-4307-BFC4-79DF30965938}" type="parTrans" cxnId="{EFC1541A-595F-428A-AF01-6C207B6C0723}">
      <dgm:prSet/>
      <dgm:spPr/>
      <dgm:t>
        <a:bodyPr/>
        <a:lstStyle/>
        <a:p>
          <a:endParaRPr lang="en-US"/>
        </a:p>
      </dgm:t>
    </dgm:pt>
    <dgm:pt modelId="{91DEABE0-C586-4548-9584-E1D0223968C3}" type="sibTrans" cxnId="{EFC1541A-595F-428A-AF01-6C207B6C0723}">
      <dgm:prSet/>
      <dgm:spPr/>
      <dgm:t>
        <a:bodyPr/>
        <a:lstStyle/>
        <a:p>
          <a:endParaRPr lang="en-US"/>
        </a:p>
      </dgm:t>
    </dgm:pt>
    <dgm:pt modelId="{4243A959-8B25-4A74-BD1C-8C538A890FC2}">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No special licensing requirements.</a:t>
          </a:r>
          <a:endParaRPr lang="en-ZA" sz="2400" dirty="0">
            <a:solidFill>
              <a:schemeClr val="tx1"/>
            </a:solidFill>
            <a:effectLst/>
            <a:latin typeface="+mj-lt"/>
            <a:ea typeface="Calibri" panose="020F0502020204030204" pitchFamily="34" charset="0"/>
            <a:cs typeface="Times New Roman" panose="02020603050405020304" pitchFamily="18" charset="0"/>
          </a:endParaRPr>
        </a:p>
      </dgm:t>
    </dgm:pt>
    <dgm:pt modelId="{44F5E835-9696-421C-AED2-77F8A363035C}" type="parTrans" cxnId="{43FD19BC-0CA6-4E0E-A947-B26FBD2941F8}">
      <dgm:prSet/>
      <dgm:spPr/>
      <dgm:t>
        <a:bodyPr/>
        <a:lstStyle/>
        <a:p>
          <a:endParaRPr lang="en-US"/>
        </a:p>
      </dgm:t>
    </dgm:pt>
    <dgm:pt modelId="{29D595C7-9448-4CB9-AA95-7BC4F61716A8}" type="sibTrans" cxnId="{43FD19BC-0CA6-4E0E-A947-B26FBD2941F8}">
      <dgm:prSet/>
      <dgm:spPr/>
      <dgm:t>
        <a:bodyPr/>
        <a:lstStyle/>
        <a:p>
          <a:endParaRPr lang="en-US"/>
        </a:p>
      </dgm:t>
    </dgm:pt>
    <dgm:pt modelId="{A822CEDD-B0F7-4D90-B1F9-E7BB23C820B4}">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A prudent person rule for investments.</a:t>
          </a:r>
        </a:p>
      </dgm:t>
    </dgm:pt>
    <dgm:pt modelId="{DF9CB4C7-A897-4B49-8AFB-880199264896}" type="parTrans" cxnId="{39005787-3BCE-4D57-A558-DCE6C9415378}">
      <dgm:prSet/>
      <dgm:spPr/>
      <dgm:t>
        <a:bodyPr/>
        <a:lstStyle/>
        <a:p>
          <a:endParaRPr lang="en-US"/>
        </a:p>
      </dgm:t>
    </dgm:pt>
    <dgm:pt modelId="{E3D9E626-F29D-4B14-8C96-AED8E14C5FEC}" type="sibTrans" cxnId="{39005787-3BCE-4D57-A558-DCE6C9415378}">
      <dgm:prSet/>
      <dgm:spPr/>
      <dgm:t>
        <a:bodyPr/>
        <a:lstStyle/>
        <a:p>
          <a:endParaRPr lang="en-US"/>
        </a:p>
      </dgm:t>
    </dgm:pt>
    <dgm:pt modelId="{938BDA59-E8A2-4D99-934F-0575ADA2D5F1}">
      <dgm:prSet custT="1"/>
      <dgm:spPr/>
      <dgm:t>
        <a:bodyPr/>
        <a:lstStyle/>
        <a:p>
          <a:r>
            <a:rPr lang="en-US" sz="2400" dirty="0">
              <a:solidFill>
                <a:schemeClr val="tx1"/>
              </a:solidFill>
              <a:latin typeface="+mj-lt"/>
              <a:ea typeface="Calibri" panose="020F0502020204030204" pitchFamily="34" charset="0"/>
              <a:cs typeface="Times New Roman" panose="02020603050405020304" pitchFamily="18" charset="0"/>
            </a:rPr>
            <a:t>Allow internal/self regulation to dominate.</a:t>
          </a:r>
        </a:p>
      </dgm:t>
    </dgm:pt>
    <dgm:pt modelId="{517D5759-AF49-4BB2-9C62-4894FFC2A789}" type="parTrans" cxnId="{D6E5C841-FC5F-4D56-8ECB-4AF67F025BF0}">
      <dgm:prSet/>
      <dgm:spPr/>
      <dgm:t>
        <a:bodyPr/>
        <a:lstStyle/>
        <a:p>
          <a:endParaRPr lang="en-US"/>
        </a:p>
      </dgm:t>
    </dgm:pt>
    <dgm:pt modelId="{3D4310EE-5700-4733-A8EB-B139C715657B}" type="sibTrans" cxnId="{D6E5C841-FC5F-4D56-8ECB-4AF67F025BF0}">
      <dgm:prSet/>
      <dgm:spPr/>
      <dgm:t>
        <a:bodyPr/>
        <a:lstStyle/>
        <a:p>
          <a:endParaRPr lang="en-US"/>
        </a:p>
      </dgm:t>
    </dgm:pt>
    <dgm:pt modelId="{E2F13D73-1527-4629-A386-6B4D735EE787}">
      <dgm:prSet custT="1"/>
      <dgm:spPr/>
      <dgm:t>
        <a:bodyPr/>
        <a:lstStyle/>
        <a:p>
          <a:r>
            <a:rPr lang="en-US" sz="2400" dirty="0">
              <a:solidFill>
                <a:schemeClr val="tx1"/>
              </a:solidFill>
              <a:effectLst/>
              <a:latin typeface="+mj-lt"/>
              <a:ea typeface="Calibri" panose="020F0502020204030204" pitchFamily="34" charset="0"/>
              <a:cs typeface="Times New Roman" panose="02020603050405020304" pitchFamily="18" charset="0"/>
            </a:rPr>
            <a:t>Operates on </a:t>
          </a:r>
          <a:r>
            <a:rPr lang="en-US" sz="2400" b="1" dirty="0">
              <a:solidFill>
                <a:schemeClr val="tx1"/>
              </a:solidFill>
              <a:effectLst/>
              <a:latin typeface="+mj-lt"/>
              <a:ea typeface="Calibri" panose="020F0502020204030204" pitchFamily="34" charset="0"/>
              <a:cs typeface="Times New Roman" panose="02020603050405020304" pitchFamily="18" charset="0"/>
            </a:rPr>
            <a:t>appl</a:t>
          </a:r>
          <a:r>
            <a:rPr lang="en-US" sz="2400" b="1" dirty="0">
              <a:solidFill>
                <a:schemeClr val="tx1"/>
              </a:solidFill>
              <a:latin typeface="+mj-lt"/>
              <a:ea typeface="Calibri" panose="020F0502020204030204" pitchFamily="34" charset="0"/>
              <a:cs typeface="Times New Roman" panose="02020603050405020304" pitchFamily="18" charset="0"/>
            </a:rPr>
            <a:t>y</a:t>
          </a:r>
          <a:r>
            <a:rPr lang="en-US" sz="2400" dirty="0">
              <a:solidFill>
                <a:schemeClr val="tx1"/>
              </a:solidFill>
              <a:latin typeface="+mj-lt"/>
              <a:ea typeface="Calibri" panose="020F0502020204030204" pitchFamily="34" charset="0"/>
              <a:cs typeface="Times New Roman" panose="02020603050405020304" pitchFamily="18" charset="0"/>
            </a:rPr>
            <a:t> or </a:t>
          </a:r>
          <a:r>
            <a:rPr lang="en-US" sz="2400" b="1" dirty="0">
              <a:solidFill>
                <a:schemeClr val="tx1"/>
              </a:solidFill>
              <a:latin typeface="+mj-lt"/>
              <a:ea typeface="Calibri" panose="020F0502020204030204" pitchFamily="34" charset="0"/>
              <a:cs typeface="Times New Roman" panose="02020603050405020304" pitchFamily="18" charset="0"/>
            </a:rPr>
            <a:t>explain</a:t>
          </a:r>
          <a:r>
            <a:rPr lang="en-US" sz="2400" dirty="0">
              <a:solidFill>
                <a:schemeClr val="tx1"/>
              </a:solidFill>
              <a:latin typeface="+mj-lt"/>
              <a:ea typeface="Calibri" panose="020F0502020204030204" pitchFamily="34" charset="0"/>
              <a:cs typeface="Times New Roman" panose="02020603050405020304" pitchFamily="18" charset="0"/>
            </a:rPr>
            <a:t> basis.</a:t>
          </a:r>
          <a:endParaRPr lang="en-ZA" sz="2400" dirty="0">
            <a:solidFill>
              <a:schemeClr val="tx1"/>
            </a:solidFill>
            <a:effectLst/>
            <a:latin typeface="+mj-lt"/>
            <a:ea typeface="Calibri" panose="020F0502020204030204" pitchFamily="34" charset="0"/>
            <a:cs typeface="Times New Roman" panose="02020603050405020304" pitchFamily="18" charset="0"/>
          </a:endParaRPr>
        </a:p>
      </dgm:t>
    </dgm:pt>
    <dgm:pt modelId="{A09CBFA5-F9AD-48F9-B383-7CA76770FD4D}" type="parTrans" cxnId="{2BFFF789-0BAD-40E8-BB05-32F6EB88FFFB}">
      <dgm:prSet/>
      <dgm:spPr/>
      <dgm:t>
        <a:bodyPr/>
        <a:lstStyle/>
        <a:p>
          <a:endParaRPr lang="en-US"/>
        </a:p>
      </dgm:t>
    </dgm:pt>
    <dgm:pt modelId="{E829FD53-65FB-44BB-ABE2-A82C0204D9D7}" type="sibTrans" cxnId="{2BFFF789-0BAD-40E8-BB05-32F6EB88FFFB}">
      <dgm:prSet/>
      <dgm:spPr/>
      <dgm:t>
        <a:bodyPr/>
        <a:lstStyle/>
        <a:p>
          <a:endParaRPr lang="en-US"/>
        </a:p>
      </dgm:t>
    </dgm:pt>
    <dgm:pt modelId="{6E3D5A69-8C53-4E28-A938-4FC5B2875C14}">
      <dgm:prSet/>
      <dgm:spPr/>
      <dgm:t>
        <a:bodyPr/>
        <a:lstStyle/>
        <a:p>
          <a:endParaRPr lang="en-ZA" sz="2300" dirty="0">
            <a:solidFill>
              <a:schemeClr val="tx1"/>
            </a:solidFill>
            <a:effectLst/>
            <a:latin typeface="+mj-lt"/>
            <a:ea typeface="Calibri" panose="020F0502020204030204" pitchFamily="34" charset="0"/>
            <a:cs typeface="Times New Roman" panose="02020603050405020304" pitchFamily="18" charset="0"/>
          </a:endParaRPr>
        </a:p>
      </dgm:t>
    </dgm:pt>
    <dgm:pt modelId="{FDCEF1F9-3C1A-41AC-BDBC-8799B4C51A71}" type="parTrans" cxnId="{998ACF9F-17AB-496D-9121-001F77400E02}">
      <dgm:prSet/>
      <dgm:spPr/>
      <dgm:t>
        <a:bodyPr/>
        <a:lstStyle/>
        <a:p>
          <a:endParaRPr lang="en-US"/>
        </a:p>
      </dgm:t>
    </dgm:pt>
    <dgm:pt modelId="{D799B8EA-1B3C-42FE-A5D0-5F55892847A0}" type="sibTrans" cxnId="{998ACF9F-17AB-496D-9121-001F77400E02}">
      <dgm:prSet/>
      <dgm:spPr/>
      <dgm:t>
        <a:bodyPr/>
        <a:lstStyle/>
        <a:p>
          <a:endParaRPr lang="en-US"/>
        </a:p>
      </dgm:t>
    </dgm:pt>
    <dgm:pt modelId="{CFCCDA6C-7EEB-4898-9913-9388EB7968E1}" type="pres">
      <dgm:prSet presAssocID="{F81AB82D-A305-46EC-A04B-FD3DD2896AFB}" presName="Name0" presStyleCnt="0">
        <dgm:presLayoutVars>
          <dgm:chMax val="7"/>
          <dgm:chPref val="7"/>
          <dgm:dir/>
          <dgm:animLvl val="lvl"/>
        </dgm:presLayoutVars>
      </dgm:prSet>
      <dgm:spPr/>
    </dgm:pt>
    <dgm:pt modelId="{B1249A34-6924-4DF5-B328-3B70775AC439}" type="pres">
      <dgm:prSet presAssocID="{A01A779D-F02A-461B-8187-ACF7097ECA40}" presName="Accent1" presStyleCnt="0"/>
      <dgm:spPr/>
    </dgm:pt>
    <dgm:pt modelId="{E80181C7-C040-4D60-88C1-44D81386A14F}" type="pres">
      <dgm:prSet presAssocID="{A01A779D-F02A-461B-8187-ACF7097ECA40}" presName="Accent" presStyleLbl="node1" presStyleIdx="0" presStyleCnt="1" custScaleX="87749" custScaleY="87297" custLinFactNeighborX="719" custLinFactNeighborY="-96"/>
      <dgm:spPr/>
    </dgm:pt>
    <dgm:pt modelId="{6563585E-17B0-4E20-9484-6A4E456A1E61}" type="pres">
      <dgm:prSet presAssocID="{A01A779D-F02A-461B-8187-ACF7097ECA40}" presName="Child1" presStyleLbl="revTx" presStyleIdx="0" presStyleCnt="2" custScaleY="249938">
        <dgm:presLayoutVars>
          <dgm:chMax val="0"/>
          <dgm:chPref val="0"/>
          <dgm:bulletEnabled val="1"/>
        </dgm:presLayoutVars>
      </dgm:prSet>
      <dgm:spPr/>
    </dgm:pt>
    <dgm:pt modelId="{7717E479-167B-4452-ABFD-425EA8D97F6D}" type="pres">
      <dgm:prSet presAssocID="{A01A779D-F02A-461B-8187-ACF7097ECA40}" presName="Parent1" presStyleLbl="revTx" presStyleIdx="1" presStyleCnt="2">
        <dgm:presLayoutVars>
          <dgm:chMax val="1"/>
          <dgm:chPref val="1"/>
          <dgm:bulletEnabled val="1"/>
        </dgm:presLayoutVars>
      </dgm:prSet>
      <dgm:spPr/>
    </dgm:pt>
  </dgm:ptLst>
  <dgm:cxnLst>
    <dgm:cxn modelId="{71B32B04-CEB8-4D34-A3A3-75A6D76A83D1}" srcId="{A01A779D-F02A-461B-8187-ACF7097ECA40}" destId="{C5FFD300-2001-4597-AD2C-6EE733155EF0}" srcOrd="1" destOrd="0" parTransId="{646E105F-580D-488A-835D-BC8E73953716}" sibTransId="{859F0A31-261A-4183-B0D6-F0E7702C17F5}"/>
    <dgm:cxn modelId="{EFC1541A-595F-428A-AF01-6C207B6C0723}" srcId="{A01A779D-F02A-461B-8187-ACF7097ECA40}" destId="{234E89F1-6FA1-4345-AC0D-86854FF31374}" srcOrd="3" destOrd="0" parTransId="{D5F5CFC1-BE02-4307-BFC4-79DF30965938}" sibTransId="{91DEABE0-C586-4548-9584-E1D0223968C3}"/>
    <dgm:cxn modelId="{1528631D-C507-43E2-87A0-A4165FF29E08}" type="presOf" srcId="{C5FFD300-2001-4597-AD2C-6EE733155EF0}" destId="{6563585E-17B0-4E20-9484-6A4E456A1E61}" srcOrd="0" destOrd="1" presId="urn:microsoft.com/office/officeart/2009/layout/CircleArrowProcess"/>
    <dgm:cxn modelId="{94D56A3A-B0E8-45A9-8BDD-FAE2BEB0322F}" type="presOf" srcId="{4243A959-8B25-4A74-BD1C-8C538A890FC2}" destId="{6563585E-17B0-4E20-9484-6A4E456A1E61}" srcOrd="0" destOrd="4" presId="urn:microsoft.com/office/officeart/2009/layout/CircleArrowProcess"/>
    <dgm:cxn modelId="{D6E5C841-FC5F-4D56-8ECB-4AF67F025BF0}" srcId="{A01A779D-F02A-461B-8187-ACF7097ECA40}" destId="{938BDA59-E8A2-4D99-934F-0575ADA2D5F1}" srcOrd="6" destOrd="0" parTransId="{517D5759-AF49-4BB2-9C62-4894FFC2A789}" sibTransId="{3D4310EE-5700-4733-A8EB-B139C715657B}"/>
    <dgm:cxn modelId="{55A10C62-72F6-45F7-AF16-F08880B239CE}" type="presOf" srcId="{A01A779D-F02A-461B-8187-ACF7097ECA40}" destId="{7717E479-167B-4452-ABFD-425EA8D97F6D}" srcOrd="0" destOrd="0" presId="urn:microsoft.com/office/officeart/2009/layout/CircleArrowProcess"/>
    <dgm:cxn modelId="{70B46A44-2C0C-4738-88AB-3B46CF2B8EE2}" type="presOf" srcId="{6E3D5A69-8C53-4E28-A938-4FC5B2875C14}" destId="{6563585E-17B0-4E20-9484-6A4E456A1E61}" srcOrd="0" destOrd="8" presId="urn:microsoft.com/office/officeart/2009/layout/CircleArrowProcess"/>
    <dgm:cxn modelId="{381A0B66-CFFC-461C-BA0E-EEB76A448359}" srcId="{A01A779D-F02A-461B-8187-ACF7097ECA40}" destId="{63050971-0E96-41D0-8A4B-D6B027850B67}" srcOrd="9" destOrd="0" parTransId="{448A95E4-B909-43C1-B727-8CCE94BB7AC1}" sibTransId="{8228AD77-A19C-4361-9C9A-220152C29FC5}"/>
    <dgm:cxn modelId="{2C781448-0858-4657-802E-6356143A5940}" type="presOf" srcId="{234E89F1-6FA1-4345-AC0D-86854FF31374}" destId="{6563585E-17B0-4E20-9484-6A4E456A1E61}" srcOrd="0" destOrd="3" presId="urn:microsoft.com/office/officeart/2009/layout/CircleArrowProcess"/>
    <dgm:cxn modelId="{DCF99574-2B81-49B4-AEFD-1F08C8BA2C73}" type="presOf" srcId="{0151FAE5-854F-4A7F-BF23-0A7DF7934E7D}" destId="{6563585E-17B0-4E20-9484-6A4E456A1E61}" srcOrd="0" destOrd="0" presId="urn:microsoft.com/office/officeart/2009/layout/CircleArrowProcess"/>
    <dgm:cxn modelId="{C78BB656-1C1A-4973-BBA1-5AD78F488555}" srcId="{A01A779D-F02A-461B-8187-ACF7097ECA40}" destId="{614835AA-B85E-4AD3-840E-B56C46DA64E3}" srcOrd="2" destOrd="0" parTransId="{8162D731-1E57-4084-A8EC-519CB652F30F}" sibTransId="{60596E09-4B81-49FE-A2E4-645D2320AC53}"/>
    <dgm:cxn modelId="{39005787-3BCE-4D57-A558-DCE6C9415378}" srcId="{A01A779D-F02A-461B-8187-ACF7097ECA40}" destId="{A822CEDD-B0F7-4D90-B1F9-E7BB23C820B4}" srcOrd="5" destOrd="0" parTransId="{DF9CB4C7-A897-4B49-8AFB-880199264896}" sibTransId="{E3D9E626-F29D-4B14-8C96-AED8E14C5FEC}"/>
    <dgm:cxn modelId="{2BFFF789-0BAD-40E8-BB05-32F6EB88FFFB}" srcId="{A01A779D-F02A-461B-8187-ACF7097ECA40}" destId="{E2F13D73-1527-4629-A386-6B4D735EE787}" srcOrd="7" destOrd="0" parTransId="{A09CBFA5-F9AD-48F9-B383-7CA76770FD4D}" sibTransId="{E829FD53-65FB-44BB-ABE2-A82C0204D9D7}"/>
    <dgm:cxn modelId="{D982A892-097B-4226-8BC9-55BFA7A82862}" type="presOf" srcId="{A822CEDD-B0F7-4D90-B1F9-E7BB23C820B4}" destId="{6563585E-17B0-4E20-9484-6A4E456A1E61}" srcOrd="0" destOrd="5" presId="urn:microsoft.com/office/officeart/2009/layout/CircleArrowProcess"/>
    <dgm:cxn modelId="{6508C69A-AD99-4F16-AD8D-D84918997918}" srcId="{F81AB82D-A305-46EC-A04B-FD3DD2896AFB}" destId="{A01A779D-F02A-461B-8187-ACF7097ECA40}" srcOrd="0" destOrd="0" parTransId="{5917EAA7-818E-4BF2-A7FA-9168909CE848}" sibTransId="{925420FC-B53E-47CE-ADEA-C8F4AE5D711B}"/>
    <dgm:cxn modelId="{C8A48E9D-6B69-49CA-9CD1-538D476967A1}" type="presOf" srcId="{F884D23A-82ED-4003-9939-CC29C1FE8F00}" destId="{6563585E-17B0-4E20-9484-6A4E456A1E61}" srcOrd="0" destOrd="10" presId="urn:microsoft.com/office/officeart/2009/layout/CircleArrowProcess"/>
    <dgm:cxn modelId="{998ACF9F-17AB-496D-9121-001F77400E02}" srcId="{A01A779D-F02A-461B-8187-ACF7097ECA40}" destId="{6E3D5A69-8C53-4E28-A938-4FC5B2875C14}" srcOrd="8" destOrd="0" parTransId="{FDCEF1F9-3C1A-41AC-BDBC-8799B4C51A71}" sibTransId="{D799B8EA-1B3C-42FE-A5D0-5F55892847A0}"/>
    <dgm:cxn modelId="{F15FDEB1-45B7-447B-914F-8E923AB8E13A}" type="presOf" srcId="{614835AA-B85E-4AD3-840E-B56C46DA64E3}" destId="{6563585E-17B0-4E20-9484-6A4E456A1E61}" srcOrd="0" destOrd="2" presId="urn:microsoft.com/office/officeart/2009/layout/CircleArrowProcess"/>
    <dgm:cxn modelId="{A0BAD5B6-D316-41B3-9BB0-480AACDE0F13}" type="presOf" srcId="{63050971-0E96-41D0-8A4B-D6B027850B67}" destId="{6563585E-17B0-4E20-9484-6A4E456A1E61}" srcOrd="0" destOrd="9" presId="urn:microsoft.com/office/officeart/2009/layout/CircleArrowProcess"/>
    <dgm:cxn modelId="{43FD19BC-0CA6-4E0E-A947-B26FBD2941F8}" srcId="{A01A779D-F02A-461B-8187-ACF7097ECA40}" destId="{4243A959-8B25-4A74-BD1C-8C538A890FC2}" srcOrd="4" destOrd="0" parTransId="{44F5E835-9696-421C-AED2-77F8A363035C}" sibTransId="{29D595C7-9448-4CB9-AA95-7BC4F61716A8}"/>
    <dgm:cxn modelId="{39D388BE-3275-41D3-B303-BB63BB3FFC2D}" type="presOf" srcId="{E2F13D73-1527-4629-A386-6B4D735EE787}" destId="{6563585E-17B0-4E20-9484-6A4E456A1E61}" srcOrd="0" destOrd="7" presId="urn:microsoft.com/office/officeart/2009/layout/CircleArrowProcess"/>
    <dgm:cxn modelId="{D4F227C8-60AB-4A58-9903-3FB581BF9EF1}" srcId="{A01A779D-F02A-461B-8187-ACF7097ECA40}" destId="{F884D23A-82ED-4003-9939-CC29C1FE8F00}" srcOrd="10" destOrd="0" parTransId="{A3398A49-B8EE-4F8C-A184-C65A57566652}" sibTransId="{2319783B-8331-42CD-8B50-DBDA03EB3DE2}"/>
    <dgm:cxn modelId="{C78E7AC9-D717-4BD1-95B3-1AA2E9C86B15}" type="presOf" srcId="{F81AB82D-A305-46EC-A04B-FD3DD2896AFB}" destId="{CFCCDA6C-7EEB-4898-9913-9388EB7968E1}" srcOrd="0" destOrd="0" presId="urn:microsoft.com/office/officeart/2009/layout/CircleArrowProcess"/>
    <dgm:cxn modelId="{DE3332DB-7FAA-4CA6-9CF0-A2EBFC3E06C1}" type="presOf" srcId="{938BDA59-E8A2-4D99-934F-0575ADA2D5F1}" destId="{6563585E-17B0-4E20-9484-6A4E456A1E61}" srcOrd="0" destOrd="6" presId="urn:microsoft.com/office/officeart/2009/layout/CircleArrowProcess"/>
    <dgm:cxn modelId="{1B00B8DD-B326-4D40-A05C-5F733AA762D7}" srcId="{A01A779D-F02A-461B-8187-ACF7097ECA40}" destId="{0151FAE5-854F-4A7F-BF23-0A7DF7934E7D}" srcOrd="0" destOrd="0" parTransId="{403AA8BC-8976-488D-A7BF-FA9F9B35EDAD}" sibTransId="{7EC76912-8B6B-45C2-9DB0-3AA0998C910E}"/>
    <dgm:cxn modelId="{105C53EE-C10F-472E-AC74-DC4D6247CF3B}" type="presParOf" srcId="{CFCCDA6C-7EEB-4898-9913-9388EB7968E1}" destId="{B1249A34-6924-4DF5-B328-3B70775AC439}" srcOrd="0" destOrd="0" presId="urn:microsoft.com/office/officeart/2009/layout/CircleArrowProcess"/>
    <dgm:cxn modelId="{B42CE368-9966-4870-96F9-E2E6F19F1F0B}" type="presParOf" srcId="{B1249A34-6924-4DF5-B328-3B70775AC439}" destId="{E80181C7-C040-4D60-88C1-44D81386A14F}" srcOrd="0" destOrd="0" presId="urn:microsoft.com/office/officeart/2009/layout/CircleArrowProcess"/>
    <dgm:cxn modelId="{A8BCC2C9-57D4-4808-B5F6-5B8C40CCAABD}" type="presParOf" srcId="{CFCCDA6C-7EEB-4898-9913-9388EB7968E1}" destId="{6563585E-17B0-4E20-9484-6A4E456A1E61}" srcOrd="1" destOrd="0" presId="urn:microsoft.com/office/officeart/2009/layout/CircleArrowProcess"/>
    <dgm:cxn modelId="{01592BCF-6EA5-4183-BF94-75B280D4BC8A}" type="presParOf" srcId="{CFCCDA6C-7EEB-4898-9913-9388EB7968E1}" destId="{7717E479-167B-4452-ABFD-425EA8D97F6D}"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1AB82D-A305-46EC-A04B-FD3DD2896AF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01A779D-F02A-461B-8187-ACF7097ECA40}">
      <dgm:prSet phldrT="[Text]"/>
      <dgm:spPr/>
      <dgm:t>
        <a:bodyPr/>
        <a:lstStyle/>
        <a:p>
          <a:r>
            <a:rPr lang="en-US" dirty="0"/>
            <a:t>Hybrid Characteristics</a:t>
          </a:r>
        </a:p>
      </dgm:t>
    </dgm:pt>
    <dgm:pt modelId="{5917EAA7-818E-4BF2-A7FA-9168909CE848}" type="parTrans" cxnId="{6508C69A-AD99-4F16-AD8D-D84918997918}">
      <dgm:prSet/>
      <dgm:spPr/>
      <dgm:t>
        <a:bodyPr/>
        <a:lstStyle/>
        <a:p>
          <a:endParaRPr lang="en-US"/>
        </a:p>
      </dgm:t>
    </dgm:pt>
    <dgm:pt modelId="{925420FC-B53E-47CE-ADEA-C8F4AE5D711B}" type="sibTrans" cxnId="{6508C69A-AD99-4F16-AD8D-D84918997918}">
      <dgm:prSet/>
      <dgm:spPr/>
      <dgm:t>
        <a:bodyPr/>
        <a:lstStyle/>
        <a:p>
          <a:endParaRPr lang="en-US"/>
        </a:p>
      </dgm:t>
    </dgm:pt>
    <dgm:pt modelId="{0151FAE5-854F-4A7F-BF23-0A7DF7934E7D}">
      <dgm:prSet phldrT="[Text]"/>
      <dgm:spPr/>
      <dgm:t>
        <a:bodyPr/>
        <a:lstStyle/>
        <a:p>
          <a:endParaRPr lang="en-US" dirty="0"/>
        </a:p>
      </dgm:t>
    </dgm:pt>
    <dgm:pt modelId="{403AA8BC-8976-488D-A7BF-FA9F9B35EDAD}" type="parTrans" cxnId="{1B00B8DD-B326-4D40-A05C-5F733AA762D7}">
      <dgm:prSet/>
      <dgm:spPr/>
      <dgm:t>
        <a:bodyPr/>
        <a:lstStyle/>
        <a:p>
          <a:endParaRPr lang="en-US"/>
        </a:p>
      </dgm:t>
    </dgm:pt>
    <dgm:pt modelId="{7EC76912-8B6B-45C2-9DB0-3AA0998C910E}" type="sibTrans" cxnId="{1B00B8DD-B326-4D40-A05C-5F733AA762D7}">
      <dgm:prSet/>
      <dgm:spPr/>
      <dgm:t>
        <a:bodyPr/>
        <a:lstStyle/>
        <a:p>
          <a:endParaRPr lang="en-US"/>
        </a:p>
      </dgm:t>
    </dgm:pt>
    <dgm:pt modelId="{F884D23A-82ED-4003-9939-CC29C1FE8F00}">
      <dgm:prSet phldrT="[Text]"/>
      <dgm:spPr/>
      <dgm:t>
        <a:bodyPr/>
        <a:lstStyle/>
        <a:p>
          <a:endParaRPr lang="en-US" dirty="0"/>
        </a:p>
      </dgm:t>
    </dgm:pt>
    <dgm:pt modelId="{A3398A49-B8EE-4F8C-A184-C65A57566652}" type="parTrans" cxnId="{D4F227C8-60AB-4A58-9903-3FB581BF9EF1}">
      <dgm:prSet/>
      <dgm:spPr/>
      <dgm:t>
        <a:bodyPr/>
        <a:lstStyle/>
        <a:p>
          <a:endParaRPr lang="en-US"/>
        </a:p>
      </dgm:t>
    </dgm:pt>
    <dgm:pt modelId="{2319783B-8331-42CD-8B50-DBDA03EB3DE2}" type="sibTrans" cxnId="{D4F227C8-60AB-4A58-9903-3FB581BF9EF1}">
      <dgm:prSet/>
      <dgm:spPr/>
      <dgm:t>
        <a:bodyPr/>
        <a:lstStyle/>
        <a:p>
          <a:endParaRPr lang="en-US"/>
        </a:p>
      </dgm:t>
    </dgm:pt>
    <dgm:pt modelId="{63050971-0E96-41D0-8A4B-D6B027850B67}">
      <dgm:prSet phldrT="[Text]"/>
      <dgm:spPr/>
      <dgm:t>
        <a:bodyPr/>
        <a:lstStyle/>
        <a:p>
          <a:endParaRPr lang="en-US" dirty="0"/>
        </a:p>
      </dgm:t>
    </dgm:pt>
    <dgm:pt modelId="{448A95E4-B909-43C1-B727-8CCE94BB7AC1}" type="parTrans" cxnId="{381A0B66-CFFC-461C-BA0E-EEB76A448359}">
      <dgm:prSet/>
      <dgm:spPr/>
      <dgm:t>
        <a:bodyPr/>
        <a:lstStyle/>
        <a:p>
          <a:endParaRPr lang="en-US"/>
        </a:p>
      </dgm:t>
    </dgm:pt>
    <dgm:pt modelId="{8228AD77-A19C-4361-9C9A-220152C29FC5}" type="sibTrans" cxnId="{381A0B66-CFFC-461C-BA0E-EEB76A448359}">
      <dgm:prSet/>
      <dgm:spPr/>
      <dgm:t>
        <a:bodyPr/>
        <a:lstStyle/>
        <a:p>
          <a:endParaRPr lang="en-US"/>
        </a:p>
      </dgm:t>
    </dgm:pt>
    <dgm:pt modelId="{C5FFD300-2001-4597-AD2C-6EE733155EF0}">
      <dgm:prSet/>
      <dgm:spPr/>
      <dgm:t>
        <a:bodyPr/>
        <a:lstStyle/>
        <a:p>
          <a:r>
            <a:rPr lang="en-US" dirty="0">
              <a:effectLst/>
              <a:latin typeface="+mj-lt"/>
              <a:ea typeface="Calibri" panose="020F0502020204030204" pitchFamily="34" charset="0"/>
              <a:cs typeface="Times New Roman" panose="02020603050405020304" pitchFamily="18" charset="0"/>
            </a:rPr>
            <a:t>Has strict external regulation and both strict and relaxed internal regulation.</a:t>
          </a:r>
          <a:endParaRPr lang="en-ZA" dirty="0">
            <a:solidFill>
              <a:schemeClr val="tx1"/>
            </a:solidFill>
            <a:effectLst/>
            <a:latin typeface="+mj-lt"/>
            <a:ea typeface="Calibri" panose="020F0502020204030204" pitchFamily="34" charset="0"/>
            <a:cs typeface="Times New Roman" panose="02020603050405020304" pitchFamily="18" charset="0"/>
          </a:endParaRPr>
        </a:p>
      </dgm:t>
    </dgm:pt>
    <dgm:pt modelId="{646E105F-580D-488A-835D-BC8E73953716}" type="parTrans" cxnId="{71B32B04-CEB8-4D34-A3A3-75A6D76A83D1}">
      <dgm:prSet/>
      <dgm:spPr/>
      <dgm:t>
        <a:bodyPr/>
        <a:lstStyle/>
        <a:p>
          <a:endParaRPr lang="en-US"/>
        </a:p>
      </dgm:t>
    </dgm:pt>
    <dgm:pt modelId="{859F0A31-261A-4183-B0D6-F0E7702C17F5}" type="sibTrans" cxnId="{71B32B04-CEB8-4D34-A3A3-75A6D76A83D1}">
      <dgm:prSet/>
      <dgm:spPr/>
      <dgm:t>
        <a:bodyPr/>
        <a:lstStyle/>
        <a:p>
          <a:endParaRPr lang="en-US"/>
        </a:p>
      </dgm:t>
    </dgm:pt>
    <dgm:pt modelId="{6E3D5A69-8C53-4E28-A938-4FC5B2875C14}">
      <dgm:prSet/>
      <dgm:spPr/>
      <dgm:t>
        <a:bodyPr/>
        <a:lstStyle/>
        <a:p>
          <a:endParaRPr lang="en-ZA" dirty="0">
            <a:solidFill>
              <a:schemeClr val="tx1"/>
            </a:solidFill>
            <a:effectLst/>
            <a:latin typeface="+mj-lt"/>
            <a:ea typeface="Calibri" panose="020F0502020204030204" pitchFamily="34" charset="0"/>
            <a:cs typeface="Times New Roman" panose="02020603050405020304" pitchFamily="18" charset="0"/>
          </a:endParaRPr>
        </a:p>
      </dgm:t>
    </dgm:pt>
    <dgm:pt modelId="{FDCEF1F9-3C1A-41AC-BDBC-8799B4C51A71}" type="parTrans" cxnId="{998ACF9F-17AB-496D-9121-001F77400E02}">
      <dgm:prSet/>
      <dgm:spPr/>
      <dgm:t>
        <a:bodyPr/>
        <a:lstStyle/>
        <a:p>
          <a:endParaRPr lang="en-US"/>
        </a:p>
      </dgm:t>
    </dgm:pt>
    <dgm:pt modelId="{D799B8EA-1B3C-42FE-A5D0-5F55892847A0}" type="sibTrans" cxnId="{998ACF9F-17AB-496D-9121-001F77400E02}">
      <dgm:prSet/>
      <dgm:spPr/>
      <dgm:t>
        <a:bodyPr/>
        <a:lstStyle/>
        <a:p>
          <a:endParaRPr lang="en-US"/>
        </a:p>
      </dgm:t>
    </dgm:pt>
    <dgm:pt modelId="{B61CC51C-F4BE-49C6-9124-D0524A2EE676}">
      <dgm:prSet/>
      <dgm:spPr/>
      <dgm:t>
        <a:bodyPr/>
        <a:lstStyle/>
        <a:p>
          <a:r>
            <a:rPr lang="en-US" dirty="0">
              <a:latin typeface="+mj-lt"/>
              <a:ea typeface="Calibri" panose="020F0502020204030204" pitchFamily="34" charset="0"/>
              <a:cs typeface="Times New Roman" panose="02020603050405020304" pitchFamily="18" charset="0"/>
            </a:rPr>
            <a:t>One dominates the other or both enjoy equal domination – rare.</a:t>
          </a:r>
          <a:endParaRPr lang="en-US" dirty="0">
            <a:effectLst/>
            <a:latin typeface="+mj-lt"/>
            <a:ea typeface="Calibri" panose="020F0502020204030204" pitchFamily="34" charset="0"/>
            <a:cs typeface="Times New Roman" panose="02020603050405020304" pitchFamily="18" charset="0"/>
          </a:endParaRPr>
        </a:p>
      </dgm:t>
    </dgm:pt>
    <dgm:pt modelId="{CA20D651-ACE5-4BAD-AFCC-7A36CFE080C1}" type="parTrans" cxnId="{B1799262-6AF3-4E92-98B2-7B3434041F5B}">
      <dgm:prSet/>
      <dgm:spPr/>
      <dgm:t>
        <a:bodyPr/>
        <a:lstStyle/>
        <a:p>
          <a:endParaRPr lang="en-US"/>
        </a:p>
      </dgm:t>
    </dgm:pt>
    <dgm:pt modelId="{C9E6DAB9-415C-45F8-916B-7965457861B4}" type="sibTrans" cxnId="{B1799262-6AF3-4E92-98B2-7B3434041F5B}">
      <dgm:prSet/>
      <dgm:spPr/>
      <dgm:t>
        <a:bodyPr/>
        <a:lstStyle/>
        <a:p>
          <a:endParaRPr lang="en-US"/>
        </a:p>
      </dgm:t>
    </dgm:pt>
    <dgm:pt modelId="{A0704BAC-9345-4B64-B70B-6AADD1AD85DE}">
      <dgm:prSet/>
      <dgm:spPr/>
      <dgm:t>
        <a:bodyPr/>
        <a:lstStyle/>
        <a:p>
          <a:r>
            <a:rPr lang="en-US" dirty="0">
              <a:effectLst/>
              <a:latin typeface="+mj-lt"/>
              <a:ea typeface="Calibri" panose="020F0502020204030204" pitchFamily="34" charset="0"/>
              <a:cs typeface="Times New Roman" panose="02020603050405020304" pitchFamily="18" charset="0"/>
            </a:rPr>
            <a:t>Both operate on </a:t>
          </a:r>
          <a:r>
            <a:rPr lang="en-US" b="1" dirty="0">
              <a:effectLst/>
              <a:latin typeface="+mj-lt"/>
              <a:ea typeface="Calibri" panose="020F0502020204030204" pitchFamily="34" charset="0"/>
              <a:cs typeface="Times New Roman" panose="02020603050405020304" pitchFamily="18" charset="0"/>
            </a:rPr>
            <a:t>comply</a:t>
          </a:r>
          <a:r>
            <a:rPr lang="en-US" dirty="0">
              <a:effectLst/>
              <a:latin typeface="+mj-lt"/>
              <a:ea typeface="Calibri" panose="020F0502020204030204" pitchFamily="34" charset="0"/>
              <a:cs typeface="Times New Roman" panose="02020603050405020304" pitchFamily="18" charset="0"/>
            </a:rPr>
            <a:t> or </a:t>
          </a:r>
          <a:r>
            <a:rPr lang="en-US" b="1" dirty="0">
              <a:effectLst/>
              <a:latin typeface="+mj-lt"/>
              <a:ea typeface="Calibri" panose="020F0502020204030204" pitchFamily="34" charset="0"/>
              <a:cs typeface="Times New Roman" panose="02020603050405020304" pitchFamily="18" charset="0"/>
            </a:rPr>
            <a:t>else </a:t>
          </a:r>
          <a:r>
            <a:rPr lang="en-US" dirty="0">
              <a:effectLst/>
              <a:latin typeface="+mj-lt"/>
              <a:ea typeface="Calibri" panose="020F0502020204030204" pitchFamily="34" charset="0"/>
              <a:cs typeface="Times New Roman" panose="02020603050405020304" pitchFamily="18" charset="0"/>
            </a:rPr>
            <a:t>basis.</a:t>
          </a:r>
        </a:p>
      </dgm:t>
    </dgm:pt>
    <dgm:pt modelId="{B59A4CB6-6E48-48ED-8D7C-F7BCE4B23848}" type="parTrans" cxnId="{33E45EC5-D24B-430C-ADE6-ED1FC263E4BD}">
      <dgm:prSet/>
      <dgm:spPr/>
      <dgm:t>
        <a:bodyPr/>
        <a:lstStyle/>
        <a:p>
          <a:endParaRPr lang="en-US"/>
        </a:p>
      </dgm:t>
    </dgm:pt>
    <dgm:pt modelId="{22B79F8D-87C2-46B7-A41E-1F0497B5CF95}" type="sibTrans" cxnId="{33E45EC5-D24B-430C-ADE6-ED1FC263E4BD}">
      <dgm:prSet/>
      <dgm:spPr/>
      <dgm:t>
        <a:bodyPr/>
        <a:lstStyle/>
        <a:p>
          <a:endParaRPr lang="en-US"/>
        </a:p>
      </dgm:t>
    </dgm:pt>
    <dgm:pt modelId="{CFCCDA6C-7EEB-4898-9913-9388EB7968E1}" type="pres">
      <dgm:prSet presAssocID="{F81AB82D-A305-46EC-A04B-FD3DD2896AFB}" presName="Name0" presStyleCnt="0">
        <dgm:presLayoutVars>
          <dgm:chMax val="7"/>
          <dgm:chPref val="7"/>
          <dgm:dir/>
          <dgm:animLvl val="lvl"/>
        </dgm:presLayoutVars>
      </dgm:prSet>
      <dgm:spPr/>
    </dgm:pt>
    <dgm:pt modelId="{B1249A34-6924-4DF5-B328-3B70775AC439}" type="pres">
      <dgm:prSet presAssocID="{A01A779D-F02A-461B-8187-ACF7097ECA40}" presName="Accent1" presStyleCnt="0"/>
      <dgm:spPr/>
    </dgm:pt>
    <dgm:pt modelId="{E80181C7-C040-4D60-88C1-44D81386A14F}" type="pres">
      <dgm:prSet presAssocID="{A01A779D-F02A-461B-8187-ACF7097ECA40}" presName="Accent" presStyleLbl="node1" presStyleIdx="0" presStyleCnt="1" custScaleX="87749" custScaleY="87297" custLinFactNeighborY="623"/>
      <dgm:spPr/>
    </dgm:pt>
    <dgm:pt modelId="{6563585E-17B0-4E20-9484-6A4E456A1E61}" type="pres">
      <dgm:prSet presAssocID="{A01A779D-F02A-461B-8187-ACF7097ECA40}" presName="Child1" presStyleLbl="revTx" presStyleIdx="0" presStyleCnt="2" custScaleY="249938">
        <dgm:presLayoutVars>
          <dgm:chMax val="0"/>
          <dgm:chPref val="0"/>
          <dgm:bulletEnabled val="1"/>
        </dgm:presLayoutVars>
      </dgm:prSet>
      <dgm:spPr/>
    </dgm:pt>
    <dgm:pt modelId="{7717E479-167B-4452-ABFD-425EA8D97F6D}" type="pres">
      <dgm:prSet presAssocID="{A01A779D-F02A-461B-8187-ACF7097ECA40}" presName="Parent1" presStyleLbl="revTx" presStyleIdx="1" presStyleCnt="2">
        <dgm:presLayoutVars>
          <dgm:chMax val="1"/>
          <dgm:chPref val="1"/>
          <dgm:bulletEnabled val="1"/>
        </dgm:presLayoutVars>
      </dgm:prSet>
      <dgm:spPr/>
    </dgm:pt>
  </dgm:ptLst>
  <dgm:cxnLst>
    <dgm:cxn modelId="{71B32B04-CEB8-4D34-A3A3-75A6D76A83D1}" srcId="{A01A779D-F02A-461B-8187-ACF7097ECA40}" destId="{C5FFD300-2001-4597-AD2C-6EE733155EF0}" srcOrd="1" destOrd="0" parTransId="{646E105F-580D-488A-835D-BC8E73953716}" sibTransId="{859F0A31-261A-4183-B0D6-F0E7702C17F5}"/>
    <dgm:cxn modelId="{1528631D-C507-43E2-87A0-A4165FF29E08}" type="presOf" srcId="{C5FFD300-2001-4597-AD2C-6EE733155EF0}" destId="{6563585E-17B0-4E20-9484-6A4E456A1E61}" srcOrd="0" destOrd="1" presId="urn:microsoft.com/office/officeart/2009/layout/CircleArrowProcess"/>
    <dgm:cxn modelId="{55A10C62-72F6-45F7-AF16-F08880B239CE}" type="presOf" srcId="{A01A779D-F02A-461B-8187-ACF7097ECA40}" destId="{7717E479-167B-4452-ABFD-425EA8D97F6D}" srcOrd="0" destOrd="0" presId="urn:microsoft.com/office/officeart/2009/layout/CircleArrowProcess"/>
    <dgm:cxn modelId="{B1799262-6AF3-4E92-98B2-7B3434041F5B}" srcId="{A01A779D-F02A-461B-8187-ACF7097ECA40}" destId="{B61CC51C-F4BE-49C6-9124-D0524A2EE676}" srcOrd="2" destOrd="0" parTransId="{CA20D651-ACE5-4BAD-AFCC-7A36CFE080C1}" sibTransId="{C9E6DAB9-415C-45F8-916B-7965457861B4}"/>
    <dgm:cxn modelId="{70B46A44-2C0C-4738-88AB-3B46CF2B8EE2}" type="presOf" srcId="{6E3D5A69-8C53-4E28-A938-4FC5B2875C14}" destId="{6563585E-17B0-4E20-9484-6A4E456A1E61}" srcOrd="0" destOrd="4" presId="urn:microsoft.com/office/officeart/2009/layout/CircleArrowProcess"/>
    <dgm:cxn modelId="{381A0B66-CFFC-461C-BA0E-EEB76A448359}" srcId="{A01A779D-F02A-461B-8187-ACF7097ECA40}" destId="{63050971-0E96-41D0-8A4B-D6B027850B67}" srcOrd="5" destOrd="0" parTransId="{448A95E4-B909-43C1-B727-8CCE94BB7AC1}" sibTransId="{8228AD77-A19C-4361-9C9A-220152C29FC5}"/>
    <dgm:cxn modelId="{DCF99574-2B81-49B4-AEFD-1F08C8BA2C73}" type="presOf" srcId="{0151FAE5-854F-4A7F-BF23-0A7DF7934E7D}" destId="{6563585E-17B0-4E20-9484-6A4E456A1E61}" srcOrd="0" destOrd="0" presId="urn:microsoft.com/office/officeart/2009/layout/CircleArrowProcess"/>
    <dgm:cxn modelId="{E83E4B8F-9052-4611-8067-78E348042055}" type="presOf" srcId="{B61CC51C-F4BE-49C6-9124-D0524A2EE676}" destId="{6563585E-17B0-4E20-9484-6A4E456A1E61}" srcOrd="0" destOrd="2" presId="urn:microsoft.com/office/officeart/2009/layout/CircleArrowProcess"/>
    <dgm:cxn modelId="{6508C69A-AD99-4F16-AD8D-D84918997918}" srcId="{F81AB82D-A305-46EC-A04B-FD3DD2896AFB}" destId="{A01A779D-F02A-461B-8187-ACF7097ECA40}" srcOrd="0" destOrd="0" parTransId="{5917EAA7-818E-4BF2-A7FA-9168909CE848}" sibTransId="{925420FC-B53E-47CE-ADEA-C8F4AE5D711B}"/>
    <dgm:cxn modelId="{C8A48E9D-6B69-49CA-9CD1-538D476967A1}" type="presOf" srcId="{F884D23A-82ED-4003-9939-CC29C1FE8F00}" destId="{6563585E-17B0-4E20-9484-6A4E456A1E61}" srcOrd="0" destOrd="6" presId="urn:microsoft.com/office/officeart/2009/layout/CircleArrowProcess"/>
    <dgm:cxn modelId="{998ACF9F-17AB-496D-9121-001F77400E02}" srcId="{A01A779D-F02A-461B-8187-ACF7097ECA40}" destId="{6E3D5A69-8C53-4E28-A938-4FC5B2875C14}" srcOrd="4" destOrd="0" parTransId="{FDCEF1F9-3C1A-41AC-BDBC-8799B4C51A71}" sibTransId="{D799B8EA-1B3C-42FE-A5D0-5F55892847A0}"/>
    <dgm:cxn modelId="{A0BAD5B6-D316-41B3-9BB0-480AACDE0F13}" type="presOf" srcId="{63050971-0E96-41D0-8A4B-D6B027850B67}" destId="{6563585E-17B0-4E20-9484-6A4E456A1E61}" srcOrd="0" destOrd="5" presId="urn:microsoft.com/office/officeart/2009/layout/CircleArrowProcess"/>
    <dgm:cxn modelId="{33E45EC5-D24B-430C-ADE6-ED1FC263E4BD}" srcId="{A01A779D-F02A-461B-8187-ACF7097ECA40}" destId="{A0704BAC-9345-4B64-B70B-6AADD1AD85DE}" srcOrd="3" destOrd="0" parTransId="{B59A4CB6-6E48-48ED-8D7C-F7BCE4B23848}" sibTransId="{22B79F8D-87C2-46B7-A41E-1F0497B5CF95}"/>
    <dgm:cxn modelId="{D4F227C8-60AB-4A58-9903-3FB581BF9EF1}" srcId="{A01A779D-F02A-461B-8187-ACF7097ECA40}" destId="{F884D23A-82ED-4003-9939-CC29C1FE8F00}" srcOrd="6" destOrd="0" parTransId="{A3398A49-B8EE-4F8C-A184-C65A57566652}" sibTransId="{2319783B-8331-42CD-8B50-DBDA03EB3DE2}"/>
    <dgm:cxn modelId="{C78E7AC9-D717-4BD1-95B3-1AA2E9C86B15}" type="presOf" srcId="{F81AB82D-A305-46EC-A04B-FD3DD2896AFB}" destId="{CFCCDA6C-7EEB-4898-9913-9388EB7968E1}" srcOrd="0" destOrd="0" presId="urn:microsoft.com/office/officeart/2009/layout/CircleArrowProcess"/>
    <dgm:cxn modelId="{1B00B8DD-B326-4D40-A05C-5F733AA762D7}" srcId="{A01A779D-F02A-461B-8187-ACF7097ECA40}" destId="{0151FAE5-854F-4A7F-BF23-0A7DF7934E7D}" srcOrd="0" destOrd="0" parTransId="{403AA8BC-8976-488D-A7BF-FA9F9B35EDAD}" sibTransId="{7EC76912-8B6B-45C2-9DB0-3AA0998C910E}"/>
    <dgm:cxn modelId="{ED5FC3E1-00F3-47C1-8563-4418C1D370DC}" type="presOf" srcId="{A0704BAC-9345-4B64-B70B-6AADD1AD85DE}" destId="{6563585E-17B0-4E20-9484-6A4E456A1E61}" srcOrd="0" destOrd="3" presId="urn:microsoft.com/office/officeart/2009/layout/CircleArrowProcess"/>
    <dgm:cxn modelId="{105C53EE-C10F-472E-AC74-DC4D6247CF3B}" type="presParOf" srcId="{CFCCDA6C-7EEB-4898-9913-9388EB7968E1}" destId="{B1249A34-6924-4DF5-B328-3B70775AC439}" srcOrd="0" destOrd="0" presId="urn:microsoft.com/office/officeart/2009/layout/CircleArrowProcess"/>
    <dgm:cxn modelId="{B42CE368-9966-4870-96F9-E2E6F19F1F0B}" type="presParOf" srcId="{B1249A34-6924-4DF5-B328-3B70775AC439}" destId="{E80181C7-C040-4D60-88C1-44D81386A14F}" srcOrd="0" destOrd="0" presId="urn:microsoft.com/office/officeart/2009/layout/CircleArrowProcess"/>
    <dgm:cxn modelId="{A8BCC2C9-57D4-4808-B5F6-5B8C40CCAABD}" type="presParOf" srcId="{CFCCDA6C-7EEB-4898-9913-9388EB7968E1}" destId="{6563585E-17B0-4E20-9484-6A4E456A1E61}" srcOrd="1" destOrd="0" presId="urn:microsoft.com/office/officeart/2009/layout/CircleArrowProcess"/>
    <dgm:cxn modelId="{01592BCF-6EA5-4183-BF94-75B280D4BC8A}" type="presParOf" srcId="{CFCCDA6C-7EEB-4898-9913-9388EB7968E1}" destId="{7717E479-167B-4452-ABFD-425EA8D97F6D}"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1B799-53E4-4EA1-BB77-D9EDB8CE1C5D}">
      <dsp:nvSpPr>
        <dsp:cNvPr id="0" name=""/>
        <dsp:cNvSpPr/>
      </dsp:nvSpPr>
      <dsp:spPr>
        <a:xfrm>
          <a:off x="6416285" y="1329084"/>
          <a:ext cx="1275860" cy="607193"/>
        </a:xfrm>
        <a:custGeom>
          <a:avLst/>
          <a:gdLst/>
          <a:ahLst/>
          <a:cxnLst/>
          <a:rect l="0" t="0" r="0" b="0"/>
          <a:pathLst>
            <a:path>
              <a:moveTo>
                <a:pt x="0" y="0"/>
              </a:moveTo>
              <a:lnTo>
                <a:pt x="0" y="413784"/>
              </a:lnTo>
              <a:lnTo>
                <a:pt x="1275860" y="413784"/>
              </a:lnTo>
              <a:lnTo>
                <a:pt x="1275860" y="60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51B8B7-C6FE-4D49-BF69-E3BFA7FBA17F}">
      <dsp:nvSpPr>
        <dsp:cNvPr id="0" name=""/>
        <dsp:cNvSpPr/>
      </dsp:nvSpPr>
      <dsp:spPr>
        <a:xfrm>
          <a:off x="5140425" y="3262013"/>
          <a:ext cx="1275860" cy="607193"/>
        </a:xfrm>
        <a:custGeom>
          <a:avLst/>
          <a:gdLst/>
          <a:ahLst/>
          <a:cxnLst/>
          <a:rect l="0" t="0" r="0" b="0"/>
          <a:pathLst>
            <a:path>
              <a:moveTo>
                <a:pt x="0" y="0"/>
              </a:moveTo>
              <a:lnTo>
                <a:pt x="0" y="413784"/>
              </a:lnTo>
              <a:lnTo>
                <a:pt x="1275860" y="413784"/>
              </a:lnTo>
              <a:lnTo>
                <a:pt x="1275860" y="6071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5B59F6-B2DB-43DC-B3B1-3DC94BF732E6}">
      <dsp:nvSpPr>
        <dsp:cNvPr id="0" name=""/>
        <dsp:cNvSpPr/>
      </dsp:nvSpPr>
      <dsp:spPr>
        <a:xfrm>
          <a:off x="3864564" y="3262013"/>
          <a:ext cx="1275860" cy="607193"/>
        </a:xfrm>
        <a:custGeom>
          <a:avLst/>
          <a:gdLst/>
          <a:ahLst/>
          <a:cxnLst/>
          <a:rect l="0" t="0" r="0" b="0"/>
          <a:pathLst>
            <a:path>
              <a:moveTo>
                <a:pt x="1275860" y="0"/>
              </a:moveTo>
              <a:lnTo>
                <a:pt x="1275860" y="413784"/>
              </a:lnTo>
              <a:lnTo>
                <a:pt x="0" y="413784"/>
              </a:lnTo>
              <a:lnTo>
                <a:pt x="0" y="6071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4E4350-20B5-42CF-B332-D8A975E418B8}">
      <dsp:nvSpPr>
        <dsp:cNvPr id="0" name=""/>
        <dsp:cNvSpPr/>
      </dsp:nvSpPr>
      <dsp:spPr>
        <a:xfrm>
          <a:off x="5140425" y="1329084"/>
          <a:ext cx="1275860" cy="607193"/>
        </a:xfrm>
        <a:custGeom>
          <a:avLst/>
          <a:gdLst/>
          <a:ahLst/>
          <a:cxnLst/>
          <a:rect l="0" t="0" r="0" b="0"/>
          <a:pathLst>
            <a:path>
              <a:moveTo>
                <a:pt x="1275860" y="0"/>
              </a:moveTo>
              <a:lnTo>
                <a:pt x="1275860" y="413784"/>
              </a:lnTo>
              <a:lnTo>
                <a:pt x="0" y="413784"/>
              </a:lnTo>
              <a:lnTo>
                <a:pt x="0" y="607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85B995-2522-421B-9FEB-9666384D26A4}">
      <dsp:nvSpPr>
        <dsp:cNvPr id="0" name=""/>
        <dsp:cNvSpPr/>
      </dsp:nvSpPr>
      <dsp:spPr>
        <a:xfrm>
          <a:off x="5372399" y="3349"/>
          <a:ext cx="2087771" cy="13257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FF72F6-2F06-49D0-B5A4-812A5D399F17}">
      <dsp:nvSpPr>
        <dsp:cNvPr id="0" name=""/>
        <dsp:cNvSpPr/>
      </dsp:nvSpPr>
      <dsp:spPr>
        <a:xfrm>
          <a:off x="5604374" y="223725"/>
          <a:ext cx="2087771" cy="1325734"/>
        </a:xfrm>
        <a:prstGeom prst="roundRect">
          <a:avLst>
            <a:gd name="adj" fmla="val 10000"/>
          </a:avLst>
        </a:prstGeom>
        <a:solidFill>
          <a:schemeClr val="lt1">
            <a:hueOff val="0"/>
            <a:satOff val="0"/>
            <a:lum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FRAMEWORK</a:t>
          </a:r>
          <a:endParaRPr lang="en-ZW" sz="2300" kern="1200" dirty="0"/>
        </a:p>
      </dsp:txBody>
      <dsp:txXfrm>
        <a:off x="5643203" y="262554"/>
        <a:ext cx="2010113" cy="1248076"/>
      </dsp:txXfrm>
    </dsp:sp>
    <dsp:sp modelId="{19B4ACB2-675A-40A4-924E-9C926163CE4E}">
      <dsp:nvSpPr>
        <dsp:cNvPr id="0" name=""/>
        <dsp:cNvSpPr/>
      </dsp:nvSpPr>
      <dsp:spPr>
        <a:xfrm>
          <a:off x="4096539" y="1936278"/>
          <a:ext cx="2087771" cy="13257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3572CA1-36BC-4E97-8F4A-1FD1365D95CC}">
      <dsp:nvSpPr>
        <dsp:cNvPr id="0" name=""/>
        <dsp:cNvSpPr/>
      </dsp:nvSpPr>
      <dsp:spPr>
        <a:xfrm>
          <a:off x="4328513" y="2156653"/>
          <a:ext cx="2087771" cy="13257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LEGAL</a:t>
          </a:r>
          <a:endParaRPr lang="en-ZW" sz="2300" kern="1200" dirty="0"/>
        </a:p>
      </dsp:txBody>
      <dsp:txXfrm>
        <a:off x="4367342" y="2195482"/>
        <a:ext cx="2010113" cy="1248076"/>
      </dsp:txXfrm>
    </dsp:sp>
    <dsp:sp modelId="{68A00C58-E284-41A3-987F-5C87D611B552}">
      <dsp:nvSpPr>
        <dsp:cNvPr id="0" name=""/>
        <dsp:cNvSpPr/>
      </dsp:nvSpPr>
      <dsp:spPr>
        <a:xfrm>
          <a:off x="2820678" y="3869206"/>
          <a:ext cx="2087771" cy="13257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2983533-3438-41CD-8A01-2D14BEA97FC3}">
      <dsp:nvSpPr>
        <dsp:cNvPr id="0" name=""/>
        <dsp:cNvSpPr/>
      </dsp:nvSpPr>
      <dsp:spPr>
        <a:xfrm>
          <a:off x="3052653" y="4089582"/>
          <a:ext cx="2087771" cy="13257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STRICT</a:t>
          </a:r>
          <a:endParaRPr lang="en-ZW" sz="2300" kern="1200" dirty="0"/>
        </a:p>
      </dsp:txBody>
      <dsp:txXfrm>
        <a:off x="3091482" y="4128411"/>
        <a:ext cx="2010113" cy="1248076"/>
      </dsp:txXfrm>
    </dsp:sp>
    <dsp:sp modelId="{F138D667-2368-4DF8-93BC-94D53ACB334E}">
      <dsp:nvSpPr>
        <dsp:cNvPr id="0" name=""/>
        <dsp:cNvSpPr/>
      </dsp:nvSpPr>
      <dsp:spPr>
        <a:xfrm>
          <a:off x="5372399" y="3869206"/>
          <a:ext cx="2087771" cy="13257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681D2D-ACC6-4D95-ADDD-28A205FE2017}">
      <dsp:nvSpPr>
        <dsp:cNvPr id="0" name=""/>
        <dsp:cNvSpPr/>
      </dsp:nvSpPr>
      <dsp:spPr>
        <a:xfrm>
          <a:off x="5604374" y="4089582"/>
          <a:ext cx="2087771" cy="13257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RELAXED</a:t>
          </a:r>
          <a:endParaRPr lang="en-ZW" sz="2300" kern="1200" dirty="0"/>
        </a:p>
      </dsp:txBody>
      <dsp:txXfrm>
        <a:off x="5643203" y="4128411"/>
        <a:ext cx="2010113" cy="1248076"/>
      </dsp:txXfrm>
    </dsp:sp>
    <dsp:sp modelId="{556532F6-51EE-4AD2-A174-B1E69F025E72}">
      <dsp:nvSpPr>
        <dsp:cNvPr id="0" name=""/>
        <dsp:cNvSpPr/>
      </dsp:nvSpPr>
      <dsp:spPr>
        <a:xfrm>
          <a:off x="6648259" y="1936278"/>
          <a:ext cx="2087771" cy="13257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C0113D-92B5-4A39-BA65-EEBD67C69F6C}">
      <dsp:nvSpPr>
        <dsp:cNvPr id="0" name=""/>
        <dsp:cNvSpPr/>
      </dsp:nvSpPr>
      <dsp:spPr>
        <a:xfrm>
          <a:off x="6880234" y="2156653"/>
          <a:ext cx="2087771" cy="13257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BEST</a:t>
          </a:r>
          <a:endParaRPr lang="en-ZW" sz="2300" kern="1200" dirty="0"/>
        </a:p>
      </dsp:txBody>
      <dsp:txXfrm>
        <a:off x="6919063" y="2195482"/>
        <a:ext cx="2010113" cy="1248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2773E-60F4-4EC0-A237-E90D191A41D4}">
      <dsp:nvSpPr>
        <dsp:cNvPr id="0" name=""/>
        <dsp:cNvSpPr/>
      </dsp:nvSpPr>
      <dsp:spPr>
        <a:xfrm>
          <a:off x="2561166" y="1206500"/>
          <a:ext cx="3005666" cy="3005666"/>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b="0" kern="1200" cap="none" spc="0">
              <a:ln w="0"/>
              <a:effectLst>
                <a:outerShdw blurRad="38100" dist="19050" dir="2700000" algn="tl" rotWithShape="0">
                  <a:schemeClr val="dk1">
                    <a:alpha val="40000"/>
                  </a:schemeClr>
                </a:outerShdw>
              </a:effectLst>
            </a:rPr>
            <a:t>Hybrid</a:t>
          </a:r>
          <a:endParaRPr lang="en-US" sz="5200" b="0" kern="1200" cap="none" spc="0" dirty="0">
            <a:ln w="0"/>
            <a:effectLst>
              <a:outerShdw blurRad="38100" dist="19050" dir="2700000" algn="tl" rotWithShape="0">
                <a:schemeClr val="dk1">
                  <a:alpha val="40000"/>
                </a:schemeClr>
              </a:outerShdw>
            </a:effectLst>
          </a:endParaRPr>
        </a:p>
      </dsp:txBody>
      <dsp:txXfrm>
        <a:off x="3001336" y="1646670"/>
        <a:ext cx="2125326" cy="2125326"/>
      </dsp:txXfrm>
    </dsp:sp>
    <dsp:sp modelId="{16FC4293-F5EE-4883-AD91-976009941B71}">
      <dsp:nvSpPr>
        <dsp:cNvPr id="0" name=""/>
        <dsp:cNvSpPr/>
      </dsp:nvSpPr>
      <dsp:spPr>
        <a:xfrm>
          <a:off x="5150814" y="2064990"/>
          <a:ext cx="1502833" cy="1502833"/>
        </a:xfrm>
        <a:prstGeom prst="ellipse">
          <a:avLst/>
        </a:prstGeom>
        <a:solidFill>
          <a:schemeClr val="accent1">
            <a:shade val="80000"/>
            <a:alpha val="50000"/>
            <a:hueOff val="-35"/>
            <a:satOff val="4636"/>
            <a:lumOff val="2611"/>
            <a:alphaOff val="1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cap="none" spc="0">
              <a:ln w="0"/>
              <a:effectLst>
                <a:outerShdw blurRad="38100" dist="19050" dir="2700000" algn="tl" rotWithShape="0">
                  <a:schemeClr val="dk1">
                    <a:alpha val="40000"/>
                  </a:schemeClr>
                </a:outerShdw>
              </a:effectLst>
            </a:rPr>
            <a:t>vs Relaxed</a:t>
          </a:r>
          <a:endParaRPr lang="en-US" sz="2300" b="0" kern="1200" cap="none" spc="0" dirty="0">
            <a:ln w="0"/>
            <a:effectLst>
              <a:outerShdw blurRad="38100" dist="19050" dir="2700000" algn="tl" rotWithShape="0">
                <a:schemeClr val="dk1">
                  <a:alpha val="40000"/>
                </a:schemeClr>
              </a:outerShdw>
            </a:effectLst>
          </a:endParaRPr>
        </a:p>
      </dsp:txBody>
      <dsp:txXfrm>
        <a:off x="5370899" y="2285075"/>
        <a:ext cx="1062663" cy="1062663"/>
      </dsp:txXfrm>
    </dsp:sp>
    <dsp:sp modelId="{19092BC9-EC82-4102-8BE9-DD030DDE7D53}">
      <dsp:nvSpPr>
        <dsp:cNvPr id="0" name=""/>
        <dsp:cNvSpPr/>
      </dsp:nvSpPr>
      <dsp:spPr>
        <a:xfrm>
          <a:off x="1549775" y="2077054"/>
          <a:ext cx="1502833" cy="1502833"/>
        </a:xfrm>
        <a:prstGeom prst="ellipse">
          <a:avLst/>
        </a:prstGeom>
        <a:solidFill>
          <a:schemeClr val="accent1">
            <a:shade val="80000"/>
            <a:alpha val="50000"/>
            <a:hueOff val="-70"/>
            <a:satOff val="9271"/>
            <a:lumOff val="5222"/>
            <a:alphaOff val="3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cap="none" spc="0">
              <a:ln w="0"/>
              <a:effectLst>
                <a:outerShdw blurRad="38100" dist="19050" dir="2700000" algn="tl" rotWithShape="0">
                  <a:schemeClr val="dk1">
                    <a:alpha val="40000"/>
                  </a:schemeClr>
                </a:outerShdw>
              </a:effectLst>
            </a:rPr>
            <a:t>Strict vs</a:t>
          </a:r>
          <a:endParaRPr lang="en-US" sz="2300" b="0" kern="1200" cap="none" spc="0" dirty="0">
            <a:ln w="0"/>
            <a:effectLst>
              <a:outerShdw blurRad="38100" dist="19050" dir="2700000" algn="tl" rotWithShape="0">
                <a:schemeClr val="dk1">
                  <a:alpha val="40000"/>
                </a:schemeClr>
              </a:outerShdw>
            </a:effectLst>
          </a:endParaRPr>
        </a:p>
      </dsp:txBody>
      <dsp:txXfrm>
        <a:off x="1769860" y="2297139"/>
        <a:ext cx="1062663" cy="1062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181C7-C040-4D60-88C1-44D81386A14F}">
      <dsp:nvSpPr>
        <dsp:cNvPr id="0" name=""/>
        <dsp:cNvSpPr/>
      </dsp:nvSpPr>
      <dsp:spPr>
        <a:xfrm>
          <a:off x="730531" y="520726"/>
          <a:ext cx="5313530" cy="5287336"/>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3585E-17B0-4E20-9484-6A4E456A1E61}">
      <dsp:nvSpPr>
        <dsp:cNvPr id="0" name=""/>
        <dsp:cNvSpPr/>
      </dsp:nvSpPr>
      <dsp:spPr>
        <a:xfrm>
          <a:off x="6302852" y="-5"/>
          <a:ext cx="5425708" cy="6056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Adequate legal, technical, accounting, financial, leadership and managerial criteria.</a:t>
          </a:r>
          <a:endParaRPr lang="en-US" sz="2400" kern="1200" dirty="0"/>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Detailed investment rules. </a:t>
          </a:r>
          <a:endParaRPr lang="en-US" sz="2400" kern="1200" dirty="0"/>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Professional Assets Management.</a:t>
          </a:r>
          <a:endParaRPr lang="en-US" sz="2400" kern="1200" dirty="0"/>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Actuarial reviews.</a:t>
          </a:r>
          <a:endParaRPr lang="en-US" sz="2400" kern="1200" dirty="0"/>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External auditors</a:t>
          </a:r>
          <a:endParaRPr lang="en-US" sz="2400" kern="1200" dirty="0"/>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Guarantees for minimum rates of return.</a:t>
          </a:r>
          <a:endParaRPr lang="en-US" sz="2400" kern="1200" dirty="0"/>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Suitable where capital markets and financial systems are undeveloped and established traditions in private funds lack.</a:t>
          </a:r>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External regulation (</a:t>
          </a:r>
          <a:r>
            <a:rPr lang="en-US" sz="2400" kern="12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200" dirty="0">
              <a:solidFill>
                <a:schemeClr val="tx1"/>
              </a:solidFill>
              <a:effectLst/>
              <a:latin typeface="+mj-lt"/>
              <a:ea typeface="Calibri" panose="020F0502020204030204" pitchFamily="34" charset="0"/>
              <a:cs typeface="Times New Roman" panose="02020603050405020304" pitchFamily="18" charset="0"/>
            </a:rPr>
            <a:t>) dominates.</a:t>
          </a:r>
        </a:p>
        <a:p>
          <a:pPr marL="228600" lvl="1" indent="-228600" algn="l" defTabSz="1066800">
            <a:lnSpc>
              <a:spcPct val="90000"/>
            </a:lnSpc>
            <a:spcBef>
              <a:spcPct val="0"/>
            </a:spcBef>
            <a:spcAft>
              <a:spcPct val="15000"/>
            </a:spcAft>
            <a:buChar char="•"/>
          </a:pPr>
          <a:r>
            <a:rPr lang="en-ZA" sz="2400" kern="1200" dirty="0">
              <a:solidFill>
                <a:schemeClr val="tx1"/>
              </a:solidFill>
              <a:effectLst/>
              <a:latin typeface="+mj-lt"/>
              <a:ea typeface="Calibri" panose="020F0502020204030204" pitchFamily="34" charset="0"/>
              <a:cs typeface="Times New Roman" panose="02020603050405020304" pitchFamily="18" charset="0"/>
            </a:rPr>
            <a:t>Operates on </a:t>
          </a:r>
          <a:r>
            <a:rPr lang="en-ZA" sz="2400" b="1" kern="1200" dirty="0">
              <a:solidFill>
                <a:schemeClr val="tx1"/>
              </a:solidFill>
              <a:effectLst/>
              <a:latin typeface="+mj-lt"/>
              <a:ea typeface="Calibri" panose="020F0502020204030204" pitchFamily="34" charset="0"/>
              <a:cs typeface="Times New Roman" panose="02020603050405020304" pitchFamily="18" charset="0"/>
            </a:rPr>
            <a:t>comply</a:t>
          </a:r>
          <a:r>
            <a:rPr lang="en-ZA" sz="2400" kern="1200" dirty="0">
              <a:solidFill>
                <a:schemeClr val="tx1"/>
              </a:solidFill>
              <a:effectLst/>
              <a:latin typeface="+mj-lt"/>
              <a:ea typeface="Calibri" panose="020F0502020204030204" pitchFamily="34" charset="0"/>
              <a:cs typeface="Times New Roman" panose="02020603050405020304" pitchFamily="18" charset="0"/>
            </a:rPr>
            <a:t> or </a:t>
          </a:r>
          <a:r>
            <a:rPr lang="en-ZA" sz="2400" b="1" kern="1200" dirty="0">
              <a:solidFill>
                <a:schemeClr val="tx1"/>
              </a:solidFill>
              <a:effectLst/>
              <a:latin typeface="+mj-lt"/>
              <a:ea typeface="Calibri" panose="020F0502020204030204" pitchFamily="34" charset="0"/>
              <a:cs typeface="Times New Roman" panose="02020603050405020304" pitchFamily="18" charset="0"/>
            </a:rPr>
            <a:t>else</a:t>
          </a:r>
          <a:r>
            <a:rPr lang="en-ZA" sz="2400" kern="1200" dirty="0">
              <a:solidFill>
                <a:schemeClr val="tx1"/>
              </a:solidFill>
              <a:effectLst/>
              <a:latin typeface="+mj-lt"/>
              <a:ea typeface="Calibri" panose="020F0502020204030204" pitchFamily="34" charset="0"/>
              <a:cs typeface="Times New Roman" panose="02020603050405020304" pitchFamily="18" charset="0"/>
            </a:rPr>
            <a:t> basis</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6302852" y="-5"/>
        <a:ext cx="5425708" cy="6056733"/>
      </dsp:txXfrm>
    </dsp:sp>
    <dsp:sp modelId="{7717E479-167B-4452-ABFD-425EA8D97F6D}">
      <dsp:nvSpPr>
        <dsp:cNvPr id="0" name=""/>
        <dsp:cNvSpPr/>
      </dsp:nvSpPr>
      <dsp:spPr>
        <a:xfrm>
          <a:off x="1723009" y="2203738"/>
          <a:ext cx="3378955" cy="1689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Strict Characteristics</a:t>
          </a:r>
        </a:p>
      </dsp:txBody>
      <dsp:txXfrm>
        <a:off x="1723009" y="2203738"/>
        <a:ext cx="3378955" cy="1689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181C7-C040-4D60-88C1-44D81386A14F}">
      <dsp:nvSpPr>
        <dsp:cNvPr id="0" name=""/>
        <dsp:cNvSpPr/>
      </dsp:nvSpPr>
      <dsp:spPr>
        <a:xfrm>
          <a:off x="526246" y="390083"/>
          <a:ext cx="5313530" cy="5287336"/>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3585E-17B0-4E20-9484-6A4E456A1E61}">
      <dsp:nvSpPr>
        <dsp:cNvPr id="0" name=""/>
        <dsp:cNvSpPr/>
      </dsp:nvSpPr>
      <dsp:spPr>
        <a:xfrm>
          <a:off x="6168129" y="-5"/>
          <a:ext cx="3633806" cy="6056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Voluntary participation.</a:t>
          </a:r>
          <a:endParaRPr lang="en-ZA" sz="2400" kern="1200" dirty="0">
            <a:solidFill>
              <a:schemeClr val="tx1"/>
            </a:solidFill>
            <a:effectLst/>
            <a:latin typeface="+mj-lt"/>
            <a:ea typeface="Calibri" panose="020F0502020204030204" pitchFamily="34"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High degree of individual choice.</a:t>
          </a:r>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No minimum requirements.</a:t>
          </a:r>
          <a:endParaRPr lang="en-ZA" sz="2400" kern="1200" dirty="0">
            <a:solidFill>
              <a:schemeClr val="tx1"/>
            </a:solidFill>
            <a:effectLst/>
            <a:latin typeface="+mj-lt"/>
            <a:ea typeface="Calibri" panose="020F0502020204030204" pitchFamily="34"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No special licensing requirements.</a:t>
          </a:r>
          <a:endParaRPr lang="en-ZA" sz="2400" kern="1200" dirty="0">
            <a:solidFill>
              <a:schemeClr val="tx1"/>
            </a:solidFill>
            <a:effectLst/>
            <a:latin typeface="+mj-lt"/>
            <a:ea typeface="Calibri" panose="020F0502020204030204" pitchFamily="34"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A prudent person rule for investments.</a:t>
          </a:r>
        </a:p>
        <a:p>
          <a:pPr marL="228600" lvl="1" indent="-228600" algn="l" defTabSz="1066800">
            <a:lnSpc>
              <a:spcPct val="90000"/>
            </a:lnSpc>
            <a:spcBef>
              <a:spcPct val="0"/>
            </a:spcBef>
            <a:spcAft>
              <a:spcPct val="15000"/>
            </a:spcAft>
            <a:buChar char="•"/>
          </a:pPr>
          <a:r>
            <a:rPr lang="en-US" sz="2400" kern="1200" dirty="0">
              <a:solidFill>
                <a:schemeClr val="tx1"/>
              </a:solidFill>
              <a:latin typeface="+mj-lt"/>
              <a:ea typeface="Calibri" panose="020F0502020204030204" pitchFamily="34" charset="0"/>
              <a:cs typeface="Times New Roman" panose="02020603050405020304" pitchFamily="18" charset="0"/>
            </a:rPr>
            <a:t>Allow internal/self regulation to dominate.</a:t>
          </a:r>
        </a:p>
        <a:p>
          <a:pPr marL="228600" lvl="1" indent="-228600" algn="l" defTabSz="1066800">
            <a:lnSpc>
              <a:spcPct val="90000"/>
            </a:lnSpc>
            <a:spcBef>
              <a:spcPct val="0"/>
            </a:spcBef>
            <a:spcAft>
              <a:spcPct val="15000"/>
            </a:spcAft>
            <a:buChar char="•"/>
          </a:pPr>
          <a:r>
            <a:rPr lang="en-US" sz="2400" kern="1200" dirty="0">
              <a:solidFill>
                <a:schemeClr val="tx1"/>
              </a:solidFill>
              <a:effectLst/>
              <a:latin typeface="+mj-lt"/>
              <a:ea typeface="Calibri" panose="020F0502020204030204" pitchFamily="34" charset="0"/>
              <a:cs typeface="Times New Roman" panose="02020603050405020304" pitchFamily="18" charset="0"/>
            </a:rPr>
            <a:t>Operates on </a:t>
          </a:r>
          <a:r>
            <a:rPr lang="en-US" sz="2400" b="1" kern="1200" dirty="0">
              <a:solidFill>
                <a:schemeClr val="tx1"/>
              </a:solidFill>
              <a:effectLst/>
              <a:latin typeface="+mj-lt"/>
              <a:ea typeface="Calibri" panose="020F0502020204030204" pitchFamily="34" charset="0"/>
              <a:cs typeface="Times New Roman" panose="02020603050405020304" pitchFamily="18" charset="0"/>
            </a:rPr>
            <a:t>appl</a:t>
          </a:r>
          <a:r>
            <a:rPr lang="en-US" sz="2400" b="1" kern="1200" dirty="0">
              <a:solidFill>
                <a:schemeClr val="tx1"/>
              </a:solidFill>
              <a:latin typeface="+mj-lt"/>
              <a:ea typeface="Calibri" panose="020F0502020204030204" pitchFamily="34" charset="0"/>
              <a:cs typeface="Times New Roman" panose="02020603050405020304" pitchFamily="18" charset="0"/>
            </a:rPr>
            <a:t>y</a:t>
          </a:r>
          <a:r>
            <a:rPr lang="en-US" sz="2400" kern="1200" dirty="0">
              <a:solidFill>
                <a:schemeClr val="tx1"/>
              </a:solidFill>
              <a:latin typeface="+mj-lt"/>
              <a:ea typeface="Calibri" panose="020F0502020204030204" pitchFamily="34" charset="0"/>
              <a:cs typeface="Times New Roman" panose="02020603050405020304" pitchFamily="18" charset="0"/>
            </a:rPr>
            <a:t> or </a:t>
          </a:r>
          <a:r>
            <a:rPr lang="en-US" sz="2400" b="1" kern="1200" dirty="0">
              <a:solidFill>
                <a:schemeClr val="tx1"/>
              </a:solidFill>
              <a:latin typeface="+mj-lt"/>
              <a:ea typeface="Calibri" panose="020F0502020204030204" pitchFamily="34" charset="0"/>
              <a:cs typeface="Times New Roman" panose="02020603050405020304" pitchFamily="18" charset="0"/>
            </a:rPr>
            <a:t>explain</a:t>
          </a:r>
          <a:r>
            <a:rPr lang="en-US" sz="2400" kern="1200" dirty="0">
              <a:solidFill>
                <a:schemeClr val="tx1"/>
              </a:solidFill>
              <a:latin typeface="+mj-lt"/>
              <a:ea typeface="Calibri" panose="020F0502020204030204" pitchFamily="34" charset="0"/>
              <a:cs typeface="Times New Roman" panose="02020603050405020304" pitchFamily="18" charset="0"/>
            </a:rPr>
            <a:t> basis.</a:t>
          </a:r>
          <a:endParaRPr lang="en-ZA" sz="2400" kern="1200" dirty="0">
            <a:solidFill>
              <a:schemeClr val="tx1"/>
            </a:solidFill>
            <a:effectLst/>
            <a:latin typeface="+mj-lt"/>
            <a:ea typeface="Calibri" panose="020F0502020204030204" pitchFamily="34" charset="0"/>
            <a:cs typeface="Times New Roman" panose="02020603050405020304" pitchFamily="18" charset="0"/>
          </a:endParaRPr>
        </a:p>
        <a:p>
          <a:pPr marL="228600" lvl="1" indent="-228600" algn="l" defTabSz="1022350">
            <a:lnSpc>
              <a:spcPct val="90000"/>
            </a:lnSpc>
            <a:spcBef>
              <a:spcPct val="0"/>
            </a:spcBef>
            <a:spcAft>
              <a:spcPct val="15000"/>
            </a:spcAft>
            <a:buChar char="•"/>
          </a:pPr>
          <a:endParaRPr lang="en-ZA" sz="2300" kern="1200" dirty="0">
            <a:solidFill>
              <a:schemeClr val="tx1"/>
            </a:solidFill>
            <a:effectLst/>
            <a:latin typeface="+mj-lt"/>
            <a:ea typeface="Calibri" panose="020F0502020204030204" pitchFamily="34" charset="0"/>
            <a:cs typeface="Times New Roman" panose="02020603050405020304" pitchFamily="18" charset="0"/>
          </a:endParaRP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6168129" y="-5"/>
        <a:ext cx="3633806" cy="6056733"/>
      </dsp:txXfrm>
    </dsp:sp>
    <dsp:sp modelId="{7717E479-167B-4452-ABFD-425EA8D97F6D}">
      <dsp:nvSpPr>
        <dsp:cNvPr id="0" name=""/>
        <dsp:cNvSpPr/>
      </dsp:nvSpPr>
      <dsp:spPr>
        <a:xfrm>
          <a:off x="1449026" y="2203738"/>
          <a:ext cx="3378955" cy="1689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Relaxed Characteristics</a:t>
          </a:r>
        </a:p>
      </dsp:txBody>
      <dsp:txXfrm>
        <a:off x="1449026" y="2203738"/>
        <a:ext cx="3378955" cy="16892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181C7-C040-4D60-88C1-44D81386A14F}">
      <dsp:nvSpPr>
        <dsp:cNvPr id="0" name=""/>
        <dsp:cNvSpPr/>
      </dsp:nvSpPr>
      <dsp:spPr>
        <a:xfrm>
          <a:off x="482708" y="433631"/>
          <a:ext cx="5313530" cy="5287336"/>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3585E-17B0-4E20-9484-6A4E456A1E61}">
      <dsp:nvSpPr>
        <dsp:cNvPr id="0" name=""/>
        <dsp:cNvSpPr/>
      </dsp:nvSpPr>
      <dsp:spPr>
        <a:xfrm>
          <a:off x="6168129" y="-5"/>
          <a:ext cx="3633806" cy="6056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a:effectLst/>
              <a:latin typeface="+mj-lt"/>
              <a:ea typeface="Calibri" panose="020F0502020204030204" pitchFamily="34" charset="0"/>
              <a:cs typeface="Times New Roman" panose="02020603050405020304" pitchFamily="18" charset="0"/>
            </a:rPr>
            <a:t>Has strict external regulation and both strict and relaxed internal regulation.</a:t>
          </a:r>
          <a:endParaRPr lang="en-ZA" sz="2700" kern="1200" dirty="0">
            <a:solidFill>
              <a:schemeClr val="tx1"/>
            </a:solidFill>
            <a:effectLst/>
            <a:latin typeface="+mj-lt"/>
            <a:ea typeface="Calibri" panose="020F0502020204030204" pitchFamily="34" charset="0"/>
            <a:cs typeface="Times New Roman" panose="02020603050405020304" pitchFamily="18" charset="0"/>
          </a:endParaRPr>
        </a:p>
        <a:p>
          <a:pPr marL="228600" lvl="1" indent="-228600" algn="l" defTabSz="1200150">
            <a:lnSpc>
              <a:spcPct val="90000"/>
            </a:lnSpc>
            <a:spcBef>
              <a:spcPct val="0"/>
            </a:spcBef>
            <a:spcAft>
              <a:spcPct val="15000"/>
            </a:spcAft>
            <a:buChar char="•"/>
          </a:pPr>
          <a:r>
            <a:rPr lang="en-US" sz="2700" kern="1200" dirty="0">
              <a:latin typeface="+mj-lt"/>
              <a:ea typeface="Calibri" panose="020F0502020204030204" pitchFamily="34" charset="0"/>
              <a:cs typeface="Times New Roman" panose="02020603050405020304" pitchFamily="18" charset="0"/>
            </a:rPr>
            <a:t>One dominates the other or both enjoy equal domination – rare.</a:t>
          </a:r>
          <a:endParaRPr lang="en-US" sz="2700" kern="1200" dirty="0">
            <a:effectLst/>
            <a:latin typeface="+mj-lt"/>
            <a:ea typeface="Calibri" panose="020F0502020204030204" pitchFamily="34" charset="0"/>
            <a:cs typeface="Times New Roman" panose="02020603050405020304" pitchFamily="18" charset="0"/>
          </a:endParaRPr>
        </a:p>
        <a:p>
          <a:pPr marL="228600" lvl="1" indent="-228600" algn="l" defTabSz="1200150">
            <a:lnSpc>
              <a:spcPct val="90000"/>
            </a:lnSpc>
            <a:spcBef>
              <a:spcPct val="0"/>
            </a:spcBef>
            <a:spcAft>
              <a:spcPct val="15000"/>
            </a:spcAft>
            <a:buChar char="•"/>
          </a:pPr>
          <a:r>
            <a:rPr lang="en-US" sz="2700" kern="1200" dirty="0">
              <a:effectLst/>
              <a:latin typeface="+mj-lt"/>
              <a:ea typeface="Calibri" panose="020F0502020204030204" pitchFamily="34" charset="0"/>
              <a:cs typeface="Times New Roman" panose="02020603050405020304" pitchFamily="18" charset="0"/>
            </a:rPr>
            <a:t>Both operate on </a:t>
          </a:r>
          <a:r>
            <a:rPr lang="en-US" sz="2700" b="1" kern="1200" dirty="0">
              <a:effectLst/>
              <a:latin typeface="+mj-lt"/>
              <a:ea typeface="Calibri" panose="020F0502020204030204" pitchFamily="34" charset="0"/>
              <a:cs typeface="Times New Roman" panose="02020603050405020304" pitchFamily="18" charset="0"/>
            </a:rPr>
            <a:t>comply</a:t>
          </a:r>
          <a:r>
            <a:rPr lang="en-US" sz="2700" kern="1200" dirty="0">
              <a:effectLst/>
              <a:latin typeface="+mj-lt"/>
              <a:ea typeface="Calibri" panose="020F0502020204030204" pitchFamily="34" charset="0"/>
              <a:cs typeface="Times New Roman" panose="02020603050405020304" pitchFamily="18" charset="0"/>
            </a:rPr>
            <a:t> or </a:t>
          </a:r>
          <a:r>
            <a:rPr lang="en-US" sz="2700" b="1" kern="1200" dirty="0">
              <a:effectLst/>
              <a:latin typeface="+mj-lt"/>
              <a:ea typeface="Calibri" panose="020F0502020204030204" pitchFamily="34" charset="0"/>
              <a:cs typeface="Times New Roman" panose="02020603050405020304" pitchFamily="18" charset="0"/>
            </a:rPr>
            <a:t>else </a:t>
          </a:r>
          <a:r>
            <a:rPr lang="en-US" sz="2700" kern="1200" dirty="0">
              <a:effectLst/>
              <a:latin typeface="+mj-lt"/>
              <a:ea typeface="Calibri" panose="020F0502020204030204" pitchFamily="34" charset="0"/>
              <a:cs typeface="Times New Roman" panose="02020603050405020304" pitchFamily="18" charset="0"/>
            </a:rPr>
            <a:t>basis.</a:t>
          </a:r>
        </a:p>
        <a:p>
          <a:pPr marL="228600" lvl="1" indent="-228600" algn="l" defTabSz="1200150">
            <a:lnSpc>
              <a:spcPct val="90000"/>
            </a:lnSpc>
            <a:spcBef>
              <a:spcPct val="0"/>
            </a:spcBef>
            <a:spcAft>
              <a:spcPct val="15000"/>
            </a:spcAft>
            <a:buChar char="•"/>
          </a:pPr>
          <a:endParaRPr lang="en-ZA" sz="2700" kern="1200" dirty="0">
            <a:solidFill>
              <a:schemeClr val="tx1"/>
            </a:solidFill>
            <a:effectLst/>
            <a:latin typeface="+mj-lt"/>
            <a:ea typeface="Calibri" panose="020F0502020204030204" pitchFamily="34" charset="0"/>
            <a:cs typeface="Times New Roman" panose="02020603050405020304" pitchFamily="18" charset="0"/>
          </a:endParaRPr>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a:off x="6168129" y="-5"/>
        <a:ext cx="3633806" cy="6056733"/>
      </dsp:txXfrm>
    </dsp:sp>
    <dsp:sp modelId="{7717E479-167B-4452-ABFD-425EA8D97F6D}">
      <dsp:nvSpPr>
        <dsp:cNvPr id="0" name=""/>
        <dsp:cNvSpPr/>
      </dsp:nvSpPr>
      <dsp:spPr>
        <a:xfrm>
          <a:off x="1449026" y="2203738"/>
          <a:ext cx="3378955" cy="1689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Hybrid Characteristics</a:t>
          </a:r>
        </a:p>
      </dsp:txBody>
      <dsp:txXfrm>
        <a:off x="1449026" y="2203738"/>
        <a:ext cx="3378955" cy="1689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5/16/2024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593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7621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241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461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2488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0052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1332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085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8942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0144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5/16/2024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893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5/16/2024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77247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DD617E-5FEB-1AA7-18B9-DBA875998A04}"/>
              </a:ext>
            </a:extLst>
          </p:cNvPr>
          <p:cNvPicPr>
            <a:picLocks noChangeAspect="1"/>
          </p:cNvPicPr>
          <p:nvPr/>
        </p:nvPicPr>
        <p:blipFill rotWithShape="1">
          <a:blip r:embed="rId2">
            <a:alphaModFix amt="70000"/>
          </a:blip>
          <a:srcRect t="24105" r="6" b="6"/>
          <a:stretch/>
        </p:blipFill>
        <p:spPr>
          <a:xfrm>
            <a:off x="20" y="10"/>
            <a:ext cx="12188932" cy="6856614"/>
          </a:xfrm>
          <a:prstGeom prst="rect">
            <a:avLst/>
          </a:prstGeom>
        </p:spPr>
      </p:pic>
      <p:sp>
        <p:nvSpPr>
          <p:cNvPr id="2" name="Title"/>
          <p:cNvSpPr>
            <a:spLocks noGrp="1"/>
          </p:cNvSpPr>
          <p:nvPr>
            <p:ph type="ctrTitle"/>
          </p:nvPr>
        </p:nvSpPr>
        <p:spPr>
          <a:xfrm>
            <a:off x="996275" y="744909"/>
            <a:ext cx="10190071" cy="3145855"/>
          </a:xfrm>
        </p:spPr>
        <p:txBody>
          <a:bodyPr anchor="b">
            <a:normAutofit/>
          </a:bodyPr>
          <a:lstStyle/>
          <a:p>
            <a:pPr>
              <a:lnSpc>
                <a:spcPct val="90000"/>
              </a:lnSpc>
            </a:pPr>
            <a:r>
              <a:rPr lang="en-US" sz="4600" dirty="0">
                <a:solidFill>
                  <a:srgbClr val="FFFFFF"/>
                </a:solidFill>
              </a:rPr>
              <a:t>RELATIONSHIP BETWEEN THE REGULATOR AND THE REGULATED  Illuminating A Path for the Alignment With The Law And Best Practice</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9"/>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6881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830F7-CF5F-02AF-7F98-8B7043D194A9}"/>
              </a:ext>
            </a:extLst>
          </p:cNvPr>
          <p:cNvSpPr>
            <a:spLocks noGrp="1"/>
          </p:cNvSpPr>
          <p:nvPr>
            <p:ph idx="1"/>
          </p:nvPr>
        </p:nvSpPr>
        <p:spPr>
          <a:xfrm>
            <a:off x="838200" y="493097"/>
            <a:ext cx="10515600" cy="5675158"/>
          </a:xfrm>
        </p:spPr>
        <p:txBody>
          <a:bodyPr/>
          <a:lstStyle/>
          <a:p>
            <a:pPr marL="0" indent="0">
              <a:buNone/>
            </a:pPr>
            <a:r>
              <a:rPr lang="en-US" sz="3800" kern="100" dirty="0">
                <a:ea typeface="Calibri" panose="020F0502020204030204" pitchFamily="34" charset="0"/>
                <a:cs typeface="Times New Roman" panose="02020603050405020304" pitchFamily="18" charset="0"/>
              </a:rPr>
              <a:t>4.1.1  </a:t>
            </a:r>
            <a:r>
              <a:rPr lang="en-US" sz="3600" b="1" kern="100" dirty="0">
                <a:latin typeface="+mj-lt"/>
                <a:ea typeface="Calibri" panose="020F0502020204030204" pitchFamily="34" charset="0"/>
                <a:cs typeface="Times New Roman" panose="02020603050405020304" pitchFamily="18" charset="0"/>
              </a:rPr>
              <a:t>Legal Regulating Framework for Industry.</a:t>
            </a:r>
          </a:p>
          <a:p>
            <a:pPr marL="0" indent="0">
              <a:buNone/>
            </a:pPr>
            <a:endParaRPr lang="en-US" sz="3600" b="1" kern="100" dirty="0">
              <a:latin typeface="+mj-lt"/>
              <a:ea typeface="Calibri" panose="020F0502020204030204" pitchFamily="34" charset="0"/>
              <a:cs typeface="Times New Roman" panose="02020603050405020304" pitchFamily="18" charset="0"/>
            </a:endParaRPr>
          </a:p>
          <a:p>
            <a:pPr marL="0" indent="0">
              <a:buNone/>
            </a:pPr>
            <a:endParaRPr lang="en-US" sz="3600" b="1" kern="100" dirty="0">
              <a:latin typeface="+mj-lt"/>
              <a:ea typeface="Calibri" panose="020F0502020204030204" pitchFamily="34" charset="0"/>
              <a:cs typeface="Times New Roman" panose="02020603050405020304" pitchFamily="18" charset="0"/>
            </a:endParaRPr>
          </a:p>
          <a:p>
            <a:pPr marL="0" indent="0">
              <a:buNone/>
            </a:pPr>
            <a:endParaRPr lang="en-ZA" sz="3600" b="1" kern="100" dirty="0">
              <a:latin typeface="+mj-lt"/>
              <a:ea typeface="Calibri" panose="020F0502020204030204" pitchFamily="34" charset="0"/>
              <a:cs typeface="Times New Roman" panose="02020603050405020304" pitchFamily="18" charset="0"/>
            </a:endParaRPr>
          </a:p>
          <a:p>
            <a:pPr marL="0" indent="0">
              <a:buNone/>
            </a:pPr>
            <a:endParaRPr lang="en-ZW" sz="2000" dirty="0">
              <a:solidFill>
                <a:schemeClr val="tx1"/>
              </a:solidFill>
            </a:endParaRPr>
          </a:p>
        </p:txBody>
      </p:sp>
      <p:sp>
        <p:nvSpPr>
          <p:cNvPr id="5" name="TextBox 4">
            <a:extLst>
              <a:ext uri="{FF2B5EF4-FFF2-40B4-BE49-F238E27FC236}">
                <a16:creationId xmlns:a16="http://schemas.microsoft.com/office/drawing/2014/main" id="{46843060-081A-3D80-05B3-415F7B72E16F}"/>
              </a:ext>
            </a:extLst>
          </p:cNvPr>
          <p:cNvSpPr txBox="1"/>
          <p:nvPr/>
        </p:nvSpPr>
        <p:spPr>
          <a:xfrm>
            <a:off x="1081668" y="1682884"/>
            <a:ext cx="8201721" cy="2170851"/>
          </a:xfrm>
          <a:prstGeom prst="rect">
            <a:avLst/>
          </a:prstGeom>
          <a:noFill/>
        </p:spPr>
        <p:txBody>
          <a:bodyPr wrap="square">
            <a:spAutoFit/>
          </a:bodyPr>
          <a:lstStyle/>
          <a:p>
            <a:pPr marL="342900" lvl="0" indent="-342900">
              <a:lnSpc>
                <a:spcPct val="107000"/>
              </a:lnSpc>
              <a:buFont typeface="Wingdings" panose="05000000000000000000" pitchFamily="2" charset="2"/>
              <a:buChar char=""/>
            </a:pPr>
            <a:endParaRPr lang="en-US" sz="20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kern="100" dirty="0">
                <a:effectLst/>
                <a:latin typeface="+mj-lt"/>
                <a:ea typeface="Calibri" panose="020F0502020204030204" pitchFamily="34" charset="0"/>
                <a:cs typeface="Times New Roman" panose="02020603050405020304" pitchFamily="18" charset="0"/>
              </a:rPr>
              <a:t>Strict which allows external regulation to dominate.</a:t>
            </a:r>
          </a:p>
          <a:p>
            <a:pPr marL="342900" lvl="0" indent="-342900">
              <a:lnSpc>
                <a:spcPct val="107000"/>
              </a:lnSpc>
              <a:buFont typeface="Wingdings" panose="05000000000000000000" pitchFamily="2" charset="2"/>
              <a:buChar char=""/>
            </a:pPr>
            <a:r>
              <a:rPr lang="en-US" sz="2000" kern="100" dirty="0">
                <a:latin typeface="+mj-lt"/>
                <a:ea typeface="Calibri" panose="020F0502020204030204" pitchFamily="34" charset="0"/>
                <a:cs typeface="Times New Roman" panose="02020603050405020304" pitchFamily="18" charset="0"/>
              </a:rPr>
              <a:t>Strict but flexible internal regulation dominated by external regulation.</a:t>
            </a:r>
            <a:endParaRPr lang="en-ZA" sz="20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2000" kern="100" dirty="0">
                <a:effectLst/>
                <a:latin typeface="+mj-lt"/>
                <a:ea typeface="Calibri" panose="020F0502020204030204" pitchFamily="34" charset="0"/>
                <a:cs typeface="Times New Roman" panose="02020603050405020304" pitchFamily="18" charset="0"/>
              </a:rPr>
              <a:t>Power and authority not evenly shared.</a:t>
            </a:r>
          </a:p>
          <a:p>
            <a:pPr lvl="0">
              <a:lnSpc>
                <a:spcPct val="107000"/>
              </a:lnSpc>
              <a:spcAft>
                <a:spcPts val="800"/>
              </a:spcAft>
            </a:pPr>
            <a:endParaRPr lang="en-ZA" sz="2000" kern="100" dirty="0">
              <a:effectLst/>
              <a:latin typeface="+mj-lt"/>
              <a:ea typeface="Calibri" panose="020F0502020204030204" pitchFamily="34" charset="0"/>
              <a:cs typeface="Times New Roman" panose="02020603050405020304" pitchFamily="18" charset="0"/>
            </a:endParaRPr>
          </a:p>
        </p:txBody>
      </p:sp>
      <p:pic>
        <p:nvPicPr>
          <p:cNvPr id="4" name="Picture 3" descr="A wooden gavel with a gold band&#10;&#10;Description automatically generated">
            <a:extLst>
              <a:ext uri="{FF2B5EF4-FFF2-40B4-BE49-F238E27FC236}">
                <a16:creationId xmlns:a16="http://schemas.microsoft.com/office/drawing/2014/main" id="{DF49D398-EF71-FA9F-6D40-BA6FB61CD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189" y="2894481"/>
            <a:ext cx="7516074" cy="4233029"/>
          </a:xfrm>
          <a:prstGeom prst="rect">
            <a:avLst/>
          </a:prstGeom>
        </p:spPr>
      </p:pic>
    </p:spTree>
    <p:extLst>
      <p:ext uri="{BB962C8B-B14F-4D97-AF65-F5344CB8AC3E}">
        <p14:creationId xmlns:p14="http://schemas.microsoft.com/office/powerpoint/2010/main" val="395515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822D-F98B-531D-BF82-1778B3B26821}"/>
              </a:ext>
            </a:extLst>
          </p:cNvPr>
          <p:cNvSpPr>
            <a:spLocks noGrp="1"/>
          </p:cNvSpPr>
          <p:nvPr>
            <p:ph type="title"/>
          </p:nvPr>
        </p:nvSpPr>
        <p:spPr>
          <a:xfrm>
            <a:off x="838200" y="365126"/>
            <a:ext cx="10515600" cy="627333"/>
          </a:xfrm>
        </p:spPr>
        <p:txBody>
          <a:bodyPr>
            <a:normAutofit fontScale="90000"/>
          </a:bodyPr>
          <a:lstStyle/>
          <a:p>
            <a:r>
              <a:rPr lang="en-US" dirty="0">
                <a:solidFill>
                  <a:schemeClr val="tx1"/>
                </a:solidFill>
              </a:rPr>
              <a:t>4.</a:t>
            </a:r>
            <a:r>
              <a:rPr lang="en-US" sz="4000" dirty="0">
                <a:solidFill>
                  <a:schemeClr val="tx1"/>
                </a:solidFill>
              </a:rPr>
              <a:t>Relationship</a:t>
            </a:r>
            <a:r>
              <a:rPr lang="en-US" dirty="0">
                <a:solidFill>
                  <a:schemeClr val="tx1"/>
                </a:solidFill>
              </a:rPr>
              <a:t> </a:t>
            </a:r>
            <a:r>
              <a:rPr lang="en-US" sz="4000" dirty="0">
                <a:solidFill>
                  <a:schemeClr val="tx1"/>
                </a:solidFill>
              </a:rPr>
              <a:t>Frameworks</a:t>
            </a:r>
            <a:endParaRPr lang="en-ZW" dirty="0">
              <a:solidFill>
                <a:schemeClr val="tx1"/>
              </a:solidFill>
            </a:endParaRPr>
          </a:p>
        </p:txBody>
      </p:sp>
      <p:sp>
        <p:nvSpPr>
          <p:cNvPr id="3" name="Content Placeholder 2">
            <a:extLst>
              <a:ext uri="{FF2B5EF4-FFF2-40B4-BE49-F238E27FC236}">
                <a16:creationId xmlns:a16="http://schemas.microsoft.com/office/drawing/2014/main" id="{2FA8DF6C-3561-DACA-58AF-A8957104AD73}"/>
              </a:ext>
            </a:extLst>
          </p:cNvPr>
          <p:cNvSpPr>
            <a:spLocks noGrp="1"/>
          </p:cNvSpPr>
          <p:nvPr>
            <p:ph idx="1"/>
          </p:nvPr>
        </p:nvSpPr>
        <p:spPr>
          <a:xfrm>
            <a:off x="838200" y="992458"/>
            <a:ext cx="10515600" cy="5500415"/>
          </a:xfrm>
        </p:spPr>
        <p:txBody>
          <a:bodyPr>
            <a:normAutofit/>
          </a:bodyPr>
          <a:lstStyle/>
          <a:p>
            <a:pPr marL="0" indent="0">
              <a:lnSpc>
                <a:spcPct val="120000"/>
              </a:lnSpc>
              <a:spcAft>
                <a:spcPts val="800"/>
              </a:spcAft>
              <a:buNone/>
            </a:pPr>
            <a:r>
              <a:rPr lang="en-US" sz="2400" kern="100" dirty="0">
                <a:solidFill>
                  <a:schemeClr val="tx1"/>
                </a:solidFill>
                <a:latin typeface="+mj-lt"/>
                <a:ea typeface="Calibri" panose="020F0502020204030204" pitchFamily="34" charset="0"/>
                <a:cs typeface="Times New Roman" panose="02020603050405020304" pitchFamily="18" charset="0"/>
              </a:rPr>
              <a:t>4.2.  Legal – further split into </a:t>
            </a:r>
            <a:r>
              <a:rPr lang="en-US" sz="2400" b="1" kern="100" dirty="0">
                <a:solidFill>
                  <a:schemeClr val="tx1"/>
                </a:solidFill>
                <a:latin typeface="+mj-lt"/>
                <a:ea typeface="Calibri" panose="020F0502020204030204" pitchFamily="34" charset="0"/>
                <a:cs typeface="Times New Roman" panose="02020603050405020304" pitchFamily="18" charset="0"/>
              </a:rPr>
              <a:t>strict</a:t>
            </a:r>
            <a:r>
              <a:rPr lang="en-US" sz="2400" kern="100" dirty="0">
                <a:solidFill>
                  <a:schemeClr val="tx1"/>
                </a:solidFill>
                <a:latin typeface="+mj-lt"/>
                <a:ea typeface="Calibri" panose="020F0502020204030204" pitchFamily="34" charset="0"/>
                <a:cs typeface="Times New Roman" panose="02020603050405020304" pitchFamily="18" charset="0"/>
              </a:rPr>
              <a:t> vs. </a:t>
            </a:r>
            <a:r>
              <a:rPr lang="en-US" sz="2400" b="1" kern="100" dirty="0">
                <a:solidFill>
                  <a:schemeClr val="tx1"/>
                </a:solidFill>
                <a:latin typeface="+mj-lt"/>
                <a:ea typeface="Calibri" panose="020F0502020204030204" pitchFamily="34" charset="0"/>
                <a:cs typeface="Times New Roman" panose="02020603050405020304" pitchFamily="18" charset="0"/>
              </a:rPr>
              <a:t>relaxed vs hybrid </a:t>
            </a:r>
            <a:endParaRPr lang="en-US" sz="2400" b="1" i="1" kern="100" dirty="0">
              <a:solidFill>
                <a:schemeClr val="tx1"/>
              </a:solidFill>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i="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9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900" kern="100" dirty="0">
              <a:solidFill>
                <a:schemeClr val="tx1"/>
              </a:solidFill>
              <a:latin typeface="+mj-lt"/>
              <a:ea typeface="Calibri" panose="020F0502020204030204" pitchFamily="34" charset="0"/>
              <a:cs typeface="Times New Roman" panose="02020603050405020304" pitchFamily="18" charset="0"/>
            </a:endParaRPr>
          </a:p>
          <a:p>
            <a:endParaRPr lang="en-ZW" dirty="0"/>
          </a:p>
        </p:txBody>
      </p:sp>
      <p:graphicFrame>
        <p:nvGraphicFramePr>
          <p:cNvPr id="7" name="Diagram 6"/>
          <p:cNvGraphicFramePr/>
          <p:nvPr/>
        </p:nvGraphicFramePr>
        <p:xfrm>
          <a:off x="2032000" y="10521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04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0658377"/>
              </p:ext>
            </p:extLst>
          </p:nvPr>
        </p:nvGraphicFramePr>
        <p:xfrm>
          <a:off x="-120036" y="914491"/>
          <a:ext cx="11728561" cy="6056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0" y="251709"/>
            <a:ext cx="10515600" cy="1325563"/>
          </a:xfrm>
        </p:spPr>
        <p:txBody>
          <a:bodyPr>
            <a:normAutofit fontScale="90000"/>
          </a:bodyPr>
          <a:lstStyle/>
          <a:p>
            <a:r>
              <a:rPr lang="en-US" sz="4200" kern="100" dirty="0">
                <a:solidFill>
                  <a:schemeClr val="tx1"/>
                </a:solidFill>
                <a:ea typeface="Calibri" panose="020F0502020204030204" pitchFamily="34" charset="0"/>
                <a:cs typeface="Times New Roman" panose="02020603050405020304" pitchFamily="18" charset="0"/>
              </a:rPr>
              <a:t>4.2.1.  </a:t>
            </a:r>
            <a:r>
              <a:rPr lang="en-US" sz="4200" b="1" kern="100" dirty="0">
                <a:solidFill>
                  <a:schemeClr val="tx1"/>
                </a:solidFill>
                <a:ea typeface="Calibri" panose="020F0502020204030204" pitchFamily="34" charset="0"/>
                <a:cs typeface="Times New Roman" panose="02020603050405020304" pitchFamily="18" charset="0"/>
              </a:rPr>
              <a:t>Strict</a:t>
            </a:r>
            <a:r>
              <a:rPr lang="en-US" sz="4200" kern="100" dirty="0">
                <a:solidFill>
                  <a:schemeClr val="tx1"/>
                </a:solidFill>
                <a:ea typeface="Calibri" panose="020F0502020204030204" pitchFamily="34" charset="0"/>
                <a:cs typeface="Times New Roman" panose="02020603050405020304" pitchFamily="18" charset="0"/>
              </a:rPr>
              <a:t>: </a:t>
            </a:r>
            <a:br>
              <a:rPr lang="en-US" sz="4200" kern="100" dirty="0">
                <a:solidFill>
                  <a:schemeClr val="tx1"/>
                </a:solidFill>
                <a:ea typeface="Calibri" panose="020F0502020204030204" pitchFamily="34" charset="0"/>
                <a:cs typeface="Times New Roman" panose="02020603050405020304" pitchFamily="18" charset="0"/>
              </a:rPr>
            </a:br>
            <a:r>
              <a:rPr lang="en-US" sz="4200" kern="100" dirty="0">
                <a:solidFill>
                  <a:schemeClr val="tx1"/>
                </a:solidFill>
                <a:ea typeface="Calibri" panose="020F0502020204030204" pitchFamily="34" charset="0"/>
                <a:cs typeface="Times New Roman" panose="02020603050405020304" pitchFamily="18" charset="0"/>
              </a:rPr>
              <a:t>Characteristics</a:t>
            </a:r>
            <a:br>
              <a:rPr lang="en-ZA" kern="100" dirty="0">
                <a:solidFill>
                  <a:schemeClr val="tx1"/>
                </a:solidFill>
                <a:ea typeface="Calibri" panose="020F0502020204030204" pitchFamily="34" charset="0"/>
                <a:cs typeface="Times New Roman" panose="02020603050405020304" pitchFamily="18" charset="0"/>
              </a:rPr>
            </a:br>
            <a:endParaRPr lang="en-ZW" dirty="0"/>
          </a:p>
        </p:txBody>
      </p:sp>
    </p:spTree>
    <p:extLst>
      <p:ext uri="{BB962C8B-B14F-4D97-AF65-F5344CB8AC3E}">
        <p14:creationId xmlns:p14="http://schemas.microsoft.com/office/powerpoint/2010/main" val="200157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19424931"/>
              </p:ext>
            </p:extLst>
          </p:nvPr>
        </p:nvGraphicFramePr>
        <p:xfrm>
          <a:off x="1282045" y="801279"/>
          <a:ext cx="10284644" cy="6056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838200" y="299138"/>
            <a:ext cx="10515600" cy="1325563"/>
          </a:xfrm>
        </p:spPr>
        <p:txBody>
          <a:bodyPr>
            <a:normAutofit fontScale="90000"/>
          </a:bodyPr>
          <a:lstStyle/>
          <a:p>
            <a:r>
              <a:rPr lang="en-US" sz="4200" kern="100" dirty="0">
                <a:solidFill>
                  <a:schemeClr val="tx1"/>
                </a:solidFill>
                <a:ea typeface="Calibri" panose="020F0502020204030204" pitchFamily="34" charset="0"/>
                <a:cs typeface="Times New Roman" panose="02020603050405020304" pitchFamily="18" charset="0"/>
              </a:rPr>
              <a:t>4.2.2.  </a:t>
            </a:r>
            <a:r>
              <a:rPr lang="en-US" sz="4200" b="1" kern="100" dirty="0">
                <a:solidFill>
                  <a:schemeClr val="tx1"/>
                </a:solidFill>
                <a:ea typeface="Calibri" panose="020F0502020204030204" pitchFamily="34" charset="0"/>
                <a:cs typeface="Times New Roman" panose="02020603050405020304" pitchFamily="18" charset="0"/>
              </a:rPr>
              <a:t>Relaxed</a:t>
            </a:r>
            <a:r>
              <a:rPr lang="en-US" sz="4200" kern="100" dirty="0">
                <a:solidFill>
                  <a:schemeClr val="tx1"/>
                </a:solidFill>
                <a:ea typeface="Calibri" panose="020F0502020204030204" pitchFamily="34" charset="0"/>
                <a:cs typeface="Times New Roman" panose="02020603050405020304" pitchFamily="18" charset="0"/>
              </a:rPr>
              <a:t>: Characteristics</a:t>
            </a:r>
            <a:br>
              <a:rPr lang="en-ZA" kern="100" dirty="0">
                <a:solidFill>
                  <a:schemeClr val="tx1"/>
                </a:solidFill>
                <a:ea typeface="Calibri" panose="020F0502020204030204" pitchFamily="34" charset="0"/>
                <a:cs typeface="Times New Roman" panose="02020603050405020304" pitchFamily="18" charset="0"/>
              </a:rPr>
            </a:br>
            <a:endParaRPr lang="en-ZW" dirty="0"/>
          </a:p>
        </p:txBody>
      </p:sp>
    </p:spTree>
    <p:extLst>
      <p:ext uri="{BB962C8B-B14F-4D97-AF65-F5344CB8AC3E}">
        <p14:creationId xmlns:p14="http://schemas.microsoft.com/office/powerpoint/2010/main" val="113666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58025549"/>
              </p:ext>
            </p:extLst>
          </p:nvPr>
        </p:nvGraphicFramePr>
        <p:xfrm>
          <a:off x="1282045" y="801279"/>
          <a:ext cx="10284644" cy="6056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838200" y="299138"/>
            <a:ext cx="10515600" cy="1325563"/>
          </a:xfrm>
        </p:spPr>
        <p:txBody>
          <a:bodyPr>
            <a:normAutofit fontScale="90000"/>
          </a:bodyPr>
          <a:lstStyle/>
          <a:p>
            <a:r>
              <a:rPr lang="en-US" sz="4200" kern="100" dirty="0">
                <a:solidFill>
                  <a:schemeClr val="tx1"/>
                </a:solidFill>
                <a:ea typeface="Calibri" panose="020F0502020204030204" pitchFamily="34" charset="0"/>
                <a:cs typeface="Times New Roman" panose="02020603050405020304" pitchFamily="18" charset="0"/>
              </a:rPr>
              <a:t>4.2.3.  </a:t>
            </a:r>
            <a:r>
              <a:rPr lang="en-US" sz="4200" b="1" kern="100" dirty="0" err="1">
                <a:solidFill>
                  <a:schemeClr val="tx1"/>
                </a:solidFill>
                <a:ea typeface="Calibri" panose="020F0502020204030204" pitchFamily="34" charset="0"/>
                <a:cs typeface="Times New Roman" panose="02020603050405020304" pitchFamily="18" charset="0"/>
              </a:rPr>
              <a:t>Hybridised</a:t>
            </a:r>
            <a:r>
              <a:rPr lang="en-US" sz="4200" kern="100" dirty="0">
                <a:solidFill>
                  <a:schemeClr val="tx1"/>
                </a:solidFill>
                <a:ea typeface="Calibri" panose="020F0502020204030204" pitchFamily="34" charset="0"/>
                <a:cs typeface="Times New Roman" panose="02020603050405020304" pitchFamily="18" charset="0"/>
              </a:rPr>
              <a:t>: Legal</a:t>
            </a:r>
            <a:br>
              <a:rPr lang="en-US" sz="4200" kern="100" dirty="0">
                <a:solidFill>
                  <a:schemeClr val="tx1"/>
                </a:solidFill>
                <a:ea typeface="Calibri" panose="020F0502020204030204" pitchFamily="34" charset="0"/>
                <a:cs typeface="Times New Roman" panose="02020603050405020304" pitchFamily="18" charset="0"/>
              </a:rPr>
            </a:br>
            <a:endParaRPr lang="en-ZW" dirty="0"/>
          </a:p>
        </p:txBody>
      </p:sp>
    </p:spTree>
    <p:extLst>
      <p:ext uri="{BB962C8B-B14F-4D97-AF65-F5344CB8AC3E}">
        <p14:creationId xmlns:p14="http://schemas.microsoft.com/office/powerpoint/2010/main" val="124660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830F7-CF5F-02AF-7F98-8B7043D194A9}"/>
              </a:ext>
            </a:extLst>
          </p:cNvPr>
          <p:cNvSpPr>
            <a:spLocks noGrp="1"/>
          </p:cNvSpPr>
          <p:nvPr>
            <p:ph idx="1"/>
          </p:nvPr>
        </p:nvSpPr>
        <p:spPr>
          <a:xfrm>
            <a:off x="838200" y="501806"/>
            <a:ext cx="10515600" cy="5675158"/>
          </a:xfrm>
        </p:spPr>
        <p:txBody>
          <a:bodyPr/>
          <a:lstStyle/>
          <a:p>
            <a:pPr marL="0" lvl="0" indent="0">
              <a:lnSpc>
                <a:spcPct val="107000"/>
              </a:lnSpc>
              <a:spcBef>
                <a:spcPts val="0"/>
              </a:spcBef>
              <a:spcAft>
                <a:spcPts val="800"/>
              </a:spcAft>
              <a:buClrTx/>
              <a:buNone/>
            </a:pPr>
            <a:r>
              <a:rPr lang="en-US" sz="2000" kern="100" dirty="0">
                <a:ea typeface="Calibri" panose="020F0502020204030204" pitchFamily="34" charset="0"/>
                <a:cs typeface="Times New Roman" panose="02020603050405020304" pitchFamily="18" charset="0"/>
              </a:rPr>
              <a:t> </a:t>
            </a:r>
            <a:r>
              <a:rPr lang="en-US" sz="3800" kern="100" dirty="0">
                <a:solidFill>
                  <a:srgbClr val="000000"/>
                </a:solidFill>
                <a:latin typeface="Rockwell"/>
                <a:ea typeface="Calibri" panose="020F0502020204030204" pitchFamily="34" charset="0"/>
                <a:cs typeface="Times New Roman" panose="02020603050405020304" pitchFamily="18" charset="0"/>
              </a:rPr>
              <a:t>4.3.  </a:t>
            </a:r>
            <a:r>
              <a:rPr lang="en-US" sz="3800" b="1" kern="100" dirty="0">
                <a:solidFill>
                  <a:srgbClr val="000000"/>
                </a:solidFill>
                <a:latin typeface="Rockwell"/>
                <a:ea typeface="Calibri" panose="020F0502020204030204" pitchFamily="34" charset="0"/>
                <a:cs typeface="Times New Roman" panose="02020603050405020304" pitchFamily="18" charset="0"/>
              </a:rPr>
              <a:t>Best Practice Regulatory Framework</a:t>
            </a:r>
            <a:endParaRPr lang="en-ZA" sz="3800" b="1" kern="100" dirty="0">
              <a:solidFill>
                <a:srgbClr val="000000"/>
              </a:solidFill>
              <a:latin typeface="Rockwell"/>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ClrTx/>
              <a:buNone/>
            </a:pPr>
            <a:r>
              <a:rPr lang="en-US" sz="2000" kern="100" dirty="0">
                <a:solidFill>
                  <a:srgbClr val="000000"/>
                </a:solidFill>
                <a:latin typeface="Rockwell"/>
                <a:ea typeface="Calibri" panose="020F0502020204030204" pitchFamily="34" charset="0"/>
                <a:cs typeface="Times New Roman" panose="02020603050405020304" pitchFamily="18" charset="0"/>
              </a:rPr>
              <a:t>4.3.1.  </a:t>
            </a:r>
            <a:r>
              <a:rPr lang="en-US" sz="2400" kern="100" dirty="0">
                <a:solidFill>
                  <a:srgbClr val="000000"/>
                </a:solidFill>
                <a:latin typeface="Rockwell"/>
                <a:ea typeface="Calibri" panose="020F0502020204030204" pitchFamily="34" charset="0"/>
                <a:cs typeface="Times New Roman" panose="02020603050405020304" pitchFamily="18" charset="0"/>
              </a:rPr>
              <a:t>This builds on the legal framework. Entails re-thinking and rebranding the legal regulatory framework.</a:t>
            </a:r>
          </a:p>
          <a:p>
            <a:pPr marL="0" indent="0">
              <a:buNone/>
            </a:pPr>
            <a:endParaRPr lang="en-ZW" sz="2400" dirty="0">
              <a:solidFill>
                <a:schemeClr val="tx1"/>
              </a:solidFill>
            </a:endParaRPr>
          </a:p>
        </p:txBody>
      </p:sp>
      <p:sp>
        <p:nvSpPr>
          <p:cNvPr id="5" name="TextBox 4">
            <a:extLst>
              <a:ext uri="{FF2B5EF4-FFF2-40B4-BE49-F238E27FC236}">
                <a16:creationId xmlns:a16="http://schemas.microsoft.com/office/drawing/2014/main" id="{46843060-081A-3D80-05B3-415F7B72E16F}"/>
              </a:ext>
            </a:extLst>
          </p:cNvPr>
          <p:cNvSpPr txBox="1"/>
          <p:nvPr/>
        </p:nvSpPr>
        <p:spPr>
          <a:xfrm>
            <a:off x="3894537" y="2298138"/>
            <a:ext cx="8201721" cy="2082493"/>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en-US" sz="2400" kern="100" dirty="0">
                <a:effectLst/>
                <a:latin typeface="+mj-lt"/>
                <a:ea typeface="Calibri" panose="020F0502020204030204" pitchFamily="34" charset="0"/>
                <a:cs typeface="Times New Roman" panose="02020603050405020304" pitchFamily="18" charset="0"/>
              </a:rPr>
              <a:t>Strict which allow external regulation to dominate.</a:t>
            </a:r>
          </a:p>
          <a:p>
            <a:pPr marL="342900" lvl="0" indent="-342900">
              <a:lnSpc>
                <a:spcPct val="107000"/>
              </a:lnSpc>
              <a:buFont typeface="Wingdings" panose="05000000000000000000" pitchFamily="2" charset="2"/>
              <a:buChar char=""/>
            </a:pPr>
            <a:r>
              <a:rPr lang="en-US" sz="2400" kern="100" dirty="0">
                <a:latin typeface="+mj-lt"/>
                <a:ea typeface="Calibri" panose="020F0502020204030204" pitchFamily="34" charset="0"/>
                <a:cs typeface="Times New Roman" panose="02020603050405020304" pitchFamily="18" charset="0"/>
              </a:rPr>
              <a:t>Strict but flexible internal regulation dominated by external regulation.</a:t>
            </a:r>
            <a:endParaRPr lang="en-ZA" sz="24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2400" kern="100" dirty="0">
                <a:effectLst/>
                <a:latin typeface="+mj-lt"/>
                <a:ea typeface="Calibri" panose="020F0502020204030204" pitchFamily="34" charset="0"/>
                <a:cs typeface="Times New Roman" panose="02020603050405020304" pitchFamily="18" charset="0"/>
              </a:rPr>
              <a:t>Power and authority not evenly shared.</a:t>
            </a:r>
          </a:p>
          <a:p>
            <a:pPr lvl="0">
              <a:lnSpc>
                <a:spcPct val="107000"/>
              </a:lnSpc>
              <a:spcAft>
                <a:spcPts val="800"/>
              </a:spcAft>
            </a:pPr>
            <a:endParaRPr lang="en-ZA" sz="2000" kern="100" dirty="0">
              <a:effectLst/>
              <a:latin typeface="+mj-lt"/>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17C953B-0F84-E25C-B1C0-987C4928FA43}"/>
              </a:ext>
            </a:extLst>
          </p:cNvPr>
          <p:cNvGraphicFramePr>
            <a:graphicFrameLocks noGrp="1"/>
          </p:cNvGraphicFramePr>
          <p:nvPr>
            <p:extLst>
              <p:ext uri="{D42A27DB-BD31-4B8C-83A1-F6EECF244321}">
                <p14:modId xmlns:p14="http://schemas.microsoft.com/office/powerpoint/2010/main" val="1768268268"/>
              </p:ext>
            </p:extLst>
          </p:nvPr>
        </p:nvGraphicFramePr>
        <p:xfrm>
          <a:off x="255452" y="2419289"/>
          <a:ext cx="3419566" cy="736600"/>
        </p:xfrm>
        <a:graphic>
          <a:graphicData uri="http://schemas.openxmlformats.org/drawingml/2006/table">
            <a:tbl>
              <a:tblPr firstRow="1" bandRow="1">
                <a:tableStyleId>{5C22544A-7EE6-4342-B048-85BDC9FD1C3A}</a:tableStyleId>
              </a:tblPr>
              <a:tblGrid>
                <a:gridCol w="3419566">
                  <a:extLst>
                    <a:ext uri="{9D8B030D-6E8A-4147-A177-3AD203B41FA5}">
                      <a16:colId xmlns:a16="http://schemas.microsoft.com/office/drawing/2014/main" val="3424240206"/>
                    </a:ext>
                  </a:extLst>
                </a:gridCol>
              </a:tblGrid>
              <a:tr h="0">
                <a:tc>
                  <a:txBody>
                    <a:bodyPr/>
                    <a:lstStyle/>
                    <a:p>
                      <a:pPr algn="ctr"/>
                      <a:r>
                        <a:rPr lang="en-GB" dirty="0"/>
                        <a:t>BEST</a:t>
                      </a:r>
                      <a:endParaRPr lang="en-ZW" dirty="0"/>
                    </a:p>
                  </a:txBody>
                  <a:tcPr/>
                </a:tc>
                <a:extLst>
                  <a:ext uri="{0D108BD9-81ED-4DB2-BD59-A6C34878D82A}">
                    <a16:rowId xmlns:a16="http://schemas.microsoft.com/office/drawing/2014/main" val="3088006298"/>
                  </a:ext>
                </a:extLst>
              </a:tr>
              <a:tr h="370840">
                <a:tc>
                  <a:txBody>
                    <a:bodyPr/>
                    <a:lstStyle/>
                    <a:p>
                      <a:pPr algn="ctr"/>
                      <a:r>
                        <a:rPr lang="en-GB" b="1" dirty="0">
                          <a:solidFill>
                            <a:schemeClr val="bg1"/>
                          </a:solidFill>
                        </a:rPr>
                        <a:t>LEGAL</a:t>
                      </a:r>
                      <a:endParaRPr lang="en-ZW" b="1" dirty="0">
                        <a:solidFill>
                          <a:schemeClr val="bg1"/>
                        </a:solidFill>
                      </a:endParaRPr>
                    </a:p>
                  </a:txBody>
                  <a:tcPr>
                    <a:solidFill>
                      <a:schemeClr val="tx1"/>
                    </a:solidFill>
                  </a:tcPr>
                </a:tc>
                <a:extLst>
                  <a:ext uri="{0D108BD9-81ED-4DB2-BD59-A6C34878D82A}">
                    <a16:rowId xmlns:a16="http://schemas.microsoft.com/office/drawing/2014/main" val="3405801815"/>
                  </a:ext>
                </a:extLst>
              </a:tr>
            </a:tbl>
          </a:graphicData>
        </a:graphic>
      </p:graphicFrame>
      <p:pic>
        <p:nvPicPr>
          <p:cNvPr id="6" name="Picture 5" descr="A blue stamp with white text&#10;&#10;Description automatically generated">
            <a:extLst>
              <a:ext uri="{FF2B5EF4-FFF2-40B4-BE49-F238E27FC236}">
                <a16:creationId xmlns:a16="http://schemas.microsoft.com/office/drawing/2014/main" id="{13CA3503-CC0B-F48E-B7B6-11C18C948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91" y="4139933"/>
            <a:ext cx="2943497" cy="2358988"/>
          </a:xfrm>
          <a:prstGeom prst="ellipse">
            <a:avLst/>
          </a:prstGeom>
          <a:ln>
            <a:noFill/>
          </a:ln>
          <a:effectLst>
            <a:softEdge rad="112500"/>
          </a:effectLst>
        </p:spPr>
      </p:pic>
      <p:pic>
        <p:nvPicPr>
          <p:cNvPr id="9" name="Picture 8" descr="A person riding a horse&#10;&#10;Description automatically generated">
            <a:extLst>
              <a:ext uri="{FF2B5EF4-FFF2-40B4-BE49-F238E27FC236}">
                <a16:creationId xmlns:a16="http://schemas.microsoft.com/office/drawing/2014/main" id="{99E7DE13-5C5D-E4C0-0E72-6CDCE62B3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537" y="4571714"/>
            <a:ext cx="3057525" cy="1495425"/>
          </a:xfrm>
          <a:prstGeom prst="ellipse">
            <a:avLst/>
          </a:prstGeom>
          <a:ln>
            <a:noFill/>
          </a:ln>
          <a:effectLst>
            <a:softEdge rad="112500"/>
          </a:effectLst>
        </p:spPr>
      </p:pic>
      <p:pic>
        <p:nvPicPr>
          <p:cNvPr id="11" name="Picture 10" descr="A statue of a person holding a scale&#10;&#10;Description automatically generated">
            <a:extLst>
              <a:ext uri="{FF2B5EF4-FFF2-40B4-BE49-F238E27FC236}">
                <a16:creationId xmlns:a16="http://schemas.microsoft.com/office/drawing/2014/main" id="{12F0FC86-0233-975B-9E0A-7C70165BE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573" y="4139933"/>
            <a:ext cx="2518265" cy="1996401"/>
          </a:xfrm>
          <a:prstGeom prst="ellipse">
            <a:avLst/>
          </a:prstGeom>
          <a:ln>
            <a:noFill/>
          </a:ln>
          <a:effectLst>
            <a:softEdge rad="112500"/>
          </a:effectLst>
        </p:spPr>
      </p:pic>
    </p:spTree>
    <p:extLst>
      <p:ext uri="{BB962C8B-B14F-4D97-AF65-F5344CB8AC3E}">
        <p14:creationId xmlns:p14="http://schemas.microsoft.com/office/powerpoint/2010/main" val="95023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12" y="0"/>
            <a:ext cx="6709588" cy="732602"/>
          </a:xfrm>
        </p:spPr>
        <p:txBody>
          <a:bodyPr>
            <a:normAutofit/>
          </a:bodyPr>
          <a:lstStyle/>
          <a:p>
            <a:r>
              <a:rPr lang="en-ZW" dirty="0"/>
              <a:t>“RESET, REBUILD &amp; REIGNITE”</a:t>
            </a:r>
          </a:p>
        </p:txBody>
      </p:sp>
      <p:sp>
        <p:nvSpPr>
          <p:cNvPr id="6" name="Text Placeholder 5"/>
          <p:cNvSpPr>
            <a:spLocks noGrp="1"/>
          </p:cNvSpPr>
          <p:nvPr>
            <p:ph type="body" sz="half" idx="2"/>
          </p:nvPr>
        </p:nvSpPr>
        <p:spPr>
          <a:xfrm>
            <a:off x="135712" y="862065"/>
            <a:ext cx="6709588" cy="5809343"/>
          </a:xfrm>
        </p:spPr>
        <p:txBody>
          <a:bodyPr>
            <a:normAutofit fontScale="85000" lnSpcReduction="20000"/>
          </a:bodyPr>
          <a:lstStyle/>
          <a:p>
            <a:pPr lvl="0"/>
            <a:r>
              <a:rPr lang="en-ZW" sz="2000" dirty="0">
                <a:latin typeface="Book Antiqua" panose="02040602050305030304" pitchFamily="18" charset="0"/>
              </a:rPr>
              <a:t>“…</a:t>
            </a:r>
            <a:r>
              <a:rPr lang="en-ZW" sz="2800" b="1" i="1" dirty="0">
                <a:latin typeface="+mj-lt"/>
              </a:rPr>
              <a:t>perfection is the enemy of completion and it is completion that gets the job done.</a:t>
            </a:r>
            <a:r>
              <a:rPr lang="en-ZW" sz="2800" dirty="0">
                <a:latin typeface="+mj-lt"/>
              </a:rPr>
              <a:t>“  </a:t>
            </a:r>
            <a:r>
              <a:rPr lang="en-ZW" sz="2800" dirty="0" err="1">
                <a:latin typeface="+mj-lt"/>
              </a:rPr>
              <a:t>Phitidis</a:t>
            </a:r>
            <a:r>
              <a:rPr lang="en-ZW" sz="2800" dirty="0">
                <a:latin typeface="+mj-lt"/>
              </a:rPr>
              <a:t>, 2020 p16 – 17.</a:t>
            </a:r>
          </a:p>
          <a:p>
            <a:pPr lvl="0"/>
            <a:r>
              <a:rPr lang="en-ZW" sz="2800" dirty="0">
                <a:latin typeface="+mj-lt"/>
              </a:rPr>
              <a:t>“</a:t>
            </a:r>
            <a:r>
              <a:rPr lang="en-ZW" sz="2800" b="1" i="1" dirty="0">
                <a:latin typeface="+mj-lt"/>
              </a:rPr>
              <a:t>I have certainly found that understanding your purpose and why you do what you do and where you want to get to dramatically reduces the extent of imposed crisis</a:t>
            </a:r>
            <a:r>
              <a:rPr lang="en-ZW" sz="2800" dirty="0">
                <a:latin typeface="+mj-lt"/>
              </a:rPr>
              <a:t>”. Ibid p27.</a:t>
            </a:r>
          </a:p>
          <a:p>
            <a:pPr lvl="0"/>
            <a:r>
              <a:rPr lang="en-ZW" sz="2800" dirty="0">
                <a:latin typeface="+mj-lt"/>
              </a:rPr>
              <a:t>“</a:t>
            </a:r>
            <a:r>
              <a:rPr lang="en-ZW" sz="2800" b="1" i="1" dirty="0">
                <a:latin typeface="+mj-lt"/>
              </a:rPr>
              <a:t>Crisis mean change.  For any business owner, change means opportunity.  Your ability to see it and grasp it depends on why you do what you do.”</a:t>
            </a:r>
            <a:endParaRPr lang="en-ZW" sz="2800" dirty="0">
              <a:latin typeface="+mj-lt"/>
            </a:endParaRPr>
          </a:p>
          <a:p>
            <a:pPr lvl="0"/>
            <a:r>
              <a:rPr lang="en-ZW" sz="2800" b="1" i="1" dirty="0">
                <a:latin typeface="+mj-lt"/>
              </a:rPr>
              <a:t>“The lesson suggests that it is not the adversity itself but rather how you react to that adversity that defines you”. </a:t>
            </a:r>
            <a:r>
              <a:rPr lang="en-ZW" sz="2800" dirty="0">
                <a:latin typeface="+mj-lt"/>
              </a:rPr>
              <a:t> Ibid p33.</a:t>
            </a:r>
          </a:p>
          <a:p>
            <a:endParaRPr lang="en-ZW" dirty="0"/>
          </a:p>
        </p:txBody>
      </p:sp>
      <p:sp>
        <p:nvSpPr>
          <p:cNvPr id="4" name="Slide Number Placeholder 3"/>
          <p:cNvSpPr>
            <a:spLocks noGrp="1"/>
          </p:cNvSpPr>
          <p:nvPr>
            <p:ph type="sldNum" sz="quarter" idx="12"/>
          </p:nvPr>
        </p:nvSpPr>
        <p:spPr/>
        <p:txBody>
          <a:bodyPr/>
          <a:lstStyle/>
          <a:p>
            <a:fld id="{03DC2DEF-D2FE-4B45-ABA4-9F153FD1C98A}" type="slidenum">
              <a:rPr lang="en-US" smtClean="0"/>
              <a:t>16</a:t>
            </a:fld>
            <a:endParaRPr lang="en-US"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16705" r="16705"/>
          <a:stretch>
            <a:fillRect/>
          </a:stretch>
        </p:blipFill>
        <p:spPr>
          <a:xfrm>
            <a:off x="6845300" y="1257039"/>
            <a:ext cx="4952690" cy="4626236"/>
          </a:xfrm>
        </p:spPr>
      </p:pic>
    </p:spTree>
    <p:extLst>
      <p:ext uri="{BB962C8B-B14F-4D97-AF65-F5344CB8AC3E}">
        <p14:creationId xmlns:p14="http://schemas.microsoft.com/office/powerpoint/2010/main" val="48005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BF305-96CA-64BF-D5F3-A2DC770646BA}"/>
              </a:ext>
            </a:extLst>
          </p:cNvPr>
          <p:cNvSpPr>
            <a:spLocks noGrp="1"/>
          </p:cNvSpPr>
          <p:nvPr>
            <p:ph idx="1"/>
          </p:nvPr>
        </p:nvSpPr>
        <p:spPr>
          <a:xfrm>
            <a:off x="2560320" y="269966"/>
            <a:ext cx="9631680" cy="5917263"/>
          </a:xfrm>
        </p:spPr>
        <p:txBody>
          <a:bodyPr>
            <a:normAutofit fontScale="32500" lnSpcReduction="20000"/>
          </a:bodyPr>
          <a:lstStyle/>
          <a:p>
            <a:pPr marL="0" indent="0">
              <a:lnSpc>
                <a:spcPct val="107000"/>
              </a:lnSpc>
              <a:spcAft>
                <a:spcPts val="800"/>
              </a:spcAft>
              <a:buNone/>
            </a:pPr>
            <a:r>
              <a:rPr lang="en-US" sz="7200" kern="100" dirty="0">
                <a:solidFill>
                  <a:schemeClr val="tx1"/>
                </a:solidFill>
                <a:effectLst/>
                <a:latin typeface="+mj-lt"/>
                <a:ea typeface="Calibri" panose="020F0502020204030204" pitchFamily="34" charset="0"/>
                <a:cs typeface="Times New Roman" panose="02020603050405020304" pitchFamily="18" charset="0"/>
              </a:rPr>
              <a:t>4.4.2.1</a:t>
            </a:r>
            <a:r>
              <a:rPr lang="en-US" sz="7200" b="1" kern="100" dirty="0">
                <a:solidFill>
                  <a:schemeClr val="tx1"/>
                </a:solidFill>
                <a:effectLst/>
                <a:latin typeface="+mj-lt"/>
                <a:ea typeface="Calibri" panose="020F0502020204030204" pitchFamily="34" charset="0"/>
                <a:cs typeface="Times New Roman" panose="02020603050405020304" pitchFamily="18" charset="0"/>
              </a:rPr>
              <a:t>. Piercing the corporate veil</a:t>
            </a:r>
            <a:r>
              <a:rPr lang="en-US" sz="7200" kern="100" dirty="0">
                <a:solidFill>
                  <a:schemeClr val="tx1"/>
                </a:solidFill>
                <a:effectLst/>
                <a:latin typeface="+mj-lt"/>
                <a:ea typeface="Calibri" panose="020F0502020204030204" pitchFamily="34" charset="0"/>
                <a:cs typeface="Times New Roman" panose="02020603050405020304" pitchFamily="18" charset="0"/>
              </a:rPr>
              <a:t>.</a:t>
            </a:r>
            <a:endParaRPr lang="en-ZA" sz="72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8600" kern="100" dirty="0">
                <a:solidFill>
                  <a:schemeClr val="tx1"/>
                </a:solidFill>
                <a:effectLst/>
                <a:latin typeface="+mj-lt"/>
                <a:ea typeface="Calibri" panose="020F0502020204030204" pitchFamily="34" charset="0"/>
                <a:cs typeface="Times New Roman" panose="02020603050405020304" pitchFamily="18" charset="0"/>
              </a:rPr>
              <a:t>Company is a legal fiction</a:t>
            </a:r>
            <a:endParaRPr lang="en-US" sz="8600" kern="100" dirty="0">
              <a:solidFill>
                <a:schemeClr val="tx1"/>
              </a:solidFill>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8600" kern="100" dirty="0">
                <a:solidFill>
                  <a:schemeClr val="tx1"/>
                </a:solidFill>
                <a:effectLst/>
                <a:latin typeface="+mj-lt"/>
                <a:ea typeface="Calibri" panose="020F0502020204030204" pitchFamily="34" charset="0"/>
                <a:cs typeface="Times New Roman" panose="02020603050405020304" pitchFamily="18" charset="0"/>
              </a:rPr>
              <a:t>Created to insulate people from personal liability </a:t>
            </a:r>
            <a:endParaRPr lang="en-ZA" sz="86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8600" kern="100" dirty="0">
                <a:solidFill>
                  <a:schemeClr val="tx1"/>
                </a:solidFill>
                <a:effectLst/>
                <a:latin typeface="+mj-lt"/>
                <a:ea typeface="Calibri" panose="020F0502020204030204" pitchFamily="34" charset="0"/>
                <a:cs typeface="Times New Roman" panose="02020603050405020304" pitchFamily="18" charset="0"/>
              </a:rPr>
              <a:t>Technically immortal and inanimate until natural human beings are appointed to fill positions in its structures.</a:t>
            </a:r>
            <a:endParaRPr lang="en-ZA" sz="86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8600" kern="100" dirty="0">
                <a:solidFill>
                  <a:schemeClr val="tx1"/>
                </a:solidFill>
                <a:effectLst/>
                <a:latin typeface="+mj-lt"/>
                <a:ea typeface="Calibri" panose="020F0502020204030204" pitchFamily="34" charset="0"/>
                <a:cs typeface="Times New Roman" panose="02020603050405020304" pitchFamily="18" charset="0"/>
              </a:rPr>
              <a:t>Therefore, personal governance is more important than corporate and public governance</a:t>
            </a:r>
            <a:r>
              <a:rPr lang="en-US" sz="8600" kern="100" dirty="0">
                <a:solidFill>
                  <a:schemeClr val="tx1"/>
                </a:solidFill>
                <a:latin typeface="+mj-lt"/>
                <a:ea typeface="Calibri" panose="020F0502020204030204" pitchFamily="34" charset="0"/>
                <a:cs typeface="Times New Roman" panose="02020603050405020304" pitchFamily="18" charset="0"/>
              </a:rPr>
              <a:t>.</a:t>
            </a:r>
          </a:p>
          <a:p>
            <a:pPr marL="342900" lvl="0" indent="-342900">
              <a:lnSpc>
                <a:spcPct val="107000"/>
              </a:lnSpc>
              <a:buFont typeface="Wingdings" panose="05000000000000000000" pitchFamily="2" charset="2"/>
              <a:buChar char=""/>
            </a:pPr>
            <a:r>
              <a:rPr lang="en-US" sz="8600" kern="100" dirty="0">
                <a:solidFill>
                  <a:schemeClr val="tx1"/>
                </a:solidFill>
                <a:effectLst/>
                <a:latin typeface="+mj-lt"/>
                <a:ea typeface="Calibri" panose="020F0502020204030204" pitchFamily="34" charset="0"/>
                <a:cs typeface="Times New Roman" panose="02020603050405020304" pitchFamily="18" charset="0"/>
              </a:rPr>
              <a:t>Both corporate and public governance are considered subsets of personal governance and leadership. </a:t>
            </a:r>
          </a:p>
          <a:p>
            <a:pPr marL="342900" lvl="0" indent="-342900">
              <a:lnSpc>
                <a:spcPct val="107000"/>
              </a:lnSpc>
              <a:buFont typeface="Wingdings" panose="05000000000000000000" pitchFamily="2" charset="2"/>
              <a:buChar char=""/>
            </a:pPr>
            <a:r>
              <a:rPr lang="en-ZA" sz="8600" kern="100" dirty="0">
                <a:solidFill>
                  <a:schemeClr val="tx1"/>
                </a:solidFill>
                <a:effectLst/>
                <a:latin typeface="+mj-lt"/>
                <a:ea typeface="Calibri" panose="020F0502020204030204" pitchFamily="34" charset="0"/>
                <a:cs typeface="Times New Roman" panose="02020603050405020304" pitchFamily="18" charset="0"/>
              </a:rPr>
              <a:t>It is natural persons who think, behave and act and not entities.</a:t>
            </a:r>
          </a:p>
          <a:p>
            <a:pPr marL="0" indent="0">
              <a:lnSpc>
                <a:spcPct val="107000"/>
              </a:lnSpc>
              <a:spcAft>
                <a:spcPts val="800"/>
              </a:spcAft>
              <a:buNone/>
            </a:pPr>
            <a:endParaRPr lang="en-ZA" sz="7200" kern="100" dirty="0">
              <a:solidFill>
                <a:schemeClr val="tx1"/>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F5DAA7F-3A23-73CA-D576-7A07EB5C51D8}"/>
              </a:ext>
            </a:extLst>
          </p:cNvPr>
          <p:cNvSpPr txBox="1"/>
          <p:nvPr/>
        </p:nvSpPr>
        <p:spPr>
          <a:xfrm>
            <a:off x="130629" y="148046"/>
            <a:ext cx="4232365" cy="1600438"/>
          </a:xfrm>
          <a:prstGeom prst="rect">
            <a:avLst/>
          </a:prstGeom>
          <a:noFill/>
        </p:spPr>
        <p:txBody>
          <a:bodyPr wrap="square" rtlCol="0">
            <a:spAutoFit/>
          </a:bodyPr>
          <a:lstStyle/>
          <a:p>
            <a:r>
              <a:rPr lang="en-US" sz="3200" kern="100" dirty="0">
                <a:solidFill>
                  <a:schemeClr val="tx1"/>
                </a:solidFill>
                <a:effectLst/>
                <a:latin typeface="+mj-lt"/>
                <a:ea typeface="Calibri" panose="020F0502020204030204" pitchFamily="34" charset="0"/>
                <a:cs typeface="Times New Roman" panose="02020603050405020304" pitchFamily="18" charset="0"/>
              </a:rPr>
              <a:t>4.4.2.	</a:t>
            </a:r>
          </a:p>
          <a:p>
            <a:r>
              <a:rPr lang="en-US" sz="2400" b="1" kern="100" dirty="0">
                <a:solidFill>
                  <a:schemeClr val="tx1"/>
                </a:solidFill>
                <a:effectLst/>
                <a:latin typeface="+mj-lt"/>
                <a:ea typeface="Calibri" panose="020F0502020204030204" pitchFamily="34" charset="0"/>
                <a:cs typeface="Times New Roman" panose="02020603050405020304" pitchFamily="18" charset="0"/>
              </a:rPr>
              <a:t>Best </a:t>
            </a:r>
            <a:r>
              <a:rPr lang="en-US" sz="2400" b="1" kern="100" dirty="0" err="1">
                <a:solidFill>
                  <a:schemeClr val="tx1"/>
                </a:solidFill>
                <a:effectLst/>
                <a:latin typeface="+mj-lt"/>
                <a:ea typeface="Calibri" panose="020F0502020204030204" pitchFamily="34" charset="0"/>
                <a:cs typeface="Times New Roman" panose="02020603050405020304" pitchFamily="18" charset="0"/>
              </a:rPr>
              <a:t>Practise</a:t>
            </a:r>
            <a:r>
              <a:rPr lang="en-US" sz="2400" kern="100" dirty="0">
                <a:solidFill>
                  <a:schemeClr val="tx1"/>
                </a:solidFill>
                <a:effectLst/>
                <a:latin typeface="+mj-lt"/>
                <a:ea typeface="Calibri" panose="020F0502020204030204" pitchFamily="34" charset="0"/>
                <a:cs typeface="Times New Roman" panose="02020603050405020304" pitchFamily="18" charset="0"/>
              </a:rPr>
              <a:t> </a:t>
            </a:r>
            <a:r>
              <a:rPr lang="en-US" sz="2400" b="1" kern="100" dirty="0">
                <a:solidFill>
                  <a:schemeClr val="tx1"/>
                </a:solidFill>
                <a:effectLst/>
                <a:latin typeface="+mj-lt"/>
                <a:ea typeface="Calibri" panose="020F0502020204030204" pitchFamily="34" charset="0"/>
                <a:cs typeface="Times New Roman" panose="02020603050405020304" pitchFamily="18" charset="0"/>
              </a:rPr>
              <a:t>Characteristics</a:t>
            </a:r>
            <a:endParaRPr lang="en-US" sz="3200" kern="100" dirty="0">
              <a:solidFill>
                <a:schemeClr val="tx1"/>
              </a:solidFill>
              <a:latin typeface="+mj-lt"/>
              <a:ea typeface="Calibri" panose="020F0502020204030204" pitchFamily="34" charset="0"/>
              <a:cs typeface="Times New Roman" panose="02020603050405020304" pitchFamily="18" charset="0"/>
            </a:endParaRPr>
          </a:p>
          <a:p>
            <a:endParaRPr lang="en-ZW" dirty="0"/>
          </a:p>
        </p:txBody>
      </p:sp>
      <p:pic>
        <p:nvPicPr>
          <p:cNvPr id="5" name="Picture 4" descr="A window with a chair and curtains&#10;&#10;Description automatically generated">
            <a:extLst>
              <a:ext uri="{FF2B5EF4-FFF2-40B4-BE49-F238E27FC236}">
                <a16:creationId xmlns:a16="http://schemas.microsoft.com/office/drawing/2014/main" id="{308E9969-5A43-0C99-D515-746AA31BF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317"/>
            <a:ext cx="2560320" cy="4495800"/>
          </a:xfrm>
          <a:prstGeom prst="rect">
            <a:avLst/>
          </a:prstGeom>
        </p:spPr>
      </p:pic>
    </p:spTree>
    <p:extLst>
      <p:ext uri="{BB962C8B-B14F-4D97-AF65-F5344CB8AC3E}">
        <p14:creationId xmlns:p14="http://schemas.microsoft.com/office/powerpoint/2010/main" val="367070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BF305-96CA-64BF-D5F3-A2DC770646BA}"/>
              </a:ext>
            </a:extLst>
          </p:cNvPr>
          <p:cNvSpPr>
            <a:spLocks noGrp="1"/>
          </p:cNvSpPr>
          <p:nvPr>
            <p:ph idx="1"/>
          </p:nvPr>
        </p:nvSpPr>
        <p:spPr>
          <a:xfrm>
            <a:off x="2560320" y="269966"/>
            <a:ext cx="9631680" cy="5917263"/>
          </a:xfrm>
        </p:spPr>
        <p:txBody>
          <a:bodyPr>
            <a:noAutofit/>
          </a:bodyPr>
          <a:lstStyle/>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4.4.2.1</a:t>
            </a:r>
            <a:r>
              <a:rPr lang="en-US" sz="2400" b="1" kern="100" dirty="0">
                <a:solidFill>
                  <a:schemeClr val="tx1"/>
                </a:solidFill>
                <a:effectLst/>
                <a:latin typeface="+mj-lt"/>
                <a:ea typeface="Calibri" panose="020F0502020204030204" pitchFamily="34" charset="0"/>
                <a:cs typeface="Times New Roman" panose="02020603050405020304" pitchFamily="18" charset="0"/>
              </a:rPr>
              <a:t>. Piercing the corporate veil</a:t>
            </a:r>
            <a:r>
              <a:rPr lang="en-US" sz="2400" kern="100" dirty="0">
                <a:solidFill>
                  <a:schemeClr val="tx1"/>
                </a:solidFill>
                <a:effectLst/>
                <a:latin typeface="+mj-lt"/>
                <a:ea typeface="Calibri" panose="020F0502020204030204" pitchFamily="34" charset="0"/>
                <a:cs typeface="Times New Roman" panose="02020603050405020304" pitchFamily="18" charset="0"/>
              </a:rPr>
              <a: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r>
              <a:rPr lang="en-US" sz="2400" kern="100" dirty="0">
                <a:solidFill>
                  <a:schemeClr val="tx1"/>
                </a:solidFill>
                <a:effectLst/>
                <a:latin typeface="+mj-lt"/>
                <a:ea typeface="Calibri" panose="020F0502020204030204" pitchFamily="34" charset="0"/>
                <a:cs typeface="Times New Roman" panose="02020603050405020304" pitchFamily="18" charset="0"/>
              </a:rPr>
              <a:t>Personal leadership and governance must be ethics driven.</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Ethics is key – the ability to distinguish right from wrong, having the guts to do the right thing.</a:t>
            </a:r>
          </a:p>
          <a:p>
            <a:pPr marL="342900" lvl="0" indent="-342900">
              <a:lnSpc>
                <a:spcPct val="107000"/>
              </a:lnSpc>
              <a:buFont typeface="Wingdings" panose="05000000000000000000" pitchFamily="2" charset="2"/>
              <a:buChar char=""/>
            </a:pPr>
            <a:r>
              <a:rPr lang="en-ZA" sz="2400" kern="100" dirty="0">
                <a:solidFill>
                  <a:schemeClr val="tx1"/>
                </a:solidFill>
                <a:effectLst/>
                <a:latin typeface="+mj-lt"/>
                <a:ea typeface="Calibri" panose="020F0502020204030204" pitchFamily="34" charset="0"/>
                <a:cs typeface="Times New Roman" panose="02020603050405020304" pitchFamily="18" charset="0"/>
              </a:rPr>
              <a:t>Doing what is right is right because it is right to do so. Besides it feels right to do so as it delivers right consequences (</a:t>
            </a:r>
            <a:r>
              <a:rPr lang="en-ZA" sz="2400" kern="100" dirty="0" err="1">
                <a:solidFill>
                  <a:schemeClr val="tx1"/>
                </a:solidFill>
                <a:effectLst/>
                <a:latin typeface="+mj-lt"/>
                <a:ea typeface="Calibri" panose="020F0502020204030204" pitchFamily="34" charset="0"/>
                <a:cs typeface="Times New Roman" panose="02020603050405020304" pitchFamily="18" charset="0"/>
              </a:rPr>
              <a:t>Wahas</a:t>
            </a:r>
            <a:r>
              <a:rPr lang="en-ZA" sz="2400" kern="100" dirty="0">
                <a:solidFill>
                  <a:schemeClr val="tx1"/>
                </a:solidFill>
                <a:effectLst/>
                <a:latin typeface="+mj-lt"/>
                <a:ea typeface="Calibri" panose="020F0502020204030204" pitchFamily="34" charset="0"/>
                <a:cs typeface="Times New Roman" panose="02020603050405020304" pitchFamily="18" charset="0"/>
              </a:rPr>
              <a:t>, 2019). The same holds for doing what is good.</a:t>
            </a:r>
          </a:p>
          <a:p>
            <a:pPr marL="0" lvl="0" indent="0">
              <a:lnSpc>
                <a:spcPct val="107000"/>
              </a:lnSpc>
              <a:buNone/>
            </a:pPr>
            <a:r>
              <a:rPr lang="en-ZA" sz="2400" kern="100" dirty="0">
                <a:solidFill>
                  <a:srgbClr val="FF0000"/>
                </a:solidFill>
                <a:latin typeface="+mj-lt"/>
                <a:ea typeface="Calibri" panose="020F0502020204030204" pitchFamily="34" charset="0"/>
                <a:cs typeface="Times New Roman" panose="02020603050405020304" pitchFamily="18" charset="0"/>
              </a:rPr>
              <a:t>(</a:t>
            </a:r>
            <a:r>
              <a:rPr lang="en-ZA" sz="2400" b="1" i="1" kern="100" dirty="0">
                <a:solidFill>
                  <a:srgbClr val="FF0000"/>
                </a:solidFill>
                <a:latin typeface="+mj-lt"/>
                <a:ea typeface="Calibri" panose="020F0502020204030204" pitchFamily="34" charset="0"/>
                <a:cs typeface="Times New Roman" panose="02020603050405020304" pitchFamily="18" charset="0"/>
              </a:rPr>
              <a:t>Engage audience through hand rise on ethical vs. unethical </a:t>
            </a:r>
            <a:r>
              <a:rPr lang="en-ZA" sz="2400" b="1" i="1" kern="100" dirty="0" err="1">
                <a:solidFill>
                  <a:srgbClr val="FF0000"/>
                </a:solidFill>
                <a:latin typeface="+mj-lt"/>
                <a:ea typeface="Calibri" panose="020F0502020204030204" pitchFamily="34" charset="0"/>
                <a:cs typeface="Times New Roman" panose="02020603050405020304" pitchFamily="18" charset="0"/>
              </a:rPr>
              <a:t>behavior</a:t>
            </a:r>
            <a:r>
              <a:rPr lang="en-ZA" sz="2400" b="1" i="1" kern="100" dirty="0">
                <a:solidFill>
                  <a:srgbClr val="FF0000"/>
                </a:solidFill>
                <a:latin typeface="+mj-lt"/>
                <a:ea typeface="Calibri" panose="020F0502020204030204" pitchFamily="34" charset="0"/>
                <a:cs typeface="Times New Roman" panose="02020603050405020304" pitchFamily="18" charset="0"/>
              </a:rPr>
              <a:t>)</a:t>
            </a:r>
            <a:endParaRPr lang="en-ZA" sz="2400" b="1" i="1" kern="100" dirty="0">
              <a:solidFill>
                <a:srgbClr val="FF0000"/>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Paradigm shifting – from making c</a:t>
            </a:r>
            <a:r>
              <a:rPr lang="en-US" sz="2400" b="1" kern="100" dirty="0">
                <a:solidFill>
                  <a:schemeClr val="tx1"/>
                </a:solidFill>
                <a:effectLst/>
                <a:latin typeface="+mj-lt"/>
                <a:ea typeface="Calibri" panose="020F0502020204030204" pitchFamily="34" charset="0"/>
                <a:cs typeface="Times New Roman" panose="02020603050405020304" pitchFamily="18" charset="0"/>
              </a:rPr>
              <a:t>laims to what we are not</a:t>
            </a:r>
            <a:r>
              <a:rPr lang="en-US" sz="2400" kern="100" dirty="0">
                <a:solidFill>
                  <a:schemeClr val="tx1"/>
                </a:solidFill>
                <a:effectLst/>
                <a:latin typeface="+mj-lt"/>
                <a:ea typeface="Calibri" panose="020F0502020204030204" pitchFamily="34" charset="0"/>
                <a:cs typeface="Times New Roman" panose="02020603050405020304" pitchFamily="18" charset="0"/>
              </a:rPr>
              <a:t> (easy) to </a:t>
            </a:r>
            <a:r>
              <a:rPr lang="en-US" sz="2400" b="1" kern="100" dirty="0">
                <a:solidFill>
                  <a:schemeClr val="tx1"/>
                </a:solidFill>
                <a:effectLst/>
                <a:latin typeface="+mj-lt"/>
                <a:ea typeface="Calibri" panose="020F0502020204030204" pitchFamily="34" charset="0"/>
                <a:cs typeface="Times New Roman" panose="02020603050405020304" pitchFamily="18" charset="0"/>
              </a:rPr>
              <a:t>admitting what we are </a:t>
            </a:r>
            <a:r>
              <a:rPr lang="en-US" sz="2400" kern="100" dirty="0">
                <a:solidFill>
                  <a:schemeClr val="tx1"/>
                </a:solidFill>
                <a:effectLst/>
                <a:latin typeface="+mj-lt"/>
                <a:ea typeface="Calibri" panose="020F0502020204030204" pitchFamily="34" charset="0"/>
                <a:cs typeface="Times New Roman" panose="02020603050405020304" pitchFamily="18" charset="0"/>
              </a:rPr>
              <a:t>(difficult)</a:t>
            </a:r>
            <a:r>
              <a:rPr lang="en-US" sz="2400" b="1" kern="100" dirty="0">
                <a:solidFill>
                  <a:schemeClr val="tx1"/>
                </a:solidFill>
                <a:effectLst/>
                <a:latin typeface="+mj-lt"/>
                <a:ea typeface="Calibri" panose="020F0502020204030204" pitchFamily="34" charset="0"/>
                <a:cs typeface="Times New Roman" panose="02020603050405020304" pitchFamily="18" charset="0"/>
              </a:rPr>
              <a:t>.</a:t>
            </a:r>
            <a:r>
              <a:rPr lang="en-US" sz="2400" kern="100" dirty="0">
                <a:solidFill>
                  <a:schemeClr val="tx1"/>
                </a:solidFill>
                <a:effectLst/>
                <a:latin typeface="+mj-lt"/>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en-US" sz="2400" b="1" kern="100" dirty="0">
                <a:solidFill>
                  <a:schemeClr val="tx1"/>
                </a:solidFill>
                <a:latin typeface="+mj-lt"/>
                <a:ea typeface="Calibri" panose="020F0502020204030204" pitchFamily="34" charset="0"/>
                <a:cs typeface="Times New Roman" panose="02020603050405020304" pitchFamily="18" charset="0"/>
              </a:rPr>
              <a:t>Many</a:t>
            </a:r>
            <a:r>
              <a:rPr lang="en-US" sz="2400" kern="100" dirty="0">
                <a:solidFill>
                  <a:schemeClr val="tx1"/>
                </a:solidFill>
                <a:latin typeface="+mj-lt"/>
                <a:ea typeface="Calibri" panose="020F0502020204030204" pitchFamily="34" charset="0"/>
                <a:cs typeface="Times New Roman" panose="02020603050405020304" pitchFamily="18" charset="0"/>
              </a:rPr>
              <a:t> people claim to be ethical and </a:t>
            </a:r>
            <a:r>
              <a:rPr lang="en-US" sz="2400" b="1" kern="100" dirty="0">
                <a:solidFill>
                  <a:schemeClr val="tx1"/>
                </a:solidFill>
                <a:latin typeface="+mj-lt"/>
                <a:ea typeface="Calibri" panose="020F0502020204030204" pitchFamily="34" charset="0"/>
                <a:cs typeface="Times New Roman" panose="02020603050405020304" pitchFamily="18" charset="0"/>
              </a:rPr>
              <a:t>very few</a:t>
            </a:r>
            <a:r>
              <a:rPr lang="en-US" sz="2400" kern="100" dirty="0">
                <a:solidFill>
                  <a:schemeClr val="tx1"/>
                </a:solidFill>
                <a:latin typeface="+mj-lt"/>
                <a:ea typeface="Calibri" panose="020F0502020204030204" pitchFamily="34" charset="0"/>
                <a:cs typeface="Times New Roman" panose="02020603050405020304" pitchFamily="18" charset="0"/>
              </a:rPr>
              <a:t> admit to being unethical</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F5DAA7F-3A23-73CA-D576-7A07EB5C51D8}"/>
              </a:ext>
            </a:extLst>
          </p:cNvPr>
          <p:cNvSpPr txBox="1"/>
          <p:nvPr/>
        </p:nvSpPr>
        <p:spPr>
          <a:xfrm>
            <a:off x="130629" y="148046"/>
            <a:ext cx="4232365" cy="1969770"/>
          </a:xfrm>
          <a:prstGeom prst="rect">
            <a:avLst/>
          </a:prstGeom>
          <a:noFill/>
        </p:spPr>
        <p:txBody>
          <a:bodyPr wrap="square" rtlCol="0">
            <a:spAutoFit/>
          </a:bodyPr>
          <a:lstStyle/>
          <a:p>
            <a:r>
              <a:rPr lang="en-US" sz="3200" kern="100" dirty="0">
                <a:solidFill>
                  <a:schemeClr val="tx1"/>
                </a:solidFill>
                <a:effectLst/>
                <a:latin typeface="+mj-lt"/>
                <a:ea typeface="Calibri" panose="020F0502020204030204" pitchFamily="34" charset="0"/>
                <a:cs typeface="Times New Roman" panose="02020603050405020304" pitchFamily="18" charset="0"/>
              </a:rPr>
              <a:t>4.4.2.	</a:t>
            </a:r>
          </a:p>
          <a:p>
            <a:r>
              <a:rPr lang="en-US" sz="2400" b="1" kern="100" dirty="0">
                <a:solidFill>
                  <a:schemeClr val="tx1"/>
                </a:solidFill>
                <a:effectLst/>
                <a:latin typeface="+mj-lt"/>
                <a:ea typeface="Calibri" panose="020F0502020204030204" pitchFamily="34" charset="0"/>
                <a:cs typeface="Times New Roman" panose="02020603050405020304" pitchFamily="18" charset="0"/>
              </a:rPr>
              <a:t>Best </a:t>
            </a:r>
            <a:r>
              <a:rPr lang="en-US" sz="2400" b="1" kern="100" dirty="0" err="1">
                <a:solidFill>
                  <a:schemeClr val="tx1"/>
                </a:solidFill>
                <a:effectLst/>
                <a:latin typeface="+mj-lt"/>
                <a:ea typeface="Calibri" panose="020F0502020204030204" pitchFamily="34" charset="0"/>
                <a:cs typeface="Times New Roman" panose="02020603050405020304" pitchFamily="18" charset="0"/>
              </a:rPr>
              <a:t>Practise</a:t>
            </a:r>
            <a:r>
              <a:rPr lang="en-US" sz="2400" kern="100" dirty="0">
                <a:solidFill>
                  <a:schemeClr val="tx1"/>
                </a:solidFill>
                <a:effectLst/>
                <a:latin typeface="+mj-lt"/>
                <a:ea typeface="Calibri" panose="020F0502020204030204" pitchFamily="34" charset="0"/>
                <a:cs typeface="Times New Roman" panose="02020603050405020304" pitchFamily="18" charset="0"/>
              </a:rPr>
              <a:t> </a:t>
            </a:r>
            <a:r>
              <a:rPr lang="en-US" sz="2400" b="1" kern="100" dirty="0">
                <a:solidFill>
                  <a:schemeClr val="tx1"/>
                </a:solidFill>
                <a:effectLst/>
                <a:latin typeface="+mj-lt"/>
                <a:ea typeface="Calibri" panose="020F0502020204030204" pitchFamily="34" charset="0"/>
                <a:cs typeface="Times New Roman" panose="02020603050405020304" pitchFamily="18" charset="0"/>
              </a:rPr>
              <a:t>Characteristics</a:t>
            </a:r>
          </a:p>
          <a:p>
            <a:r>
              <a:rPr lang="en-US" sz="2400" b="1" kern="100" dirty="0">
                <a:latin typeface="+mj-lt"/>
                <a:ea typeface="Calibri" panose="020F0502020204030204" pitchFamily="34" charset="0"/>
                <a:cs typeface="Times New Roman" panose="02020603050405020304" pitchFamily="18" charset="0"/>
              </a:rPr>
              <a:t>Continued</a:t>
            </a:r>
            <a:endParaRPr lang="en-US" sz="3200" kern="100" dirty="0">
              <a:solidFill>
                <a:schemeClr val="tx1"/>
              </a:solidFill>
              <a:latin typeface="+mj-lt"/>
              <a:ea typeface="Calibri" panose="020F0502020204030204" pitchFamily="34" charset="0"/>
              <a:cs typeface="Times New Roman" panose="02020603050405020304" pitchFamily="18" charset="0"/>
            </a:endParaRPr>
          </a:p>
          <a:p>
            <a:endParaRPr lang="en-ZW" dirty="0"/>
          </a:p>
        </p:txBody>
      </p:sp>
      <p:pic>
        <p:nvPicPr>
          <p:cNvPr id="4" name="Picture 3" descr="A window with a chair and curtains&#10;&#10;Description automatically generated">
            <a:extLst>
              <a:ext uri="{FF2B5EF4-FFF2-40B4-BE49-F238E27FC236}">
                <a16:creationId xmlns:a16="http://schemas.microsoft.com/office/drawing/2014/main" id="{EC1FFF33-A9A4-EF99-DA53-A8B4B760A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317"/>
            <a:ext cx="2560320" cy="4495800"/>
          </a:xfrm>
          <a:prstGeom prst="rect">
            <a:avLst/>
          </a:prstGeom>
        </p:spPr>
      </p:pic>
    </p:spTree>
    <p:extLst>
      <p:ext uri="{BB962C8B-B14F-4D97-AF65-F5344CB8AC3E}">
        <p14:creationId xmlns:p14="http://schemas.microsoft.com/office/powerpoint/2010/main" val="390621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453B7-0AA6-0430-165B-51A6806146AD}"/>
              </a:ext>
            </a:extLst>
          </p:cNvPr>
          <p:cNvSpPr>
            <a:spLocks noGrp="1"/>
          </p:cNvSpPr>
          <p:nvPr>
            <p:ph idx="1"/>
          </p:nvPr>
        </p:nvSpPr>
        <p:spPr>
          <a:xfrm>
            <a:off x="3860703" y="320173"/>
            <a:ext cx="8183251" cy="5340622"/>
          </a:xfrm>
        </p:spPr>
        <p:txBody>
          <a:bodyPr/>
          <a:lstStyle/>
          <a:p>
            <a:pPr marL="342900" lvl="0" indent="-342900">
              <a:lnSpc>
                <a:spcPct val="107000"/>
              </a:lnSpc>
              <a:buFont typeface="Wingdings" panose="05000000000000000000" pitchFamily="2" charset="2"/>
              <a:buChar char=""/>
            </a:pPr>
            <a:r>
              <a:rPr lang="en-US" kern="100" dirty="0">
                <a:solidFill>
                  <a:schemeClr val="tx1"/>
                </a:solidFill>
                <a:effectLst/>
                <a:latin typeface="+mj-lt"/>
                <a:ea typeface="Calibri" panose="020F0502020204030204" pitchFamily="34" charset="0"/>
                <a:cs typeface="Times New Roman" panose="02020603050405020304" pitchFamily="18" charset="0"/>
              </a:rPr>
              <a:t>Burdens and benefits of legal frameworks must be balanced.</a:t>
            </a:r>
            <a:endParaRPr lang="en-ZA"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kern="100" dirty="0">
                <a:solidFill>
                  <a:schemeClr val="tx1"/>
                </a:solidFill>
                <a:effectLst/>
                <a:latin typeface="+mj-lt"/>
                <a:ea typeface="Calibri" panose="020F0502020204030204" pitchFamily="34" charset="0"/>
                <a:cs typeface="Times New Roman" panose="02020603050405020304" pitchFamily="18" charset="0"/>
              </a:rPr>
              <a:t>Regulations should not excessively burden members, beneficiaries, employers, pensions funds and others.</a:t>
            </a:r>
            <a:endParaRPr lang="en-ZA"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kern="100" dirty="0">
                <a:solidFill>
                  <a:schemeClr val="tx1"/>
                </a:solidFill>
                <a:effectLst/>
                <a:latin typeface="+mj-lt"/>
                <a:ea typeface="Calibri" panose="020F0502020204030204" pitchFamily="34" charset="0"/>
                <a:cs typeface="Times New Roman" panose="02020603050405020304" pitchFamily="18" charset="0"/>
              </a:rPr>
              <a:t>A dynamic balance needed between external and internal legal regulation.</a:t>
            </a:r>
          </a:p>
          <a:p>
            <a:pPr marL="342900" lvl="0" indent="-342900">
              <a:lnSpc>
                <a:spcPct val="107000"/>
              </a:lnSpc>
              <a:spcAft>
                <a:spcPts val="800"/>
              </a:spcAft>
              <a:buFont typeface="Wingdings" panose="05000000000000000000" pitchFamily="2" charset="2"/>
              <a:buChar char=""/>
            </a:pPr>
            <a:r>
              <a:rPr lang="en-US" kern="100" dirty="0">
                <a:solidFill>
                  <a:schemeClr val="tx1"/>
                </a:solidFill>
                <a:latin typeface="+mj-lt"/>
                <a:ea typeface="Calibri" panose="020F0502020204030204" pitchFamily="34" charset="0"/>
                <a:cs typeface="Times New Roman" panose="02020603050405020304" pitchFamily="18" charset="0"/>
              </a:rPr>
              <a:t>One needs the other – operates on </a:t>
            </a:r>
            <a:r>
              <a:rPr lang="en-US" b="1" kern="100" dirty="0">
                <a:solidFill>
                  <a:schemeClr val="tx1"/>
                </a:solidFill>
                <a:latin typeface="+mj-lt"/>
                <a:ea typeface="Calibri" panose="020F0502020204030204" pitchFamily="34" charset="0"/>
                <a:cs typeface="Times New Roman" panose="02020603050405020304" pitchFamily="18" charset="0"/>
              </a:rPr>
              <a:t>apply </a:t>
            </a:r>
            <a:r>
              <a:rPr lang="en-US" kern="100" dirty="0">
                <a:solidFill>
                  <a:schemeClr val="tx1"/>
                </a:solidFill>
                <a:latin typeface="+mj-lt"/>
                <a:ea typeface="Calibri" panose="020F0502020204030204" pitchFamily="34" charset="0"/>
                <a:cs typeface="Times New Roman" panose="02020603050405020304" pitchFamily="18" charset="0"/>
              </a:rPr>
              <a:t>and </a:t>
            </a:r>
            <a:r>
              <a:rPr lang="en-US" b="1" kern="100" dirty="0">
                <a:solidFill>
                  <a:schemeClr val="tx1"/>
                </a:solidFill>
                <a:latin typeface="+mj-lt"/>
                <a:ea typeface="Calibri" panose="020F0502020204030204" pitchFamily="34" charset="0"/>
                <a:cs typeface="Times New Roman" panose="02020603050405020304" pitchFamily="18" charset="0"/>
              </a:rPr>
              <a:t>explain</a:t>
            </a:r>
            <a:r>
              <a:rPr lang="en-US" kern="100" dirty="0">
                <a:solidFill>
                  <a:schemeClr val="tx1"/>
                </a:solidFill>
                <a:latin typeface="+mj-lt"/>
                <a:ea typeface="Calibri" panose="020F0502020204030204" pitchFamily="34" charset="0"/>
                <a:cs typeface="Times New Roman" panose="02020603050405020304" pitchFamily="18" charset="0"/>
              </a:rPr>
              <a:t> basis.</a:t>
            </a:r>
            <a:endParaRPr lang="en-US"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en-ZA" kern="100" dirty="0">
              <a:solidFill>
                <a:schemeClr val="tx1"/>
              </a:solidFill>
              <a:effectLst/>
              <a:latin typeface="+mj-lt"/>
              <a:ea typeface="Calibri" panose="020F0502020204030204" pitchFamily="34" charset="0"/>
              <a:cs typeface="Times New Roman" panose="02020603050405020304" pitchFamily="18" charset="0"/>
            </a:endParaRPr>
          </a:p>
          <a:p>
            <a:endParaRPr lang="en-ZW" dirty="0"/>
          </a:p>
        </p:txBody>
      </p:sp>
      <p:sp>
        <p:nvSpPr>
          <p:cNvPr id="2" name="TextBox 1">
            <a:extLst>
              <a:ext uri="{FF2B5EF4-FFF2-40B4-BE49-F238E27FC236}">
                <a16:creationId xmlns:a16="http://schemas.microsoft.com/office/drawing/2014/main" id="{17E083A9-3661-4A72-45B5-6151C82B4530}"/>
              </a:ext>
            </a:extLst>
          </p:cNvPr>
          <p:cNvSpPr txBox="1"/>
          <p:nvPr/>
        </p:nvSpPr>
        <p:spPr>
          <a:xfrm>
            <a:off x="148046" y="104503"/>
            <a:ext cx="3161211" cy="1107996"/>
          </a:xfrm>
          <a:prstGeom prst="rect">
            <a:avLst/>
          </a:prstGeom>
          <a:noFill/>
        </p:spPr>
        <p:txBody>
          <a:bodyPr wrap="square" rtlCol="0">
            <a:spAutoFit/>
          </a:bodyPr>
          <a:lstStyle/>
          <a:p>
            <a:r>
              <a:rPr lang="en-US" sz="2400" kern="100" dirty="0">
                <a:solidFill>
                  <a:schemeClr val="tx1"/>
                </a:solidFill>
                <a:effectLst/>
                <a:latin typeface="+mj-lt"/>
                <a:ea typeface="Calibri" panose="020F0502020204030204" pitchFamily="34" charset="0"/>
                <a:cs typeface="Times New Roman" panose="02020603050405020304" pitchFamily="18" charset="0"/>
              </a:rPr>
              <a:t>4.4.2.2.  </a:t>
            </a:r>
            <a:r>
              <a:rPr lang="en-US" sz="2400" b="1" kern="100" dirty="0">
                <a:solidFill>
                  <a:schemeClr val="tx1"/>
                </a:solidFill>
                <a:effectLst/>
                <a:latin typeface="+mj-lt"/>
                <a:ea typeface="Calibri" panose="020F0502020204030204" pitchFamily="34" charset="0"/>
                <a:cs typeface="Times New Roman" panose="02020603050405020304" pitchFamily="18" charset="0"/>
              </a:rPr>
              <a:t>Dynamic balancing</a:t>
            </a:r>
            <a:endParaRPr lang="en-ZA" sz="2400" b="1" kern="100" dirty="0">
              <a:solidFill>
                <a:schemeClr val="tx1"/>
              </a:solidFill>
              <a:effectLst/>
              <a:latin typeface="+mj-lt"/>
              <a:ea typeface="Calibri" panose="020F0502020204030204" pitchFamily="34" charset="0"/>
              <a:cs typeface="Times New Roman" panose="02020603050405020304" pitchFamily="18" charset="0"/>
            </a:endParaRPr>
          </a:p>
          <a:p>
            <a:endParaRPr lang="en-ZW" dirty="0"/>
          </a:p>
        </p:txBody>
      </p:sp>
      <p:pic>
        <p:nvPicPr>
          <p:cNvPr id="5" name="Picture 4" descr="A silver scale with two black weights&#10;&#10;Description automatically generated with medium confidence">
            <a:extLst>
              <a:ext uri="{FF2B5EF4-FFF2-40B4-BE49-F238E27FC236}">
                <a16:creationId xmlns:a16="http://schemas.microsoft.com/office/drawing/2014/main" id="{5EA8721C-2B47-FA46-2F65-FC2067FDD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8" y="2007908"/>
            <a:ext cx="3035196" cy="3652887"/>
          </a:xfrm>
          <a:prstGeom prst="rect">
            <a:avLst/>
          </a:prstGeom>
        </p:spPr>
      </p:pic>
    </p:spTree>
    <p:extLst>
      <p:ext uri="{BB962C8B-B14F-4D97-AF65-F5344CB8AC3E}">
        <p14:creationId xmlns:p14="http://schemas.microsoft.com/office/powerpoint/2010/main" val="158510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03388" y="-136525"/>
            <a:ext cx="10972800" cy="1143000"/>
          </a:xfrm>
        </p:spPr>
        <p:txBody>
          <a:bodyPr rtlCol="0">
            <a:normAutofit/>
          </a:bodyPr>
          <a:lstStyle/>
          <a:p>
            <a:pPr algn="l" eaLnBrk="1" fontAlgn="auto" hangingPunct="1">
              <a:spcAft>
                <a:spcPts val="0"/>
              </a:spcAft>
              <a:defRPr/>
            </a:pPr>
            <a:r>
              <a:rPr lang="en-US" sz="4000" dirty="0">
                <a:solidFill>
                  <a:schemeClr val="accent1">
                    <a:lumMod val="75000"/>
                  </a:schemeClr>
                </a:solidFill>
                <a:latin typeface="Book Antiqua" panose="02040602050305030304" pitchFamily="18" charset="0"/>
              </a:rPr>
              <a:t>PROFILE</a:t>
            </a:r>
            <a:endParaRPr lang="en-US" sz="4000" b="1" dirty="0">
              <a:solidFill>
                <a:schemeClr val="accent1">
                  <a:lumMod val="75000"/>
                </a:schemeClr>
              </a:solidFill>
              <a:latin typeface="Book Antiqua" panose="02040602050305030304" pitchFamily="18" charset="0"/>
            </a:endParaRPr>
          </a:p>
        </p:txBody>
      </p:sp>
      <p:sp>
        <p:nvSpPr>
          <p:cNvPr id="6147" name="Content Placeholder 7"/>
          <p:cNvSpPr>
            <a:spLocks noGrp="1" noChangeArrowheads="1"/>
          </p:cNvSpPr>
          <p:nvPr>
            <p:ph sz="half" idx="1"/>
          </p:nvPr>
        </p:nvSpPr>
        <p:spPr>
          <a:xfrm>
            <a:off x="4565650" y="444500"/>
            <a:ext cx="6684963" cy="5968999"/>
          </a:xfrm>
        </p:spPr>
        <p:txBody>
          <a:bodyPr>
            <a:noAutofit/>
          </a:bodyPr>
          <a:lstStyle/>
          <a:p>
            <a:pPr marL="0" indent="0" algn="just" eaLnBrk="1" hangingPunct="1">
              <a:buFont typeface="Arial" panose="020B0604020202020204" pitchFamily="34" charset="0"/>
              <a:buNone/>
            </a:pPr>
            <a:r>
              <a:rPr lang="en-US" altLang="en-US" sz="1800" dirty="0">
                <a:latin typeface="Book Antiqua" panose="02040602050305030304" pitchFamily="18" charset="0"/>
                <a:cs typeface="Arial" panose="020B0604020202020204" pitchFamily="34" charset="0"/>
              </a:rPr>
              <a:t>Canaan </a:t>
            </a:r>
            <a:r>
              <a:rPr lang="en-US" altLang="en-US" sz="1800" dirty="0" err="1">
                <a:latin typeface="Book Antiqua" panose="02040602050305030304" pitchFamily="18" charset="0"/>
                <a:cs typeface="Arial" panose="020B0604020202020204" pitchFamily="34" charset="0"/>
              </a:rPr>
              <a:t>Farirai</a:t>
            </a:r>
            <a:r>
              <a:rPr lang="en-US" altLang="en-US" sz="1800" dirty="0">
                <a:latin typeface="Book Antiqua" panose="02040602050305030304" pitchFamily="18" charset="0"/>
                <a:cs typeface="Arial" panose="020B0604020202020204" pitchFamily="34" charset="0"/>
              </a:rPr>
              <a:t> Dube is a Legal Practitioner with over 43 years of experience, a Corporate Governance Consultant, Farmer, Lecturer, Father and currently a PhD Candidate in Business Leadership with Midlands State University. He is the Senior Founding Partner at Dube, </a:t>
            </a:r>
            <a:r>
              <a:rPr lang="en-US" altLang="en-US" sz="1800" dirty="0" err="1">
                <a:latin typeface="Book Antiqua" panose="02040602050305030304" pitchFamily="18" charset="0"/>
                <a:cs typeface="Arial" panose="020B0604020202020204" pitchFamily="34" charset="0"/>
              </a:rPr>
              <a:t>Manikai</a:t>
            </a:r>
            <a:r>
              <a:rPr lang="en-US" altLang="en-US" sz="1800" dirty="0">
                <a:latin typeface="Book Antiqua" panose="02040602050305030304" pitchFamily="18" charset="0"/>
                <a:cs typeface="Arial" panose="020B0604020202020204" pitchFamily="34" charset="0"/>
              </a:rPr>
              <a:t> and </a:t>
            </a:r>
            <a:r>
              <a:rPr lang="en-US" altLang="en-US" sz="1800" dirty="0" err="1">
                <a:latin typeface="Book Antiqua" panose="02040602050305030304" pitchFamily="18" charset="0"/>
                <a:cs typeface="Arial" panose="020B0604020202020204" pitchFamily="34" charset="0"/>
              </a:rPr>
              <a:t>Hwacha</a:t>
            </a:r>
            <a:r>
              <a:rPr lang="en-US" altLang="en-US" sz="1800" dirty="0">
                <a:latin typeface="Book Antiqua" panose="02040602050305030304" pitchFamily="18" charset="0"/>
                <a:cs typeface="Arial" panose="020B0604020202020204" pitchFamily="34" charset="0"/>
              </a:rPr>
              <a:t> legal Practitioners. He sits on several distinguished boards including but not limited to Hippo Valley Estate Ltd, Edgars Stores Ltd, Old Mutual Life Assurance Company Ltd and Bata Shoe Company Ltd. He has also been part of the African Peer Review Mechanism assignment for the government of Namibia providing comprehensive corporate governance reviews.</a:t>
            </a:r>
          </a:p>
          <a:p>
            <a:pPr marL="0" indent="0" algn="just" eaLnBrk="1" hangingPunct="1">
              <a:buFont typeface="Arial" panose="020B0604020202020204" pitchFamily="34" charset="0"/>
              <a:buNone/>
            </a:pPr>
            <a:endParaRPr lang="en-US" altLang="en-US" sz="1800" dirty="0">
              <a:latin typeface="Book Antiqua" panose="02040602050305030304" pitchFamily="18" charset="0"/>
              <a:cs typeface="Arial" panose="020B0604020202020204" pitchFamily="34" charset="0"/>
            </a:endParaRPr>
          </a:p>
          <a:p>
            <a:pPr marL="0" indent="0" algn="just" eaLnBrk="1" hangingPunct="1">
              <a:buFont typeface="Arial" panose="020B0604020202020204" pitchFamily="34" charset="0"/>
              <a:buNone/>
            </a:pPr>
            <a:r>
              <a:rPr lang="en-US" altLang="en-US" sz="1800" dirty="0">
                <a:latin typeface="Book Antiqua" panose="02040602050305030304" pitchFamily="18" charset="0"/>
                <a:cs typeface="Arial" panose="020B0604020202020204" pitchFamily="34" charset="0"/>
              </a:rPr>
              <a:t>His deep passion for Corporate Governance and leadership development led him to form Zimbabwe Leadership Forum. He is the brains behind the widely acclaimed Zimbabwe Code on Corporate Governance  and the resultant Public Entities Corporate Governance Act. He has won numerous awards and accolades in Business and Business law. He is renowned for making even the most complex legal issues easy to understand.</a:t>
            </a:r>
          </a:p>
          <a:p>
            <a:pPr marL="0" indent="0" algn="just" eaLnBrk="1" hangingPunct="1">
              <a:lnSpc>
                <a:spcPct val="115000"/>
              </a:lnSpc>
              <a:spcAft>
                <a:spcPts val="800"/>
              </a:spcAft>
              <a:buFont typeface="Arial" panose="020B0604020202020204" pitchFamily="34" charset="0"/>
              <a:buNone/>
            </a:pPr>
            <a:endParaRPr lang="en-US" altLang="en-US" sz="2000" dirty="0">
              <a:cs typeface="Arial" panose="020B0604020202020204" pitchFamily="34" charset="0"/>
            </a:endParaRPr>
          </a:p>
        </p:txBody>
      </p:sp>
      <p:pic>
        <p:nvPicPr>
          <p:cNvPr id="10" name="Content Placeholder 9"/>
          <p:cNvPicPr>
            <a:picLocks noGrp="1" noChangeAspect="1"/>
          </p:cNvPicPr>
          <p:nvPr>
            <p:ph sz="half" idx="2"/>
          </p:nvPr>
        </p:nvPicPr>
        <p:blipFill>
          <a:blip r:embed="rId2"/>
          <a:stretch>
            <a:fillRect/>
          </a:stretch>
        </p:blipFill>
        <p:spPr>
          <a:xfrm>
            <a:off x="942109" y="2060848"/>
            <a:ext cx="3339760" cy="3796194"/>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149" name="Recorded Sound">
            <a:hlinkClick r:id="" action="ppaction://media"/>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15000" y="60991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
          <p:cNvSpPr txBox="1">
            <a:spLocks noChangeArrowheads="1"/>
          </p:cNvSpPr>
          <p:nvPr/>
        </p:nvSpPr>
        <p:spPr bwMode="auto">
          <a:xfrm>
            <a:off x="941388" y="1227138"/>
            <a:ext cx="3599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ZW" altLang="en-US" sz="2800" b="1" dirty="0">
                <a:latin typeface="Book Antiqua" panose="02040602050305030304" pitchFamily="18" charset="0"/>
              </a:rPr>
              <a:t>Canaan </a:t>
            </a:r>
            <a:r>
              <a:rPr lang="en-ZW" altLang="en-US" sz="2800" b="1" dirty="0" err="1">
                <a:latin typeface="Book Antiqua" panose="02040602050305030304" pitchFamily="18" charset="0"/>
              </a:rPr>
              <a:t>Farirai</a:t>
            </a:r>
            <a:r>
              <a:rPr lang="en-ZW" altLang="en-US" sz="2800" b="1" dirty="0">
                <a:latin typeface="Book Antiqua" panose="02040602050305030304" pitchFamily="18" charset="0"/>
              </a:rPr>
              <a:t> Dube</a:t>
            </a:r>
          </a:p>
        </p:txBody>
      </p:sp>
    </p:spTree>
    <p:extLst>
      <p:ext uri="{BB962C8B-B14F-4D97-AF65-F5344CB8AC3E}">
        <p14:creationId xmlns:p14="http://schemas.microsoft.com/office/powerpoint/2010/main" val="98063888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969B-5FB1-EFF5-4D66-0BFFA8EAA9F3}"/>
              </a:ext>
            </a:extLst>
          </p:cNvPr>
          <p:cNvSpPr>
            <a:spLocks noGrp="1"/>
          </p:cNvSpPr>
          <p:nvPr>
            <p:ph type="title"/>
          </p:nvPr>
        </p:nvSpPr>
        <p:spPr>
          <a:xfrm>
            <a:off x="0" y="-14281"/>
            <a:ext cx="10515600" cy="579844"/>
          </a:xfrm>
        </p:spPr>
        <p:txBody>
          <a:bodyPr>
            <a:noAutofit/>
          </a:bodyPr>
          <a:lstStyle/>
          <a:p>
            <a:r>
              <a:rPr lang="en-US" sz="3800" b="1" dirty="0">
                <a:solidFill>
                  <a:schemeClr val="tx1"/>
                </a:solidFill>
                <a:effectLst/>
                <a:ea typeface="Calibri" panose="020F0502020204030204" pitchFamily="34" charset="0"/>
                <a:cs typeface="Times New Roman" panose="02020603050405020304" pitchFamily="18" charset="0"/>
              </a:rPr>
              <a:t>5. Alignment Reality Check on IPEC</a:t>
            </a:r>
            <a:endParaRPr lang="en-ZW" sz="3800" b="1" dirty="0">
              <a:solidFill>
                <a:schemeClr val="tx1"/>
              </a:solidFill>
            </a:endParaRPr>
          </a:p>
        </p:txBody>
      </p:sp>
      <p:sp>
        <p:nvSpPr>
          <p:cNvPr id="3" name="Content Placeholder 2">
            <a:extLst>
              <a:ext uri="{FF2B5EF4-FFF2-40B4-BE49-F238E27FC236}">
                <a16:creationId xmlns:a16="http://schemas.microsoft.com/office/drawing/2014/main" id="{934AD62D-3CD6-04C4-5938-3849A80D9DE0}"/>
              </a:ext>
            </a:extLst>
          </p:cNvPr>
          <p:cNvSpPr>
            <a:spLocks noGrp="1"/>
          </p:cNvSpPr>
          <p:nvPr>
            <p:ph idx="1"/>
          </p:nvPr>
        </p:nvSpPr>
        <p:spPr>
          <a:xfrm>
            <a:off x="0" y="503840"/>
            <a:ext cx="10515600" cy="664352"/>
          </a:xfrm>
        </p:spPr>
        <p:txBody>
          <a:bodyPr>
            <a:normAutofit/>
          </a:bodyPr>
          <a:lstStyle/>
          <a:p>
            <a:pPr marL="0" indent="0">
              <a:buNone/>
            </a:pPr>
            <a:r>
              <a:rPr lang="en-US" sz="2000" dirty="0">
                <a:latin typeface="+mj-lt"/>
              </a:rPr>
              <a:t>5.1.  What the law demands (in general)</a:t>
            </a:r>
            <a:endParaRPr lang="en-ZW" sz="2000" dirty="0">
              <a:latin typeface="+mj-lt"/>
            </a:endParaRPr>
          </a:p>
        </p:txBody>
      </p:sp>
      <p:sp>
        <p:nvSpPr>
          <p:cNvPr id="5" name="TextBox 4">
            <a:extLst>
              <a:ext uri="{FF2B5EF4-FFF2-40B4-BE49-F238E27FC236}">
                <a16:creationId xmlns:a16="http://schemas.microsoft.com/office/drawing/2014/main" id="{AFE32E33-D7E2-FB25-973A-96EFA831A312}"/>
              </a:ext>
            </a:extLst>
          </p:cNvPr>
          <p:cNvSpPr txBox="1"/>
          <p:nvPr/>
        </p:nvSpPr>
        <p:spPr>
          <a:xfrm>
            <a:off x="2143125" y="762357"/>
            <a:ext cx="10048875" cy="6095643"/>
          </a:xfrm>
          <a:prstGeom prst="rect">
            <a:avLst/>
          </a:prstGeom>
          <a:noFill/>
        </p:spPr>
        <p:txBody>
          <a:bodyPr wrap="square">
            <a:spAutoFit/>
          </a:bodyPr>
          <a:lstStyle/>
          <a:p>
            <a:pPr marL="0" indent="0">
              <a:lnSpc>
                <a:spcPct val="107000"/>
              </a:lnSpc>
              <a:spcAft>
                <a:spcPts val="800"/>
              </a:spcAft>
              <a:buNone/>
            </a:pPr>
            <a:r>
              <a:rPr lang="en-US" sz="2400" kern="100" dirty="0" err="1">
                <a:effectLst/>
                <a:latin typeface="+mj-lt"/>
                <a:ea typeface="Calibri" panose="020F0502020204030204" pitchFamily="34" charset="0"/>
                <a:cs typeface="Times New Roman" panose="02020603050405020304" pitchFamily="18" charset="0"/>
              </a:rPr>
              <a:t>Ipec</a:t>
            </a:r>
            <a:r>
              <a:rPr lang="en-US" sz="2400" kern="100" dirty="0">
                <a:effectLst/>
                <a:latin typeface="+mj-lt"/>
                <a:ea typeface="Calibri" panose="020F0502020204030204" pitchFamily="34" charset="0"/>
                <a:cs typeface="Times New Roman" panose="02020603050405020304" pitchFamily="18" charset="0"/>
              </a:rPr>
              <a:t> is required to carry out </a:t>
            </a:r>
            <a:r>
              <a:rPr lang="en-US" sz="2400" b="1" kern="100" dirty="0">
                <a:effectLst/>
                <a:latin typeface="+mj-lt"/>
                <a:ea typeface="Calibri" panose="020F0502020204030204" pitchFamily="34" charset="0"/>
                <a:cs typeface="Times New Roman" panose="02020603050405020304" pitchFamily="18" charset="0"/>
              </a:rPr>
              <a:t>statutory functions</a:t>
            </a:r>
            <a:r>
              <a:rPr lang="en-US" sz="2400" kern="100" dirty="0">
                <a:effectLst/>
                <a:latin typeface="+mj-lt"/>
                <a:ea typeface="Calibri" panose="020F0502020204030204" pitchFamily="34" charset="0"/>
                <a:cs typeface="Times New Roman" panose="02020603050405020304" pitchFamily="18" charset="0"/>
              </a:rPr>
              <a:t> in a manner which:</a:t>
            </a:r>
            <a:endParaRPr lang="en-ZA" sz="24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effectLst/>
                <a:latin typeface="+mj-lt"/>
                <a:ea typeface="Calibri" panose="020F0502020204030204" pitchFamily="34" charset="0"/>
                <a:cs typeface="Times New Roman" panose="02020603050405020304" pitchFamily="18" charset="0"/>
              </a:rPr>
              <a:t>is </a:t>
            </a:r>
            <a:r>
              <a:rPr lang="en-US" sz="2400" b="1" kern="100" dirty="0">
                <a:effectLst/>
                <a:latin typeface="+mj-lt"/>
                <a:ea typeface="Calibri" panose="020F0502020204030204" pitchFamily="34" charset="0"/>
                <a:cs typeface="Times New Roman" panose="02020603050405020304" pitchFamily="18" charset="0"/>
              </a:rPr>
              <a:t>impartial, clear and open</a:t>
            </a:r>
            <a:r>
              <a:rPr lang="en-US" sz="2400" kern="100" dirty="0">
                <a:effectLst/>
                <a:latin typeface="+mj-lt"/>
                <a:ea typeface="Calibri" panose="020F0502020204030204" pitchFamily="34" charset="0"/>
                <a:cs typeface="Times New Roman" panose="02020603050405020304" pitchFamily="18" charset="0"/>
              </a:rPr>
              <a:t> and to observe Section 194 Provisions of the Constitution, S.6(1) of the Funds Act.</a:t>
            </a:r>
          </a:p>
          <a:p>
            <a:pPr marL="342900" indent="-342900">
              <a:lnSpc>
                <a:spcPct val="107000"/>
              </a:lnSpc>
              <a:buFont typeface="Wingdings" panose="05000000000000000000" pitchFamily="2" charset="2"/>
              <a:buChar char=""/>
            </a:pPr>
            <a:r>
              <a:rPr lang="en-US" sz="2400" kern="100" dirty="0">
                <a:effectLst/>
                <a:latin typeface="+mj-lt"/>
                <a:ea typeface="Calibri" panose="020F0502020204030204" pitchFamily="34" charset="0"/>
                <a:cs typeface="Times New Roman" panose="02020603050405020304" pitchFamily="18" charset="0"/>
              </a:rPr>
              <a:t>Is </a:t>
            </a:r>
            <a:r>
              <a:rPr lang="en-US" sz="2400" b="1" kern="100" dirty="0">
                <a:effectLst/>
                <a:latin typeface="+mj-lt"/>
                <a:ea typeface="Calibri" panose="020F0502020204030204" pitchFamily="34" charset="0"/>
                <a:cs typeface="Times New Roman" panose="02020603050405020304" pitchFamily="18" charset="0"/>
              </a:rPr>
              <a:t>impartial, fair, equitable</a:t>
            </a:r>
            <a:r>
              <a:rPr lang="en-US" sz="2400" kern="100" dirty="0">
                <a:effectLst/>
                <a:latin typeface="+mj-lt"/>
                <a:ea typeface="Calibri" panose="020F0502020204030204" pitchFamily="34" charset="0"/>
                <a:cs typeface="Times New Roman" panose="02020603050405020304" pitchFamily="18" charset="0"/>
              </a:rPr>
              <a:t> and without </a:t>
            </a:r>
            <a:r>
              <a:rPr lang="en-US" sz="2400" b="1" kern="100" dirty="0">
                <a:effectLst/>
                <a:latin typeface="+mj-lt"/>
                <a:ea typeface="Calibri" panose="020F0502020204030204" pitchFamily="34" charset="0"/>
                <a:cs typeface="Times New Roman" panose="02020603050405020304" pitchFamily="18" charset="0"/>
              </a:rPr>
              <a:t>bias</a:t>
            </a:r>
            <a:r>
              <a:rPr lang="en-US" sz="2400" kern="100" dirty="0">
                <a:effectLst/>
                <a:latin typeface="+mj-lt"/>
                <a:ea typeface="Calibri" panose="020F0502020204030204" pitchFamily="34" charset="0"/>
                <a:cs typeface="Times New Roman" panose="02020603050405020304" pitchFamily="18" charset="0"/>
              </a:rPr>
              <a:t> (S.194 of the Constitution).</a:t>
            </a:r>
            <a:endParaRPr lang="en-ZW" sz="2400" dirty="0"/>
          </a:p>
          <a:p>
            <a:pPr marL="342900" lvl="0" indent="-342900">
              <a:lnSpc>
                <a:spcPct val="107000"/>
              </a:lnSpc>
              <a:buFont typeface="Wingdings" panose="05000000000000000000" pitchFamily="2" charset="2"/>
              <a:buChar char=""/>
            </a:pPr>
            <a:r>
              <a:rPr lang="en-US" sz="2400" kern="100" dirty="0">
                <a:effectLst/>
                <a:latin typeface="+mj-lt"/>
                <a:ea typeface="Calibri" panose="020F0502020204030204" pitchFamily="34" charset="0"/>
                <a:cs typeface="Times New Roman" panose="02020603050405020304" pitchFamily="18" charset="0"/>
              </a:rPr>
              <a:t>Adopts </a:t>
            </a:r>
            <a:r>
              <a:rPr lang="en-US" sz="2400" b="1" kern="100" dirty="0">
                <a:effectLst/>
                <a:latin typeface="+mj-lt"/>
                <a:ea typeface="Calibri" panose="020F0502020204030204" pitchFamily="34" charset="0"/>
                <a:cs typeface="Times New Roman" panose="02020603050405020304" pitchFamily="18" charset="0"/>
              </a:rPr>
              <a:t>fair</a:t>
            </a:r>
            <a:r>
              <a:rPr lang="en-US" sz="2400" kern="100" dirty="0">
                <a:effectLst/>
                <a:latin typeface="+mj-lt"/>
                <a:ea typeface="Calibri" panose="020F0502020204030204" pitchFamily="34" charset="0"/>
                <a:cs typeface="Times New Roman" panose="02020603050405020304" pitchFamily="18" charset="0"/>
              </a:rPr>
              <a:t> </a:t>
            </a:r>
            <a:r>
              <a:rPr lang="en-US" sz="2400" b="1" kern="100" dirty="0">
                <a:effectLst/>
                <a:latin typeface="+mj-lt"/>
                <a:ea typeface="Calibri" panose="020F0502020204030204" pitchFamily="34" charset="0"/>
                <a:cs typeface="Times New Roman" panose="02020603050405020304" pitchFamily="18" charset="0"/>
              </a:rPr>
              <a:t>transparent</a:t>
            </a:r>
            <a:r>
              <a:rPr lang="en-US" sz="2400" kern="100" dirty="0">
                <a:effectLst/>
                <a:latin typeface="+mj-lt"/>
                <a:ea typeface="Calibri" panose="020F0502020204030204" pitchFamily="34" charset="0"/>
                <a:cs typeface="Times New Roman" panose="02020603050405020304" pitchFamily="18" charset="0"/>
              </a:rPr>
              <a:t> and </a:t>
            </a:r>
            <a:r>
              <a:rPr lang="en-US" sz="2400" b="1" kern="100" dirty="0">
                <a:effectLst/>
                <a:latin typeface="+mj-lt"/>
                <a:ea typeface="Calibri" panose="020F0502020204030204" pitchFamily="34" charset="0"/>
                <a:cs typeface="Times New Roman" panose="02020603050405020304" pitchFamily="18" charset="0"/>
              </a:rPr>
              <a:t>consistent measures</a:t>
            </a:r>
            <a:r>
              <a:rPr lang="en-US" sz="2400" kern="100" dirty="0">
                <a:effectLst/>
                <a:latin typeface="+mj-lt"/>
                <a:ea typeface="Calibri" panose="020F0502020204030204" pitchFamily="34" charset="0"/>
                <a:cs typeface="Times New Roman" panose="02020603050405020304" pitchFamily="18" charset="0"/>
              </a:rPr>
              <a:t> (S</a:t>
            </a:r>
            <a:r>
              <a:rPr lang="en-US" sz="2400" kern="100" dirty="0">
                <a:latin typeface="+mj-lt"/>
                <a:ea typeface="Calibri" panose="020F0502020204030204" pitchFamily="34" charset="0"/>
                <a:cs typeface="Times New Roman" panose="02020603050405020304" pitchFamily="18" charset="0"/>
              </a:rPr>
              <a:t>.</a:t>
            </a:r>
            <a:r>
              <a:rPr lang="en-US" sz="2400" kern="100" dirty="0">
                <a:effectLst/>
                <a:latin typeface="+mj-lt"/>
                <a:ea typeface="Calibri" panose="020F0502020204030204" pitchFamily="34" charset="0"/>
                <a:cs typeface="Times New Roman" panose="02020603050405020304" pitchFamily="18" charset="0"/>
              </a:rPr>
              <a:t>6(2) of the Funds Act).</a:t>
            </a:r>
          </a:p>
          <a:p>
            <a:pPr marL="342900" indent="-342900">
              <a:lnSpc>
                <a:spcPct val="107000"/>
              </a:lnSpc>
              <a:buFont typeface="Wingdings" panose="05000000000000000000" pitchFamily="2" charset="2"/>
              <a:buChar char=""/>
            </a:pPr>
            <a:r>
              <a:rPr lang="en-US" sz="2400" kern="100" dirty="0">
                <a:effectLst/>
                <a:latin typeface="+mj-lt"/>
                <a:ea typeface="Calibri" panose="020F0502020204030204" pitchFamily="34" charset="0"/>
                <a:cs typeface="Times New Roman" panose="02020603050405020304" pitchFamily="18" charset="0"/>
              </a:rPr>
              <a:t>Is </a:t>
            </a:r>
            <a:r>
              <a:rPr lang="en-US" sz="2400" b="1" kern="100" dirty="0">
                <a:effectLst/>
                <a:latin typeface="+mj-lt"/>
                <a:ea typeface="Calibri" panose="020F0502020204030204" pitchFamily="34" charset="0"/>
                <a:cs typeface="Times New Roman" panose="02020603050405020304" pitchFamily="18" charset="0"/>
              </a:rPr>
              <a:t>prompt, lawful, efficient, reasonable, proportional, impartial</a:t>
            </a:r>
            <a:r>
              <a:rPr lang="en-US" sz="2400" kern="100" dirty="0">
                <a:effectLst/>
                <a:latin typeface="+mj-lt"/>
                <a:ea typeface="Calibri" panose="020F0502020204030204" pitchFamily="34" charset="0"/>
                <a:cs typeface="Times New Roman" panose="02020603050405020304" pitchFamily="18" charset="0"/>
              </a:rPr>
              <a:t> and both </a:t>
            </a:r>
            <a:r>
              <a:rPr lang="en-US" sz="2400" b="1" kern="100" dirty="0">
                <a:effectLst/>
                <a:latin typeface="+mj-lt"/>
                <a:ea typeface="Calibri" panose="020F0502020204030204" pitchFamily="34" charset="0"/>
                <a:cs typeface="Times New Roman" panose="02020603050405020304" pitchFamily="18" charset="0"/>
              </a:rPr>
              <a:t>substantively</a:t>
            </a:r>
            <a:r>
              <a:rPr lang="en-US" sz="2400" kern="100" dirty="0">
                <a:effectLst/>
                <a:latin typeface="+mj-lt"/>
                <a:ea typeface="Calibri" panose="020F0502020204030204" pitchFamily="34" charset="0"/>
                <a:cs typeface="Times New Roman" panose="02020603050405020304" pitchFamily="18" charset="0"/>
              </a:rPr>
              <a:t> and </a:t>
            </a:r>
            <a:r>
              <a:rPr lang="en-US" sz="2400" b="1" kern="100" dirty="0">
                <a:effectLst/>
                <a:latin typeface="+mj-lt"/>
                <a:ea typeface="Calibri" panose="020F0502020204030204" pitchFamily="34" charset="0"/>
                <a:cs typeface="Times New Roman" panose="02020603050405020304" pitchFamily="18" charset="0"/>
              </a:rPr>
              <a:t>procedurally</a:t>
            </a:r>
            <a:r>
              <a:rPr lang="en-US" sz="2400" kern="100" dirty="0">
                <a:effectLst/>
                <a:latin typeface="+mj-lt"/>
                <a:ea typeface="Calibri" panose="020F0502020204030204" pitchFamily="34" charset="0"/>
                <a:cs typeface="Times New Roman" panose="02020603050405020304" pitchFamily="18" charset="0"/>
              </a:rPr>
              <a:t> fair (S</a:t>
            </a:r>
            <a:r>
              <a:rPr lang="en-US" sz="2400" kern="100" dirty="0">
                <a:latin typeface="+mj-lt"/>
                <a:ea typeface="Calibri" panose="020F0502020204030204" pitchFamily="34" charset="0"/>
                <a:cs typeface="Times New Roman" panose="02020603050405020304" pitchFamily="18" charset="0"/>
              </a:rPr>
              <a:t>.</a:t>
            </a:r>
            <a:r>
              <a:rPr lang="en-US" sz="2400" kern="100" dirty="0">
                <a:effectLst/>
                <a:latin typeface="+mj-lt"/>
                <a:ea typeface="Calibri" panose="020F0502020204030204" pitchFamily="34" charset="0"/>
                <a:cs typeface="Times New Roman" panose="02020603050405020304" pitchFamily="18" charset="0"/>
              </a:rPr>
              <a:t>68 of the Constitution; S.2 of Justice Act).</a:t>
            </a:r>
            <a:endParaRPr lang="en-ZA" sz="24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b="1" kern="100" dirty="0" err="1">
                <a:effectLst/>
                <a:latin typeface="+mj-lt"/>
                <a:ea typeface="Calibri" panose="020F0502020204030204" pitchFamily="34" charset="0"/>
                <a:cs typeface="Times New Roman" panose="02020603050405020304" pitchFamily="18" charset="0"/>
              </a:rPr>
              <a:t>Minimises</a:t>
            </a:r>
            <a:r>
              <a:rPr lang="en-US" sz="2400" kern="100" dirty="0">
                <a:effectLst/>
                <a:latin typeface="+mj-lt"/>
                <a:ea typeface="Calibri" panose="020F0502020204030204" pitchFamily="34" charset="0"/>
                <a:cs typeface="Times New Roman" panose="02020603050405020304" pitchFamily="18" charset="0"/>
              </a:rPr>
              <a:t> conflict of interest and disputes among stakeholders (S.6(2) Funds Act.</a:t>
            </a:r>
            <a:endParaRPr lang="en-ZA" sz="24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b="1" kern="100" dirty="0">
                <a:effectLst/>
                <a:latin typeface="+mj-lt"/>
                <a:ea typeface="Calibri" panose="020F0502020204030204" pitchFamily="34" charset="0"/>
                <a:cs typeface="Times New Roman" panose="02020603050405020304" pitchFamily="18" charset="0"/>
              </a:rPr>
              <a:t>Follows</a:t>
            </a:r>
            <a:r>
              <a:rPr lang="en-US" sz="2400" kern="100" dirty="0">
                <a:effectLst/>
                <a:latin typeface="+mj-lt"/>
                <a:ea typeface="Calibri" panose="020F0502020204030204" pitchFamily="34" charset="0"/>
                <a:cs typeface="Times New Roman" panose="02020603050405020304" pitchFamily="18" charset="0"/>
              </a:rPr>
              <a:t> due process and rules of natural justice which </a:t>
            </a:r>
            <a:r>
              <a:rPr lang="en-US" sz="2400" b="1" kern="100" dirty="0">
                <a:effectLst/>
                <a:latin typeface="+mj-lt"/>
                <a:ea typeface="Calibri" panose="020F0502020204030204" pitchFamily="34" charset="0"/>
                <a:cs typeface="Times New Roman" panose="02020603050405020304" pitchFamily="18" charset="0"/>
              </a:rPr>
              <a:t>creates</a:t>
            </a:r>
            <a:r>
              <a:rPr lang="en-US" sz="2400" kern="100" dirty="0">
                <a:effectLst/>
                <a:latin typeface="+mj-lt"/>
                <a:ea typeface="Calibri" panose="020F0502020204030204" pitchFamily="34" charset="0"/>
                <a:cs typeface="Times New Roman" panose="02020603050405020304" pitchFamily="18" charset="0"/>
              </a:rPr>
              <a:t> an environment conducive to the </a:t>
            </a:r>
            <a:r>
              <a:rPr lang="en-US" sz="2400" b="1" kern="100" dirty="0">
                <a:effectLst/>
                <a:latin typeface="+mj-lt"/>
                <a:ea typeface="Calibri" panose="020F0502020204030204" pitchFamily="34" charset="0"/>
                <a:cs typeface="Times New Roman" panose="02020603050405020304" pitchFamily="18" charset="0"/>
              </a:rPr>
              <a:t>establishment, growth</a:t>
            </a:r>
            <a:r>
              <a:rPr lang="en-US" sz="2400" kern="100" dirty="0">
                <a:effectLst/>
                <a:latin typeface="+mj-lt"/>
                <a:ea typeface="Calibri" panose="020F0502020204030204" pitchFamily="34" charset="0"/>
                <a:cs typeface="Times New Roman" panose="02020603050405020304" pitchFamily="18" charset="0"/>
              </a:rPr>
              <a:t> and </a:t>
            </a:r>
            <a:r>
              <a:rPr lang="en-US" sz="2400" b="1" kern="100" dirty="0">
                <a:effectLst/>
                <a:latin typeface="+mj-lt"/>
                <a:ea typeface="Calibri" panose="020F0502020204030204" pitchFamily="34" charset="0"/>
                <a:cs typeface="Times New Roman" panose="02020603050405020304" pitchFamily="18" charset="0"/>
              </a:rPr>
              <a:t>development</a:t>
            </a:r>
            <a:r>
              <a:rPr lang="en-US" sz="2400" kern="100" dirty="0">
                <a:effectLst/>
                <a:latin typeface="+mj-lt"/>
                <a:ea typeface="Calibri" panose="020F0502020204030204" pitchFamily="34" charset="0"/>
                <a:cs typeface="Times New Roman" panose="02020603050405020304" pitchFamily="18" charset="0"/>
              </a:rPr>
              <a:t> of funds (S.6(2) of Funds Act).</a:t>
            </a:r>
            <a:endParaRPr lang="en-ZA" sz="2400" kern="100" dirty="0">
              <a:effectLst/>
              <a:latin typeface="+mj-lt"/>
              <a:ea typeface="Calibri" panose="020F0502020204030204" pitchFamily="34" charset="0"/>
              <a:cs typeface="Times New Roman" panose="02020603050405020304" pitchFamily="18" charset="0"/>
            </a:endParaRPr>
          </a:p>
        </p:txBody>
      </p:sp>
      <p:pic>
        <p:nvPicPr>
          <p:cNvPr id="6" name="Picture 5" descr="A blue and gold logo&#10;&#10;Description automatically generated">
            <a:extLst>
              <a:ext uri="{FF2B5EF4-FFF2-40B4-BE49-F238E27FC236}">
                <a16:creationId xmlns:a16="http://schemas.microsoft.com/office/drawing/2014/main" id="{591A4A57-4349-2F59-9E85-5FF3B12DC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3271"/>
            <a:ext cx="2143125" cy="2143125"/>
          </a:xfrm>
          <a:prstGeom prst="rect">
            <a:avLst/>
          </a:prstGeom>
        </p:spPr>
      </p:pic>
    </p:spTree>
    <p:extLst>
      <p:ext uri="{BB962C8B-B14F-4D97-AF65-F5344CB8AC3E}">
        <p14:creationId xmlns:p14="http://schemas.microsoft.com/office/powerpoint/2010/main" val="62745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3F504-7CAA-E3A9-87D5-31C1E6BCC662}"/>
              </a:ext>
            </a:extLst>
          </p:cNvPr>
          <p:cNvSpPr>
            <a:spLocks noGrp="1"/>
          </p:cNvSpPr>
          <p:nvPr>
            <p:ph idx="1"/>
          </p:nvPr>
        </p:nvSpPr>
        <p:spPr>
          <a:xfrm>
            <a:off x="2253005" y="113121"/>
            <a:ext cx="9736519" cy="6645898"/>
          </a:xfrm>
        </p:spPr>
        <p:txBody>
          <a:bodyPr>
            <a:normAutofit fontScale="85000" lnSpcReduction="20000"/>
          </a:bodyPr>
          <a:lstStyle/>
          <a:p>
            <a:pPr marL="342900" lvl="0" indent="-342900">
              <a:lnSpc>
                <a:spcPct val="107000"/>
              </a:lnSpc>
              <a:buFont typeface="Wingdings" panose="05000000000000000000" pitchFamily="2" charset="2"/>
              <a:buChar char=""/>
            </a:pPr>
            <a:r>
              <a:rPr lang="en-US" sz="2800" kern="100" dirty="0">
                <a:effectLst/>
                <a:latin typeface="+mj-lt"/>
                <a:ea typeface="Calibri" panose="020F0502020204030204" pitchFamily="34" charset="0"/>
                <a:cs typeface="Times New Roman" panose="02020603050405020304" pitchFamily="18" charset="0"/>
              </a:rPr>
              <a:t>Shows </a:t>
            </a:r>
            <a:r>
              <a:rPr lang="en-US" sz="2800" b="1" kern="100" dirty="0">
                <a:effectLst/>
                <a:latin typeface="+mj-lt"/>
                <a:ea typeface="Calibri" panose="020F0502020204030204" pitchFamily="34" charset="0"/>
                <a:cs typeface="Times New Roman" panose="02020603050405020304" pitchFamily="18" charset="0"/>
              </a:rPr>
              <a:t>efficient</a:t>
            </a:r>
            <a:r>
              <a:rPr lang="en-US" sz="2800" kern="100" dirty="0">
                <a:effectLst/>
                <a:latin typeface="+mj-lt"/>
                <a:ea typeface="Calibri" panose="020F0502020204030204" pitchFamily="34" charset="0"/>
                <a:cs typeface="Times New Roman" panose="02020603050405020304" pitchFamily="18" charset="0"/>
              </a:rPr>
              <a:t> and </a:t>
            </a:r>
            <a:r>
              <a:rPr lang="en-US" sz="2800" b="1" kern="100" dirty="0">
                <a:effectLst/>
                <a:latin typeface="+mj-lt"/>
                <a:ea typeface="Calibri" panose="020F0502020204030204" pitchFamily="34" charset="0"/>
                <a:cs typeface="Times New Roman" panose="02020603050405020304" pitchFamily="18" charset="0"/>
              </a:rPr>
              <a:t>economic use of resources and an orientation</a:t>
            </a:r>
            <a:r>
              <a:rPr lang="en-US" sz="2800" kern="100" dirty="0">
                <a:effectLst/>
                <a:latin typeface="+mj-lt"/>
                <a:ea typeface="Calibri" panose="020F0502020204030204" pitchFamily="34" charset="0"/>
                <a:cs typeface="Times New Roman" panose="02020603050405020304" pitchFamily="18" charset="0"/>
              </a:rPr>
              <a:t> towards development (S.194 of the Constitution).</a:t>
            </a:r>
          </a:p>
          <a:p>
            <a:pPr marL="342900" indent="-342900">
              <a:lnSpc>
                <a:spcPct val="107000"/>
              </a:lnSpc>
              <a:buFont typeface="Wingdings" panose="05000000000000000000" pitchFamily="2" charset="2"/>
              <a:buChar char=""/>
            </a:pPr>
            <a:r>
              <a:rPr lang="en-US" kern="100" dirty="0">
                <a:latin typeface="+mj-lt"/>
                <a:ea typeface="Calibri" panose="020F0502020204030204" pitchFamily="34" charset="0"/>
                <a:cs typeface="Times New Roman" panose="02020603050405020304" pitchFamily="18" charset="0"/>
              </a:rPr>
              <a:t>Demonstrates</a:t>
            </a:r>
            <a:r>
              <a:rPr lang="en-US" sz="2800" kern="100" dirty="0">
                <a:effectLst/>
                <a:latin typeface="+mj-lt"/>
                <a:ea typeface="Calibri" panose="020F0502020204030204" pitchFamily="34" charset="0"/>
                <a:cs typeface="Times New Roman" panose="02020603050405020304" pitchFamily="18" charset="0"/>
              </a:rPr>
              <a:t> high </a:t>
            </a:r>
            <a:r>
              <a:rPr lang="en-US" sz="2800" b="1" kern="100" dirty="0">
                <a:effectLst/>
                <a:latin typeface="+mj-lt"/>
                <a:ea typeface="Calibri" panose="020F0502020204030204" pitchFamily="34" charset="0"/>
                <a:cs typeface="Times New Roman" panose="02020603050405020304" pitchFamily="18" charset="0"/>
              </a:rPr>
              <a:t>standards of professional ethics</a:t>
            </a:r>
            <a:r>
              <a:rPr lang="en-US" sz="2800" kern="100" dirty="0">
                <a:effectLst/>
                <a:latin typeface="+mj-lt"/>
                <a:ea typeface="Calibri" panose="020F0502020204030204" pitchFamily="34" charset="0"/>
                <a:cs typeface="Times New Roman" panose="02020603050405020304" pitchFamily="18" charset="0"/>
              </a:rPr>
              <a:t> (S.194 of the Constitution).</a:t>
            </a:r>
            <a:endParaRPr lang="en-ZA" sz="28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800" kern="100" dirty="0">
                <a:solidFill>
                  <a:schemeClr val="tx1"/>
                </a:solidFill>
                <a:effectLst/>
                <a:latin typeface="+mj-lt"/>
                <a:ea typeface="Calibri" panose="020F0502020204030204" pitchFamily="34" charset="0"/>
                <a:cs typeface="Times New Roman" panose="02020603050405020304" pitchFamily="18" charset="0"/>
              </a:rPr>
              <a:t>Is </a:t>
            </a:r>
            <a:r>
              <a:rPr lang="en-US" sz="2800" b="1" kern="100" dirty="0">
                <a:solidFill>
                  <a:schemeClr val="tx1"/>
                </a:solidFill>
                <a:effectLst/>
                <a:latin typeface="+mj-lt"/>
                <a:ea typeface="Calibri" panose="020F0502020204030204" pitchFamily="34" charset="0"/>
                <a:cs typeface="Times New Roman" panose="02020603050405020304" pitchFamily="18" charset="0"/>
              </a:rPr>
              <a:t>responsive</a:t>
            </a:r>
            <a:r>
              <a:rPr lang="en-US" sz="2800" kern="100" dirty="0">
                <a:solidFill>
                  <a:schemeClr val="tx1"/>
                </a:solidFill>
                <a:effectLst/>
                <a:latin typeface="+mj-lt"/>
                <a:ea typeface="Calibri" panose="020F0502020204030204" pitchFamily="34" charset="0"/>
                <a:cs typeface="Times New Roman" panose="02020603050405020304" pitchFamily="18" charset="0"/>
              </a:rPr>
              <a:t> to people’s needs, demonstrates </a:t>
            </a:r>
            <a:r>
              <a:rPr lang="en-US" sz="2800" b="1" kern="100" dirty="0">
                <a:solidFill>
                  <a:schemeClr val="tx1"/>
                </a:solidFill>
                <a:effectLst/>
                <a:latin typeface="+mj-lt"/>
                <a:ea typeface="Calibri" panose="020F0502020204030204" pitchFamily="34" charset="0"/>
                <a:cs typeface="Times New Roman" panose="02020603050405020304" pitchFamily="18" charset="0"/>
              </a:rPr>
              <a:t>transparency</a:t>
            </a:r>
            <a:r>
              <a:rPr lang="en-US" sz="2800" kern="100" dirty="0">
                <a:solidFill>
                  <a:schemeClr val="tx1"/>
                </a:solidFill>
                <a:effectLst/>
                <a:latin typeface="+mj-lt"/>
                <a:ea typeface="Calibri" panose="020F0502020204030204" pitchFamily="34" charset="0"/>
                <a:cs typeface="Times New Roman" panose="02020603050405020304" pitchFamily="18" charset="0"/>
              </a:rPr>
              <a:t> in providing the public with </a:t>
            </a:r>
            <a:r>
              <a:rPr lang="en-US" sz="2800" b="1" kern="100" dirty="0">
                <a:solidFill>
                  <a:schemeClr val="tx1"/>
                </a:solidFill>
                <a:effectLst/>
                <a:latin typeface="+mj-lt"/>
                <a:ea typeface="Calibri" panose="020F0502020204030204" pitchFamily="34" charset="0"/>
                <a:cs typeface="Times New Roman" panose="02020603050405020304" pitchFamily="18" charset="0"/>
              </a:rPr>
              <a:t>timely accessible</a:t>
            </a:r>
            <a:r>
              <a:rPr lang="en-US" sz="2800" kern="100" dirty="0">
                <a:solidFill>
                  <a:schemeClr val="tx1"/>
                </a:solidFill>
                <a:effectLst/>
                <a:latin typeface="+mj-lt"/>
                <a:ea typeface="Calibri" panose="020F0502020204030204" pitchFamily="34" charset="0"/>
                <a:cs typeface="Times New Roman" panose="02020603050405020304" pitchFamily="18" charset="0"/>
              </a:rPr>
              <a:t> and </a:t>
            </a:r>
            <a:r>
              <a:rPr lang="en-US" sz="2800" b="1" kern="100" dirty="0">
                <a:solidFill>
                  <a:schemeClr val="tx1"/>
                </a:solidFill>
                <a:effectLst/>
                <a:latin typeface="+mj-lt"/>
                <a:ea typeface="Calibri" panose="020F0502020204030204" pitchFamily="34" charset="0"/>
                <a:cs typeface="Times New Roman" panose="02020603050405020304" pitchFamily="18" charset="0"/>
              </a:rPr>
              <a:t>accurate</a:t>
            </a:r>
            <a:r>
              <a:rPr lang="en-US" sz="2800" kern="100" dirty="0">
                <a:solidFill>
                  <a:schemeClr val="tx1"/>
                </a:solidFill>
                <a:effectLst/>
                <a:latin typeface="+mj-lt"/>
                <a:ea typeface="Calibri" panose="020F0502020204030204" pitchFamily="34" charset="0"/>
                <a:cs typeface="Times New Roman" panose="02020603050405020304" pitchFamily="18" charset="0"/>
              </a:rPr>
              <a:t> information (S.195 of the Constitution),</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800" kern="100" dirty="0">
                <a:solidFill>
                  <a:schemeClr val="tx1"/>
                </a:solidFill>
                <a:effectLst/>
                <a:latin typeface="+mj-lt"/>
                <a:ea typeface="Calibri" panose="020F0502020204030204" pitchFamily="34" charset="0"/>
                <a:cs typeface="Times New Roman" panose="02020603050405020304" pitchFamily="18" charset="0"/>
              </a:rPr>
              <a:t>Is consistent with the purposes and objectives of the Constitution (S.196 of the Constitution).</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800" kern="100" dirty="0">
                <a:solidFill>
                  <a:schemeClr val="tx1"/>
                </a:solidFill>
                <a:effectLst/>
                <a:latin typeface="+mj-lt"/>
                <a:ea typeface="Calibri" panose="020F0502020204030204" pitchFamily="34" charset="0"/>
                <a:cs typeface="Times New Roman" panose="02020603050405020304" pitchFamily="18" charset="0"/>
              </a:rPr>
              <a:t>Demonstrates </a:t>
            </a:r>
            <a:r>
              <a:rPr lang="en-US" sz="2800" b="1" i="1" kern="100" dirty="0">
                <a:solidFill>
                  <a:schemeClr val="tx1"/>
                </a:solidFill>
                <a:effectLst/>
                <a:latin typeface="+mj-lt"/>
                <a:ea typeface="Calibri" panose="020F0502020204030204" pitchFamily="34" charset="0"/>
                <a:cs typeface="Times New Roman" panose="02020603050405020304" pitchFamily="18" charset="0"/>
              </a:rPr>
              <a:t>respect</a:t>
            </a:r>
            <a:r>
              <a:rPr lang="en-US" sz="2800" kern="100" dirty="0">
                <a:solidFill>
                  <a:schemeClr val="tx1"/>
                </a:solidFill>
                <a:effectLst/>
                <a:latin typeface="+mj-lt"/>
                <a:ea typeface="Calibri" panose="020F0502020204030204" pitchFamily="34" charset="0"/>
                <a:cs typeface="Times New Roman" panose="02020603050405020304" pitchFamily="18" charset="0"/>
              </a:rPr>
              <a:t> for the people and a </a:t>
            </a:r>
            <a:r>
              <a:rPr lang="en-US" sz="2800" b="1" i="1" kern="100" dirty="0">
                <a:solidFill>
                  <a:schemeClr val="tx1"/>
                </a:solidFill>
                <a:effectLst/>
                <a:latin typeface="+mj-lt"/>
                <a:ea typeface="Calibri" panose="020F0502020204030204" pitchFamily="34" charset="0"/>
                <a:cs typeface="Times New Roman" panose="02020603050405020304" pitchFamily="18" charset="0"/>
              </a:rPr>
              <a:t>willingness to serve</a:t>
            </a:r>
            <a:r>
              <a:rPr lang="en-US" sz="2800" kern="100" dirty="0">
                <a:solidFill>
                  <a:schemeClr val="tx1"/>
                </a:solidFill>
                <a:effectLst/>
                <a:latin typeface="+mj-lt"/>
                <a:ea typeface="Calibri" panose="020F0502020204030204" pitchFamily="34" charset="0"/>
                <a:cs typeface="Times New Roman" panose="02020603050405020304" pitchFamily="18" charset="0"/>
              </a:rPr>
              <a:t> and not to </a:t>
            </a:r>
            <a:r>
              <a:rPr lang="en-US" sz="2800" b="1" i="1" kern="100" dirty="0">
                <a:solidFill>
                  <a:schemeClr val="tx1"/>
                </a:solidFill>
                <a:effectLst/>
                <a:latin typeface="+mj-lt"/>
                <a:ea typeface="Calibri" panose="020F0502020204030204" pitchFamily="34" charset="0"/>
                <a:cs typeface="Times New Roman" panose="02020603050405020304" pitchFamily="18" charset="0"/>
              </a:rPr>
              <a:t>rule</a:t>
            </a:r>
            <a:r>
              <a:rPr lang="en-US" sz="2800" kern="100" dirty="0">
                <a:solidFill>
                  <a:schemeClr val="tx1"/>
                </a:solidFill>
                <a:effectLst/>
                <a:latin typeface="+mj-lt"/>
                <a:ea typeface="Calibri" panose="020F0502020204030204" pitchFamily="34" charset="0"/>
                <a:cs typeface="Times New Roman" panose="02020603050405020304" pitchFamily="18" charset="0"/>
              </a:rPr>
              <a:t> the people (S.196 of the Constitution).</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800" kern="100" dirty="0">
                <a:solidFill>
                  <a:schemeClr val="tx1"/>
                </a:solidFill>
                <a:effectLst/>
                <a:latin typeface="+mj-lt"/>
                <a:ea typeface="Calibri" panose="020F0502020204030204" pitchFamily="34" charset="0"/>
                <a:cs typeface="Times New Roman" panose="02020603050405020304" pitchFamily="18" charset="0"/>
              </a:rPr>
              <a:t>Promotes public </a:t>
            </a:r>
            <a:r>
              <a:rPr lang="en-US" sz="2800" b="1" i="1" kern="100" dirty="0">
                <a:solidFill>
                  <a:schemeClr val="tx1"/>
                </a:solidFill>
                <a:effectLst/>
                <a:latin typeface="+mj-lt"/>
                <a:ea typeface="Calibri" panose="020F0502020204030204" pitchFamily="34" charset="0"/>
                <a:cs typeface="Times New Roman" panose="02020603050405020304" pitchFamily="18" charset="0"/>
              </a:rPr>
              <a:t>confidence</a:t>
            </a:r>
            <a:r>
              <a:rPr lang="en-US" sz="2800" kern="100" dirty="0">
                <a:solidFill>
                  <a:schemeClr val="tx1"/>
                </a:solidFill>
                <a:effectLst/>
                <a:latin typeface="+mj-lt"/>
                <a:ea typeface="Calibri" panose="020F0502020204030204" pitchFamily="34" charset="0"/>
                <a:cs typeface="Times New Roman" panose="02020603050405020304" pitchFamily="18" charset="0"/>
              </a:rPr>
              <a:t> in the offices held (S.196 of the Constitution).</a:t>
            </a:r>
          </a:p>
          <a:p>
            <a:pPr marL="342900" lvl="0" indent="-342900">
              <a:lnSpc>
                <a:spcPct val="107000"/>
              </a:lnSpc>
              <a:buFont typeface="Wingdings" panose="05000000000000000000" pitchFamily="2" charset="2"/>
              <a:buChar char=""/>
            </a:pPr>
            <a:r>
              <a:rPr lang="en-US" sz="2800" kern="100" dirty="0">
                <a:solidFill>
                  <a:schemeClr val="tx1"/>
                </a:solidFill>
                <a:effectLst/>
                <a:latin typeface="+mj-lt"/>
                <a:ea typeface="Calibri" panose="020F0502020204030204" pitchFamily="34" charset="0"/>
                <a:cs typeface="Times New Roman" panose="02020603050405020304" pitchFamily="18" charset="0"/>
              </a:rPr>
              <a:t>Avoids </a:t>
            </a:r>
            <a:r>
              <a:rPr lang="en-US" sz="2800" b="1" i="1" kern="100" dirty="0">
                <a:solidFill>
                  <a:schemeClr val="tx1"/>
                </a:solidFill>
                <a:effectLst/>
                <a:latin typeface="+mj-lt"/>
                <a:ea typeface="Calibri" panose="020F0502020204030204" pitchFamily="34" charset="0"/>
                <a:cs typeface="Times New Roman" panose="02020603050405020304" pitchFamily="18" charset="0"/>
              </a:rPr>
              <a:t>conflicts</a:t>
            </a:r>
            <a:r>
              <a:rPr lang="en-US" sz="2800" kern="100" dirty="0">
                <a:solidFill>
                  <a:schemeClr val="tx1"/>
                </a:solidFill>
                <a:effectLst/>
                <a:latin typeface="+mj-lt"/>
                <a:ea typeface="Calibri" panose="020F0502020204030204" pitchFamily="34" charset="0"/>
                <a:cs typeface="Times New Roman" panose="02020603050405020304" pitchFamily="18" charset="0"/>
              </a:rPr>
              <a:t> between </a:t>
            </a:r>
            <a:r>
              <a:rPr lang="en-US" sz="2800" b="1" i="1" kern="100" dirty="0">
                <a:solidFill>
                  <a:schemeClr val="tx1"/>
                </a:solidFill>
                <a:effectLst/>
                <a:latin typeface="+mj-lt"/>
                <a:ea typeface="Calibri" panose="020F0502020204030204" pitchFamily="34" charset="0"/>
                <a:cs typeface="Times New Roman" panose="02020603050405020304" pitchFamily="18" charset="0"/>
              </a:rPr>
              <a:t>personal</a:t>
            </a:r>
            <a:r>
              <a:rPr lang="en-US" sz="2800" kern="100" dirty="0">
                <a:solidFill>
                  <a:schemeClr val="tx1"/>
                </a:solidFill>
                <a:effectLst/>
                <a:latin typeface="+mj-lt"/>
                <a:ea typeface="Calibri" panose="020F0502020204030204" pitchFamily="34" charset="0"/>
                <a:cs typeface="Times New Roman" panose="02020603050405020304" pitchFamily="18" charset="0"/>
              </a:rPr>
              <a:t> interests and </a:t>
            </a:r>
            <a:r>
              <a:rPr lang="en-US" sz="2800" b="1" i="1" kern="100" dirty="0">
                <a:solidFill>
                  <a:schemeClr val="tx1"/>
                </a:solidFill>
                <a:effectLst/>
                <a:latin typeface="+mj-lt"/>
                <a:ea typeface="Calibri" panose="020F0502020204030204" pitchFamily="34" charset="0"/>
                <a:cs typeface="Times New Roman" panose="02020603050405020304" pitchFamily="18" charset="0"/>
              </a:rPr>
              <a:t>public</a:t>
            </a:r>
            <a:r>
              <a:rPr lang="en-US" sz="2800" kern="100" dirty="0">
                <a:solidFill>
                  <a:schemeClr val="tx1"/>
                </a:solidFill>
                <a:effectLst/>
                <a:latin typeface="+mj-lt"/>
                <a:ea typeface="Calibri" panose="020F0502020204030204" pitchFamily="34" charset="0"/>
                <a:cs typeface="Times New Roman" panose="02020603050405020304" pitchFamily="18" charset="0"/>
              </a:rPr>
              <a:t> and </a:t>
            </a:r>
            <a:r>
              <a:rPr lang="en-US" sz="2800" b="1" i="1" kern="100" dirty="0">
                <a:solidFill>
                  <a:schemeClr val="tx1"/>
                </a:solidFill>
                <a:effectLst/>
                <a:latin typeface="+mj-lt"/>
                <a:ea typeface="Calibri" panose="020F0502020204030204" pitchFamily="34" charset="0"/>
                <a:cs typeface="Times New Roman" panose="02020603050405020304" pitchFamily="18" charset="0"/>
              </a:rPr>
              <a:t>official</a:t>
            </a:r>
            <a:r>
              <a:rPr lang="en-US" sz="2800" kern="100" dirty="0">
                <a:solidFill>
                  <a:schemeClr val="tx1"/>
                </a:solidFill>
                <a:effectLst/>
                <a:latin typeface="+mj-lt"/>
                <a:ea typeface="Calibri" panose="020F0502020204030204" pitchFamily="34" charset="0"/>
                <a:cs typeface="Times New Roman" panose="02020603050405020304" pitchFamily="18" charset="0"/>
              </a:rPr>
              <a:t> duties. (S.196 of the Constitution).</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2800" kern="100" dirty="0">
                <a:solidFill>
                  <a:schemeClr val="tx1"/>
                </a:solidFill>
                <a:effectLst/>
                <a:latin typeface="+mj-lt"/>
                <a:ea typeface="Calibri" panose="020F0502020204030204" pitchFamily="34" charset="0"/>
                <a:cs typeface="Times New Roman" panose="02020603050405020304" pitchFamily="18" charset="0"/>
              </a:rPr>
              <a:t>Does not </a:t>
            </a:r>
            <a:r>
              <a:rPr lang="en-US" sz="2800" b="1" i="1" kern="100" dirty="0">
                <a:solidFill>
                  <a:schemeClr val="tx1"/>
                </a:solidFill>
                <a:effectLst/>
                <a:latin typeface="+mj-lt"/>
                <a:ea typeface="Calibri" panose="020F0502020204030204" pitchFamily="34" charset="0"/>
                <a:cs typeface="Times New Roman" panose="02020603050405020304" pitchFamily="18" charset="0"/>
              </a:rPr>
              <a:t>demean</a:t>
            </a:r>
            <a:r>
              <a:rPr lang="en-US" sz="2800" kern="100" dirty="0">
                <a:solidFill>
                  <a:schemeClr val="tx1"/>
                </a:solidFill>
                <a:effectLst/>
                <a:latin typeface="+mj-lt"/>
                <a:ea typeface="Calibri" panose="020F0502020204030204" pitchFamily="34" charset="0"/>
                <a:cs typeface="Times New Roman" panose="02020603050405020304" pitchFamily="18" charset="0"/>
              </a:rPr>
              <a:t> its office (S.196 of the Constitution).</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marL="0" indent="0">
              <a:buNone/>
            </a:pPr>
            <a:endParaRPr lang="en-ZW" dirty="0"/>
          </a:p>
        </p:txBody>
      </p:sp>
      <p:pic>
        <p:nvPicPr>
          <p:cNvPr id="2" name="Picture 1" descr="A blue and gold logo&#10;&#10;Description automatically generated">
            <a:extLst>
              <a:ext uri="{FF2B5EF4-FFF2-40B4-BE49-F238E27FC236}">
                <a16:creationId xmlns:a16="http://schemas.microsoft.com/office/drawing/2014/main" id="{7C6D06C5-07BA-F608-F66D-9C760EE41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3271"/>
            <a:ext cx="2143125" cy="2143125"/>
          </a:xfrm>
          <a:prstGeom prst="rect">
            <a:avLst/>
          </a:prstGeom>
        </p:spPr>
      </p:pic>
    </p:spTree>
    <p:extLst>
      <p:ext uri="{BB962C8B-B14F-4D97-AF65-F5344CB8AC3E}">
        <p14:creationId xmlns:p14="http://schemas.microsoft.com/office/powerpoint/2010/main" val="254684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83B22-64BD-E8FB-EF52-775AAEB99D0D}"/>
              </a:ext>
            </a:extLst>
          </p:cNvPr>
          <p:cNvSpPr>
            <a:spLocks noGrp="1"/>
          </p:cNvSpPr>
          <p:nvPr>
            <p:ph idx="1"/>
          </p:nvPr>
        </p:nvSpPr>
        <p:spPr>
          <a:xfrm>
            <a:off x="1" y="0"/>
            <a:ext cx="12191998" cy="6176963"/>
          </a:xfrm>
        </p:spPr>
        <p:txBody>
          <a:bodyPr>
            <a:noAutofit/>
          </a:bodyPr>
          <a:lstStyle/>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5.2.  </a:t>
            </a:r>
            <a:r>
              <a:rPr lang="en-US" sz="2400" b="1" kern="100" dirty="0">
                <a:solidFill>
                  <a:schemeClr val="tx1"/>
                </a:solidFill>
                <a:effectLst/>
                <a:latin typeface="+mj-lt"/>
                <a:ea typeface="Calibri" panose="020F0502020204030204" pitchFamily="34" charset="0"/>
                <a:cs typeface="Times New Roman" panose="02020603050405020304" pitchFamily="18" charset="0"/>
              </a:rPr>
              <a:t>Decision Making </a:t>
            </a:r>
            <a:r>
              <a:rPr lang="en-US" sz="2400" kern="100" dirty="0">
                <a:solidFill>
                  <a:schemeClr val="tx1"/>
                </a:solidFill>
                <a:effectLst/>
                <a:latin typeface="+mj-lt"/>
                <a:ea typeface="Calibri" panose="020F0502020204030204" pitchFamily="34" charset="0"/>
                <a:cs typeface="Times New Roman" panose="02020603050405020304" pitchFamily="18" charset="0"/>
              </a:rPr>
              <a:t>	</a:t>
            </a: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In making decisions, </a:t>
            </a: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 is required to:</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Be objective, impartial, act with honesty and account for such decisions to the public (S.196 of the Constitution).</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Demonstrate discipline and commitment in the service of the people (S. 196 of the Constitution).</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latin typeface="+mj-lt"/>
                <a:ea typeface="Calibri" panose="020F0502020204030204" pitchFamily="34" charset="0"/>
                <a:cs typeface="Times New Roman" panose="02020603050405020304" pitchFamily="18" charset="0"/>
              </a:rPr>
              <a:t>R</a:t>
            </a:r>
            <a:r>
              <a:rPr lang="en-US" sz="2400" kern="100" dirty="0">
                <a:solidFill>
                  <a:schemeClr val="tx1"/>
                </a:solidFill>
                <a:effectLst/>
                <a:latin typeface="+mj-lt"/>
                <a:ea typeface="Calibri" panose="020F0502020204030204" pitchFamily="34" charset="0"/>
                <a:cs typeface="Times New Roman" panose="02020603050405020304" pitchFamily="18" charset="0"/>
              </a:rPr>
              <a:t>espect vested rights (S.2(k) of the Constitution).</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Respect the supremacy of the Constitution and the rule of law (Ss. 2 &amp; 3 of the Constitution).</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p:txBody>
      </p:sp>
      <p:pic>
        <p:nvPicPr>
          <p:cNvPr id="2" name="Picture 1" descr="A blue and gold logo&#10;&#10;Description automatically generated">
            <a:extLst>
              <a:ext uri="{FF2B5EF4-FFF2-40B4-BE49-F238E27FC236}">
                <a16:creationId xmlns:a16="http://schemas.microsoft.com/office/drawing/2014/main" id="{BEAC80C8-41A1-4B8B-C495-15CF6E41C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980" y="4580792"/>
            <a:ext cx="1951348" cy="1923508"/>
          </a:xfrm>
          <a:prstGeom prst="rect">
            <a:avLst/>
          </a:prstGeom>
        </p:spPr>
      </p:pic>
    </p:spTree>
    <p:extLst>
      <p:ext uri="{BB962C8B-B14F-4D97-AF65-F5344CB8AC3E}">
        <p14:creationId xmlns:p14="http://schemas.microsoft.com/office/powerpoint/2010/main" val="377596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83B22-64BD-E8FB-EF52-775AAEB99D0D}"/>
              </a:ext>
            </a:extLst>
          </p:cNvPr>
          <p:cNvSpPr>
            <a:spLocks noGrp="1"/>
          </p:cNvSpPr>
          <p:nvPr>
            <p:ph idx="1"/>
          </p:nvPr>
        </p:nvSpPr>
        <p:spPr>
          <a:xfrm>
            <a:off x="1809946" y="681037"/>
            <a:ext cx="10042688" cy="6176963"/>
          </a:xfrm>
        </p:spPr>
        <p:txBody>
          <a:bodyPr>
            <a:noAutofit/>
          </a:bodyPr>
          <a:lstStyle/>
          <a:p>
            <a:pPr marL="0" indent="0">
              <a:lnSpc>
                <a:spcPct val="107000"/>
              </a:lnSpc>
              <a:spcAft>
                <a:spcPts val="800"/>
              </a:spcAft>
              <a:buNone/>
            </a:pP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5.3.</a:t>
            </a:r>
            <a:r>
              <a:rPr lang="en-US" sz="2400" kern="100" dirty="0">
                <a:solidFill>
                  <a:schemeClr val="tx1"/>
                </a:solidFill>
                <a:latin typeface="+mj-lt"/>
                <a:ea typeface="Calibri" panose="020F0502020204030204" pitchFamily="34" charset="0"/>
                <a:cs typeface="Times New Roman" panose="02020603050405020304" pitchFamily="18" charset="0"/>
              </a:rPr>
              <a:t> </a:t>
            </a:r>
            <a:r>
              <a:rPr lang="en-US" sz="2400" b="1" kern="100" dirty="0">
                <a:solidFill>
                  <a:schemeClr val="tx1"/>
                </a:solidFill>
                <a:latin typeface="+mj-lt"/>
                <a:ea typeface="Calibri" panose="020F0502020204030204" pitchFamily="34" charset="0"/>
                <a:cs typeface="Times New Roman" panose="02020603050405020304" pitchFamily="18" charset="0"/>
              </a:rPr>
              <a:t>Verifying Evidence</a:t>
            </a:r>
            <a:endParaRPr lang="en-ZA" sz="2400" b="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5.3.1. Purporting to act in terms of Section 5(1) of the Funds Act, </a:t>
            </a: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 has done the following from 2018 to date:</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Issued 30 Statutory Instruments.</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Issued 203 Circulars, directives and guidelines.</a:t>
            </a:r>
          </a:p>
          <a:p>
            <a:pPr marL="342900" lvl="0" indent="-342900">
              <a:lnSpc>
                <a:spcPct val="107000"/>
              </a:lnSpc>
              <a:spcAft>
                <a:spcPts val="800"/>
              </a:spcAft>
              <a:buFont typeface="Wingdings" panose="05000000000000000000" pitchFamily="2" charset="2"/>
              <a:buChar char=""/>
            </a:pPr>
            <a:r>
              <a:rPr lang="en-US" sz="2400" dirty="0">
                <a:solidFill>
                  <a:schemeClr val="tx1"/>
                </a:solidFill>
                <a:effectLst/>
                <a:latin typeface="+mj-lt"/>
                <a:ea typeface="Calibri" panose="020F0502020204030204" pitchFamily="34" charset="0"/>
                <a:cs typeface="Times New Roman" panose="02020603050405020304" pitchFamily="18" charset="0"/>
              </a:rPr>
              <a:t>Done 14 on-site and off-site inspections.</a:t>
            </a:r>
          </a:p>
          <a:p>
            <a:pPr marL="342900" lvl="0" indent="-342900">
              <a:lnSpc>
                <a:spcPct val="107000"/>
              </a:lnSpc>
              <a:spcAft>
                <a:spcPts val="800"/>
              </a:spcAft>
              <a:buFont typeface="Wingdings" panose="05000000000000000000" pitchFamily="2" charset="2"/>
              <a:buChar char=""/>
            </a:pPr>
            <a:r>
              <a:rPr lang="en-ZW" sz="2400" dirty="0">
                <a:solidFill>
                  <a:schemeClr val="tx1"/>
                </a:solidFill>
                <a:latin typeface="+mj-lt"/>
              </a:rPr>
              <a:t>All well intention.</a:t>
            </a:r>
          </a:p>
        </p:txBody>
      </p:sp>
      <p:pic>
        <p:nvPicPr>
          <p:cNvPr id="2" name="Picture 1" descr="A blue and gold logo&#10;&#10;Description automatically generated">
            <a:extLst>
              <a:ext uri="{FF2B5EF4-FFF2-40B4-BE49-F238E27FC236}">
                <a16:creationId xmlns:a16="http://schemas.microsoft.com/office/drawing/2014/main" id="{BEAC80C8-41A1-4B8B-C495-15CF6E41C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50" y="0"/>
            <a:ext cx="1951348" cy="1923508"/>
          </a:xfrm>
          <a:prstGeom prst="rect">
            <a:avLst/>
          </a:prstGeom>
        </p:spPr>
      </p:pic>
    </p:spTree>
    <p:extLst>
      <p:ext uri="{BB962C8B-B14F-4D97-AF65-F5344CB8AC3E}">
        <p14:creationId xmlns:p14="http://schemas.microsoft.com/office/powerpoint/2010/main" val="67980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079743-A0BE-F1A2-0FC3-BF571FBF2BE1}"/>
              </a:ext>
            </a:extLst>
          </p:cNvPr>
          <p:cNvSpPr>
            <a:spLocks noGrp="1"/>
          </p:cNvSpPr>
          <p:nvPr>
            <p:ph idx="1"/>
          </p:nvPr>
        </p:nvSpPr>
        <p:spPr>
          <a:xfrm>
            <a:off x="0" y="0"/>
            <a:ext cx="12349113" cy="5853578"/>
          </a:xfrm>
        </p:spPr>
        <p:txBody>
          <a:bodyPr>
            <a:noAutofit/>
          </a:bodyPr>
          <a:lstStyle/>
          <a:p>
            <a:pPr>
              <a:buFont typeface="Wingdings" panose="05000000000000000000" pitchFamily="2" charset="2"/>
              <a:buChar char="v"/>
            </a:pPr>
            <a:r>
              <a:rPr lang="en-US" sz="2400" b="1" dirty="0">
                <a:latin typeface="+mj-lt"/>
              </a:rPr>
              <a:t>Q</a:t>
            </a:r>
            <a:r>
              <a:rPr lang="en-ZW" sz="2400" b="1" dirty="0" err="1">
                <a:latin typeface="+mj-lt"/>
              </a:rPr>
              <a:t>uestions</a:t>
            </a:r>
            <a:r>
              <a:rPr lang="en-ZW" sz="2400" b="1" dirty="0">
                <a:latin typeface="+mj-lt"/>
              </a:rPr>
              <a:t> asked</a:t>
            </a:r>
          </a:p>
          <a:p>
            <a:pPr>
              <a:buFont typeface="Wingdings" panose="05000000000000000000" pitchFamily="2" charset="2"/>
              <a:buChar char="Ø"/>
            </a:pPr>
            <a:r>
              <a:rPr lang="en-ZW" sz="2400" dirty="0">
                <a:latin typeface="+mj-lt"/>
              </a:rPr>
              <a:t>Is this not an over kill!!!</a:t>
            </a:r>
          </a:p>
          <a:p>
            <a:pPr>
              <a:buFont typeface="Wingdings" panose="05000000000000000000" pitchFamily="2" charset="2"/>
              <a:buChar char="Ø"/>
            </a:pPr>
            <a:r>
              <a:rPr lang="en-ZW" sz="2400" dirty="0">
                <a:latin typeface="+mj-lt"/>
              </a:rPr>
              <a:t>Burdening and expensive – killing both the regulated and industry they operate in?</a:t>
            </a:r>
          </a:p>
          <a:p>
            <a:pPr>
              <a:buFont typeface="Wingdings" panose="05000000000000000000" pitchFamily="2" charset="2"/>
              <a:buChar char="Ø"/>
            </a:pPr>
            <a:r>
              <a:rPr lang="en-ZW" sz="2400" dirty="0">
                <a:latin typeface="+mj-lt"/>
              </a:rPr>
              <a:t>Does it not impact negatively on firm performance as the focus shifts to compliance? </a:t>
            </a:r>
          </a:p>
          <a:p>
            <a:pPr>
              <a:buFont typeface="Wingdings" panose="05000000000000000000" pitchFamily="2" charset="2"/>
              <a:buChar char="Ø"/>
            </a:pPr>
            <a:r>
              <a:rPr lang="en-ZW" sz="2400" dirty="0">
                <a:latin typeface="+mj-lt"/>
              </a:rPr>
              <a:t>Does this not crowd out self regulation and with what outcomes?</a:t>
            </a:r>
          </a:p>
          <a:p>
            <a:pPr>
              <a:buFont typeface="Wingdings" panose="05000000000000000000" pitchFamily="2" charset="2"/>
              <a:buChar char="Ø"/>
            </a:pPr>
            <a:r>
              <a:rPr lang="en-ZW" sz="2400" dirty="0">
                <a:latin typeface="+mj-lt"/>
              </a:rPr>
              <a:t>What is best - behaviour change by coercion or by persuasion?</a:t>
            </a:r>
          </a:p>
          <a:p>
            <a:pPr marL="0" indent="0">
              <a:buNone/>
            </a:pPr>
            <a:r>
              <a:rPr lang="en-ZW" sz="2400" dirty="0">
                <a:latin typeface="+mj-lt"/>
              </a:rPr>
              <a:t>5.3.2.  </a:t>
            </a:r>
            <a:r>
              <a:rPr lang="en-ZW" sz="2400" b="1" dirty="0">
                <a:latin typeface="+mj-lt"/>
              </a:rPr>
              <a:t>Statutory Instrument 162/2023</a:t>
            </a:r>
          </a:p>
          <a:p>
            <a:pPr>
              <a:buFont typeface="Wingdings" panose="05000000000000000000" pitchFamily="2" charset="2"/>
              <a:buChar char="v"/>
            </a:pPr>
            <a:r>
              <a:rPr lang="en-ZW" sz="2400" dirty="0">
                <a:latin typeface="+mj-lt"/>
              </a:rPr>
              <a:t>Will be covered in detail by other speakers.</a:t>
            </a:r>
          </a:p>
          <a:p>
            <a:pPr>
              <a:buFont typeface="Wingdings" panose="05000000000000000000" pitchFamily="2" charset="2"/>
              <a:buChar char="v"/>
            </a:pPr>
            <a:r>
              <a:rPr lang="en-ZW" sz="2400" dirty="0">
                <a:latin typeface="+mj-lt"/>
              </a:rPr>
              <a:t>But here are comments/concerns from the affected.</a:t>
            </a:r>
          </a:p>
          <a:p>
            <a:pPr>
              <a:buFont typeface="Wingdings" panose="05000000000000000000" pitchFamily="2" charset="2"/>
              <a:buChar char="Ø"/>
            </a:pPr>
            <a:r>
              <a:rPr lang="en-ZW" sz="2400" dirty="0">
                <a:latin typeface="+mj-lt"/>
              </a:rPr>
              <a:t>Does levying of 1% on assets for DC Funds not violate property rights by taking money from A and giving it to B?</a:t>
            </a:r>
          </a:p>
          <a:p>
            <a:pPr>
              <a:buFont typeface="Wingdings" panose="05000000000000000000" pitchFamily="2" charset="2"/>
              <a:buChar char="Ø"/>
            </a:pPr>
            <a:r>
              <a:rPr lang="en-ZW" sz="2400" dirty="0">
                <a:latin typeface="+mj-lt"/>
              </a:rPr>
              <a:t>Is this S.I. not bad law?</a:t>
            </a:r>
          </a:p>
          <a:p>
            <a:pPr>
              <a:buFont typeface="Wingdings" panose="05000000000000000000" pitchFamily="2" charset="2"/>
              <a:buChar char="Ø"/>
            </a:pPr>
            <a:r>
              <a:rPr lang="en-ZW" sz="2400" dirty="0">
                <a:latin typeface="+mj-lt"/>
              </a:rPr>
              <a:t>How can a bad law be attacked in the Courts?</a:t>
            </a:r>
          </a:p>
        </p:txBody>
      </p:sp>
      <p:pic>
        <p:nvPicPr>
          <p:cNvPr id="2" name="Picture 1" descr="A blue and gold logo&#10;&#10;Description automatically generated">
            <a:extLst>
              <a:ext uri="{FF2B5EF4-FFF2-40B4-BE49-F238E27FC236}">
                <a16:creationId xmlns:a16="http://schemas.microsoft.com/office/drawing/2014/main" id="{52885D39-93A2-C3FF-8460-FF5B53702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52" y="2467246"/>
            <a:ext cx="1951348" cy="1923508"/>
          </a:xfrm>
          <a:prstGeom prst="rect">
            <a:avLst/>
          </a:prstGeom>
        </p:spPr>
      </p:pic>
    </p:spTree>
    <p:extLst>
      <p:ext uri="{BB962C8B-B14F-4D97-AF65-F5344CB8AC3E}">
        <p14:creationId xmlns:p14="http://schemas.microsoft.com/office/powerpoint/2010/main" val="956757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BE52B-08EA-2C75-D121-7BC137334533}"/>
              </a:ext>
            </a:extLst>
          </p:cNvPr>
          <p:cNvSpPr>
            <a:spLocks noGrp="1"/>
          </p:cNvSpPr>
          <p:nvPr>
            <p:ph idx="1"/>
          </p:nvPr>
        </p:nvSpPr>
        <p:spPr>
          <a:xfrm>
            <a:off x="167640" y="0"/>
            <a:ext cx="10515600" cy="6479177"/>
          </a:xfrm>
        </p:spPr>
        <p:txBody>
          <a:bodyPr>
            <a:normAutofit fontScale="32500" lnSpcReduction="20000"/>
          </a:bodyPr>
          <a:lstStyle/>
          <a:p>
            <a:pPr>
              <a:buFont typeface="Wingdings" panose="05000000000000000000" pitchFamily="2" charset="2"/>
              <a:buChar char="v"/>
            </a:pPr>
            <a:r>
              <a:rPr lang="en-US" sz="7400" b="1" dirty="0">
                <a:latin typeface="+mj-lt"/>
              </a:rPr>
              <a:t>COMMENTS</a:t>
            </a:r>
            <a:endParaRPr lang="en-US" sz="2000" b="1" dirty="0">
              <a:latin typeface="+mj-lt"/>
            </a:endParaRPr>
          </a:p>
          <a:p>
            <a:pPr>
              <a:buFont typeface="Wingdings" panose="05000000000000000000" pitchFamily="2" charset="2"/>
              <a:buChar char="Ø"/>
            </a:pPr>
            <a:r>
              <a:rPr lang="en-US" sz="6200" dirty="0">
                <a:latin typeface="+mj-lt"/>
              </a:rPr>
              <a:t>The Supreme Court ruled that one complies with bad law first and then complain afterwards. Section175(1) of the Constitution supports this by stating that if a Court declares a law which is bad to be unconstitutional that declaration remains suspended until confirmed or set aside by the Constitutional Court.</a:t>
            </a:r>
          </a:p>
          <a:p>
            <a:pPr>
              <a:buFont typeface="Wingdings" panose="05000000000000000000" pitchFamily="2" charset="2"/>
              <a:buChar char="Ø"/>
            </a:pPr>
            <a:r>
              <a:rPr lang="en-US" sz="6000" dirty="0">
                <a:latin typeface="+mj-lt"/>
              </a:rPr>
              <a:t>Is this good or bad juris prudence? Where does this place the rule of law and constitutionalism? Can bad law </a:t>
            </a:r>
            <a:r>
              <a:rPr lang="en-US" sz="6000" b="1" dirty="0">
                <a:latin typeface="+mj-lt"/>
              </a:rPr>
              <a:t>rule</a:t>
            </a:r>
            <a:r>
              <a:rPr lang="en-US" sz="6000" dirty="0">
                <a:latin typeface="+mj-lt"/>
              </a:rPr>
              <a:t>? Or it is only good law which does.</a:t>
            </a:r>
          </a:p>
          <a:p>
            <a:pPr>
              <a:buFont typeface="Wingdings" panose="05000000000000000000" pitchFamily="2" charset="2"/>
              <a:buChar char="Ø"/>
            </a:pPr>
            <a:r>
              <a:rPr lang="en-US" sz="6000" dirty="0">
                <a:latin typeface="+mj-lt"/>
              </a:rPr>
              <a:t>Justice Smith’s commission apportioned the bulk of the blame on the Government and S.I.162 of 2023 ironically apportions the bulk of the liability to the less blamed - the Pensions Industry, without clarity on what portion of the liability the Government carries in the whole equation. Yet it is the Government’s fault which led to the loss of value. </a:t>
            </a:r>
          </a:p>
          <a:p>
            <a:pPr>
              <a:buFont typeface="Wingdings" panose="05000000000000000000" pitchFamily="2" charset="2"/>
              <a:buChar char="Ø"/>
            </a:pPr>
            <a:r>
              <a:rPr lang="en-US" sz="6000" dirty="0">
                <a:latin typeface="+mj-lt"/>
              </a:rPr>
              <a:t>How can this Statutory Instrument be right, fair, proper as contemplated by the provisions of the Constitution.</a:t>
            </a:r>
          </a:p>
          <a:p>
            <a:pPr>
              <a:buFont typeface="Wingdings" panose="05000000000000000000" pitchFamily="2" charset="2"/>
              <a:buChar char="Ø"/>
            </a:pPr>
            <a:r>
              <a:rPr lang="en-US" sz="6000" dirty="0">
                <a:latin typeface="+mj-lt"/>
              </a:rPr>
              <a:t>Where does the proportionality principle sit in all this?</a:t>
            </a:r>
          </a:p>
          <a:p>
            <a:pPr>
              <a:buFont typeface="Wingdings" panose="05000000000000000000" pitchFamily="2" charset="2"/>
              <a:buChar char="Ø"/>
            </a:pPr>
            <a:r>
              <a:rPr lang="en-US" sz="6000" dirty="0">
                <a:latin typeface="+mj-lt"/>
              </a:rPr>
              <a:t>Is S.68 of the Constitution real, together with Ss.3, 4 &amp; 5 of the Justice Act not violated?</a:t>
            </a:r>
          </a:p>
        </p:txBody>
      </p:sp>
      <p:pic>
        <p:nvPicPr>
          <p:cNvPr id="2" name="Picture 1" descr="A blue and gold logo&#10;&#10;Description automatically generated">
            <a:extLst>
              <a:ext uri="{FF2B5EF4-FFF2-40B4-BE49-F238E27FC236}">
                <a16:creationId xmlns:a16="http://schemas.microsoft.com/office/drawing/2014/main" id="{4023635D-B40F-E811-1CD0-43609DF4D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652" y="1153382"/>
            <a:ext cx="1951348" cy="1537063"/>
          </a:xfrm>
          <a:prstGeom prst="ellipse">
            <a:avLst/>
          </a:prstGeom>
          <a:ln>
            <a:noFill/>
          </a:ln>
          <a:effectLst>
            <a:softEdge rad="112500"/>
          </a:effectLst>
        </p:spPr>
      </p:pic>
    </p:spTree>
    <p:extLst>
      <p:ext uri="{BB962C8B-B14F-4D97-AF65-F5344CB8AC3E}">
        <p14:creationId xmlns:p14="http://schemas.microsoft.com/office/powerpoint/2010/main" val="2142879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D9178-65BC-BD7F-88D9-B597C61AD9DE}"/>
              </a:ext>
            </a:extLst>
          </p:cNvPr>
          <p:cNvSpPr>
            <a:spLocks noGrp="1"/>
          </p:cNvSpPr>
          <p:nvPr>
            <p:ph idx="1"/>
          </p:nvPr>
        </p:nvSpPr>
        <p:spPr>
          <a:xfrm>
            <a:off x="0" y="0"/>
            <a:ext cx="10515600" cy="6574971"/>
          </a:xfrm>
        </p:spPr>
        <p:txBody>
          <a:bodyPr>
            <a:normAutofit fontScale="32500" lnSpcReduction="20000"/>
          </a:bodyPr>
          <a:lstStyle/>
          <a:p>
            <a:pPr>
              <a:buFont typeface="Wingdings" panose="05000000000000000000" pitchFamily="2" charset="2"/>
              <a:buChar char="v"/>
            </a:pPr>
            <a:r>
              <a:rPr lang="en-US" sz="6200" dirty="0">
                <a:latin typeface="+mj-lt"/>
              </a:rPr>
              <a:t>The S.I. has a number of grey areas including lack of a template for standard reporting leaving actuaries to make very wide assumptions which has resulted in the initial rejection of almost all the submissions made by the Industry – a costly exercise, hardly promotive of the regulator’s industry growth agenda. See below:</a:t>
            </a:r>
          </a:p>
          <a:p>
            <a:pPr>
              <a:buFont typeface="Wingdings" panose="05000000000000000000" pitchFamily="2" charset="2"/>
              <a:buChar char="v"/>
            </a:pPr>
            <a:endParaRPr lang="en-US" sz="6200" dirty="0">
              <a:latin typeface="+mj-lt"/>
            </a:endParaRPr>
          </a:p>
          <a:p>
            <a:pPr>
              <a:buFont typeface="Wingdings" panose="05000000000000000000" pitchFamily="2" charset="2"/>
              <a:buChar char="v"/>
            </a:pPr>
            <a:endParaRPr lang="en-US" dirty="0">
              <a:latin typeface="+mj-lt"/>
            </a:endParaRPr>
          </a:p>
          <a:p>
            <a:pPr>
              <a:buFont typeface="Wingdings" panose="05000000000000000000" pitchFamily="2" charset="2"/>
              <a:buChar char="v"/>
            </a:pPr>
            <a:endParaRPr lang="en-US" dirty="0">
              <a:latin typeface="+mj-lt"/>
            </a:endParaRPr>
          </a:p>
          <a:p>
            <a:pPr>
              <a:buFont typeface="Wingdings" panose="05000000000000000000" pitchFamily="2" charset="2"/>
              <a:buChar char="v"/>
            </a:pPr>
            <a:endParaRPr lang="en-US" dirty="0">
              <a:latin typeface="+mj-lt"/>
            </a:endParaRPr>
          </a:p>
          <a:p>
            <a:pPr>
              <a:buFont typeface="Wingdings" panose="05000000000000000000" pitchFamily="2" charset="2"/>
              <a:buChar char="v"/>
            </a:pPr>
            <a:endParaRPr lang="en-US" dirty="0">
              <a:latin typeface="+mj-lt"/>
            </a:endParaRPr>
          </a:p>
          <a:p>
            <a:pPr>
              <a:buFont typeface="Wingdings" panose="05000000000000000000" pitchFamily="2" charset="2"/>
              <a:buChar char="v"/>
            </a:pPr>
            <a:endParaRPr lang="en-US" dirty="0">
              <a:latin typeface="+mj-lt"/>
            </a:endParaRPr>
          </a:p>
          <a:p>
            <a:pPr>
              <a:buFont typeface="Wingdings" panose="05000000000000000000" pitchFamily="2" charset="2"/>
              <a:buChar char="v"/>
            </a:pPr>
            <a:endParaRPr lang="en-US" dirty="0">
              <a:latin typeface="+mj-lt"/>
            </a:endParaRPr>
          </a:p>
          <a:p>
            <a:pPr marL="0" indent="0">
              <a:buNone/>
            </a:pPr>
            <a:endParaRPr lang="en-US" sz="3500" dirty="0">
              <a:latin typeface="+mj-lt"/>
            </a:endParaRPr>
          </a:p>
          <a:p>
            <a:pPr marL="0" indent="0">
              <a:buNone/>
            </a:pPr>
            <a:endParaRPr lang="en-US" sz="3500" dirty="0">
              <a:latin typeface="+mj-lt"/>
            </a:endParaRPr>
          </a:p>
          <a:p>
            <a:pPr>
              <a:buFont typeface="Wingdings" panose="05000000000000000000" pitchFamily="2" charset="2"/>
              <a:buChar char="v"/>
            </a:pPr>
            <a:r>
              <a:rPr lang="en-US" sz="6200" dirty="0">
                <a:latin typeface="+mj-lt"/>
              </a:rPr>
              <a:t>Timelines for the compensation exercise – three months said to be grossly unreasonable for completion of the project. Data gaps challenge in obtaining all the information necessary for credible results (digging out archived records from 2000 to 2014 almost as impossible as it was unreasonable.</a:t>
            </a:r>
          </a:p>
          <a:p>
            <a:pPr>
              <a:buFont typeface="Wingdings" panose="05000000000000000000" pitchFamily="2" charset="2"/>
              <a:buChar char="v"/>
            </a:pPr>
            <a:r>
              <a:rPr lang="en-US" sz="6200" dirty="0">
                <a:latin typeface="+mj-lt"/>
              </a:rPr>
              <a:t>Costs to the exercise – no guideline on limits to the costs. The exercise increased the cost to Pensions Funds. Costs included actuarial fees, administrators fees, advertising fees to reach out to the beneficiaries – again hardly promotive of the regulator’s industry growth agenda.</a:t>
            </a:r>
          </a:p>
        </p:txBody>
      </p:sp>
      <p:graphicFrame>
        <p:nvGraphicFramePr>
          <p:cNvPr id="4" name="Table 3">
            <a:extLst>
              <a:ext uri="{FF2B5EF4-FFF2-40B4-BE49-F238E27FC236}">
                <a16:creationId xmlns:a16="http://schemas.microsoft.com/office/drawing/2014/main" id="{475779FF-FE70-4E50-B861-662BB390A160}"/>
              </a:ext>
            </a:extLst>
          </p:cNvPr>
          <p:cNvGraphicFramePr>
            <a:graphicFrameLocks noGrp="1"/>
          </p:cNvGraphicFramePr>
          <p:nvPr>
            <p:extLst>
              <p:ext uri="{D42A27DB-BD31-4B8C-83A1-F6EECF244321}">
                <p14:modId xmlns:p14="http://schemas.microsoft.com/office/powerpoint/2010/main" val="504160169"/>
              </p:ext>
            </p:extLst>
          </p:nvPr>
        </p:nvGraphicFramePr>
        <p:xfrm>
          <a:off x="230920" y="1600200"/>
          <a:ext cx="8128000" cy="1828800"/>
        </p:xfrm>
        <a:graphic>
          <a:graphicData uri="http://schemas.openxmlformats.org/drawingml/2006/table">
            <a:tbl>
              <a:tblPr firstRow="1" bandRow="1">
                <a:tableStyleId>{5C22544A-7EE6-4342-B048-85BDC9FD1C3A}</a:tableStyleId>
              </a:tblPr>
              <a:tblGrid>
                <a:gridCol w="6353716">
                  <a:extLst>
                    <a:ext uri="{9D8B030D-6E8A-4147-A177-3AD203B41FA5}">
                      <a16:colId xmlns:a16="http://schemas.microsoft.com/office/drawing/2014/main" val="2659744605"/>
                    </a:ext>
                  </a:extLst>
                </a:gridCol>
                <a:gridCol w="1774284">
                  <a:extLst>
                    <a:ext uri="{9D8B030D-6E8A-4147-A177-3AD203B41FA5}">
                      <a16:colId xmlns:a16="http://schemas.microsoft.com/office/drawing/2014/main" val="3393402850"/>
                    </a:ext>
                  </a:extLst>
                </a:gridCol>
              </a:tblGrid>
              <a:tr h="321318">
                <a:tc>
                  <a:txBody>
                    <a:bodyPr/>
                    <a:lstStyle/>
                    <a:p>
                      <a:endParaRPr lang="en-ZW" dirty="0"/>
                    </a:p>
                  </a:txBody>
                  <a:tcPr/>
                </a:tc>
                <a:tc>
                  <a:txBody>
                    <a:bodyPr/>
                    <a:lstStyle/>
                    <a:p>
                      <a:r>
                        <a:rPr lang="en-US" dirty="0"/>
                        <a:t>No. of Funds</a:t>
                      </a:r>
                      <a:endParaRPr lang="en-ZW" dirty="0"/>
                    </a:p>
                  </a:txBody>
                  <a:tcPr/>
                </a:tc>
                <a:extLst>
                  <a:ext uri="{0D108BD9-81ED-4DB2-BD59-A6C34878D82A}">
                    <a16:rowId xmlns:a16="http://schemas.microsoft.com/office/drawing/2014/main" val="723453828"/>
                  </a:ext>
                </a:extLst>
              </a:tr>
              <a:tr h="321318">
                <a:tc>
                  <a:txBody>
                    <a:bodyPr/>
                    <a:lstStyle/>
                    <a:p>
                      <a:r>
                        <a:rPr lang="en-US" dirty="0"/>
                        <a:t>Submitted by 31 December 2023</a:t>
                      </a:r>
                      <a:endParaRPr lang="en-ZW" dirty="0"/>
                    </a:p>
                  </a:txBody>
                  <a:tcPr/>
                </a:tc>
                <a:tc>
                  <a:txBody>
                    <a:bodyPr/>
                    <a:lstStyle/>
                    <a:p>
                      <a:r>
                        <a:rPr lang="en-US" dirty="0"/>
                        <a:t>20</a:t>
                      </a:r>
                      <a:endParaRPr lang="en-ZW" dirty="0"/>
                    </a:p>
                  </a:txBody>
                  <a:tcPr/>
                </a:tc>
                <a:extLst>
                  <a:ext uri="{0D108BD9-81ED-4DB2-BD59-A6C34878D82A}">
                    <a16:rowId xmlns:a16="http://schemas.microsoft.com/office/drawing/2014/main" val="3890285896"/>
                  </a:ext>
                </a:extLst>
              </a:tr>
              <a:tr h="321318">
                <a:tc>
                  <a:txBody>
                    <a:bodyPr/>
                    <a:lstStyle/>
                    <a:p>
                      <a:r>
                        <a:rPr lang="en-US" dirty="0"/>
                        <a:t>Submitted after the deadline</a:t>
                      </a:r>
                      <a:endParaRPr lang="en-ZW" dirty="0"/>
                    </a:p>
                  </a:txBody>
                  <a:tcPr/>
                </a:tc>
                <a:tc>
                  <a:txBody>
                    <a:bodyPr/>
                    <a:lstStyle/>
                    <a:p>
                      <a:r>
                        <a:rPr lang="en-US" dirty="0"/>
                        <a:t>19</a:t>
                      </a:r>
                      <a:endParaRPr lang="en-ZW" dirty="0"/>
                    </a:p>
                  </a:txBody>
                  <a:tcPr/>
                </a:tc>
                <a:extLst>
                  <a:ext uri="{0D108BD9-81ED-4DB2-BD59-A6C34878D82A}">
                    <a16:rowId xmlns:a16="http://schemas.microsoft.com/office/drawing/2014/main" val="1695943080"/>
                  </a:ext>
                </a:extLst>
              </a:tr>
              <a:tr h="321318">
                <a:tc>
                  <a:txBody>
                    <a:bodyPr/>
                    <a:lstStyle/>
                    <a:p>
                      <a:r>
                        <a:rPr lang="en-US" dirty="0"/>
                        <a:t>Dissolved Funds </a:t>
                      </a:r>
                      <a:endParaRPr lang="en-ZW" dirty="0"/>
                    </a:p>
                  </a:txBody>
                  <a:tcPr/>
                </a:tc>
                <a:tc>
                  <a:txBody>
                    <a:bodyPr/>
                    <a:lstStyle/>
                    <a:p>
                      <a:r>
                        <a:rPr lang="en-US" dirty="0"/>
                        <a:t>89</a:t>
                      </a:r>
                    </a:p>
                  </a:txBody>
                  <a:tcPr/>
                </a:tc>
                <a:extLst>
                  <a:ext uri="{0D108BD9-81ED-4DB2-BD59-A6C34878D82A}">
                    <a16:rowId xmlns:a16="http://schemas.microsoft.com/office/drawing/2014/main" val="146904293"/>
                  </a:ext>
                </a:extLst>
              </a:tr>
              <a:tr h="321318">
                <a:tc>
                  <a:txBody>
                    <a:bodyPr/>
                    <a:lstStyle/>
                    <a:p>
                      <a:r>
                        <a:rPr lang="en-US" dirty="0"/>
                        <a:t>Funds yet to be submitted</a:t>
                      </a:r>
                      <a:endParaRPr lang="en-ZW" dirty="0"/>
                    </a:p>
                  </a:txBody>
                  <a:tcPr/>
                </a:tc>
                <a:tc>
                  <a:txBody>
                    <a:bodyPr/>
                    <a:lstStyle/>
                    <a:p>
                      <a:r>
                        <a:rPr lang="en-US" dirty="0"/>
                        <a:t>65</a:t>
                      </a:r>
                      <a:endParaRPr lang="en-ZW" dirty="0"/>
                    </a:p>
                  </a:txBody>
                  <a:tcPr/>
                </a:tc>
                <a:extLst>
                  <a:ext uri="{0D108BD9-81ED-4DB2-BD59-A6C34878D82A}">
                    <a16:rowId xmlns:a16="http://schemas.microsoft.com/office/drawing/2014/main" val="2247353247"/>
                  </a:ext>
                </a:extLst>
              </a:tr>
            </a:tbl>
          </a:graphicData>
        </a:graphic>
      </p:graphicFrame>
      <p:pic>
        <p:nvPicPr>
          <p:cNvPr id="2" name="Picture 1" descr="A blue and gold logo&#10;&#10;Description automatically generated">
            <a:extLst>
              <a:ext uri="{FF2B5EF4-FFF2-40B4-BE49-F238E27FC236}">
                <a16:creationId xmlns:a16="http://schemas.microsoft.com/office/drawing/2014/main" id="{2066F3C1-DC4A-3123-2D93-BFEFF5827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394" y="1600200"/>
            <a:ext cx="1951348" cy="1700349"/>
          </a:xfrm>
          <a:prstGeom prst="rect">
            <a:avLst/>
          </a:prstGeom>
        </p:spPr>
      </p:pic>
    </p:spTree>
    <p:extLst>
      <p:ext uri="{BB962C8B-B14F-4D97-AF65-F5344CB8AC3E}">
        <p14:creationId xmlns:p14="http://schemas.microsoft.com/office/powerpoint/2010/main" val="2026281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FA851-6F38-AD54-7C0E-58BA724C30A3}"/>
              </a:ext>
            </a:extLst>
          </p:cNvPr>
          <p:cNvSpPr>
            <a:spLocks noGrp="1"/>
          </p:cNvSpPr>
          <p:nvPr>
            <p:ph idx="1"/>
          </p:nvPr>
        </p:nvSpPr>
        <p:spPr>
          <a:xfrm>
            <a:off x="158932" y="185110"/>
            <a:ext cx="9159239" cy="6485656"/>
          </a:xfrm>
        </p:spPr>
        <p:txBody>
          <a:bodyPr>
            <a:normAutofit/>
          </a:bodyPr>
          <a:lstStyle/>
          <a:p>
            <a:pPr>
              <a:buFont typeface="Wingdings" panose="05000000000000000000" pitchFamily="2" charset="2"/>
              <a:buChar char="v"/>
            </a:pPr>
            <a:r>
              <a:rPr lang="en-US" sz="2400" dirty="0">
                <a:latin typeface="+mj-lt"/>
              </a:rPr>
              <a:t>Regulator prematurely advertised on success stories on the compensation exercise well before the exercise had even started creating heightened expectations. Queries are now coming through with no credible answers to give increasing the lack of confidence in the Pensions Industry.</a:t>
            </a:r>
          </a:p>
          <a:p>
            <a:pPr>
              <a:buFont typeface="Wingdings" panose="05000000000000000000" pitchFamily="2" charset="2"/>
              <a:buChar char="v"/>
            </a:pPr>
            <a:r>
              <a:rPr lang="en-US" sz="2400" dirty="0">
                <a:latin typeface="+mj-lt"/>
              </a:rPr>
              <a:t>Funding – who will provide the funding for the prejudice. The S.I. suggests that full compensation will be borne by Pensions Funds who do not have capacity.</a:t>
            </a:r>
          </a:p>
          <a:p>
            <a:pPr>
              <a:buFont typeface="Wingdings" panose="05000000000000000000" pitchFamily="2" charset="2"/>
              <a:buChar char="v"/>
            </a:pPr>
            <a:r>
              <a:rPr lang="en-US" sz="2400" dirty="0">
                <a:latin typeface="+mj-lt"/>
              </a:rPr>
              <a:t>The 3% annual interest on the prejudice accrued from 2014 to date is higher than what most Pensions Funds earned during the same period, raising serious capacity issues  with unintended liquidation outcomes. Again, this is hardly promotive of the Regulator’s Pension Industry growth agenda</a:t>
            </a:r>
            <a:r>
              <a:rPr lang="en-US" sz="2200" dirty="0">
                <a:latin typeface="+mj-lt"/>
              </a:rPr>
              <a:t>.</a:t>
            </a:r>
            <a:endParaRPr lang="en-ZW" sz="2200" dirty="0">
              <a:latin typeface="+mj-lt"/>
            </a:endParaRPr>
          </a:p>
          <a:p>
            <a:pPr marL="0" indent="0">
              <a:buNone/>
            </a:pPr>
            <a:endParaRPr lang="en-ZW" sz="2000" dirty="0">
              <a:latin typeface="+mj-lt"/>
            </a:endParaRPr>
          </a:p>
        </p:txBody>
      </p:sp>
      <p:pic>
        <p:nvPicPr>
          <p:cNvPr id="2" name="Picture 1" descr="A blue and gold logo&#10;&#10;Description automatically generated">
            <a:extLst>
              <a:ext uri="{FF2B5EF4-FFF2-40B4-BE49-F238E27FC236}">
                <a16:creationId xmlns:a16="http://schemas.microsoft.com/office/drawing/2014/main" id="{607404A1-0786-480D-29E9-52B58B11C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057" y="1600200"/>
            <a:ext cx="2155685" cy="1828800"/>
          </a:xfrm>
          <a:prstGeom prst="rect">
            <a:avLst/>
          </a:prstGeom>
        </p:spPr>
      </p:pic>
    </p:spTree>
    <p:extLst>
      <p:ext uri="{BB962C8B-B14F-4D97-AF65-F5344CB8AC3E}">
        <p14:creationId xmlns:p14="http://schemas.microsoft.com/office/powerpoint/2010/main" val="3128185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3800" b="1" dirty="0"/>
              <a:t>Engaging Exercise: </a:t>
            </a:r>
            <a:r>
              <a:rPr lang="en-ZW" sz="3800" dirty="0"/>
              <a:t>Scan QR Code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96" y="1690688"/>
            <a:ext cx="4716000" cy="4716000"/>
          </a:xfrm>
          <a:prstGeom prst="rect">
            <a:avLst/>
          </a:prstGeom>
        </p:spPr>
      </p:pic>
      <p:pic>
        <p:nvPicPr>
          <p:cNvPr id="4" name="Picture 3" descr="A blue and gold logo&#10;&#10;Description automatically generated">
            <a:extLst>
              <a:ext uri="{FF2B5EF4-FFF2-40B4-BE49-F238E27FC236}">
                <a16:creationId xmlns:a16="http://schemas.microsoft.com/office/drawing/2014/main" id="{7176A1A7-629C-AD4F-058D-042D827D1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394" y="1600200"/>
            <a:ext cx="1951348" cy="1700349"/>
          </a:xfrm>
          <a:prstGeom prst="rect">
            <a:avLst/>
          </a:prstGeom>
        </p:spPr>
      </p:pic>
    </p:spTree>
    <p:extLst>
      <p:ext uri="{BB962C8B-B14F-4D97-AF65-F5344CB8AC3E}">
        <p14:creationId xmlns:p14="http://schemas.microsoft.com/office/powerpoint/2010/main" val="4103584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15A4DA-34A3-ABFC-8EC0-704EC0AE4268}"/>
              </a:ext>
            </a:extLst>
          </p:cNvPr>
          <p:cNvSpPr>
            <a:spLocks noGrp="1"/>
          </p:cNvSpPr>
          <p:nvPr>
            <p:ph idx="1"/>
          </p:nvPr>
        </p:nvSpPr>
        <p:spPr>
          <a:xfrm>
            <a:off x="400593" y="211015"/>
            <a:ext cx="8409299" cy="5878863"/>
          </a:xfrm>
        </p:spPr>
        <p:txBody>
          <a:bodyPr>
            <a:noAutofit/>
          </a:bodyPr>
          <a:lstStyle/>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5.3.3.	</a:t>
            </a:r>
            <a:r>
              <a:rPr lang="en-US" sz="2400" b="1" kern="100" dirty="0">
                <a:solidFill>
                  <a:schemeClr val="tx1"/>
                </a:solidFill>
                <a:effectLst/>
                <a:latin typeface="+mj-lt"/>
                <a:ea typeface="Calibri" panose="020F0502020204030204" pitchFamily="34" charset="0"/>
                <a:cs typeface="Times New Roman" panose="02020603050405020304" pitchFamily="18" charset="0"/>
              </a:rPr>
              <a:t>Questions asked:</a:t>
            </a: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In all the above, did </a:t>
            </a: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Act reasonably, fairly and impartially?</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Make impartial and objective decisions which were substantially and procedurally fair?</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Act in a manner demonstrating respect for the people and a willingness to serve and not rule them?</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Act in a manner which demonstrates efficient and economic use of resources?</a:t>
            </a:r>
          </a:p>
          <a:p>
            <a:pPr marL="342900" lvl="0" indent="-342900">
              <a:lnSpc>
                <a:spcPct val="107000"/>
              </a:lnSpc>
              <a:buFont typeface="Wingdings" panose="05000000000000000000" pitchFamily="2" charset="2"/>
              <a:buChar char=""/>
            </a:pPr>
            <a:r>
              <a:rPr lang="en-US" sz="2400" kern="100" dirty="0">
                <a:solidFill>
                  <a:schemeClr val="tx1"/>
                </a:solidFill>
                <a:latin typeface="+mj-lt"/>
                <a:ea typeface="Calibri" panose="020F0502020204030204" pitchFamily="34" charset="0"/>
                <a:cs typeface="Times New Roman" panose="02020603050405020304" pitchFamily="18" charset="0"/>
              </a:rPr>
              <a:t>Who bears the cost burden? What does it do to the Industry. Is it an efficient and economic use of resources and is it development oriented?</a:t>
            </a:r>
          </a:p>
        </p:txBody>
      </p:sp>
      <p:pic>
        <p:nvPicPr>
          <p:cNvPr id="2" name="Picture 1" descr="A blue and gold logo&#10;&#10;Description automatically generated">
            <a:extLst>
              <a:ext uri="{FF2B5EF4-FFF2-40B4-BE49-F238E27FC236}">
                <a16:creationId xmlns:a16="http://schemas.microsoft.com/office/drawing/2014/main" id="{641B4B43-3704-5328-B198-CD175E8EF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4394" y="1600200"/>
            <a:ext cx="1951348" cy="1700349"/>
          </a:xfrm>
          <a:prstGeom prst="rect">
            <a:avLst/>
          </a:prstGeom>
        </p:spPr>
      </p:pic>
    </p:spTree>
    <p:extLst>
      <p:ext uri="{BB962C8B-B14F-4D97-AF65-F5344CB8AC3E}">
        <p14:creationId xmlns:p14="http://schemas.microsoft.com/office/powerpoint/2010/main" val="402322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7048-CAA7-E06F-4406-757640E381FF}"/>
              </a:ext>
            </a:extLst>
          </p:cNvPr>
          <p:cNvSpPr>
            <a:spLocks noGrp="1"/>
          </p:cNvSpPr>
          <p:nvPr>
            <p:ph type="title"/>
          </p:nvPr>
        </p:nvSpPr>
        <p:spPr>
          <a:xfrm>
            <a:off x="838200" y="365126"/>
            <a:ext cx="10515600" cy="816904"/>
          </a:xfrm>
        </p:spPr>
        <p:txBody>
          <a:bodyPr/>
          <a:lstStyle/>
          <a:p>
            <a:r>
              <a:rPr lang="en-US" dirty="0">
                <a:solidFill>
                  <a:schemeClr val="tx1"/>
                </a:solidFill>
              </a:rPr>
              <a:t>1.Conversation Map</a:t>
            </a:r>
            <a:endParaRPr lang="en-ZW" dirty="0">
              <a:solidFill>
                <a:schemeClr val="tx1"/>
              </a:solidFill>
            </a:endParaRPr>
          </a:p>
        </p:txBody>
      </p:sp>
      <p:sp>
        <p:nvSpPr>
          <p:cNvPr id="3" name="Content Placeholder 2">
            <a:extLst>
              <a:ext uri="{FF2B5EF4-FFF2-40B4-BE49-F238E27FC236}">
                <a16:creationId xmlns:a16="http://schemas.microsoft.com/office/drawing/2014/main" id="{9424EA26-A198-425D-367D-6AC5D33B9D32}"/>
              </a:ext>
            </a:extLst>
          </p:cNvPr>
          <p:cNvSpPr>
            <a:spLocks noGrp="1"/>
          </p:cNvSpPr>
          <p:nvPr>
            <p:ph idx="1"/>
          </p:nvPr>
        </p:nvSpPr>
        <p:spPr>
          <a:xfrm>
            <a:off x="838200" y="1048215"/>
            <a:ext cx="10515600" cy="5128748"/>
          </a:xfrm>
        </p:spPr>
        <p:txBody>
          <a:bodyPr>
            <a:normAutofit/>
          </a:bodyPr>
          <a:lstStyle/>
          <a:p>
            <a:pPr marL="0" indent="0">
              <a:lnSpc>
                <a:spcPct val="107000"/>
              </a:lnSpc>
              <a:spcAft>
                <a:spcPts val="800"/>
              </a:spcAft>
              <a:buNone/>
            </a:pPr>
            <a:r>
              <a:rPr lang="en-US" sz="2000" kern="100" dirty="0">
                <a:solidFill>
                  <a:schemeClr val="tx1"/>
                </a:solidFill>
                <a:effectLst/>
                <a:latin typeface="+mj-lt"/>
                <a:ea typeface="Calibri" panose="020F0502020204030204" pitchFamily="34" charset="0"/>
                <a:cs typeface="Times New Roman" panose="02020603050405020304" pitchFamily="18" charset="0"/>
              </a:rPr>
              <a:t>1.1</a:t>
            </a:r>
            <a:r>
              <a:rPr lang="en-US" sz="2800" b="1" kern="100" dirty="0">
                <a:solidFill>
                  <a:schemeClr val="tx1"/>
                </a:solidFill>
                <a:effectLst/>
                <a:latin typeface="+mj-lt"/>
                <a:ea typeface="Calibri" panose="020F0502020204030204" pitchFamily="34" charset="0"/>
                <a:cs typeface="Times New Roman" panose="02020603050405020304" pitchFamily="18" charset="0"/>
              </a:rPr>
              <a:t>.	</a:t>
            </a:r>
            <a:r>
              <a:rPr lang="en-US" sz="2000" kern="100" dirty="0">
                <a:solidFill>
                  <a:schemeClr val="tx1"/>
                </a:solidFill>
                <a:effectLst/>
                <a:latin typeface="+mj-lt"/>
                <a:ea typeface="Calibri" panose="020F0502020204030204" pitchFamily="34" charset="0"/>
                <a:cs typeface="Times New Roman" panose="02020603050405020304" pitchFamily="18" charset="0"/>
              </a:rPr>
              <a:t>Statutes referred to.</a:t>
            </a:r>
            <a:endParaRPr lang="en-ZA" sz="20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kern="100" dirty="0">
                <a:solidFill>
                  <a:schemeClr val="tx1"/>
                </a:solidFill>
                <a:effectLst/>
                <a:latin typeface="+mj-lt"/>
                <a:ea typeface="Calibri" panose="020F0502020204030204" pitchFamily="34" charset="0"/>
                <a:cs typeface="Times New Roman" panose="02020603050405020304" pitchFamily="18" charset="0"/>
              </a:rPr>
              <a:t>1.2.	Parties to the relationship.</a:t>
            </a:r>
            <a:endParaRPr lang="en-ZA" sz="20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kern="100" dirty="0">
                <a:solidFill>
                  <a:schemeClr val="tx1"/>
                </a:solidFill>
                <a:effectLst/>
                <a:latin typeface="+mj-lt"/>
                <a:ea typeface="Calibri" panose="020F0502020204030204" pitchFamily="34" charset="0"/>
                <a:cs typeface="Times New Roman" panose="02020603050405020304" pitchFamily="18" charset="0"/>
              </a:rPr>
              <a:t>1.3.	Legal Regulatory Framework vs. Best Practice Regulatory Framework.</a:t>
            </a:r>
          </a:p>
          <a:p>
            <a:pPr marL="0" indent="0">
              <a:lnSpc>
                <a:spcPct val="107000"/>
              </a:lnSpc>
              <a:spcAft>
                <a:spcPts val="800"/>
              </a:spcAft>
              <a:buNone/>
            </a:pPr>
            <a:r>
              <a:rPr lang="en-US" sz="2000" kern="100" dirty="0">
                <a:solidFill>
                  <a:schemeClr val="tx1"/>
                </a:solidFill>
                <a:latin typeface="+mj-lt"/>
                <a:ea typeface="Calibri" panose="020F0502020204030204" pitchFamily="34" charset="0"/>
                <a:cs typeface="Times New Roman" panose="02020603050405020304" pitchFamily="18" charset="0"/>
              </a:rPr>
              <a:t>1.4.	Hybrid Framework.</a:t>
            </a:r>
            <a:endParaRPr lang="en-ZA" sz="20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kern="100" dirty="0">
                <a:solidFill>
                  <a:schemeClr val="tx1"/>
                </a:solidFill>
                <a:effectLst/>
                <a:latin typeface="+mj-lt"/>
                <a:ea typeface="Calibri" panose="020F0502020204030204" pitchFamily="34" charset="0"/>
                <a:cs typeface="Times New Roman" panose="02020603050405020304" pitchFamily="18" charset="0"/>
              </a:rPr>
              <a:t>1.5.	Alignment Reality check on Regulator.</a:t>
            </a:r>
            <a:endParaRPr lang="en-ZA" sz="20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kern="100" dirty="0">
                <a:solidFill>
                  <a:schemeClr val="tx1"/>
                </a:solidFill>
                <a:effectLst/>
                <a:latin typeface="+mj-lt"/>
                <a:ea typeface="Calibri" panose="020F0502020204030204" pitchFamily="34" charset="0"/>
                <a:cs typeface="Times New Roman" panose="02020603050405020304" pitchFamily="18" charset="0"/>
              </a:rPr>
              <a:t>1.6.	Alignment reality check on the Regulated.</a:t>
            </a:r>
            <a:endParaRPr lang="en-ZA" sz="20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kern="100" dirty="0">
                <a:solidFill>
                  <a:schemeClr val="tx1"/>
                </a:solidFill>
                <a:effectLst/>
                <a:latin typeface="+mj-lt"/>
                <a:ea typeface="Calibri" panose="020F0502020204030204" pitchFamily="34" charset="0"/>
                <a:cs typeface="Times New Roman" panose="02020603050405020304" pitchFamily="18" charset="0"/>
              </a:rPr>
              <a:t>1.7.	Recommendations.</a:t>
            </a:r>
            <a:endParaRPr lang="en-ZA" sz="20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kern="100" dirty="0">
                <a:solidFill>
                  <a:schemeClr val="tx1"/>
                </a:solidFill>
                <a:effectLst/>
                <a:latin typeface="+mj-lt"/>
                <a:ea typeface="Calibri" panose="020F0502020204030204" pitchFamily="34" charset="0"/>
                <a:cs typeface="Times New Roman" panose="02020603050405020304" pitchFamily="18" charset="0"/>
              </a:rPr>
              <a:t>1.8.	Conclusion. </a:t>
            </a:r>
            <a:endParaRPr lang="en-ZA" sz="2000" kern="100" dirty="0">
              <a:solidFill>
                <a:schemeClr val="tx1"/>
              </a:solidFill>
              <a:effectLst/>
              <a:latin typeface="+mj-lt"/>
              <a:ea typeface="Calibri" panose="020F0502020204030204" pitchFamily="34" charset="0"/>
              <a:cs typeface="Times New Roman" panose="02020603050405020304" pitchFamily="18" charset="0"/>
            </a:endParaRPr>
          </a:p>
          <a:p>
            <a:endParaRPr lang="en-ZW" dirty="0"/>
          </a:p>
        </p:txBody>
      </p:sp>
    </p:spTree>
    <p:extLst>
      <p:ext uri="{BB962C8B-B14F-4D97-AF65-F5344CB8AC3E}">
        <p14:creationId xmlns:p14="http://schemas.microsoft.com/office/powerpoint/2010/main" val="559297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80AF-2C6A-79E0-3475-57AA6D19AECB}"/>
              </a:ext>
            </a:extLst>
          </p:cNvPr>
          <p:cNvSpPr>
            <a:spLocks noGrp="1"/>
          </p:cNvSpPr>
          <p:nvPr>
            <p:ph type="title"/>
          </p:nvPr>
        </p:nvSpPr>
        <p:spPr>
          <a:xfrm>
            <a:off x="838200" y="356416"/>
            <a:ext cx="10515600" cy="1006475"/>
          </a:xfrm>
        </p:spPr>
        <p:txBody>
          <a:bodyPr>
            <a:noAutofit/>
          </a:bodyPr>
          <a:lstStyle/>
          <a:p>
            <a:r>
              <a:rPr lang="en-US" sz="3800" b="1" dirty="0"/>
              <a:t>Who regulates the Regulator</a:t>
            </a:r>
            <a:r>
              <a:rPr lang="en-US" sz="3800" dirty="0"/>
              <a:t>?</a:t>
            </a:r>
            <a:br>
              <a:rPr lang="en-US" sz="3800" dirty="0"/>
            </a:br>
            <a:r>
              <a:rPr lang="en-US" sz="3800" dirty="0"/>
              <a:t>(Who guards the guards?) </a:t>
            </a:r>
            <a:endParaRPr lang="en-ZW" sz="3800" dirty="0"/>
          </a:p>
        </p:txBody>
      </p:sp>
      <p:sp>
        <p:nvSpPr>
          <p:cNvPr id="3" name="Content Placeholder 2">
            <a:extLst>
              <a:ext uri="{FF2B5EF4-FFF2-40B4-BE49-F238E27FC236}">
                <a16:creationId xmlns:a16="http://schemas.microsoft.com/office/drawing/2014/main" id="{07D31307-4302-DBA1-1DD5-D96B889DBA11}"/>
              </a:ext>
            </a:extLst>
          </p:cNvPr>
          <p:cNvSpPr>
            <a:spLocks noGrp="1"/>
          </p:cNvSpPr>
          <p:nvPr>
            <p:ph idx="1"/>
          </p:nvPr>
        </p:nvSpPr>
        <p:spPr>
          <a:xfrm>
            <a:off x="185058" y="1538868"/>
            <a:ext cx="7661366" cy="4638095"/>
          </a:xfrm>
        </p:spPr>
        <p:txBody>
          <a:bodyPr>
            <a:normAutofit/>
          </a:bodyPr>
          <a:lstStyle/>
          <a:p>
            <a:pPr>
              <a:buFont typeface="Wingdings" panose="05000000000000000000" pitchFamily="2" charset="2"/>
              <a:buChar char="v"/>
            </a:pPr>
            <a:r>
              <a:rPr lang="en-US" sz="2000" dirty="0">
                <a:latin typeface="+mj-lt"/>
              </a:rPr>
              <a:t>Three layered”</a:t>
            </a:r>
          </a:p>
          <a:p>
            <a:pPr lvl="1">
              <a:buFont typeface="Wingdings" panose="05000000000000000000" pitchFamily="2" charset="2"/>
              <a:buChar char="Ø"/>
            </a:pPr>
            <a:r>
              <a:rPr lang="en-US" b="1" dirty="0">
                <a:latin typeface="+mj-lt"/>
              </a:rPr>
              <a:t>The Minister </a:t>
            </a:r>
            <a:r>
              <a:rPr lang="en-US" dirty="0">
                <a:latin typeface="+mj-lt"/>
              </a:rPr>
              <a:t>– he who appoints disappoints.</a:t>
            </a:r>
          </a:p>
          <a:p>
            <a:pPr lvl="1">
              <a:buFont typeface="Wingdings" panose="05000000000000000000" pitchFamily="2" charset="2"/>
              <a:buChar char="Ø"/>
            </a:pPr>
            <a:r>
              <a:rPr lang="en-US" b="1" dirty="0">
                <a:latin typeface="+mj-lt"/>
              </a:rPr>
              <a:t>Parliament and people of Zimbabwe </a:t>
            </a:r>
            <a:r>
              <a:rPr lang="en-US" dirty="0">
                <a:latin typeface="+mj-lt"/>
              </a:rPr>
              <a:t>– regulator obliged to submit statutory reports to the people via Parliament.</a:t>
            </a:r>
          </a:p>
          <a:p>
            <a:pPr lvl="1">
              <a:buFont typeface="Wingdings" panose="05000000000000000000" pitchFamily="2" charset="2"/>
              <a:buChar char="Ø"/>
            </a:pPr>
            <a:r>
              <a:rPr lang="en-US" b="1" dirty="0">
                <a:latin typeface="+mj-lt"/>
              </a:rPr>
              <a:t>The Courts of the land and public opinion</a:t>
            </a:r>
            <a:r>
              <a:rPr lang="en-US" dirty="0">
                <a:latin typeface="+mj-lt"/>
              </a:rPr>
              <a:t>  where all disputes are meant to be resolved albeit </a:t>
            </a:r>
            <a:r>
              <a:rPr lang="en-US" dirty="0" err="1">
                <a:latin typeface="+mj-lt"/>
              </a:rPr>
              <a:t>adversarially</a:t>
            </a:r>
            <a:r>
              <a:rPr lang="en-US" dirty="0">
                <a:latin typeface="+mj-lt"/>
              </a:rPr>
              <a:t>.</a:t>
            </a:r>
          </a:p>
          <a:p>
            <a:pPr lvl="1">
              <a:buFont typeface="Wingdings" panose="05000000000000000000" pitchFamily="2" charset="2"/>
              <a:buChar char="Ø"/>
            </a:pPr>
            <a:r>
              <a:rPr lang="en-US" dirty="0">
                <a:latin typeface="+mj-lt"/>
              </a:rPr>
              <a:t>Suggestions</a:t>
            </a:r>
            <a:r>
              <a:rPr lang="en-US" sz="2000" dirty="0">
                <a:latin typeface="+mj-lt"/>
              </a:rPr>
              <a:t>.</a:t>
            </a:r>
          </a:p>
          <a:p>
            <a:pPr lvl="1">
              <a:buFont typeface="Wingdings" panose="05000000000000000000" pitchFamily="2" charset="2"/>
              <a:buChar char="Ø"/>
            </a:pPr>
            <a:endParaRPr lang="en-US" sz="2000" dirty="0">
              <a:latin typeface="+mj-lt"/>
            </a:endParaRPr>
          </a:p>
          <a:p>
            <a:pPr lvl="1">
              <a:buFont typeface="Wingdings" panose="05000000000000000000" pitchFamily="2" charset="2"/>
              <a:buChar char="Ø"/>
            </a:pPr>
            <a:endParaRPr lang="en-US" sz="2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424" y="2673977"/>
            <a:ext cx="4464000" cy="3348000"/>
          </a:xfrm>
          <a:prstGeom prst="rect">
            <a:avLst/>
          </a:prstGeom>
        </p:spPr>
      </p:pic>
    </p:spTree>
    <p:extLst>
      <p:ext uri="{BB962C8B-B14F-4D97-AF65-F5344CB8AC3E}">
        <p14:creationId xmlns:p14="http://schemas.microsoft.com/office/powerpoint/2010/main" val="1527776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5DDD-B956-A4BA-F223-4B82511BC7EF}"/>
              </a:ext>
            </a:extLst>
          </p:cNvPr>
          <p:cNvSpPr>
            <a:spLocks noGrp="1"/>
          </p:cNvSpPr>
          <p:nvPr>
            <p:ph type="title"/>
          </p:nvPr>
        </p:nvSpPr>
        <p:spPr>
          <a:xfrm>
            <a:off x="-76200" y="225788"/>
            <a:ext cx="10515600" cy="493519"/>
          </a:xfrm>
        </p:spPr>
        <p:txBody>
          <a:bodyPr>
            <a:normAutofit fontScale="90000"/>
          </a:bodyPr>
          <a:lstStyle/>
          <a:p>
            <a:r>
              <a:rPr lang="en-US" sz="3100" kern="100" dirty="0">
                <a:solidFill>
                  <a:schemeClr val="tx1"/>
                </a:solidFill>
                <a:effectLst/>
                <a:ea typeface="Calibri" panose="020F0502020204030204" pitchFamily="34" charset="0"/>
                <a:cs typeface="Times New Roman" panose="02020603050405020304" pitchFamily="18" charset="0"/>
              </a:rPr>
              <a:t>6.</a:t>
            </a:r>
            <a:r>
              <a:rPr lang="en-US" sz="3100" kern="100" dirty="0">
                <a:solidFill>
                  <a:schemeClr val="tx1"/>
                </a:solidFill>
                <a:ea typeface="Calibri" panose="020F0502020204030204" pitchFamily="34" charset="0"/>
                <a:cs typeface="Times New Roman" panose="02020603050405020304" pitchFamily="18" charset="0"/>
              </a:rPr>
              <a:t> </a:t>
            </a:r>
            <a:r>
              <a:rPr lang="en-US" sz="4200" b="1" kern="100" dirty="0">
                <a:solidFill>
                  <a:schemeClr val="tx1"/>
                </a:solidFill>
                <a:ea typeface="Calibri" panose="020F0502020204030204" pitchFamily="34" charset="0"/>
                <a:cs typeface="Times New Roman" panose="02020603050405020304" pitchFamily="18" charset="0"/>
              </a:rPr>
              <a:t>Alignment Reality Check on the Regulated Group</a:t>
            </a:r>
            <a:r>
              <a:rPr lang="en-US" sz="4400" b="1" kern="100" dirty="0">
                <a:solidFill>
                  <a:schemeClr val="bg1"/>
                </a:solidFill>
                <a:effectLst/>
                <a:ea typeface="Calibri" panose="020F0502020204030204" pitchFamily="34" charset="0"/>
                <a:cs typeface="Times New Roman" panose="02020603050405020304" pitchFamily="18" charset="0"/>
              </a:rPr>
              <a:t>.</a:t>
            </a:r>
            <a:endParaRPr lang="en-ZW" dirty="0"/>
          </a:p>
        </p:txBody>
      </p:sp>
      <p:sp>
        <p:nvSpPr>
          <p:cNvPr id="3" name="Content Placeholder 2">
            <a:extLst>
              <a:ext uri="{FF2B5EF4-FFF2-40B4-BE49-F238E27FC236}">
                <a16:creationId xmlns:a16="http://schemas.microsoft.com/office/drawing/2014/main" id="{6C1F060D-5520-FD5C-F6AE-4CBBC9B93492}"/>
              </a:ext>
            </a:extLst>
          </p:cNvPr>
          <p:cNvSpPr>
            <a:spLocks noGrp="1"/>
          </p:cNvSpPr>
          <p:nvPr>
            <p:ph idx="1"/>
          </p:nvPr>
        </p:nvSpPr>
        <p:spPr>
          <a:xfrm>
            <a:off x="2142308" y="1018904"/>
            <a:ext cx="9945189" cy="5686696"/>
          </a:xfrm>
        </p:spPr>
        <p:txBody>
          <a:bodyPr>
            <a:normAutofit fontScale="55000" lnSpcReduction="20000"/>
          </a:bodyPr>
          <a:lstStyle/>
          <a:p>
            <a:pPr marL="0" indent="0">
              <a:lnSpc>
                <a:spcPct val="107000"/>
              </a:lnSpc>
              <a:spcAft>
                <a:spcPts val="800"/>
              </a:spcAft>
              <a:buNone/>
            </a:pPr>
            <a:r>
              <a:rPr lang="en-US" sz="2800" kern="100" dirty="0">
                <a:solidFill>
                  <a:schemeClr val="tx1"/>
                </a:solidFill>
                <a:effectLst/>
                <a:latin typeface="+mj-lt"/>
                <a:ea typeface="Calibri" panose="020F0502020204030204" pitchFamily="34" charset="0"/>
                <a:cs typeface="Times New Roman" panose="02020603050405020304" pitchFamily="18" charset="0"/>
              </a:rPr>
              <a:t>6.1</a:t>
            </a:r>
            <a:r>
              <a:rPr lang="en-US" kern="100" dirty="0">
                <a:solidFill>
                  <a:schemeClr val="tx1"/>
                </a:solidFill>
                <a:effectLst/>
                <a:latin typeface="+mj-lt"/>
                <a:ea typeface="Calibri" panose="020F0502020204030204" pitchFamily="34" charset="0"/>
                <a:cs typeface="Times New Roman" panose="02020603050405020304" pitchFamily="18" charset="0"/>
              </a:rPr>
              <a:t>.</a:t>
            </a:r>
            <a:r>
              <a:rPr lang="en-US" kern="100" dirty="0">
                <a:solidFill>
                  <a:schemeClr val="tx1"/>
                </a:solidFill>
                <a:latin typeface="+mj-lt"/>
                <a:ea typeface="Calibri" panose="020F0502020204030204" pitchFamily="34" charset="0"/>
                <a:cs typeface="Times New Roman" panose="02020603050405020304" pitchFamily="18" charset="0"/>
              </a:rPr>
              <a:t>  </a:t>
            </a:r>
            <a:r>
              <a:rPr lang="en-US" sz="3800" b="1" kern="100" dirty="0">
                <a:solidFill>
                  <a:schemeClr val="tx1"/>
                </a:solidFill>
                <a:latin typeface="+mj-lt"/>
                <a:ea typeface="Calibri" panose="020F0502020204030204" pitchFamily="34" charset="0"/>
                <a:cs typeface="Times New Roman" panose="02020603050405020304" pitchFamily="18" charset="0"/>
              </a:rPr>
              <a:t>F</a:t>
            </a:r>
            <a:r>
              <a:rPr lang="en-US" sz="3800" b="1" kern="100" dirty="0">
                <a:solidFill>
                  <a:schemeClr val="tx1"/>
                </a:solidFill>
                <a:effectLst/>
                <a:latin typeface="+mj-lt"/>
                <a:ea typeface="Calibri" panose="020F0502020204030204" pitchFamily="34" charset="0"/>
                <a:cs typeface="Times New Roman" panose="02020603050405020304" pitchFamily="18" charset="0"/>
              </a:rPr>
              <a:t>ailure to meet statutory and lawful deadlines.</a:t>
            </a:r>
            <a:endParaRPr lang="en-US" sz="3800" b="1" kern="100" dirty="0">
              <a:solidFill>
                <a:schemeClr val="tx1"/>
              </a:solidFill>
              <a:latin typeface="+mj-lt"/>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r>
              <a:rPr lang="en-US" sz="3800" kern="100" dirty="0">
                <a:solidFill>
                  <a:schemeClr val="tx1"/>
                </a:solidFill>
                <a:latin typeface="+mj-lt"/>
                <a:ea typeface="Calibri" panose="020F0502020204030204" pitchFamily="34" charset="0"/>
                <a:cs typeface="Times New Roman" panose="02020603050405020304" pitchFamily="18" charset="0"/>
              </a:rPr>
              <a:t>Late submission of reports requested by </a:t>
            </a:r>
            <a:r>
              <a:rPr lang="en-US" sz="3800" kern="100" dirty="0" err="1">
                <a:solidFill>
                  <a:schemeClr val="tx1"/>
                </a:solidFill>
                <a:latin typeface="+mj-lt"/>
                <a:ea typeface="Calibri" panose="020F0502020204030204" pitchFamily="34" charset="0"/>
                <a:cs typeface="Times New Roman" panose="02020603050405020304" pitchFamily="18" charset="0"/>
              </a:rPr>
              <a:t>Ipec</a:t>
            </a:r>
            <a:r>
              <a:rPr lang="en-US" sz="3800" kern="100" dirty="0">
                <a:solidFill>
                  <a:schemeClr val="tx1"/>
                </a:solidFill>
                <a:latin typeface="+mj-lt"/>
                <a:ea typeface="Calibri" panose="020F0502020204030204" pitchFamily="34" charset="0"/>
                <a:cs typeface="Times New Roman" panose="02020603050405020304" pitchFamily="18" charset="0"/>
              </a:rPr>
              <a:t> in breach of the law and without lawful excuse.</a:t>
            </a:r>
          </a:p>
          <a:p>
            <a:pPr marL="0" indent="0">
              <a:lnSpc>
                <a:spcPct val="107000"/>
              </a:lnSpc>
              <a:spcAft>
                <a:spcPts val="800"/>
              </a:spcAft>
              <a:buNone/>
            </a:pPr>
            <a:r>
              <a:rPr lang="en-US" sz="3800" kern="100" dirty="0">
                <a:solidFill>
                  <a:schemeClr val="tx1"/>
                </a:solidFill>
                <a:latin typeface="+mj-lt"/>
                <a:ea typeface="Calibri" panose="020F0502020204030204" pitchFamily="34" charset="0"/>
                <a:cs typeface="Times New Roman" panose="02020603050405020304" pitchFamily="18" charset="0"/>
              </a:rPr>
              <a:t>6.2.  </a:t>
            </a:r>
            <a:r>
              <a:rPr lang="en-US" sz="3800" b="1" kern="100" dirty="0">
                <a:solidFill>
                  <a:schemeClr val="tx1"/>
                </a:solidFill>
                <a:latin typeface="+mj-lt"/>
                <a:ea typeface="Calibri" panose="020F0502020204030204" pitchFamily="34" charset="0"/>
                <a:cs typeface="Times New Roman" panose="02020603050405020304" pitchFamily="18" charset="0"/>
              </a:rPr>
              <a:t>Complaints from Members &amp; Beneficiaries</a:t>
            </a:r>
            <a:endParaRPr lang="en-US" sz="3800" kern="100" dirty="0">
              <a:solidFill>
                <a:schemeClr val="tx1"/>
              </a:solidFill>
              <a:latin typeface="+mj-lt"/>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r>
              <a:rPr lang="en-US" sz="3800" kern="100" dirty="0">
                <a:solidFill>
                  <a:schemeClr val="tx1"/>
                </a:solidFill>
                <a:latin typeface="+mj-lt"/>
                <a:ea typeface="Calibri" panose="020F0502020204030204" pitchFamily="34" charset="0"/>
                <a:cs typeface="Times New Roman" panose="02020603050405020304" pitchFamily="18" charset="0"/>
              </a:rPr>
              <a:t>Of the 436 valid pension complaints at the end of March 2022, 372 of them related to low benefits and accounted for the largest portion of the complaints received – 55%. Non-payment of benefits accounted for 20% of the complaints received, while late payment of benefits accounted for 10% of the complaints in the quarter.</a:t>
            </a:r>
          </a:p>
          <a:p>
            <a:pPr>
              <a:lnSpc>
                <a:spcPct val="107000"/>
              </a:lnSpc>
              <a:spcAft>
                <a:spcPts val="800"/>
              </a:spcAft>
              <a:buFont typeface="Wingdings" panose="05000000000000000000" pitchFamily="2" charset="2"/>
              <a:buChar char="v"/>
            </a:pPr>
            <a:r>
              <a:rPr lang="en-US" sz="3800" kern="100" dirty="0">
                <a:solidFill>
                  <a:schemeClr val="tx1"/>
                </a:solidFill>
                <a:effectLst/>
                <a:latin typeface="+mj-lt"/>
                <a:ea typeface="Calibri" panose="020F0502020204030204" pitchFamily="34" charset="0"/>
                <a:cs typeface="Times New Roman" panose="02020603050405020304" pitchFamily="18" charset="0"/>
              </a:rPr>
              <a:t>In Q3 of 2022 the regulator received 249 valid complaints, the bulk of which related to both none and late payment of pension benefits, low values caused by hyperinflation and dollarization in February 2009, including erosion of pensions by inflation.</a:t>
            </a:r>
          </a:p>
          <a:p>
            <a:pPr>
              <a:lnSpc>
                <a:spcPct val="107000"/>
              </a:lnSpc>
              <a:spcAft>
                <a:spcPts val="800"/>
              </a:spcAft>
              <a:buFont typeface="Wingdings" panose="05000000000000000000" pitchFamily="2" charset="2"/>
              <a:buChar char="v"/>
            </a:pPr>
            <a:r>
              <a:rPr lang="en-US" sz="3800" kern="100" dirty="0">
                <a:solidFill>
                  <a:schemeClr val="tx1"/>
                </a:solidFill>
                <a:latin typeface="+mj-lt"/>
                <a:ea typeface="Calibri" panose="020F0502020204030204" pitchFamily="34" charset="0"/>
                <a:cs typeface="Times New Roman" panose="02020603050405020304" pitchFamily="18" charset="0"/>
              </a:rPr>
              <a:t>Most of the 45 complaints reported in Q1 of 2023 related to unpaid benefits and the least number of complaints concerned lack of information.</a:t>
            </a:r>
            <a:endParaRPr lang="en-ZA" sz="3800" kern="100" dirty="0">
              <a:solidFill>
                <a:schemeClr val="tx1"/>
              </a:solidFill>
              <a:effectLst/>
              <a:latin typeface="+mj-lt"/>
              <a:ea typeface="Calibri" panose="020F0502020204030204" pitchFamily="34" charset="0"/>
              <a:cs typeface="Times New Roman" panose="02020603050405020304" pitchFamily="18" charset="0"/>
            </a:endParaRPr>
          </a:p>
          <a:p>
            <a:pPr marL="0" indent="0">
              <a:buNone/>
            </a:pPr>
            <a:endParaRPr lang="en-ZW" dirty="0"/>
          </a:p>
        </p:txBody>
      </p:sp>
      <p:pic>
        <p:nvPicPr>
          <p:cNvPr id="4" name="Picture 3" descr="A person holding a card holder&#10;&#10;Description automatically generated">
            <a:extLst>
              <a:ext uri="{FF2B5EF4-FFF2-40B4-BE49-F238E27FC236}">
                <a16:creationId xmlns:a16="http://schemas.microsoft.com/office/drawing/2014/main" id="{ADB85C40-6035-51E3-5EDE-CF2A42116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4331"/>
            <a:ext cx="2142308" cy="1372802"/>
          </a:xfrm>
          <a:prstGeom prst="rect">
            <a:avLst/>
          </a:prstGeom>
        </p:spPr>
      </p:pic>
      <p:pic>
        <p:nvPicPr>
          <p:cNvPr id="5" name="Picture 4" descr="A person placing a block on top of a stack of wooden blocks&#10;&#10;Description automatically generated">
            <a:extLst>
              <a:ext uri="{FF2B5EF4-FFF2-40B4-BE49-F238E27FC236}">
                <a16:creationId xmlns:a16="http://schemas.microsoft.com/office/drawing/2014/main" id="{3CC2BCF1-C4E7-34C4-21A5-F710DBDB1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8559"/>
            <a:ext cx="2142307" cy="1593670"/>
          </a:xfrm>
          <a:prstGeom prst="rect">
            <a:avLst/>
          </a:prstGeom>
        </p:spPr>
      </p:pic>
    </p:spTree>
    <p:extLst>
      <p:ext uri="{BB962C8B-B14F-4D97-AF65-F5344CB8AC3E}">
        <p14:creationId xmlns:p14="http://schemas.microsoft.com/office/powerpoint/2010/main" val="174025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BD42C-035D-4790-52AC-BEDDCB721B4C}"/>
              </a:ext>
            </a:extLst>
          </p:cNvPr>
          <p:cNvSpPr>
            <a:spLocks noGrp="1"/>
          </p:cNvSpPr>
          <p:nvPr>
            <p:ph idx="1"/>
          </p:nvPr>
        </p:nvSpPr>
        <p:spPr>
          <a:xfrm>
            <a:off x="2499360" y="666714"/>
            <a:ext cx="8854440" cy="5519041"/>
          </a:xfrm>
        </p:spPr>
        <p:txBody>
          <a:bodyPr/>
          <a:lstStyle/>
          <a:p>
            <a:pPr>
              <a:buFont typeface="Wingdings" panose="05000000000000000000" pitchFamily="2" charset="2"/>
              <a:buChar char="v"/>
            </a:pPr>
            <a:r>
              <a:rPr lang="en-US" sz="2400" dirty="0">
                <a:latin typeface="+mj-lt"/>
              </a:rPr>
              <a:t>Same story of delayed or unpaid benefits characterized the bulk of the complaints in Q3 and Q4 of last year. (</a:t>
            </a:r>
            <a:r>
              <a:rPr lang="en-US" sz="2400" b="1" i="1" dirty="0">
                <a:latin typeface="+mj-lt"/>
              </a:rPr>
              <a:t>Authority – </a:t>
            </a:r>
            <a:r>
              <a:rPr lang="en-US" sz="2400" b="1" i="1" dirty="0" err="1">
                <a:latin typeface="+mj-lt"/>
              </a:rPr>
              <a:t>Ipec’s</a:t>
            </a:r>
            <a:r>
              <a:rPr lang="en-US" sz="2400" b="1" i="1" dirty="0">
                <a:latin typeface="+mj-lt"/>
              </a:rPr>
              <a:t> Quarterly Reports).</a:t>
            </a:r>
          </a:p>
          <a:p>
            <a:pPr marL="0" indent="0">
              <a:buNone/>
            </a:pPr>
            <a:r>
              <a:rPr lang="en-US" sz="2400" kern="100" dirty="0">
                <a:solidFill>
                  <a:schemeClr val="tx1"/>
                </a:solidFill>
                <a:effectLst/>
                <a:latin typeface="+mj-lt"/>
                <a:ea typeface="Calibri" panose="020F0502020204030204" pitchFamily="34" charset="0"/>
                <a:cs typeface="Times New Roman" panose="02020603050405020304" pitchFamily="18" charset="0"/>
              </a:rPr>
              <a:t>6</a:t>
            </a:r>
            <a:r>
              <a:rPr lang="en-US" sz="2400" kern="100" dirty="0">
                <a:solidFill>
                  <a:schemeClr val="tx1"/>
                </a:solidFill>
                <a:latin typeface="+mj-lt"/>
                <a:ea typeface="Calibri" panose="020F0502020204030204" pitchFamily="34" charset="0"/>
                <a:cs typeface="Times New Roman" panose="02020603050405020304" pitchFamily="18" charset="0"/>
              </a:rPr>
              <a:t>.</a:t>
            </a:r>
            <a:r>
              <a:rPr lang="en-US" sz="2400" kern="100" dirty="0">
                <a:solidFill>
                  <a:schemeClr val="tx1"/>
                </a:solidFill>
                <a:effectLst/>
                <a:latin typeface="+mj-lt"/>
                <a:ea typeface="Calibri" panose="020F0502020204030204" pitchFamily="34" charset="0"/>
                <a:cs typeface="Times New Roman" panose="02020603050405020304" pitchFamily="18" charset="0"/>
              </a:rPr>
              <a:t>2.  </a:t>
            </a:r>
            <a:r>
              <a:rPr lang="en-US" sz="2400" b="1" kern="100" dirty="0">
                <a:solidFill>
                  <a:schemeClr val="tx1"/>
                </a:solidFill>
                <a:effectLst/>
                <a:latin typeface="+mj-lt"/>
                <a:ea typeface="Calibri" panose="020F0502020204030204" pitchFamily="34" charset="0"/>
                <a:cs typeface="Times New Roman" panose="02020603050405020304" pitchFamily="18" charset="0"/>
              </a:rPr>
              <a:t>Questions asked</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400" kern="100" dirty="0">
                <a:solidFill>
                  <a:schemeClr val="tx1"/>
                </a:solidFill>
                <a:effectLst/>
                <a:latin typeface="+mj-lt"/>
                <a:ea typeface="Calibri" panose="020F0502020204030204" pitchFamily="34" charset="0"/>
                <a:cs typeface="Times New Roman" panose="02020603050405020304" pitchFamily="18" charset="0"/>
              </a:rPr>
              <a:t>Did the regulated group act in a manner which is procedurally and substantively fair?</a:t>
            </a:r>
          </a:p>
          <a:p>
            <a:pPr>
              <a:buFont typeface="Wingdings" panose="05000000000000000000" pitchFamily="2" charset="2"/>
              <a:buChar char="v"/>
            </a:pPr>
            <a:r>
              <a:rPr lang="en-US" sz="2400" kern="100" dirty="0">
                <a:solidFill>
                  <a:schemeClr val="tx1"/>
                </a:solidFill>
                <a:latin typeface="+mj-lt"/>
                <a:ea typeface="Calibri" panose="020F0502020204030204" pitchFamily="34" charset="0"/>
                <a:cs typeface="Times New Roman" panose="02020603050405020304" pitchFamily="18" charset="0"/>
              </a:rPr>
              <a:t>To what extent is blame shared between the Regulator and the Regulated?</a:t>
            </a:r>
          </a:p>
          <a:p>
            <a:pPr>
              <a:buFont typeface="Wingdings" panose="05000000000000000000" pitchFamily="2" charset="2"/>
              <a:buChar char="v"/>
            </a:pPr>
            <a:r>
              <a:rPr lang="en-US" sz="2400" kern="100" dirty="0">
                <a:solidFill>
                  <a:schemeClr val="tx1"/>
                </a:solidFill>
                <a:effectLst/>
                <a:latin typeface="+mj-lt"/>
                <a:ea typeface="Calibri" panose="020F0502020204030204" pitchFamily="34" charset="0"/>
                <a:cs typeface="Times New Roman" panose="02020603050405020304" pitchFamily="18" charset="0"/>
              </a:rPr>
              <a:t>Does this augur well for increased self regulation?</a:t>
            </a:r>
          </a:p>
          <a:p>
            <a:pPr>
              <a:buFont typeface="Wingdings" panose="05000000000000000000" pitchFamily="2" charset="2"/>
              <a:buChar char="v"/>
            </a:pPr>
            <a:r>
              <a:rPr lang="en-US" sz="2400" kern="100" dirty="0">
                <a:solidFill>
                  <a:schemeClr val="tx1"/>
                </a:solidFill>
                <a:latin typeface="+mj-lt"/>
                <a:ea typeface="Calibri" panose="020F0502020204030204" pitchFamily="34" charset="0"/>
                <a:cs typeface="Times New Roman" panose="02020603050405020304" pitchFamily="18" charset="0"/>
              </a:rPr>
              <a:t>Or is a good case made for increased external regulation?</a:t>
            </a:r>
          </a:p>
          <a:p>
            <a:pPr>
              <a:buFont typeface="Wingdings" panose="05000000000000000000" pitchFamily="2" charset="2"/>
              <a:buChar char="v"/>
            </a:pPr>
            <a:r>
              <a:rPr lang="en-US" sz="2400" kern="100" dirty="0">
                <a:solidFill>
                  <a:schemeClr val="tx1"/>
                </a:solidFill>
                <a:effectLst/>
                <a:latin typeface="+mj-lt"/>
                <a:ea typeface="Calibri" panose="020F0502020204030204" pitchFamily="34" charset="0"/>
                <a:cs typeface="Times New Roman" panose="02020603050405020304" pitchFamily="18" charset="0"/>
              </a:rPr>
              <a:t>List is endless.</a:t>
            </a:r>
          </a:p>
          <a:p>
            <a:pPr>
              <a:buFont typeface="Wingdings" panose="05000000000000000000" pitchFamily="2" charset="2"/>
              <a:buChar char="v"/>
            </a:pPr>
            <a:endParaRPr lang="en-ZW" dirty="0"/>
          </a:p>
        </p:txBody>
      </p:sp>
      <p:pic>
        <p:nvPicPr>
          <p:cNvPr id="2" name="Picture 1" descr="A person holding a card holder&#10;&#10;Description automatically generated">
            <a:extLst>
              <a:ext uri="{FF2B5EF4-FFF2-40B4-BE49-F238E27FC236}">
                <a16:creationId xmlns:a16="http://schemas.microsoft.com/office/drawing/2014/main" id="{34F9F234-7F9F-1915-15D2-D507C6C6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4331"/>
            <a:ext cx="2299063" cy="1372802"/>
          </a:xfrm>
          <a:prstGeom prst="rect">
            <a:avLst/>
          </a:prstGeom>
        </p:spPr>
      </p:pic>
      <p:pic>
        <p:nvPicPr>
          <p:cNvPr id="4" name="Picture 3" descr="A person placing a block on top of a stack of wooden blocks&#10;&#10;Description automatically generated">
            <a:extLst>
              <a:ext uri="{FF2B5EF4-FFF2-40B4-BE49-F238E27FC236}">
                <a16:creationId xmlns:a16="http://schemas.microsoft.com/office/drawing/2014/main" id="{156E48D5-16A7-E696-59E5-5748EB23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8559"/>
            <a:ext cx="2299062" cy="1593670"/>
          </a:xfrm>
          <a:prstGeom prst="rect">
            <a:avLst/>
          </a:prstGeom>
        </p:spPr>
      </p:pic>
    </p:spTree>
    <p:extLst>
      <p:ext uri="{BB962C8B-B14F-4D97-AF65-F5344CB8AC3E}">
        <p14:creationId xmlns:p14="http://schemas.microsoft.com/office/powerpoint/2010/main" val="1348196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49CF-C2B3-9740-06CD-BFE674E12F42}"/>
              </a:ext>
            </a:extLst>
          </p:cNvPr>
          <p:cNvSpPr>
            <a:spLocks noGrp="1"/>
          </p:cNvSpPr>
          <p:nvPr>
            <p:ph type="title"/>
          </p:nvPr>
        </p:nvSpPr>
        <p:spPr>
          <a:xfrm>
            <a:off x="838200" y="365125"/>
            <a:ext cx="10515600" cy="716543"/>
          </a:xfrm>
        </p:spPr>
        <p:txBody>
          <a:bodyPr>
            <a:normAutofit/>
          </a:bodyPr>
          <a:lstStyle/>
          <a:p>
            <a:r>
              <a:rPr lang="en-US" sz="3800" b="1" dirty="0"/>
              <a:t>RECOMMENDATIONS (1)  </a:t>
            </a:r>
            <a:endParaRPr lang="en-ZW" sz="3800" b="1" dirty="0"/>
          </a:p>
        </p:txBody>
      </p:sp>
      <p:sp>
        <p:nvSpPr>
          <p:cNvPr id="3" name="Content Placeholder 2">
            <a:extLst>
              <a:ext uri="{FF2B5EF4-FFF2-40B4-BE49-F238E27FC236}">
                <a16:creationId xmlns:a16="http://schemas.microsoft.com/office/drawing/2014/main" id="{777AF7D7-6CB6-8D8C-6452-E282511FA5AC}"/>
              </a:ext>
            </a:extLst>
          </p:cNvPr>
          <p:cNvSpPr>
            <a:spLocks noGrp="1"/>
          </p:cNvSpPr>
          <p:nvPr>
            <p:ph idx="1"/>
          </p:nvPr>
        </p:nvSpPr>
        <p:spPr>
          <a:xfrm>
            <a:off x="2133600" y="1204332"/>
            <a:ext cx="10058400" cy="5653668"/>
          </a:xfrm>
        </p:spPr>
        <p:txBody>
          <a:bodyPr>
            <a:normAutofit lnSpcReduction="10000"/>
          </a:bodyPr>
          <a:lstStyle/>
          <a:p>
            <a:pPr marL="0" indent="0">
              <a:buNone/>
            </a:pPr>
            <a:r>
              <a:rPr lang="en-GB" sz="2400" dirty="0">
                <a:latin typeface="+mj-lt"/>
              </a:rPr>
              <a:t>WHAT IS HAPPENING</a:t>
            </a:r>
          </a:p>
          <a:p>
            <a:r>
              <a:rPr lang="en-GB" sz="2400" dirty="0">
                <a:latin typeface="+mj-lt"/>
              </a:rPr>
              <a:t>Dialogue commendable but no effective results</a:t>
            </a:r>
          </a:p>
          <a:p>
            <a:r>
              <a:rPr lang="en-GB" sz="2400" dirty="0">
                <a:latin typeface="+mj-lt"/>
              </a:rPr>
              <a:t>Need to change</a:t>
            </a:r>
            <a:r>
              <a:rPr lang="en-ZW" sz="2400" dirty="0">
                <a:latin typeface="+mj-lt"/>
              </a:rPr>
              <a:t> by doing the same things differently</a:t>
            </a:r>
          </a:p>
          <a:p>
            <a:r>
              <a:rPr lang="en-ZW" sz="2400" dirty="0">
                <a:latin typeface="+mj-lt"/>
              </a:rPr>
              <a:t>You cant solve the same problem by using the same failed tactics</a:t>
            </a:r>
          </a:p>
          <a:p>
            <a:pPr marL="0" indent="0">
              <a:buNone/>
            </a:pPr>
            <a:endParaRPr lang="en-ZW" sz="2400" dirty="0">
              <a:latin typeface="+mj-lt"/>
            </a:endParaRPr>
          </a:p>
          <a:p>
            <a:pPr marL="0" indent="0">
              <a:buNone/>
            </a:pPr>
            <a:r>
              <a:rPr lang="en-ZW" sz="2400" dirty="0">
                <a:latin typeface="+mj-lt"/>
              </a:rPr>
              <a:t>HOW TO CHANGE</a:t>
            </a:r>
          </a:p>
          <a:p>
            <a:pPr>
              <a:buFont typeface="Wingdings" panose="05000000000000000000" pitchFamily="2" charset="2"/>
              <a:buChar char="v"/>
            </a:pPr>
            <a:r>
              <a:rPr lang="en-US" sz="2400" dirty="0">
                <a:latin typeface="+mj-lt"/>
              </a:rPr>
              <a:t> Dialogue must now be robust</a:t>
            </a:r>
          </a:p>
          <a:p>
            <a:pPr>
              <a:buFont typeface="Wingdings" panose="05000000000000000000" pitchFamily="2" charset="2"/>
              <a:buChar char="v"/>
            </a:pPr>
            <a:r>
              <a:rPr lang="en-US" sz="2400" dirty="0">
                <a:latin typeface="+mj-lt"/>
              </a:rPr>
              <a:t>Must be principle based, personal governance driven and takes inside-out approach</a:t>
            </a:r>
          </a:p>
          <a:p>
            <a:pPr>
              <a:buFont typeface="Wingdings" panose="05000000000000000000" pitchFamily="2" charset="2"/>
              <a:buChar char="v"/>
            </a:pPr>
            <a:r>
              <a:rPr lang="en-US" sz="2400" dirty="0">
                <a:latin typeface="+mj-lt"/>
              </a:rPr>
              <a:t>Also premised on the bottom-up approach as opposed to top-down approach.</a:t>
            </a:r>
          </a:p>
          <a:p>
            <a:pPr>
              <a:buFont typeface="Wingdings" panose="05000000000000000000" pitchFamily="2" charset="2"/>
              <a:buChar char="v"/>
            </a:pPr>
            <a:r>
              <a:rPr lang="en-US" sz="2400" dirty="0">
                <a:latin typeface="+mj-lt"/>
              </a:rPr>
              <a:t>Diversity and inclusive approach also urged.</a:t>
            </a:r>
          </a:p>
          <a:p>
            <a:pPr marL="0" indent="0">
              <a:buNone/>
            </a:pPr>
            <a:endParaRPr lang="en-US" sz="2400" dirty="0">
              <a:latin typeface="+mj-lt"/>
            </a:endParaRPr>
          </a:p>
          <a:p>
            <a:pPr>
              <a:buFont typeface="Wingdings" panose="05000000000000000000" pitchFamily="2" charset="2"/>
              <a:buChar char="v"/>
            </a:pPr>
            <a:endParaRPr lang="en-US" sz="2400" dirty="0">
              <a:latin typeface="+mj-lt"/>
            </a:endParaRPr>
          </a:p>
          <a:p>
            <a:pPr>
              <a:buFont typeface="Wingdings" panose="05000000000000000000" pitchFamily="2" charset="2"/>
              <a:buChar char="v"/>
            </a:pPr>
            <a:endParaRPr lang="en-US" sz="2400" dirty="0">
              <a:latin typeface="+mj-lt"/>
            </a:endParaRPr>
          </a:p>
          <a:p>
            <a:endParaRPr lang="en-GB" sz="2400" dirty="0">
              <a:latin typeface="+mj-lt"/>
            </a:endParaRPr>
          </a:p>
        </p:txBody>
      </p:sp>
      <p:pic>
        <p:nvPicPr>
          <p:cNvPr id="4" name="Picture 3" descr="A person holding a card holder&#10;&#10;Description automatically generated">
            <a:extLst>
              <a:ext uri="{FF2B5EF4-FFF2-40B4-BE49-F238E27FC236}">
                <a16:creationId xmlns:a16="http://schemas.microsoft.com/office/drawing/2014/main" id="{EF7EB4BD-2982-33F9-89D9-413D2C7C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4331"/>
            <a:ext cx="2133601" cy="1372802"/>
          </a:xfrm>
          <a:prstGeom prst="rect">
            <a:avLst/>
          </a:prstGeom>
        </p:spPr>
      </p:pic>
      <p:pic>
        <p:nvPicPr>
          <p:cNvPr id="5" name="Picture 4" descr="A person placing a block on top of a stack of wooden blocks&#10;&#10;Description automatically generated">
            <a:extLst>
              <a:ext uri="{FF2B5EF4-FFF2-40B4-BE49-F238E27FC236}">
                <a16:creationId xmlns:a16="http://schemas.microsoft.com/office/drawing/2014/main" id="{1B869FFA-F57A-F960-04A6-16395B381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8559"/>
            <a:ext cx="2133600" cy="1593670"/>
          </a:xfrm>
          <a:prstGeom prst="rect">
            <a:avLst/>
          </a:prstGeom>
        </p:spPr>
      </p:pic>
    </p:spTree>
    <p:extLst>
      <p:ext uri="{BB962C8B-B14F-4D97-AF65-F5344CB8AC3E}">
        <p14:creationId xmlns:p14="http://schemas.microsoft.com/office/powerpoint/2010/main" val="2607043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49CF-C2B3-9740-06CD-BFE674E12F42}"/>
              </a:ext>
            </a:extLst>
          </p:cNvPr>
          <p:cNvSpPr>
            <a:spLocks noGrp="1"/>
          </p:cNvSpPr>
          <p:nvPr>
            <p:ph type="title"/>
          </p:nvPr>
        </p:nvSpPr>
        <p:spPr>
          <a:xfrm>
            <a:off x="838200" y="365125"/>
            <a:ext cx="10515600" cy="716543"/>
          </a:xfrm>
        </p:spPr>
        <p:txBody>
          <a:bodyPr>
            <a:normAutofit/>
          </a:bodyPr>
          <a:lstStyle/>
          <a:p>
            <a:r>
              <a:rPr lang="en-US" sz="3800" b="1" dirty="0"/>
              <a:t>RECOMMENDATIONS  (2)</a:t>
            </a:r>
            <a:endParaRPr lang="en-ZW" sz="3800" b="1" dirty="0"/>
          </a:p>
        </p:txBody>
      </p:sp>
      <p:sp>
        <p:nvSpPr>
          <p:cNvPr id="3" name="Content Placeholder 2">
            <a:extLst>
              <a:ext uri="{FF2B5EF4-FFF2-40B4-BE49-F238E27FC236}">
                <a16:creationId xmlns:a16="http://schemas.microsoft.com/office/drawing/2014/main" id="{777AF7D7-6CB6-8D8C-6452-E282511FA5AC}"/>
              </a:ext>
            </a:extLst>
          </p:cNvPr>
          <p:cNvSpPr>
            <a:spLocks noGrp="1"/>
          </p:cNvSpPr>
          <p:nvPr>
            <p:ph idx="1"/>
          </p:nvPr>
        </p:nvSpPr>
        <p:spPr>
          <a:xfrm>
            <a:off x="2133600" y="1204332"/>
            <a:ext cx="10058400" cy="5653668"/>
          </a:xfrm>
        </p:spPr>
        <p:txBody>
          <a:bodyPr>
            <a:normAutofit/>
          </a:bodyPr>
          <a:lstStyle/>
          <a:p>
            <a:pPr>
              <a:buFont typeface="Wingdings" panose="05000000000000000000" pitchFamily="2" charset="2"/>
              <a:buChar char="v"/>
            </a:pPr>
            <a:endParaRPr lang="en-US" sz="2400" dirty="0">
              <a:latin typeface="+mj-lt"/>
            </a:endParaRPr>
          </a:p>
          <a:p>
            <a:endParaRPr lang="en-GB" sz="2400" dirty="0">
              <a:latin typeface="+mj-lt"/>
            </a:endParaRPr>
          </a:p>
        </p:txBody>
      </p:sp>
      <p:pic>
        <p:nvPicPr>
          <p:cNvPr id="4" name="Picture 3" descr="A person holding a card holder&#10;&#10;Description automatically generated">
            <a:extLst>
              <a:ext uri="{FF2B5EF4-FFF2-40B4-BE49-F238E27FC236}">
                <a16:creationId xmlns:a16="http://schemas.microsoft.com/office/drawing/2014/main" id="{EF7EB4BD-2982-33F9-89D9-413D2C7C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4331"/>
            <a:ext cx="2133601" cy="1372802"/>
          </a:xfrm>
          <a:prstGeom prst="rect">
            <a:avLst/>
          </a:prstGeom>
        </p:spPr>
      </p:pic>
      <p:pic>
        <p:nvPicPr>
          <p:cNvPr id="5" name="Picture 4" descr="A person placing a block on top of a stack of wooden blocks&#10;&#10;Description automatically generated">
            <a:extLst>
              <a:ext uri="{FF2B5EF4-FFF2-40B4-BE49-F238E27FC236}">
                <a16:creationId xmlns:a16="http://schemas.microsoft.com/office/drawing/2014/main" id="{1B869FFA-F57A-F960-04A6-16395B381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8559"/>
            <a:ext cx="2133600" cy="1593670"/>
          </a:xfrm>
          <a:prstGeom prst="rect">
            <a:avLst/>
          </a:prstGeom>
        </p:spPr>
      </p:pic>
      <p:sp>
        <p:nvSpPr>
          <p:cNvPr id="6" name="TextBox 5">
            <a:extLst>
              <a:ext uri="{FF2B5EF4-FFF2-40B4-BE49-F238E27FC236}">
                <a16:creationId xmlns:a16="http://schemas.microsoft.com/office/drawing/2014/main" id="{73C1AD24-B698-A60D-A459-8F6A9842D21E}"/>
              </a:ext>
            </a:extLst>
          </p:cNvPr>
          <p:cNvSpPr txBox="1"/>
          <p:nvPr/>
        </p:nvSpPr>
        <p:spPr>
          <a:xfrm>
            <a:off x="2692958" y="1296237"/>
            <a:ext cx="9395209" cy="5078313"/>
          </a:xfrm>
          <a:prstGeom prst="rect">
            <a:avLst/>
          </a:prstGeom>
          <a:noFill/>
        </p:spPr>
        <p:txBody>
          <a:bodyPr wrap="square" rtlCol="0">
            <a:spAutoFit/>
          </a:bodyPr>
          <a:lstStyle/>
          <a:p>
            <a:pPr marL="0" indent="0">
              <a:buNone/>
            </a:pPr>
            <a:r>
              <a:rPr lang="en-US" sz="1800" b="1" dirty="0">
                <a:latin typeface="+mj-lt"/>
              </a:rPr>
              <a:t>NEW APPROACH</a:t>
            </a:r>
          </a:p>
          <a:p>
            <a:pPr marL="285750" indent="-285750">
              <a:buFont typeface="Wingdings" panose="05000000000000000000" pitchFamily="2" charset="2"/>
              <a:buChar char="Ø"/>
            </a:pPr>
            <a:r>
              <a:rPr lang="en-US" sz="2400" dirty="0">
                <a:latin typeface="+mj-lt"/>
              </a:rPr>
              <a:t>Stitch in time saves nine. The regulated and ZAPF should be proactive rather than reactive</a:t>
            </a:r>
          </a:p>
          <a:p>
            <a:pPr marL="285750" indent="-285750">
              <a:buFont typeface="Wingdings" panose="05000000000000000000" pitchFamily="2" charset="2"/>
              <a:buChar char="Ø"/>
            </a:pPr>
            <a:r>
              <a:rPr lang="en-US" sz="2400" dirty="0">
                <a:latin typeface="+mj-lt"/>
              </a:rPr>
              <a:t>When a charged lion comes, face it do not run away</a:t>
            </a:r>
          </a:p>
          <a:p>
            <a:pPr marL="285750" indent="-285750">
              <a:buFont typeface="Wingdings" panose="05000000000000000000" pitchFamily="2" charset="2"/>
              <a:buChar char="Ø"/>
            </a:pPr>
            <a:r>
              <a:rPr lang="en-US" sz="2400" dirty="0">
                <a:latin typeface="+mj-lt"/>
              </a:rPr>
              <a:t>Principled Boldness and not cowardly timidity</a:t>
            </a:r>
          </a:p>
          <a:p>
            <a:pPr marL="285750" indent="-285750">
              <a:buFont typeface="Wingdings" panose="05000000000000000000" pitchFamily="2" charset="2"/>
              <a:buChar char="Ø"/>
            </a:pPr>
            <a:r>
              <a:rPr lang="en-US" sz="2400" dirty="0">
                <a:latin typeface="+mj-lt"/>
              </a:rPr>
              <a:t>Agreeing to separate issues in the </a:t>
            </a:r>
            <a:r>
              <a:rPr lang="en-US" sz="2400" b="1" dirty="0">
                <a:latin typeface="+mj-lt"/>
              </a:rPr>
              <a:t>circle of concern</a:t>
            </a:r>
            <a:r>
              <a:rPr lang="en-US" sz="2400" dirty="0">
                <a:latin typeface="+mj-lt"/>
              </a:rPr>
              <a:t> from those in the </a:t>
            </a:r>
            <a:r>
              <a:rPr lang="en-US" sz="2400" b="1" dirty="0">
                <a:latin typeface="+mj-lt"/>
              </a:rPr>
              <a:t>circle of influence</a:t>
            </a:r>
            <a:r>
              <a:rPr lang="en-US" sz="2400" dirty="0">
                <a:latin typeface="+mj-lt"/>
              </a:rPr>
              <a:t>.</a:t>
            </a:r>
          </a:p>
          <a:p>
            <a:pPr marL="285750" indent="-285750">
              <a:buFont typeface="Wingdings" panose="05000000000000000000" pitchFamily="2" charset="2"/>
              <a:buChar char="Ø"/>
            </a:pPr>
            <a:r>
              <a:rPr lang="en-US" sz="2400" dirty="0">
                <a:latin typeface="+mj-lt"/>
              </a:rPr>
              <a:t>Diversity and inclusive approach also urged.</a:t>
            </a:r>
          </a:p>
          <a:p>
            <a:pPr marL="285750" indent="-285750">
              <a:buFont typeface="Wingdings" panose="05000000000000000000" pitchFamily="2" charset="2"/>
              <a:buChar char="Ø"/>
            </a:pPr>
            <a:r>
              <a:rPr lang="en-US" sz="2400" dirty="0">
                <a:latin typeface="+mj-lt"/>
              </a:rPr>
              <a:t>Inquisitorial (win-win) and not </a:t>
            </a:r>
            <a:r>
              <a:rPr lang="en-US" sz="2400" dirty="0" err="1">
                <a:latin typeface="+mj-lt"/>
              </a:rPr>
              <a:t>adversorial</a:t>
            </a:r>
            <a:r>
              <a:rPr lang="en-US" sz="2400" dirty="0">
                <a:latin typeface="+mj-lt"/>
              </a:rPr>
              <a:t> (win-lose)</a:t>
            </a:r>
          </a:p>
          <a:p>
            <a:pPr marL="285750" indent="-285750">
              <a:buFont typeface="Wingdings" panose="05000000000000000000" pitchFamily="2" charset="2"/>
              <a:buChar char="Ø"/>
            </a:pPr>
            <a:r>
              <a:rPr lang="en-US" sz="2400" dirty="0">
                <a:latin typeface="+mj-lt"/>
              </a:rPr>
              <a:t>Remember </a:t>
            </a:r>
            <a:r>
              <a:rPr lang="en-US" sz="2400" dirty="0" err="1">
                <a:latin typeface="+mj-lt"/>
              </a:rPr>
              <a:t>ZimCode</a:t>
            </a:r>
            <a:r>
              <a:rPr lang="en-US" sz="2400" dirty="0">
                <a:latin typeface="+mj-lt"/>
              </a:rPr>
              <a:t> I, Chapter 6 urges (win/win) as opposed to adversarial (win/lose) approaches to dispute resolution.</a:t>
            </a:r>
          </a:p>
          <a:p>
            <a:pPr marL="285750" indent="-285750">
              <a:buFont typeface="Wingdings" panose="05000000000000000000" pitchFamily="2" charset="2"/>
              <a:buChar char="Ø"/>
            </a:pPr>
            <a:r>
              <a:rPr lang="en-US" sz="2400" dirty="0">
                <a:latin typeface="+mj-lt"/>
              </a:rPr>
              <a:t>If all else fails then go to court like what first mutual did. You invite neutral competent intervention to clarify issues. </a:t>
            </a:r>
            <a:endParaRPr lang="en-ZW" sz="2400" dirty="0">
              <a:latin typeface="+mj-lt"/>
            </a:endParaRPr>
          </a:p>
          <a:p>
            <a:endParaRPr lang="en-US" sz="1800" dirty="0">
              <a:latin typeface="+mj-lt"/>
            </a:endParaRPr>
          </a:p>
        </p:txBody>
      </p:sp>
    </p:spTree>
    <p:extLst>
      <p:ext uri="{BB962C8B-B14F-4D97-AF65-F5344CB8AC3E}">
        <p14:creationId xmlns:p14="http://schemas.microsoft.com/office/powerpoint/2010/main" val="1431328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49CF-C2B3-9740-06CD-BFE674E12F42}"/>
              </a:ext>
            </a:extLst>
          </p:cNvPr>
          <p:cNvSpPr>
            <a:spLocks noGrp="1"/>
          </p:cNvSpPr>
          <p:nvPr>
            <p:ph type="title"/>
          </p:nvPr>
        </p:nvSpPr>
        <p:spPr>
          <a:xfrm>
            <a:off x="864576" y="397695"/>
            <a:ext cx="10515600" cy="651403"/>
          </a:xfrm>
        </p:spPr>
        <p:txBody>
          <a:bodyPr>
            <a:normAutofit fontScale="90000"/>
          </a:bodyPr>
          <a:lstStyle/>
          <a:p>
            <a:r>
              <a:rPr lang="en-US" sz="3800" b="1" dirty="0"/>
              <a:t>RECOMMENDATIONS (3) </a:t>
            </a:r>
            <a:endParaRPr lang="en-ZW" sz="3800" b="1" dirty="0"/>
          </a:p>
        </p:txBody>
      </p:sp>
      <p:sp>
        <p:nvSpPr>
          <p:cNvPr id="3" name="Content Placeholder 2">
            <a:extLst>
              <a:ext uri="{FF2B5EF4-FFF2-40B4-BE49-F238E27FC236}">
                <a16:creationId xmlns:a16="http://schemas.microsoft.com/office/drawing/2014/main" id="{777AF7D7-6CB6-8D8C-6452-E282511FA5AC}"/>
              </a:ext>
            </a:extLst>
          </p:cNvPr>
          <p:cNvSpPr>
            <a:spLocks noGrp="1"/>
          </p:cNvSpPr>
          <p:nvPr>
            <p:ph idx="1"/>
          </p:nvPr>
        </p:nvSpPr>
        <p:spPr>
          <a:xfrm>
            <a:off x="2133600" y="1461317"/>
            <a:ext cx="10058400" cy="5139698"/>
          </a:xfrm>
        </p:spPr>
        <p:txBody>
          <a:bodyPr>
            <a:normAutofit fontScale="85000" lnSpcReduction="20000"/>
          </a:bodyPr>
          <a:lstStyle/>
          <a:p>
            <a:pPr marL="0" indent="0">
              <a:buNone/>
            </a:pPr>
            <a:r>
              <a:rPr lang="en-US" sz="2400" b="1" dirty="0">
                <a:latin typeface="+mj-lt"/>
              </a:rPr>
              <a:t>SECTOR DISPUTE RESOLUTION INSTITUTIONS</a:t>
            </a:r>
          </a:p>
          <a:p>
            <a:r>
              <a:rPr lang="en-US" sz="2400" dirty="0">
                <a:latin typeface="+mj-lt"/>
              </a:rPr>
              <a:t>Set up dispute resolution for the sector composed of </a:t>
            </a:r>
            <a:r>
              <a:rPr lang="en-US" sz="2400" dirty="0" err="1">
                <a:latin typeface="+mj-lt"/>
              </a:rPr>
              <a:t>renowed</a:t>
            </a:r>
            <a:r>
              <a:rPr lang="en-US" sz="2400" dirty="0">
                <a:latin typeface="+mj-lt"/>
              </a:rPr>
              <a:t> experts</a:t>
            </a:r>
          </a:p>
          <a:p>
            <a:pPr marL="0" indent="0">
              <a:buNone/>
            </a:pPr>
            <a:endParaRPr lang="en-US" sz="2400" dirty="0">
              <a:latin typeface="+mj-lt"/>
            </a:endParaRPr>
          </a:p>
          <a:p>
            <a:pPr marL="0" indent="0">
              <a:buNone/>
            </a:pPr>
            <a:r>
              <a:rPr lang="en-US" sz="2400" b="1" dirty="0">
                <a:latin typeface="+mj-lt"/>
              </a:rPr>
              <a:t>TRAINING AND DEVELOPMENT</a:t>
            </a:r>
          </a:p>
          <a:p>
            <a:r>
              <a:rPr lang="en-US" sz="2400" dirty="0">
                <a:latin typeface="+mj-lt"/>
              </a:rPr>
              <a:t>Train to improve on knowledge horizons and to change thinking paradigms</a:t>
            </a:r>
          </a:p>
          <a:p>
            <a:r>
              <a:rPr lang="en-US" sz="2400" dirty="0">
                <a:latin typeface="+mj-lt"/>
              </a:rPr>
              <a:t>Leadership develops daily and not in a day (JC Maxwell)</a:t>
            </a:r>
          </a:p>
          <a:p>
            <a:pPr marL="0" indent="0">
              <a:buNone/>
            </a:pPr>
            <a:endParaRPr lang="en-US" sz="2400" dirty="0">
              <a:latin typeface="+mj-lt"/>
            </a:endParaRPr>
          </a:p>
          <a:p>
            <a:pPr marL="0" indent="0">
              <a:buNone/>
            </a:pPr>
            <a:r>
              <a:rPr lang="en-US" sz="2400" b="1" dirty="0">
                <a:latin typeface="+mj-lt"/>
              </a:rPr>
              <a:t>ROOT CAUSE</a:t>
            </a:r>
          </a:p>
          <a:p>
            <a:r>
              <a:rPr lang="en-US" sz="2400" dirty="0">
                <a:latin typeface="+mj-lt"/>
              </a:rPr>
              <a:t>To the regulated it is what we do that invites external regulation</a:t>
            </a:r>
          </a:p>
          <a:p>
            <a:r>
              <a:rPr lang="en-US" sz="2400" dirty="0">
                <a:latin typeface="+mj-lt"/>
              </a:rPr>
              <a:t>Lets do things right to validate self regulation</a:t>
            </a:r>
          </a:p>
          <a:p>
            <a:r>
              <a:rPr lang="en-US" sz="2400" dirty="0">
                <a:latin typeface="+mj-lt"/>
              </a:rPr>
              <a:t>Doing so we render IPEC irrelevant and squeeze it out of space</a:t>
            </a:r>
          </a:p>
          <a:p>
            <a:r>
              <a:rPr lang="en-US" sz="2400" dirty="0">
                <a:latin typeface="+mj-lt"/>
              </a:rPr>
              <a:t>Do the right thing for no other reason but because it is the right thing to do and personal governance is key</a:t>
            </a:r>
          </a:p>
          <a:p>
            <a:endParaRPr lang="en-US" sz="2400" dirty="0">
              <a:latin typeface="+mj-lt"/>
            </a:endParaRPr>
          </a:p>
        </p:txBody>
      </p:sp>
      <p:pic>
        <p:nvPicPr>
          <p:cNvPr id="4" name="Picture 3" descr="A person holding a card holder&#10;&#10;Description automatically generated">
            <a:extLst>
              <a:ext uri="{FF2B5EF4-FFF2-40B4-BE49-F238E27FC236}">
                <a16:creationId xmlns:a16="http://schemas.microsoft.com/office/drawing/2014/main" id="{EF7EB4BD-2982-33F9-89D9-413D2C7C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54331"/>
            <a:ext cx="2133601" cy="1372802"/>
          </a:xfrm>
          <a:prstGeom prst="rect">
            <a:avLst/>
          </a:prstGeom>
        </p:spPr>
      </p:pic>
      <p:pic>
        <p:nvPicPr>
          <p:cNvPr id="5" name="Picture 4" descr="A person placing a block on top of a stack of wooden blocks&#10;&#10;Description automatically generated">
            <a:extLst>
              <a:ext uri="{FF2B5EF4-FFF2-40B4-BE49-F238E27FC236}">
                <a16:creationId xmlns:a16="http://schemas.microsoft.com/office/drawing/2014/main" id="{1B869FFA-F57A-F960-04A6-16395B381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8559"/>
            <a:ext cx="2133600" cy="1593670"/>
          </a:xfrm>
          <a:prstGeom prst="rect">
            <a:avLst/>
          </a:prstGeom>
        </p:spPr>
      </p:pic>
    </p:spTree>
    <p:extLst>
      <p:ext uri="{BB962C8B-B14F-4D97-AF65-F5344CB8AC3E}">
        <p14:creationId xmlns:p14="http://schemas.microsoft.com/office/powerpoint/2010/main" val="2857893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7" y="334537"/>
            <a:ext cx="10116596" cy="698925"/>
          </a:xfrm>
        </p:spPr>
        <p:txBody>
          <a:bodyPr>
            <a:normAutofit/>
          </a:bodyPr>
          <a:lstStyle/>
          <a:p>
            <a:r>
              <a:rPr lang="en-ZW" sz="3800" dirty="0"/>
              <a:t>8.  </a:t>
            </a:r>
            <a:r>
              <a:rPr lang="en-ZW" sz="3800" b="1" dirty="0"/>
              <a:t>CONCLUSION</a:t>
            </a:r>
          </a:p>
        </p:txBody>
      </p:sp>
      <p:sp>
        <p:nvSpPr>
          <p:cNvPr id="6" name="Text Placeholder 5"/>
          <p:cNvSpPr>
            <a:spLocks noGrp="1"/>
          </p:cNvSpPr>
          <p:nvPr>
            <p:ph type="body" sz="half" idx="2"/>
          </p:nvPr>
        </p:nvSpPr>
        <p:spPr>
          <a:xfrm>
            <a:off x="381000" y="1266023"/>
            <a:ext cx="5715000" cy="4558515"/>
          </a:xfrm>
        </p:spPr>
        <p:txBody>
          <a:bodyPr>
            <a:normAutofit/>
          </a:bodyPr>
          <a:lstStyle/>
          <a:p>
            <a:pPr lvl="0"/>
            <a:r>
              <a:rPr lang="en-ZW" sz="2400" b="1" i="1" dirty="0">
                <a:latin typeface="+mj-lt"/>
              </a:rPr>
              <a:t>“Intelligence is traditionally viewed as the ability to think and learn, yet in a turbulent world, there is another set of cognitive skills that might matter more; the ability to rethink, unlearn and re-learn”.</a:t>
            </a:r>
            <a:r>
              <a:rPr lang="en-ZW" sz="2400" dirty="0">
                <a:latin typeface="+mj-lt"/>
              </a:rPr>
              <a:t> Adam Grant, 2021 p2.</a:t>
            </a:r>
            <a:r>
              <a:rPr lang="en-ZW" sz="2400" b="1" i="1" dirty="0">
                <a:latin typeface="+mj-lt"/>
              </a:rPr>
              <a:t>  </a:t>
            </a:r>
            <a:endParaRPr lang="en-ZW" sz="2400" dirty="0">
              <a:latin typeface="+mj-lt"/>
            </a:endParaRPr>
          </a:p>
          <a:p>
            <a:pPr lvl="0"/>
            <a:endParaRPr lang="en-ZW" dirty="0"/>
          </a:p>
          <a:p>
            <a:pPr lvl="0"/>
            <a:endParaRPr lang="en-ZW" dirty="0"/>
          </a:p>
          <a:p>
            <a:pPr lvl="0"/>
            <a:r>
              <a:rPr lang="en-ZW" sz="2400" b="1" dirty="0">
                <a:latin typeface="+mj-lt"/>
              </a:rPr>
              <a:t>I THANK YOU!</a:t>
            </a:r>
          </a:p>
          <a:p>
            <a:endParaRPr lang="en-ZW" dirty="0"/>
          </a:p>
        </p:txBody>
      </p:sp>
      <p:sp>
        <p:nvSpPr>
          <p:cNvPr id="4" name="Slide Number Placeholder 3"/>
          <p:cNvSpPr>
            <a:spLocks noGrp="1"/>
          </p:cNvSpPr>
          <p:nvPr>
            <p:ph type="sldNum" sz="quarter" idx="12"/>
          </p:nvPr>
        </p:nvSpPr>
        <p:spPr/>
        <p:txBody>
          <a:bodyPr/>
          <a:lstStyle/>
          <a:p>
            <a:fld id="{03DC2DEF-D2FE-4B45-ABA4-9F153FD1C98A}" type="slidenum">
              <a:rPr lang="en-US" smtClean="0"/>
              <a:t>36</a:t>
            </a:fld>
            <a:endParaRPr lang="en-US"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16705" r="16705"/>
          <a:stretch>
            <a:fillRect/>
          </a:stretch>
        </p:blipFill>
        <p:spPr>
          <a:xfrm>
            <a:off x="7136780" y="1266023"/>
            <a:ext cx="4217020" cy="3406338"/>
          </a:xfrm>
        </p:spPr>
      </p:pic>
    </p:spTree>
    <p:extLst>
      <p:ext uri="{BB962C8B-B14F-4D97-AF65-F5344CB8AC3E}">
        <p14:creationId xmlns:p14="http://schemas.microsoft.com/office/powerpoint/2010/main" val="332973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9349-57FC-F76B-A7A5-ECBF976AB8D7}"/>
              </a:ext>
            </a:extLst>
          </p:cNvPr>
          <p:cNvSpPr>
            <a:spLocks noGrp="1"/>
          </p:cNvSpPr>
          <p:nvPr>
            <p:ph type="title"/>
          </p:nvPr>
        </p:nvSpPr>
        <p:spPr>
          <a:xfrm>
            <a:off x="80554" y="269331"/>
            <a:ext cx="10515600" cy="638485"/>
          </a:xfrm>
        </p:spPr>
        <p:txBody>
          <a:bodyPr>
            <a:normAutofit fontScale="90000"/>
          </a:bodyPr>
          <a:lstStyle/>
          <a:p>
            <a:r>
              <a:rPr lang="en-US" dirty="0">
                <a:solidFill>
                  <a:schemeClr val="tx1"/>
                </a:solidFill>
              </a:rPr>
              <a:t>2.	Statutes</a:t>
            </a:r>
            <a:endParaRPr lang="en-ZW" dirty="0">
              <a:solidFill>
                <a:schemeClr val="tx1"/>
              </a:solidFill>
            </a:endParaRPr>
          </a:p>
        </p:txBody>
      </p:sp>
      <p:sp>
        <p:nvSpPr>
          <p:cNvPr id="3" name="Content Placeholder 2">
            <a:extLst>
              <a:ext uri="{FF2B5EF4-FFF2-40B4-BE49-F238E27FC236}">
                <a16:creationId xmlns:a16="http://schemas.microsoft.com/office/drawing/2014/main" id="{40BF878F-800A-9831-1B13-64EBBEF75D42}"/>
              </a:ext>
            </a:extLst>
          </p:cNvPr>
          <p:cNvSpPr>
            <a:spLocks noGrp="1"/>
          </p:cNvSpPr>
          <p:nvPr>
            <p:ph idx="1"/>
          </p:nvPr>
        </p:nvSpPr>
        <p:spPr>
          <a:xfrm>
            <a:off x="3525626" y="183478"/>
            <a:ext cx="8585820" cy="6518980"/>
          </a:xfrm>
        </p:spPr>
        <p:txBody>
          <a:bodyPr>
            <a:normAutofit lnSpcReduction="10000"/>
          </a:bodyPr>
          <a:lstStyle/>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Constitution of Zimbabwe 2013 </a:t>
            </a:r>
            <a:r>
              <a:rPr lang="en-US" sz="2400" b="1" kern="100" dirty="0">
                <a:solidFill>
                  <a:schemeClr val="tx1"/>
                </a:solidFill>
                <a:effectLst/>
                <a:latin typeface="+mj-lt"/>
                <a:ea typeface="Calibri" panose="020F0502020204030204" pitchFamily="34" charset="0"/>
                <a:cs typeface="Times New Roman" panose="02020603050405020304" pitchFamily="18" charset="0"/>
              </a:rPr>
              <a:t>(“the Constitution”)</a:t>
            </a:r>
            <a:endParaRPr lang="en-ZA" sz="2400" b="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Insurance &amp; Pensions Commission Act, Cap 24:21 </a:t>
            </a:r>
            <a:r>
              <a:rPr lang="en-US" sz="2400" b="1" kern="100" dirty="0">
                <a:solidFill>
                  <a:schemeClr val="tx1"/>
                </a:solidFill>
                <a:effectLst/>
                <a:latin typeface="+mj-lt"/>
                <a:ea typeface="Calibri" panose="020F0502020204030204" pitchFamily="34" charset="0"/>
                <a:cs typeface="Times New Roman" panose="02020603050405020304" pitchFamily="18" charset="0"/>
              </a:rPr>
              <a:t>(“IPEC Act”)</a:t>
            </a:r>
            <a:r>
              <a:rPr lang="en-US" sz="2400" kern="100" dirty="0">
                <a:solidFill>
                  <a:schemeClr val="tx1"/>
                </a:solidFill>
                <a:effectLst/>
                <a:latin typeface="+mj-lt"/>
                <a:ea typeface="Calibri" panose="020F0502020204030204" pitchFamily="34" charset="0"/>
                <a:cs typeface="Times New Roman" panose="02020603050405020304" pitchFamily="18" charset="0"/>
              </a:rPr>
              <a:t>.</a:t>
            </a: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Pensions &amp; Provident Funds Act, Cap. 24:32 </a:t>
            </a:r>
            <a:r>
              <a:rPr lang="en-US" sz="2400" b="1" kern="100" dirty="0">
                <a:solidFill>
                  <a:schemeClr val="tx1"/>
                </a:solidFill>
                <a:effectLst/>
                <a:latin typeface="+mj-lt"/>
                <a:ea typeface="Calibri" panose="020F0502020204030204" pitchFamily="34" charset="0"/>
                <a:cs typeface="Times New Roman" panose="02020603050405020304" pitchFamily="18" charset="0"/>
              </a:rPr>
              <a:t>(“the Funds Act”)</a:t>
            </a:r>
            <a:r>
              <a:rPr lang="en-US" sz="2400" kern="100" dirty="0">
                <a:solidFill>
                  <a:schemeClr val="tx1"/>
                </a:solidFill>
                <a:effectLst/>
                <a:latin typeface="+mj-lt"/>
                <a:ea typeface="Calibri" panose="020F0502020204030204" pitchFamily="34" charset="0"/>
                <a:cs typeface="Times New Roman" panose="02020603050405020304" pitchFamily="18" charset="0"/>
              </a:rPr>
              <a: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Insurance Act, Cap 24:07 </a:t>
            </a:r>
            <a:r>
              <a:rPr lang="en-US" sz="2400" b="1" kern="100" dirty="0">
                <a:solidFill>
                  <a:schemeClr val="tx1"/>
                </a:solidFill>
                <a:effectLst/>
                <a:latin typeface="+mj-lt"/>
                <a:ea typeface="Calibri" panose="020F0502020204030204" pitchFamily="34" charset="0"/>
                <a:cs typeface="Times New Roman" panose="02020603050405020304" pitchFamily="18" charset="0"/>
              </a:rPr>
              <a:t>(“the Insurance Act”).</a:t>
            </a:r>
            <a:endParaRPr lang="en-ZA" sz="2400" b="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Administrative Justice Act, Cap 10:28 </a:t>
            </a:r>
            <a:r>
              <a:rPr lang="en-US" sz="2400" b="1" kern="100" dirty="0">
                <a:solidFill>
                  <a:schemeClr val="tx1"/>
                </a:solidFill>
                <a:effectLst/>
                <a:latin typeface="+mj-lt"/>
                <a:ea typeface="Calibri" panose="020F0502020204030204" pitchFamily="34" charset="0"/>
                <a:cs typeface="Times New Roman" panose="02020603050405020304" pitchFamily="18" charset="0"/>
              </a:rPr>
              <a:t>(“the Justice Act”).</a:t>
            </a:r>
          </a:p>
          <a:p>
            <a:pPr marL="0" indent="0">
              <a:lnSpc>
                <a:spcPct val="107000"/>
              </a:lnSpc>
              <a:spcAft>
                <a:spcPts val="800"/>
              </a:spcAft>
              <a:buNone/>
            </a:pPr>
            <a:r>
              <a:rPr lang="en-US" sz="2400" kern="100" dirty="0">
                <a:solidFill>
                  <a:schemeClr val="tx1"/>
                </a:solidFill>
                <a:latin typeface="+mj-lt"/>
                <a:ea typeface="Calibri" panose="020F0502020204030204" pitchFamily="34" charset="0"/>
                <a:cs typeface="Times New Roman" panose="02020603050405020304" pitchFamily="18" charset="0"/>
              </a:rPr>
              <a:t>Public Entities Corporate Governance Act, Cap 10:31 (“</a:t>
            </a:r>
            <a:r>
              <a:rPr lang="en-US" sz="2400" b="1" kern="100" dirty="0" err="1">
                <a:solidFill>
                  <a:schemeClr val="tx1"/>
                </a:solidFill>
                <a:latin typeface="+mj-lt"/>
                <a:ea typeface="Calibri" panose="020F0502020204030204" pitchFamily="34" charset="0"/>
                <a:cs typeface="Times New Roman" panose="02020603050405020304" pitchFamily="18" charset="0"/>
              </a:rPr>
              <a:t>Pecogo</a:t>
            </a:r>
            <a:r>
              <a:rPr lang="en-US" sz="2400" b="1" kern="100" dirty="0">
                <a:solidFill>
                  <a:schemeClr val="tx1"/>
                </a:solidFill>
                <a:latin typeface="+mj-lt"/>
                <a:ea typeface="Calibri" panose="020F0502020204030204" pitchFamily="34" charset="0"/>
                <a:cs typeface="Times New Roman" panose="02020603050405020304" pitchFamily="18" charset="0"/>
              </a:rPr>
              <a:t> Act</a:t>
            </a:r>
            <a:r>
              <a:rPr lang="en-US" sz="2400" kern="100" dirty="0">
                <a:solidFill>
                  <a:schemeClr val="tx1"/>
                </a:solidFill>
                <a:latin typeface="+mj-lt"/>
                <a:ea typeface="Calibri" panose="020F0502020204030204" pitchFamily="34" charset="0"/>
                <a:cs typeface="Times New Roman" panose="02020603050405020304" pitchFamily="18" charset="0"/>
              </a:rPr>
              <a: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These define the parties and their relationships with the laws which define them.</a:t>
            </a:r>
          </a:p>
          <a:p>
            <a:pPr marL="0" indent="0">
              <a:lnSpc>
                <a:spcPct val="107000"/>
              </a:lnSpc>
              <a:spcAft>
                <a:spcPts val="800"/>
              </a:spcAft>
              <a:buNone/>
            </a:pPr>
            <a:r>
              <a:rPr lang="en-US" sz="2400" kern="100" dirty="0">
                <a:solidFill>
                  <a:schemeClr val="tx1"/>
                </a:solidFill>
                <a:latin typeface="+mj-lt"/>
                <a:ea typeface="Calibri" panose="020F0502020204030204" pitchFamily="34" charset="0"/>
                <a:cs typeface="Times New Roman" panose="02020603050405020304" pitchFamily="18" charset="0"/>
              </a:rPr>
              <a:t>Who the parties are is determined by the law they seek to align with.</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endParaRPr lang="en-ZW" dirty="0"/>
          </a:p>
        </p:txBody>
      </p:sp>
      <p:pic>
        <p:nvPicPr>
          <p:cNvPr id="5" name="Picture 4" descr="A large collection of books on shelves&#10;&#10;Description automatically generated">
            <a:extLst>
              <a:ext uri="{FF2B5EF4-FFF2-40B4-BE49-F238E27FC236}">
                <a16:creationId xmlns:a16="http://schemas.microsoft.com/office/drawing/2014/main" id="{D251DEFB-66AF-2867-FE45-F7D19AC1A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112"/>
            <a:ext cx="3403076" cy="3117474"/>
          </a:xfrm>
          <a:prstGeom prst="ellipse">
            <a:avLst/>
          </a:prstGeom>
          <a:ln>
            <a:noFill/>
          </a:ln>
          <a:effectLst>
            <a:softEdge rad="112500"/>
          </a:effectLst>
        </p:spPr>
      </p:pic>
    </p:spTree>
    <p:extLst>
      <p:ext uri="{BB962C8B-B14F-4D97-AF65-F5344CB8AC3E}">
        <p14:creationId xmlns:p14="http://schemas.microsoft.com/office/powerpoint/2010/main" val="4783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37F6-2B32-50D8-0363-22E1CC29D776}"/>
              </a:ext>
            </a:extLst>
          </p:cNvPr>
          <p:cNvSpPr>
            <a:spLocks noGrp="1"/>
          </p:cNvSpPr>
          <p:nvPr>
            <p:ph type="title"/>
          </p:nvPr>
        </p:nvSpPr>
        <p:spPr>
          <a:xfrm>
            <a:off x="0" y="791852"/>
            <a:ext cx="10515600" cy="805753"/>
          </a:xfrm>
        </p:spPr>
        <p:txBody>
          <a:bodyPr>
            <a:normAutofit fontScale="90000"/>
          </a:bodyPr>
          <a:lstStyle/>
          <a:p>
            <a:r>
              <a:rPr lang="en-US" dirty="0">
                <a:solidFill>
                  <a:schemeClr val="tx1"/>
                </a:solidFill>
              </a:rPr>
              <a:t>3. Parties </a:t>
            </a:r>
            <a:br>
              <a:rPr lang="en-US" dirty="0">
                <a:solidFill>
                  <a:schemeClr val="tx1"/>
                </a:solidFill>
              </a:rPr>
            </a:br>
            <a:r>
              <a:rPr lang="en-US" dirty="0">
                <a:solidFill>
                  <a:schemeClr val="tx1"/>
                </a:solidFill>
              </a:rPr>
              <a:t>to the </a:t>
            </a:r>
            <a:br>
              <a:rPr lang="en-US" dirty="0">
                <a:solidFill>
                  <a:schemeClr val="tx1"/>
                </a:solidFill>
              </a:rPr>
            </a:br>
            <a:r>
              <a:rPr lang="en-US" dirty="0">
                <a:solidFill>
                  <a:schemeClr val="tx1"/>
                </a:solidFill>
              </a:rPr>
              <a:t>relationship</a:t>
            </a:r>
            <a:endParaRPr lang="en-ZW" dirty="0">
              <a:solidFill>
                <a:schemeClr val="tx1"/>
              </a:solidFill>
            </a:endParaRPr>
          </a:p>
        </p:txBody>
      </p:sp>
      <p:sp>
        <p:nvSpPr>
          <p:cNvPr id="3" name="Content Placeholder 2">
            <a:extLst>
              <a:ext uri="{FF2B5EF4-FFF2-40B4-BE49-F238E27FC236}">
                <a16:creationId xmlns:a16="http://schemas.microsoft.com/office/drawing/2014/main" id="{1108C6EE-DBC6-87C0-C81A-EE04884FAA0E}"/>
              </a:ext>
            </a:extLst>
          </p:cNvPr>
          <p:cNvSpPr>
            <a:spLocks noGrp="1"/>
          </p:cNvSpPr>
          <p:nvPr>
            <p:ph idx="1"/>
          </p:nvPr>
        </p:nvSpPr>
        <p:spPr>
          <a:xfrm>
            <a:off x="3704735" y="65989"/>
            <a:ext cx="8182466" cy="6709280"/>
          </a:xfrm>
        </p:spPr>
        <p:txBody>
          <a:bodyPr>
            <a:normAutofit fontScale="92500" lnSpcReduction="10000"/>
          </a:bodyPr>
          <a:lstStyle/>
          <a:p>
            <a:pPr marL="0" indent="0">
              <a:lnSpc>
                <a:spcPct val="107000"/>
              </a:lnSpc>
              <a:spcAft>
                <a:spcPts val="800"/>
              </a:spcAft>
              <a:buNone/>
            </a:pPr>
            <a:r>
              <a:rPr lang="en-US" sz="2400" kern="100" dirty="0">
                <a:solidFill>
                  <a:schemeClr val="tx1"/>
                </a:solidFill>
                <a:latin typeface="+mj-lt"/>
                <a:ea typeface="Calibri" panose="020F0502020204030204" pitchFamily="34" charset="0"/>
                <a:cs typeface="Times New Roman" panose="02020603050405020304" pitchFamily="18" charset="0"/>
              </a:rPr>
              <a:t>3.1 </a:t>
            </a:r>
            <a:r>
              <a:rPr lang="en-US" sz="2400" b="1" kern="100" dirty="0">
                <a:solidFill>
                  <a:schemeClr val="tx1"/>
                </a:solidFill>
                <a:effectLst/>
                <a:latin typeface="+mj-lt"/>
                <a:ea typeface="Calibri" panose="020F0502020204030204" pitchFamily="34" charset="0"/>
                <a:cs typeface="Times New Roman" panose="02020603050405020304" pitchFamily="18" charset="0"/>
              </a:rPr>
              <a:t>Regulator</a:t>
            </a:r>
            <a:r>
              <a:rPr lang="en-US" sz="2400" kern="100" dirty="0">
                <a:solidFill>
                  <a:schemeClr val="tx1"/>
                </a:solidFill>
                <a:effectLst/>
                <a:latin typeface="+mj-lt"/>
                <a:ea typeface="Calibri" panose="020F0502020204030204" pitchFamily="34" charset="0"/>
                <a:cs typeface="Times New Roman" panose="02020603050405020304" pitchFamily="18" charset="0"/>
              </a:rPr>
              <a:t> – Insurance &amp; Pensions Commission (“</a:t>
            </a: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 </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Body Corporate – S.3, </a:t>
            </a: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 Act.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Led by a Board – S.5, </a:t>
            </a: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 Act.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Managed by a Commissioner – S</a:t>
            </a:r>
            <a:r>
              <a:rPr lang="en-US" sz="2400" kern="100" dirty="0">
                <a:solidFill>
                  <a:schemeClr val="tx1"/>
                </a:solidFill>
                <a:latin typeface="+mj-lt"/>
                <a:ea typeface="Calibri" panose="020F0502020204030204" pitchFamily="34" charset="0"/>
                <a:cs typeface="Times New Roman" panose="02020603050405020304" pitchFamily="18" charset="0"/>
              </a:rPr>
              <a:t>.</a:t>
            </a:r>
            <a:r>
              <a:rPr lang="en-US" sz="2400" kern="100" dirty="0">
                <a:solidFill>
                  <a:schemeClr val="tx1"/>
                </a:solidFill>
                <a:effectLst/>
                <a:latin typeface="+mj-lt"/>
                <a:ea typeface="Calibri" panose="020F0502020204030204" pitchFamily="34" charset="0"/>
                <a:cs typeface="Times New Roman" panose="02020603050405020304" pitchFamily="18" charset="0"/>
              </a:rPr>
              <a:t>9, </a:t>
            </a: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 Act.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Commissioner carries </a:t>
            </a:r>
            <a:r>
              <a:rPr lang="en-US" sz="2400" b="1" kern="100" dirty="0">
                <a:solidFill>
                  <a:schemeClr val="tx1"/>
                </a:solidFill>
                <a:effectLst/>
                <a:latin typeface="+mj-lt"/>
                <a:ea typeface="Calibri" panose="020F0502020204030204" pitchFamily="34" charset="0"/>
                <a:cs typeface="Times New Roman" panose="02020603050405020304" pitchFamily="18" charset="0"/>
              </a:rPr>
              <a:t>out provisions of the Funds Act &amp; exercises functions and powers of </a:t>
            </a:r>
            <a:r>
              <a:rPr lang="en-US" sz="2400" b="1"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b="1" kern="100" dirty="0">
                <a:solidFill>
                  <a:schemeClr val="tx1"/>
                </a:solidFill>
                <a:effectLst/>
                <a:latin typeface="+mj-lt"/>
                <a:ea typeface="Calibri" panose="020F0502020204030204" pitchFamily="34" charset="0"/>
                <a:cs typeface="Times New Roman" panose="02020603050405020304" pitchFamily="18" charset="0"/>
              </a:rPr>
              <a:t>, S. 4; Funds Act.</a:t>
            </a:r>
          </a:p>
          <a:p>
            <a:pPr marL="342900" lvl="0" indent="-342900">
              <a:lnSpc>
                <a:spcPct val="107000"/>
              </a:lnSpc>
              <a:buFont typeface="Wingdings" panose="05000000000000000000" pitchFamily="2" charset="2"/>
              <a:buChar char=""/>
            </a:pPr>
            <a:r>
              <a:rPr lang="en-US" sz="2400" kern="100" dirty="0">
                <a:solidFill>
                  <a:schemeClr val="tx1"/>
                </a:solidFill>
                <a:latin typeface="+mj-lt"/>
                <a:ea typeface="Calibri" panose="020F0502020204030204" pitchFamily="34" charset="0"/>
                <a:cs typeface="Times New Roman" panose="02020603050405020304" pitchFamily="18" charset="0"/>
              </a:rPr>
              <a:t>Has no leader</a:t>
            </a: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Board chair – leader of the board and Commi</a:t>
            </a:r>
            <a:r>
              <a:rPr lang="en-US" sz="2400" kern="100" dirty="0">
                <a:solidFill>
                  <a:schemeClr val="tx1"/>
                </a:solidFill>
                <a:latin typeface="+mj-lt"/>
                <a:ea typeface="Calibri" panose="020F0502020204030204" pitchFamily="34" charset="0"/>
                <a:cs typeface="Times New Roman" panose="02020603050405020304" pitchFamily="18" charset="0"/>
              </a:rPr>
              <a:t>ssioner - leader of management.</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kern="100" dirty="0">
                <a:solidFill>
                  <a:schemeClr val="tx1"/>
                </a:solidFill>
                <a:effectLst/>
                <a:latin typeface="+mj-lt"/>
                <a:ea typeface="Calibri" panose="020F0502020204030204" pitchFamily="34" charset="0"/>
                <a:cs typeface="Times New Roman" panose="02020603050405020304" pitchFamily="18" charset="0"/>
              </a:rPr>
              <a:t> – legal fiction.</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No eyes, no ears, cannot talk!!!</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Immortal, inanimate,</a:t>
            </a:r>
            <a:r>
              <a:rPr lang="en-US" sz="2400" kern="100" dirty="0">
                <a:solidFill>
                  <a:schemeClr val="tx1"/>
                </a:solidFill>
                <a:latin typeface="+mj-lt"/>
                <a:ea typeface="Calibri" panose="020F0502020204030204" pitchFamily="34" charset="0"/>
                <a:cs typeface="Times New Roman" panose="02020603050405020304" pitchFamily="18" charset="0"/>
              </a:rPr>
              <a:t> i</a:t>
            </a:r>
            <a:r>
              <a:rPr lang="en-US" sz="2400" kern="100" dirty="0">
                <a:solidFill>
                  <a:schemeClr val="tx1"/>
                </a:solidFill>
                <a:effectLst/>
                <a:latin typeface="+mj-lt"/>
                <a:ea typeface="Calibri" panose="020F0502020204030204" pitchFamily="34" charset="0"/>
                <a:cs typeface="Times New Roman" panose="02020603050405020304" pitchFamily="18" charset="0"/>
              </a:rPr>
              <a:t>ntangible and invisible.</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Acts through its board members, Commissioner and rank and file – who </a:t>
            </a:r>
            <a:r>
              <a:rPr lang="en-US" sz="2400" kern="100" dirty="0" err="1">
                <a:solidFill>
                  <a:schemeClr val="tx1"/>
                </a:solidFill>
                <a:effectLst/>
                <a:latin typeface="+mj-lt"/>
                <a:ea typeface="Calibri" panose="020F0502020204030204" pitchFamily="34" charset="0"/>
                <a:cs typeface="Times New Roman" panose="02020603050405020304" pitchFamily="18" charset="0"/>
              </a:rPr>
              <a:t>tangibilise</a:t>
            </a:r>
            <a:r>
              <a:rPr lang="en-US" sz="2400" kern="100" dirty="0">
                <a:solidFill>
                  <a:schemeClr val="tx1"/>
                </a:solidFill>
                <a:effectLst/>
                <a:latin typeface="+mj-lt"/>
                <a:ea typeface="Calibri" panose="020F0502020204030204" pitchFamily="34" charset="0"/>
                <a:cs typeface="Times New Roman" panose="02020603050405020304" pitchFamily="18" charset="0"/>
              </a:rPr>
              <a:t> and </a:t>
            </a:r>
            <a:r>
              <a:rPr lang="en-US" sz="2400" kern="100" dirty="0" err="1">
                <a:solidFill>
                  <a:schemeClr val="tx1"/>
                </a:solidFill>
                <a:effectLst/>
                <a:latin typeface="+mj-lt"/>
                <a:ea typeface="Calibri" panose="020F0502020204030204" pitchFamily="34" charset="0"/>
                <a:cs typeface="Times New Roman" panose="02020603050405020304" pitchFamily="18" charset="0"/>
              </a:rPr>
              <a:t>visibilise</a:t>
            </a:r>
            <a:r>
              <a:rPr lang="en-US" sz="2400" kern="100" dirty="0">
                <a:solidFill>
                  <a:schemeClr val="tx1"/>
                </a:solidFill>
                <a:effectLst/>
                <a:latin typeface="+mj-lt"/>
                <a:ea typeface="Calibri" panose="020F0502020204030204" pitchFamily="34" charset="0"/>
                <a:cs typeface="Times New Roman" panose="02020603050405020304" pitchFamily="18" charset="0"/>
              </a:rPr>
              <a:t> it.</a:t>
            </a:r>
          </a:p>
          <a:p>
            <a:pPr marL="342900" lvl="0" indent="-342900">
              <a:lnSpc>
                <a:spcPct val="107000"/>
              </a:lnSpc>
              <a:buFont typeface="Wingdings" panose="05000000000000000000" pitchFamily="2" charset="2"/>
              <a:buChar char=""/>
            </a:pPr>
            <a:r>
              <a:rPr lang="en-ZA" sz="2400" kern="100" dirty="0">
                <a:solidFill>
                  <a:schemeClr val="tx1"/>
                </a:solidFill>
                <a:effectLst/>
                <a:latin typeface="+mj-lt"/>
                <a:ea typeface="Calibri" panose="020F0502020204030204" pitchFamily="34" charset="0"/>
                <a:cs typeface="Times New Roman" panose="02020603050405020304" pitchFamily="18" charset="0"/>
              </a:rPr>
              <a:t>Enjoys perpetual succession.</a:t>
            </a:r>
          </a:p>
        </p:txBody>
      </p:sp>
      <p:pic>
        <p:nvPicPr>
          <p:cNvPr id="5" name="Picture 4" descr="A close-up of hands shaking&#10;&#10;Description automatically generated">
            <a:extLst>
              <a:ext uri="{FF2B5EF4-FFF2-40B4-BE49-F238E27FC236}">
                <a16:creationId xmlns:a16="http://schemas.microsoft.com/office/drawing/2014/main" id="{8488E6A2-26A2-1347-F7B3-8447EC9D5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21" y="2462977"/>
            <a:ext cx="3280135" cy="3148553"/>
          </a:xfrm>
          <a:prstGeom prst="ellipse">
            <a:avLst/>
          </a:prstGeom>
          <a:ln>
            <a:noFill/>
          </a:ln>
          <a:effectLst>
            <a:softEdge rad="112500"/>
          </a:effectLst>
        </p:spPr>
      </p:pic>
    </p:spTree>
    <p:extLst>
      <p:ext uri="{BB962C8B-B14F-4D97-AF65-F5344CB8AC3E}">
        <p14:creationId xmlns:p14="http://schemas.microsoft.com/office/powerpoint/2010/main" val="208751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A71B-C2D1-4DF8-126C-468EFCBCF2C1}"/>
              </a:ext>
            </a:extLst>
          </p:cNvPr>
          <p:cNvSpPr>
            <a:spLocks noGrp="1"/>
          </p:cNvSpPr>
          <p:nvPr>
            <p:ph type="title"/>
          </p:nvPr>
        </p:nvSpPr>
        <p:spPr>
          <a:xfrm>
            <a:off x="0" y="348792"/>
            <a:ext cx="10515600" cy="582728"/>
          </a:xfrm>
        </p:spPr>
        <p:txBody>
          <a:bodyPr>
            <a:normAutofit fontScale="90000"/>
          </a:bodyPr>
          <a:lstStyle/>
          <a:p>
            <a:r>
              <a:rPr lang="en-US" sz="2400" b="1" kern="100" dirty="0">
                <a:solidFill>
                  <a:schemeClr val="tx1"/>
                </a:solidFill>
                <a:effectLst/>
                <a:latin typeface="+mj-lt"/>
                <a:ea typeface="Calibri" panose="020F0502020204030204" pitchFamily="34" charset="0"/>
                <a:cs typeface="Times New Roman" panose="02020603050405020304" pitchFamily="18" charset="0"/>
              </a:rPr>
              <a:t>Wears a </a:t>
            </a:r>
            <a:br>
              <a:rPr lang="en-US" sz="2400" b="1" kern="100" dirty="0">
                <a:solidFill>
                  <a:schemeClr val="tx1"/>
                </a:solidFill>
                <a:effectLst/>
                <a:latin typeface="+mj-lt"/>
                <a:ea typeface="Calibri" panose="020F0502020204030204" pitchFamily="34" charset="0"/>
                <a:cs typeface="Times New Roman" panose="02020603050405020304" pitchFamily="18" charset="0"/>
              </a:rPr>
            </a:br>
            <a:r>
              <a:rPr lang="en-US" sz="2400" b="1" kern="100" dirty="0">
                <a:solidFill>
                  <a:schemeClr val="tx1"/>
                </a:solidFill>
                <a:effectLst/>
                <a:latin typeface="+mj-lt"/>
                <a:ea typeface="Calibri" panose="020F0502020204030204" pitchFamily="34" charset="0"/>
                <a:cs typeface="Times New Roman" panose="02020603050405020304" pitchFamily="18" charset="0"/>
              </a:rPr>
              <a:t>multi </a:t>
            </a:r>
            <a:r>
              <a:rPr lang="en-US" sz="2400" b="1" kern="100" dirty="0" err="1">
                <a:solidFill>
                  <a:schemeClr val="tx1"/>
                </a:solidFill>
                <a:effectLst/>
                <a:latin typeface="+mj-lt"/>
                <a:ea typeface="Calibri" panose="020F0502020204030204" pitchFamily="34" charset="0"/>
                <a:cs typeface="Times New Roman" panose="02020603050405020304" pitchFamily="18" charset="0"/>
              </a:rPr>
              <a:t>coloured</a:t>
            </a:r>
            <a:r>
              <a:rPr lang="en-US" sz="2400" b="1" kern="100" dirty="0">
                <a:solidFill>
                  <a:schemeClr val="tx1"/>
                </a:solidFill>
                <a:effectLst/>
                <a:latin typeface="+mj-lt"/>
                <a:ea typeface="Calibri" panose="020F0502020204030204" pitchFamily="34" charset="0"/>
                <a:cs typeface="Times New Roman" panose="02020603050405020304" pitchFamily="18" charset="0"/>
              </a:rPr>
              <a:t> </a:t>
            </a:r>
            <a:br>
              <a:rPr lang="en-US" sz="2400" b="1" kern="100" dirty="0">
                <a:solidFill>
                  <a:schemeClr val="tx1"/>
                </a:solidFill>
                <a:effectLst/>
                <a:latin typeface="+mj-lt"/>
                <a:ea typeface="Calibri" panose="020F0502020204030204" pitchFamily="34" charset="0"/>
                <a:cs typeface="Times New Roman" panose="02020603050405020304" pitchFamily="18" charset="0"/>
              </a:rPr>
            </a:br>
            <a:r>
              <a:rPr lang="en-US" sz="2400" b="1" kern="100" dirty="0">
                <a:solidFill>
                  <a:schemeClr val="tx1"/>
                </a:solidFill>
                <a:effectLst/>
                <a:latin typeface="+mj-lt"/>
                <a:ea typeface="Calibri" panose="020F0502020204030204" pitchFamily="34" charset="0"/>
                <a:cs typeface="Times New Roman" panose="02020603050405020304" pitchFamily="18" charset="0"/>
              </a:rPr>
              <a:t>jacket.</a:t>
            </a:r>
            <a:endParaRPr lang="en-ZW" sz="2400" b="1" dirty="0">
              <a:solidFill>
                <a:schemeClr val="tx1"/>
              </a:solidFill>
            </a:endParaRPr>
          </a:p>
        </p:txBody>
      </p:sp>
      <p:sp>
        <p:nvSpPr>
          <p:cNvPr id="3" name="Content Placeholder 2">
            <a:extLst>
              <a:ext uri="{FF2B5EF4-FFF2-40B4-BE49-F238E27FC236}">
                <a16:creationId xmlns:a16="http://schemas.microsoft.com/office/drawing/2014/main" id="{427CDDC3-DA66-77C4-335C-8C3363E01F48}"/>
              </a:ext>
            </a:extLst>
          </p:cNvPr>
          <p:cNvSpPr>
            <a:spLocks noGrp="1"/>
          </p:cNvSpPr>
          <p:nvPr>
            <p:ph idx="1"/>
          </p:nvPr>
        </p:nvSpPr>
        <p:spPr>
          <a:xfrm>
            <a:off x="3458849" y="0"/>
            <a:ext cx="8662526" cy="6777872"/>
          </a:xfrm>
        </p:spPr>
        <p:txBody>
          <a:bodyPr>
            <a:noAutofit/>
          </a:bodyPr>
          <a:lstStyle/>
          <a:p>
            <a:pPr>
              <a:buFont typeface="Wingdings" panose="05000000000000000000" pitchFamily="2" charset="2"/>
              <a:buChar char="v"/>
            </a:pPr>
            <a:r>
              <a:rPr lang="en-US" sz="2200" kern="100" dirty="0">
                <a:solidFill>
                  <a:schemeClr val="tx1"/>
                </a:solidFill>
                <a:effectLst/>
                <a:latin typeface="+mj-lt"/>
                <a:ea typeface="Calibri" panose="020F0502020204030204" pitchFamily="34" charset="0"/>
                <a:cs typeface="Times New Roman" panose="02020603050405020304" pitchFamily="18" charset="0"/>
              </a:rPr>
              <a:t>A </a:t>
            </a:r>
            <a:r>
              <a:rPr lang="en-US" sz="2200" b="1" kern="100" dirty="0">
                <a:solidFill>
                  <a:schemeClr val="tx1"/>
                </a:solidFill>
                <a:effectLst/>
                <a:latin typeface="+mj-lt"/>
                <a:ea typeface="Calibri" panose="020F0502020204030204" pitchFamily="34" charset="0"/>
                <a:cs typeface="Times New Roman" panose="02020603050405020304" pitchFamily="18" charset="0"/>
              </a:rPr>
              <a:t>Government controlled</a:t>
            </a:r>
            <a:r>
              <a:rPr lang="en-US" sz="2200" kern="100" dirty="0">
                <a:solidFill>
                  <a:schemeClr val="tx1"/>
                </a:solidFill>
                <a:effectLst/>
                <a:latin typeface="+mj-lt"/>
                <a:ea typeface="Calibri" panose="020F0502020204030204" pitchFamily="34" charset="0"/>
                <a:cs typeface="Times New Roman" panose="02020603050405020304" pitchFamily="18" charset="0"/>
              </a:rPr>
              <a:t> entity – S.332 of the Constitution; S.5 </a:t>
            </a:r>
            <a:r>
              <a:rPr lang="en-US" sz="2200" kern="100" dirty="0" err="1">
                <a:solidFill>
                  <a:schemeClr val="tx1"/>
                </a:solidFill>
                <a:effectLst/>
                <a:latin typeface="+mj-lt"/>
                <a:ea typeface="Calibri" panose="020F0502020204030204" pitchFamily="34" charset="0"/>
                <a:cs typeface="Times New Roman" panose="02020603050405020304" pitchFamily="18" charset="0"/>
              </a:rPr>
              <a:t>Ipec</a:t>
            </a:r>
            <a:r>
              <a:rPr lang="en-US" sz="2200" kern="100" dirty="0">
                <a:solidFill>
                  <a:schemeClr val="tx1"/>
                </a:solidFill>
                <a:effectLst/>
                <a:latin typeface="+mj-lt"/>
                <a:ea typeface="Calibri" panose="020F0502020204030204" pitchFamily="34" charset="0"/>
                <a:cs typeface="Times New Roman" panose="02020603050405020304" pitchFamily="18" charset="0"/>
              </a:rPr>
              <a:t> </a:t>
            </a:r>
            <a:r>
              <a:rPr lang="en-US" sz="2200" kern="100" dirty="0" err="1">
                <a:solidFill>
                  <a:schemeClr val="tx1"/>
                </a:solidFill>
                <a:effectLst/>
                <a:latin typeface="+mj-lt"/>
                <a:ea typeface="Calibri" panose="020F0502020204030204" pitchFamily="34" charset="0"/>
                <a:cs typeface="Times New Roman" panose="02020603050405020304" pitchFamily="18" charset="0"/>
              </a:rPr>
              <a:t>Acto</a:t>
            </a:r>
            <a:endParaRPr lang="en-ZA" sz="2200" kern="100" dirty="0">
              <a:solidFill>
                <a:schemeClr val="tx1"/>
              </a:solidFill>
              <a:effectLst/>
              <a:latin typeface="+mj-lt"/>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200" dirty="0">
                <a:latin typeface="+mj-lt"/>
              </a:rPr>
              <a:t>A </a:t>
            </a:r>
            <a:r>
              <a:rPr lang="en-US" sz="2200" b="1" dirty="0">
                <a:latin typeface="+mj-lt"/>
              </a:rPr>
              <a:t>statutory body </a:t>
            </a:r>
            <a:r>
              <a:rPr lang="en-US" sz="2200" dirty="0">
                <a:latin typeface="+mj-lt"/>
              </a:rPr>
              <a:t>as it is established by or under an Act of Parliament – S.332 of the Constitution; IPEC Act S.3</a:t>
            </a:r>
          </a:p>
          <a:p>
            <a:pPr>
              <a:buFont typeface="Wingdings" panose="05000000000000000000" pitchFamily="2" charset="2"/>
              <a:buChar char="v"/>
            </a:pPr>
            <a:r>
              <a:rPr lang="en-US" sz="2200" dirty="0">
                <a:latin typeface="+mj-lt"/>
              </a:rPr>
              <a:t>A </a:t>
            </a:r>
            <a:r>
              <a:rPr lang="en-US" sz="2200" b="1" dirty="0">
                <a:latin typeface="+mj-lt"/>
              </a:rPr>
              <a:t>Public Officer</a:t>
            </a:r>
            <a:r>
              <a:rPr lang="en-US" sz="2200" dirty="0">
                <a:latin typeface="+mj-lt"/>
              </a:rPr>
              <a:t> as it holds or act in a public office, a paid office in the service of the State – S.332 of the Constitution.</a:t>
            </a:r>
          </a:p>
          <a:p>
            <a:pPr>
              <a:buFont typeface="Wingdings" panose="05000000000000000000" pitchFamily="2" charset="2"/>
              <a:buChar char="v"/>
            </a:pPr>
            <a:r>
              <a:rPr lang="en-US" sz="2200" dirty="0">
                <a:latin typeface="+mj-lt"/>
              </a:rPr>
              <a:t>An </a:t>
            </a:r>
            <a:r>
              <a:rPr lang="en-US" sz="2200" b="1" dirty="0">
                <a:latin typeface="+mj-lt"/>
              </a:rPr>
              <a:t>administrative Authority</a:t>
            </a:r>
            <a:r>
              <a:rPr lang="en-US" sz="2200" dirty="0">
                <a:latin typeface="+mj-lt"/>
              </a:rPr>
              <a:t> – carries out regulatory administrative activities – S.2 of the Justice Act.</a:t>
            </a:r>
          </a:p>
          <a:p>
            <a:pPr>
              <a:buFont typeface="Wingdings" panose="05000000000000000000" pitchFamily="2" charset="2"/>
              <a:buChar char="v"/>
            </a:pPr>
            <a:r>
              <a:rPr lang="en-US" sz="2200" dirty="0">
                <a:latin typeface="+mj-lt"/>
              </a:rPr>
              <a:t>A </a:t>
            </a:r>
            <a:r>
              <a:rPr lang="en-US" sz="2200" b="1" dirty="0">
                <a:latin typeface="+mj-lt"/>
              </a:rPr>
              <a:t>Public Entity </a:t>
            </a:r>
            <a:r>
              <a:rPr lang="en-US" sz="2200" dirty="0">
                <a:latin typeface="+mj-lt"/>
              </a:rPr>
              <a:t> - </a:t>
            </a:r>
            <a:r>
              <a:rPr lang="en-ZA" sz="2200" dirty="0">
                <a:effectLst/>
                <a:latin typeface="+mj-lt"/>
                <a:ea typeface="Times New Roman" panose="02020603050405020304" pitchFamily="18" charset="0"/>
                <a:cs typeface="Calibri" panose="020F0502020204030204" pitchFamily="34" charset="0"/>
              </a:rPr>
              <a:t>an entity whose operations or activities are substantially controlled by the State or by a person on behalf of the State. S.5 of </a:t>
            </a:r>
            <a:r>
              <a:rPr lang="en-ZA" sz="2200" dirty="0" err="1">
                <a:effectLst/>
                <a:latin typeface="+mj-lt"/>
                <a:ea typeface="Times New Roman" panose="02020603050405020304" pitchFamily="18" charset="0"/>
                <a:cs typeface="Calibri" panose="020F0502020204030204" pitchFamily="34" charset="0"/>
              </a:rPr>
              <a:t>Pecogo</a:t>
            </a:r>
            <a:endParaRPr lang="en-ZW" sz="2200" dirty="0">
              <a:effectLst/>
              <a:latin typeface="+mj-lt"/>
              <a:ea typeface="Times New Roman" panose="02020603050405020304" pitchFamily="18" charset="0"/>
            </a:endParaRPr>
          </a:p>
          <a:p>
            <a:pPr>
              <a:buFont typeface="Wingdings" panose="05000000000000000000" pitchFamily="2" charset="2"/>
              <a:buChar char="v"/>
            </a:pPr>
            <a:r>
              <a:rPr lang="en-US" sz="2200" dirty="0">
                <a:latin typeface="+mj-lt"/>
              </a:rPr>
              <a:t>A </a:t>
            </a:r>
            <a:r>
              <a:rPr lang="en-US" sz="2200" b="1" dirty="0">
                <a:latin typeface="+mj-lt"/>
              </a:rPr>
              <a:t>Public Commercial Entity</a:t>
            </a:r>
            <a:r>
              <a:rPr lang="en-US" sz="2200" dirty="0">
                <a:latin typeface="+mj-lt"/>
              </a:rPr>
              <a:t> – required to maintain commercial viability and abide by accepted standards of good corporate governance (S. 195 of the Constitution).</a:t>
            </a:r>
          </a:p>
          <a:p>
            <a:pPr marL="0" indent="0">
              <a:buNone/>
            </a:pPr>
            <a:r>
              <a:rPr lang="en-US" sz="2200" b="1" dirty="0">
                <a:latin typeface="+mj-lt"/>
              </a:rPr>
              <a:t>The above definitions are necessary as they determine and scope the law the regulator aligns with.</a:t>
            </a:r>
          </a:p>
        </p:txBody>
      </p:sp>
      <p:pic>
        <p:nvPicPr>
          <p:cNvPr id="5" name="Picture 4" descr="A suit jacket with a tie&#10;&#10;Description automatically generated">
            <a:extLst>
              <a:ext uri="{FF2B5EF4-FFF2-40B4-BE49-F238E27FC236}">
                <a16:creationId xmlns:a16="http://schemas.microsoft.com/office/drawing/2014/main" id="{F9A19AEA-B14B-AA66-7CDE-40487CA64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82" y="1532963"/>
            <a:ext cx="2997724" cy="4599506"/>
          </a:xfrm>
          <a:prstGeom prst="ellipse">
            <a:avLst/>
          </a:prstGeom>
          <a:ln>
            <a:noFill/>
          </a:ln>
          <a:effectLst>
            <a:softEdge rad="112500"/>
          </a:effectLst>
        </p:spPr>
      </p:pic>
    </p:spTree>
    <p:extLst>
      <p:ext uri="{BB962C8B-B14F-4D97-AF65-F5344CB8AC3E}">
        <p14:creationId xmlns:p14="http://schemas.microsoft.com/office/powerpoint/2010/main" val="237507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91671-93EC-8A82-92BC-D5D7ECF71853}"/>
              </a:ext>
            </a:extLst>
          </p:cNvPr>
          <p:cNvSpPr>
            <a:spLocks noGrp="1"/>
          </p:cNvSpPr>
          <p:nvPr>
            <p:ph idx="1"/>
          </p:nvPr>
        </p:nvSpPr>
        <p:spPr>
          <a:xfrm>
            <a:off x="2429690" y="263130"/>
            <a:ext cx="10021389" cy="5953939"/>
          </a:xfrm>
        </p:spPr>
        <p:txBody>
          <a:bodyPr>
            <a:normAutofit lnSpcReduction="10000"/>
          </a:bodyPr>
          <a:lstStyle/>
          <a:p>
            <a:pPr marL="342900" lvl="0" indent="-342900">
              <a:lnSpc>
                <a:spcPct val="107000"/>
              </a:lnSpc>
              <a:buFont typeface="Wingdings" panose="05000000000000000000" pitchFamily="2" charset="2"/>
              <a:buChar char=""/>
            </a:pPr>
            <a:r>
              <a:rPr lang="en-US" b="1" kern="100" dirty="0">
                <a:solidFill>
                  <a:schemeClr val="tx1"/>
                </a:solidFill>
                <a:effectLst/>
                <a:latin typeface="+mj-lt"/>
                <a:ea typeface="Calibri" panose="020F0502020204030204" pitchFamily="34" charset="0"/>
                <a:cs typeface="Times New Roman" panose="02020603050405020304" pitchFamily="18" charset="0"/>
              </a:rPr>
              <a:t>Insurers, Reinsurers, </a:t>
            </a:r>
            <a:r>
              <a:rPr lang="en-US" b="1" kern="100" dirty="0">
                <a:solidFill>
                  <a:schemeClr val="tx1"/>
                </a:solidFill>
                <a:latin typeface="+mj-lt"/>
                <a:ea typeface="Calibri" panose="020F0502020204030204" pitchFamily="34" charset="0"/>
                <a:cs typeface="Times New Roman" panose="02020603050405020304" pitchFamily="18" charset="0"/>
              </a:rPr>
              <a:t>M</a:t>
            </a:r>
            <a:r>
              <a:rPr lang="en-US" b="1" kern="100" dirty="0">
                <a:solidFill>
                  <a:schemeClr val="tx1"/>
                </a:solidFill>
                <a:effectLst/>
                <a:latin typeface="+mj-lt"/>
                <a:ea typeface="Calibri" panose="020F0502020204030204" pitchFamily="34" charset="0"/>
                <a:cs typeface="Times New Roman" panose="02020603050405020304" pitchFamily="18" charset="0"/>
              </a:rPr>
              <a:t>utual insurance societies</a:t>
            </a:r>
            <a:r>
              <a:rPr lang="en-US" kern="100" dirty="0">
                <a:solidFill>
                  <a:schemeClr val="tx1"/>
                </a:solidFill>
                <a:effectLst/>
                <a:latin typeface="+mj-lt"/>
                <a:ea typeface="Calibri" panose="020F0502020204030204" pitchFamily="34" charset="0"/>
                <a:cs typeface="Times New Roman" panose="02020603050405020304" pitchFamily="18" charset="0"/>
              </a:rPr>
              <a:t> and </a:t>
            </a:r>
            <a:r>
              <a:rPr lang="en-US" b="1" kern="100" dirty="0">
                <a:solidFill>
                  <a:schemeClr val="tx1"/>
                </a:solidFill>
                <a:effectLst/>
                <a:latin typeface="+mj-lt"/>
                <a:ea typeface="Calibri" panose="020F0502020204030204" pitchFamily="34" charset="0"/>
                <a:cs typeface="Times New Roman" panose="02020603050405020304" pitchFamily="18" charset="0"/>
              </a:rPr>
              <a:t>insurance brokers. </a:t>
            </a:r>
            <a:r>
              <a:rPr lang="en-US" kern="100" dirty="0">
                <a:solidFill>
                  <a:schemeClr val="tx1"/>
                </a:solidFill>
                <a:latin typeface="+mj-lt"/>
                <a:ea typeface="Calibri" panose="020F0502020204030204" pitchFamily="34" charset="0"/>
                <a:cs typeface="Times New Roman" panose="02020603050405020304" pitchFamily="18" charset="0"/>
              </a:rPr>
              <a:t>Entities</a:t>
            </a:r>
            <a:r>
              <a:rPr lang="en-US" b="1" kern="100" dirty="0">
                <a:solidFill>
                  <a:schemeClr val="tx1"/>
                </a:solidFill>
                <a:latin typeface="+mj-lt"/>
                <a:ea typeface="Calibri" panose="020F0502020204030204" pitchFamily="34" charset="0"/>
                <a:cs typeface="Times New Roman" panose="02020603050405020304" pitchFamily="18" charset="0"/>
              </a:rPr>
              <a:t> </a:t>
            </a:r>
            <a:r>
              <a:rPr lang="en-US" kern="100" dirty="0">
                <a:solidFill>
                  <a:schemeClr val="tx1"/>
                </a:solidFill>
                <a:effectLst/>
                <a:latin typeface="+mj-lt"/>
                <a:ea typeface="Calibri" panose="020F0502020204030204" pitchFamily="34" charset="0"/>
                <a:cs typeface="Times New Roman" panose="02020603050405020304" pitchFamily="18" charset="0"/>
              </a:rPr>
              <a:t>established in terms of Insurance Act.</a:t>
            </a:r>
            <a:endParaRPr lang="en-ZA" kern="100" dirty="0">
              <a:solidFill>
                <a:schemeClr val="tx1"/>
              </a:solidFill>
              <a:effectLst/>
              <a:latin typeface="+mj-lt"/>
              <a:ea typeface="Calibri" panose="020F0502020204030204" pitchFamily="34" charset="0"/>
              <a:cs typeface="Times New Roman" panose="02020603050405020304" pitchFamily="18" charset="0"/>
            </a:endParaRPr>
          </a:p>
          <a:p>
            <a:pPr lvl="1">
              <a:lnSpc>
                <a:spcPct val="107000"/>
              </a:lnSpc>
              <a:buFont typeface="Wingdings" panose="05000000000000000000" pitchFamily="2" charset="2"/>
              <a:buChar char="Ø"/>
            </a:pPr>
            <a:r>
              <a:rPr lang="en-US" sz="2800" kern="100" dirty="0">
                <a:solidFill>
                  <a:schemeClr val="tx1"/>
                </a:solidFill>
                <a:effectLst/>
                <a:latin typeface="+mj-lt"/>
                <a:ea typeface="Calibri" panose="020F0502020204030204" pitchFamily="34" charset="0"/>
                <a:cs typeface="Times New Roman" panose="02020603050405020304" pitchFamily="18" charset="0"/>
              </a:rPr>
              <a:t>Registered with </a:t>
            </a:r>
            <a:r>
              <a:rPr lang="en-US" sz="2800" kern="100" dirty="0" err="1">
                <a:solidFill>
                  <a:schemeClr val="tx1"/>
                </a:solidFill>
                <a:effectLst/>
                <a:latin typeface="+mj-lt"/>
                <a:ea typeface="Calibri" panose="020F0502020204030204" pitchFamily="34" charset="0"/>
                <a:cs typeface="Times New Roman" panose="02020603050405020304" pitchFamily="18" charset="0"/>
              </a:rPr>
              <a:t>Ipec</a:t>
            </a:r>
            <a:r>
              <a:rPr lang="en-US" sz="2800" kern="100" dirty="0">
                <a:solidFill>
                  <a:schemeClr val="tx1"/>
                </a:solidFill>
                <a:effectLst/>
                <a:latin typeface="+mj-lt"/>
                <a:ea typeface="Calibri" panose="020F0502020204030204" pitchFamily="34" charset="0"/>
                <a:cs typeface="Times New Roman" panose="02020603050405020304" pitchFamily="18" charset="0"/>
              </a:rPr>
              <a:t> – Ss. 7, 12 – Insurance Act.</a:t>
            </a:r>
            <a:endParaRPr lang="en-ZA" sz="2800" kern="100" dirty="0">
              <a:solidFill>
                <a:schemeClr val="tx1"/>
              </a:solidFill>
              <a:latin typeface="+mj-lt"/>
              <a:ea typeface="Calibri" panose="020F0502020204030204" pitchFamily="34" charset="0"/>
              <a:cs typeface="Times New Roman" panose="02020603050405020304" pitchFamily="18" charset="0"/>
            </a:endParaRPr>
          </a:p>
          <a:p>
            <a:pPr lvl="1">
              <a:lnSpc>
                <a:spcPct val="107000"/>
              </a:lnSpc>
              <a:buFont typeface="Wingdings" panose="05000000000000000000" pitchFamily="2" charset="2"/>
              <a:buChar char="Ø"/>
            </a:pPr>
            <a:r>
              <a:rPr lang="en-US" sz="2800" kern="100" dirty="0">
                <a:solidFill>
                  <a:schemeClr val="tx1"/>
                </a:solidFill>
                <a:effectLst/>
                <a:latin typeface="+mj-lt"/>
                <a:ea typeface="Calibri" panose="020F0502020204030204" pitchFamily="34" charset="0"/>
                <a:cs typeface="Times New Roman" panose="02020603050405020304" pitchFamily="18" charset="0"/>
              </a:rPr>
              <a:t>Body corporates – S.15 (for Societies) on registration.</a:t>
            </a:r>
          </a:p>
          <a:p>
            <a:pPr lvl="1">
              <a:lnSpc>
                <a:spcPct val="107000"/>
              </a:lnSpc>
              <a:buFont typeface="Wingdings" panose="05000000000000000000" pitchFamily="2" charset="2"/>
              <a:buChar char="Ø"/>
            </a:pPr>
            <a:r>
              <a:rPr lang="en-ZA" sz="2800" kern="100" dirty="0">
                <a:solidFill>
                  <a:schemeClr val="tx1"/>
                </a:solidFill>
                <a:effectLst/>
                <a:latin typeface="+mj-lt"/>
                <a:ea typeface="Calibri" panose="020F0502020204030204" pitchFamily="34" charset="0"/>
                <a:cs typeface="Times New Roman" panose="02020603050405020304" pitchFamily="18" charset="0"/>
              </a:rPr>
              <a:t>Some </a:t>
            </a:r>
            <a:r>
              <a:rPr lang="en-ZA" sz="2800" kern="100" dirty="0">
                <a:solidFill>
                  <a:schemeClr val="tx1"/>
                </a:solidFill>
                <a:latin typeface="+mj-lt"/>
                <a:ea typeface="Calibri" panose="020F0502020204030204" pitchFamily="34" charset="0"/>
                <a:cs typeface="Times New Roman" panose="02020603050405020304" pitchFamily="18" charset="0"/>
              </a:rPr>
              <a:t>incorporated before registration</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lvl="1">
              <a:lnSpc>
                <a:spcPct val="107000"/>
              </a:lnSpc>
              <a:buFont typeface="Wingdings" panose="05000000000000000000" pitchFamily="2" charset="2"/>
              <a:buChar char="Ø"/>
            </a:pPr>
            <a:r>
              <a:rPr lang="en-US" sz="2800" kern="100" dirty="0">
                <a:solidFill>
                  <a:schemeClr val="tx1"/>
                </a:solidFill>
                <a:effectLst/>
                <a:latin typeface="+mj-lt"/>
                <a:ea typeface="Calibri" panose="020F0502020204030204" pitchFamily="34" charset="0"/>
                <a:cs typeface="Times New Roman" panose="02020603050405020304" pitchFamily="18" charset="0"/>
              </a:rPr>
              <a:t>Act through natural persons – who </a:t>
            </a:r>
            <a:r>
              <a:rPr lang="en-US" sz="2800" kern="100" dirty="0" err="1">
                <a:solidFill>
                  <a:schemeClr val="tx1"/>
                </a:solidFill>
                <a:effectLst/>
                <a:latin typeface="+mj-lt"/>
                <a:ea typeface="Calibri" panose="020F0502020204030204" pitchFamily="34" charset="0"/>
                <a:cs typeface="Times New Roman" panose="02020603050405020304" pitchFamily="18" charset="0"/>
              </a:rPr>
              <a:t>tangibilise</a:t>
            </a:r>
            <a:r>
              <a:rPr lang="en-US" sz="2800" kern="100" dirty="0">
                <a:solidFill>
                  <a:schemeClr val="tx1"/>
                </a:solidFill>
                <a:effectLst/>
                <a:latin typeface="+mj-lt"/>
                <a:ea typeface="Calibri" panose="020F0502020204030204" pitchFamily="34" charset="0"/>
                <a:cs typeface="Times New Roman" panose="02020603050405020304" pitchFamily="18" charset="0"/>
              </a:rPr>
              <a:t> and </a:t>
            </a:r>
            <a:r>
              <a:rPr lang="en-US" sz="2800" kern="100" dirty="0" err="1">
                <a:solidFill>
                  <a:schemeClr val="tx1"/>
                </a:solidFill>
                <a:effectLst/>
                <a:latin typeface="+mj-lt"/>
                <a:ea typeface="Calibri" panose="020F0502020204030204" pitchFamily="34" charset="0"/>
                <a:cs typeface="Times New Roman" panose="02020603050405020304" pitchFamily="18" charset="0"/>
              </a:rPr>
              <a:t>visibilise</a:t>
            </a:r>
            <a:r>
              <a:rPr lang="en-US" sz="2800" kern="100" dirty="0">
                <a:solidFill>
                  <a:schemeClr val="tx1"/>
                </a:solidFill>
                <a:effectLst/>
                <a:latin typeface="+mj-lt"/>
                <a:ea typeface="Calibri" panose="020F0502020204030204" pitchFamily="34" charset="0"/>
                <a:cs typeface="Times New Roman" panose="02020603050405020304" pitchFamily="18" charset="0"/>
              </a:rPr>
              <a:t> them.</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b="1" kern="100" dirty="0">
                <a:solidFill>
                  <a:schemeClr val="tx1"/>
                </a:solidFill>
                <a:effectLst/>
                <a:latin typeface="+mj-lt"/>
                <a:ea typeface="Calibri" panose="020F0502020204030204" pitchFamily="34" charset="0"/>
                <a:cs typeface="Times New Roman" panose="02020603050405020304" pitchFamily="18" charset="0"/>
              </a:rPr>
              <a:t>Pensions &amp; Provident Funds</a:t>
            </a:r>
            <a:r>
              <a:rPr lang="en-US" kern="100" dirty="0">
                <a:solidFill>
                  <a:schemeClr val="tx1"/>
                </a:solidFill>
                <a:effectLst/>
                <a:latin typeface="+mj-lt"/>
                <a:ea typeface="Calibri" panose="020F0502020204030204" pitchFamily="34" charset="0"/>
                <a:cs typeface="Times New Roman" panose="02020603050405020304" pitchFamily="18" charset="0"/>
              </a:rPr>
              <a:t> - Funds Act.</a:t>
            </a:r>
            <a:endParaRPr lang="en-ZA" kern="100" dirty="0">
              <a:solidFill>
                <a:schemeClr val="tx1"/>
              </a:solidFill>
              <a:effectLst/>
              <a:latin typeface="+mj-lt"/>
              <a:ea typeface="Calibri" panose="020F0502020204030204" pitchFamily="34" charset="0"/>
              <a:cs typeface="Times New Roman" panose="02020603050405020304" pitchFamily="18" charset="0"/>
            </a:endParaRPr>
          </a:p>
          <a:p>
            <a:pPr lvl="1">
              <a:lnSpc>
                <a:spcPct val="107000"/>
              </a:lnSpc>
              <a:buFont typeface="Wingdings" panose="05000000000000000000" pitchFamily="2" charset="2"/>
              <a:buChar char="Ø"/>
            </a:pPr>
            <a:r>
              <a:rPr lang="en-US" sz="2800" kern="100" dirty="0">
                <a:solidFill>
                  <a:schemeClr val="tx1"/>
                </a:solidFill>
                <a:effectLst/>
                <a:latin typeface="+mj-lt"/>
                <a:ea typeface="Calibri" panose="020F0502020204030204" pitchFamily="34" charset="0"/>
                <a:cs typeface="Times New Roman" panose="02020603050405020304" pitchFamily="18" charset="0"/>
              </a:rPr>
              <a:t>Registered with </a:t>
            </a:r>
            <a:r>
              <a:rPr lang="en-US" sz="2800" kern="100" dirty="0" err="1">
                <a:solidFill>
                  <a:schemeClr val="tx1"/>
                </a:solidFill>
                <a:effectLst/>
                <a:latin typeface="+mj-lt"/>
                <a:ea typeface="Calibri" panose="020F0502020204030204" pitchFamily="34" charset="0"/>
                <a:cs typeface="Times New Roman" panose="02020603050405020304" pitchFamily="18" charset="0"/>
              </a:rPr>
              <a:t>Ipec</a:t>
            </a:r>
            <a:r>
              <a:rPr lang="en-US" sz="2800" kern="100" dirty="0">
                <a:solidFill>
                  <a:schemeClr val="tx1"/>
                </a:solidFill>
                <a:effectLst/>
                <a:latin typeface="+mj-lt"/>
                <a:ea typeface="Calibri" panose="020F0502020204030204" pitchFamily="34" charset="0"/>
                <a:cs typeface="Times New Roman" panose="02020603050405020304" pitchFamily="18" charset="0"/>
              </a:rPr>
              <a:t> – Sections 7 &amp; 8.</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n-US" sz="2800" kern="100" dirty="0">
                <a:solidFill>
                  <a:schemeClr val="tx1"/>
                </a:solidFill>
                <a:effectLst/>
                <a:latin typeface="+mj-lt"/>
                <a:ea typeface="Calibri" panose="020F0502020204030204" pitchFamily="34" charset="0"/>
                <a:cs typeface="Times New Roman" panose="02020603050405020304" pitchFamily="18" charset="0"/>
              </a:rPr>
              <a:t>Bodies corporates on registration – Section 9.</a:t>
            </a:r>
            <a:endParaRPr lang="en-ZA" sz="2800" kern="1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r>
              <a:rPr lang="en-US" kern="100" dirty="0">
                <a:solidFill>
                  <a:schemeClr val="tx1"/>
                </a:solidFill>
                <a:effectLst/>
                <a:latin typeface="+mj-lt"/>
                <a:ea typeface="Calibri" panose="020F0502020204030204" pitchFamily="34" charset="0"/>
                <a:cs typeface="Times New Roman" panose="02020603050405020304" pitchFamily="18" charset="0"/>
              </a:rPr>
              <a:t>  Legal fiction argument as was for </a:t>
            </a:r>
            <a:r>
              <a:rPr lang="en-US" kern="100" dirty="0" err="1">
                <a:solidFill>
                  <a:schemeClr val="tx1"/>
                </a:solidFill>
                <a:effectLst/>
                <a:latin typeface="+mj-lt"/>
                <a:ea typeface="Calibri" panose="020F0502020204030204" pitchFamily="34" charset="0"/>
                <a:cs typeface="Times New Roman" panose="02020603050405020304" pitchFamily="18" charset="0"/>
              </a:rPr>
              <a:t>Ipec</a:t>
            </a:r>
            <a:r>
              <a:rPr lang="en-US" kern="100" dirty="0">
                <a:solidFill>
                  <a:schemeClr val="tx1"/>
                </a:solidFill>
                <a:effectLst/>
                <a:latin typeface="+mj-lt"/>
                <a:ea typeface="Calibri" panose="020F0502020204030204" pitchFamily="34" charset="0"/>
                <a:cs typeface="Times New Roman" panose="02020603050405020304" pitchFamily="18" charset="0"/>
              </a:rPr>
              <a:t>.</a:t>
            </a:r>
          </a:p>
          <a:p>
            <a:pPr marL="0" indent="0">
              <a:buNone/>
            </a:pPr>
            <a:endParaRPr lang="en-ZW" dirty="0"/>
          </a:p>
        </p:txBody>
      </p:sp>
      <p:sp>
        <p:nvSpPr>
          <p:cNvPr id="2" name="TextBox 1">
            <a:extLst>
              <a:ext uri="{FF2B5EF4-FFF2-40B4-BE49-F238E27FC236}">
                <a16:creationId xmlns:a16="http://schemas.microsoft.com/office/drawing/2014/main" id="{8A771CDF-0EAF-D959-2C94-6E7F95BE576F}"/>
              </a:ext>
            </a:extLst>
          </p:cNvPr>
          <p:cNvSpPr txBox="1"/>
          <p:nvPr/>
        </p:nvSpPr>
        <p:spPr>
          <a:xfrm>
            <a:off x="87086" y="78464"/>
            <a:ext cx="3100251" cy="830997"/>
          </a:xfrm>
          <a:prstGeom prst="rect">
            <a:avLst/>
          </a:prstGeom>
          <a:noFill/>
        </p:spPr>
        <p:txBody>
          <a:bodyPr wrap="square" rtlCol="0">
            <a:spAutoFit/>
          </a:bodyPr>
          <a:lstStyle/>
          <a:p>
            <a:r>
              <a:rPr lang="en-US" sz="2400" b="1" kern="100" dirty="0">
                <a:solidFill>
                  <a:schemeClr val="tx1"/>
                </a:solidFill>
                <a:effectLst/>
                <a:latin typeface="+mj-lt"/>
                <a:ea typeface="Calibri" panose="020F0502020204030204" pitchFamily="34" charset="0"/>
                <a:cs typeface="Times New Roman" panose="02020603050405020304" pitchFamily="18" charset="0"/>
              </a:rPr>
              <a:t>The Regulated </a:t>
            </a:r>
          </a:p>
          <a:p>
            <a:r>
              <a:rPr lang="en-US" sz="2400" b="1" kern="100" dirty="0">
                <a:solidFill>
                  <a:schemeClr val="tx1"/>
                </a:solidFill>
                <a:effectLst/>
                <a:latin typeface="+mj-lt"/>
                <a:ea typeface="Calibri" panose="020F0502020204030204" pitchFamily="34" charset="0"/>
                <a:cs typeface="Times New Roman" panose="02020603050405020304" pitchFamily="18" charset="0"/>
              </a:rPr>
              <a:t>Group</a:t>
            </a:r>
            <a:endParaRPr lang="en-ZW" sz="2400" dirty="0"/>
          </a:p>
        </p:txBody>
      </p:sp>
      <p:pic>
        <p:nvPicPr>
          <p:cNvPr id="5" name="Picture 4" descr="A person holding a card holder&#10;&#10;Description automatically generated">
            <a:extLst>
              <a:ext uri="{FF2B5EF4-FFF2-40B4-BE49-F238E27FC236}">
                <a16:creationId xmlns:a16="http://schemas.microsoft.com/office/drawing/2014/main" id="{95B9BCDC-B533-1E37-0409-A693B80F0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4127"/>
            <a:ext cx="2516777" cy="1733006"/>
          </a:xfrm>
          <a:prstGeom prst="rect">
            <a:avLst/>
          </a:prstGeom>
        </p:spPr>
      </p:pic>
      <p:pic>
        <p:nvPicPr>
          <p:cNvPr id="7" name="Picture 6" descr="A person placing a block on top of a stack of wooden blocks&#10;&#10;Description automatically generated">
            <a:extLst>
              <a:ext uri="{FF2B5EF4-FFF2-40B4-BE49-F238E27FC236}">
                <a16:creationId xmlns:a16="http://schemas.microsoft.com/office/drawing/2014/main" id="{7B95E6E0-D00F-DC4C-3CFE-B2E2FA41D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8559"/>
            <a:ext cx="2516777" cy="1733006"/>
          </a:xfrm>
          <a:prstGeom prst="rect">
            <a:avLst/>
          </a:prstGeom>
        </p:spPr>
      </p:pic>
    </p:spTree>
    <p:extLst>
      <p:ext uri="{BB962C8B-B14F-4D97-AF65-F5344CB8AC3E}">
        <p14:creationId xmlns:p14="http://schemas.microsoft.com/office/powerpoint/2010/main" val="220339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AAB2C-32FE-6343-7141-22D7E28F0226}"/>
              </a:ext>
            </a:extLst>
          </p:cNvPr>
          <p:cNvSpPr>
            <a:spLocks noGrp="1"/>
          </p:cNvSpPr>
          <p:nvPr>
            <p:ph idx="1"/>
          </p:nvPr>
        </p:nvSpPr>
        <p:spPr>
          <a:xfrm>
            <a:off x="2682239" y="156754"/>
            <a:ext cx="9509759" cy="6609806"/>
          </a:xfrm>
        </p:spPr>
        <p:txBody>
          <a:bodyPr>
            <a:normAutofit fontScale="92500" lnSpcReduction="20000"/>
          </a:bodyPr>
          <a:lstStyle/>
          <a:p>
            <a:pPr marL="0" indent="0">
              <a:lnSpc>
                <a:spcPct val="107000"/>
              </a:lnSpc>
              <a:spcAft>
                <a:spcPts val="800"/>
              </a:spcAft>
              <a:buNone/>
            </a:pPr>
            <a:r>
              <a:rPr lang="en-US" sz="2400" b="1" kern="100" dirty="0">
                <a:solidFill>
                  <a:schemeClr val="tx1"/>
                </a:solidFill>
                <a:effectLst/>
                <a:latin typeface="+mj-lt"/>
                <a:ea typeface="Calibri" panose="020F0502020204030204" pitchFamily="34" charset="0"/>
                <a:cs typeface="Times New Roman" panose="02020603050405020304" pitchFamily="18" charset="0"/>
              </a:rPr>
              <a:t>3.3.1 </a:t>
            </a:r>
            <a:r>
              <a:rPr lang="en-US" sz="2400" kern="100" dirty="0">
                <a:solidFill>
                  <a:schemeClr val="tx1"/>
                </a:solidFill>
                <a:effectLst/>
                <a:latin typeface="+mj-lt"/>
                <a:ea typeface="Calibri" panose="020F0502020204030204" pitchFamily="34" charset="0"/>
                <a:cs typeface="Times New Roman" panose="02020603050405020304" pitchFamily="18" charset="0"/>
              </a:rPr>
              <a:t>The Regulator </a:t>
            </a:r>
            <a:r>
              <a:rPr lang="en-US" sz="2400" b="1" kern="100" dirty="0">
                <a:solidFill>
                  <a:schemeClr val="tx1"/>
                </a:solidFill>
                <a:effectLst/>
                <a:latin typeface="+mj-lt"/>
                <a:ea typeface="Calibri" panose="020F0502020204030204" pitchFamily="34" charset="0"/>
                <a:cs typeface="Times New Roman" panose="02020603050405020304" pitchFamily="18" charset="0"/>
              </a:rPr>
              <a:t>does more than regulate</a:t>
            </a:r>
            <a:r>
              <a:rPr lang="en-US" sz="2400" kern="100" dirty="0">
                <a:solidFill>
                  <a:schemeClr val="tx1"/>
                </a:solidFill>
                <a:effectLst/>
                <a:latin typeface="+mj-lt"/>
                <a:ea typeface="Calibri" panose="020F0502020204030204" pitchFamily="34" charset="0"/>
                <a:cs typeface="Times New Roman" panose="02020603050405020304" pitchFamily="18" charset="0"/>
              </a:rPr>
              <a:t> the regulated in terms of statutes listed in Para 2 above.</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According to the </a:t>
            </a:r>
            <a:r>
              <a:rPr lang="en-US" sz="2400" b="1" kern="100" dirty="0" err="1">
                <a:solidFill>
                  <a:schemeClr val="tx1"/>
                </a:solidFill>
                <a:effectLst/>
                <a:latin typeface="+mj-lt"/>
                <a:ea typeface="Calibri" panose="020F0502020204030204" pitchFamily="34" charset="0"/>
                <a:cs typeface="Times New Roman" panose="02020603050405020304" pitchFamily="18" charset="0"/>
              </a:rPr>
              <a:t>Ipec</a:t>
            </a:r>
            <a:r>
              <a:rPr lang="en-US" sz="2400" b="1" kern="100" dirty="0">
                <a:solidFill>
                  <a:schemeClr val="tx1"/>
                </a:solidFill>
                <a:effectLst/>
                <a:latin typeface="+mj-lt"/>
                <a:ea typeface="Calibri" panose="020F0502020204030204" pitchFamily="34" charset="0"/>
                <a:cs typeface="Times New Roman" panose="02020603050405020304" pitchFamily="18" charset="0"/>
              </a:rPr>
              <a:t> Act</a:t>
            </a:r>
            <a:r>
              <a:rPr lang="en-US" sz="2400" kern="100" dirty="0">
                <a:solidFill>
                  <a:schemeClr val="tx1"/>
                </a:solidFill>
                <a:effectLst/>
                <a:latin typeface="+mj-lt"/>
                <a:ea typeface="Calibri" panose="020F0502020204030204" pitchFamily="34" charset="0"/>
                <a:cs typeface="Times New Roman" panose="02020603050405020304" pitchFamily="18" charset="0"/>
              </a:rPr>
              <a:t>, the regulator </a:t>
            </a:r>
            <a:r>
              <a:rPr lang="en-US" sz="2400" b="1" kern="100" dirty="0">
                <a:solidFill>
                  <a:schemeClr val="tx1"/>
                </a:solidFill>
                <a:effectLst/>
                <a:latin typeface="+mj-lt"/>
                <a:ea typeface="Calibri" panose="020F0502020204030204" pitchFamily="34" charset="0"/>
                <a:cs typeface="Times New Roman" panose="02020603050405020304" pitchFamily="18" charset="0"/>
              </a:rPr>
              <a:t>registers</a:t>
            </a:r>
            <a:r>
              <a:rPr lang="en-US" sz="2400" kern="100" dirty="0">
                <a:solidFill>
                  <a:schemeClr val="tx1"/>
                </a:solidFill>
                <a:effectLst/>
                <a:latin typeface="+mj-lt"/>
                <a:ea typeface="Calibri" panose="020F0502020204030204" pitchFamily="34" charset="0"/>
                <a:cs typeface="Times New Roman" panose="02020603050405020304" pitchFamily="18" charset="0"/>
              </a:rPr>
              <a:t>, </a:t>
            </a:r>
            <a:r>
              <a:rPr lang="en-US" sz="2400" b="1" kern="100" dirty="0">
                <a:solidFill>
                  <a:schemeClr val="tx1"/>
                </a:solidFill>
                <a:effectLst/>
                <a:latin typeface="+mj-lt"/>
                <a:ea typeface="Calibri" panose="020F0502020204030204" pitchFamily="34" charset="0"/>
                <a:cs typeface="Times New Roman" panose="02020603050405020304" pitchFamily="18" charset="0"/>
              </a:rPr>
              <a:t>supervises</a:t>
            </a:r>
            <a:r>
              <a:rPr lang="en-US" sz="2400" kern="100" dirty="0">
                <a:solidFill>
                  <a:schemeClr val="tx1"/>
                </a:solidFill>
                <a:effectLst/>
                <a:latin typeface="+mj-lt"/>
                <a:ea typeface="Calibri" panose="020F0502020204030204" pitchFamily="34" charset="0"/>
                <a:cs typeface="Times New Roman" panose="02020603050405020304" pitchFamily="18" charset="0"/>
              </a:rPr>
              <a:t>, </a:t>
            </a:r>
            <a:r>
              <a:rPr lang="en-US" sz="2400" b="1" kern="100" dirty="0">
                <a:solidFill>
                  <a:schemeClr val="tx1"/>
                </a:solidFill>
                <a:effectLst/>
                <a:latin typeface="+mj-lt"/>
                <a:ea typeface="Calibri" panose="020F0502020204030204" pitchFamily="34" charset="0"/>
                <a:cs typeface="Times New Roman" panose="02020603050405020304" pitchFamily="18" charset="0"/>
              </a:rPr>
              <a:t>regulates,</a:t>
            </a:r>
            <a:r>
              <a:rPr lang="en-US" sz="2400" kern="100" dirty="0">
                <a:solidFill>
                  <a:schemeClr val="tx1"/>
                </a:solidFill>
                <a:effectLst/>
                <a:latin typeface="+mj-lt"/>
                <a:ea typeface="Calibri" panose="020F0502020204030204" pitchFamily="34" charset="0"/>
                <a:cs typeface="Times New Roman" panose="02020603050405020304" pitchFamily="18" charset="0"/>
              </a:rPr>
              <a:t> </a:t>
            </a:r>
            <a:r>
              <a:rPr lang="en-US" sz="2400" b="1" kern="100" dirty="0">
                <a:solidFill>
                  <a:schemeClr val="tx1"/>
                </a:solidFill>
                <a:effectLst/>
                <a:latin typeface="+mj-lt"/>
                <a:ea typeface="Calibri" panose="020F0502020204030204" pitchFamily="34" charset="0"/>
                <a:cs typeface="Times New Roman" panose="02020603050405020304" pitchFamily="18" charset="0"/>
              </a:rPr>
              <a:t>develops </a:t>
            </a:r>
            <a:r>
              <a:rPr lang="en-US" sz="2400" kern="100" dirty="0">
                <a:solidFill>
                  <a:schemeClr val="tx1"/>
                </a:solidFill>
                <a:effectLst/>
                <a:latin typeface="+mj-lt"/>
                <a:ea typeface="Calibri" panose="020F0502020204030204" pitchFamily="34" charset="0"/>
                <a:cs typeface="Times New Roman" panose="02020603050405020304" pitchFamily="18" charset="0"/>
              </a:rPr>
              <a:t>and</a:t>
            </a:r>
            <a:r>
              <a:rPr lang="en-US" sz="2400" b="1" kern="100" dirty="0">
                <a:solidFill>
                  <a:schemeClr val="tx1"/>
                </a:solidFill>
                <a:effectLst/>
                <a:latin typeface="+mj-lt"/>
                <a:ea typeface="Calibri" panose="020F0502020204030204" pitchFamily="34" charset="0"/>
                <a:cs typeface="Times New Roman" panose="02020603050405020304" pitchFamily="18" charset="0"/>
              </a:rPr>
              <a:t> administers </a:t>
            </a:r>
            <a:r>
              <a:rPr lang="en-US" sz="2400" kern="100" dirty="0">
                <a:solidFill>
                  <a:schemeClr val="tx1"/>
                </a:solidFill>
                <a:effectLst/>
                <a:latin typeface="+mj-lt"/>
                <a:ea typeface="Calibri" panose="020F0502020204030204" pitchFamily="34" charset="0"/>
                <a:cs typeface="Times New Roman" panose="02020603050405020304" pitchFamily="18" charset="0"/>
              </a:rPr>
              <a:t>the business and operations of insurance companies and pensions funds.</a:t>
            </a:r>
            <a:endParaRPr lang="en-ZA" sz="2400" kern="100" dirty="0">
              <a:solidFill>
                <a:schemeClr val="tx1"/>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2400" kern="100" dirty="0">
                <a:solidFill>
                  <a:schemeClr val="tx1"/>
                </a:solidFill>
                <a:effectLst/>
                <a:latin typeface="+mj-lt"/>
                <a:ea typeface="Calibri" panose="020F0502020204030204" pitchFamily="34" charset="0"/>
                <a:cs typeface="Times New Roman" panose="02020603050405020304" pitchFamily="18" charset="0"/>
              </a:rPr>
              <a:t>The </a:t>
            </a:r>
            <a:r>
              <a:rPr lang="en-US" sz="2400" b="1" kern="100" dirty="0">
                <a:solidFill>
                  <a:schemeClr val="tx1"/>
                </a:solidFill>
                <a:effectLst/>
                <a:latin typeface="+mj-lt"/>
                <a:ea typeface="Calibri" panose="020F0502020204030204" pitchFamily="34" charset="0"/>
                <a:cs typeface="Times New Roman" panose="02020603050405020304" pitchFamily="18" charset="0"/>
              </a:rPr>
              <a:t>Funds Act</a:t>
            </a:r>
            <a:r>
              <a:rPr lang="en-US" sz="2400" kern="100" dirty="0">
                <a:solidFill>
                  <a:schemeClr val="tx1"/>
                </a:solidFill>
                <a:effectLst/>
                <a:latin typeface="+mj-lt"/>
                <a:ea typeface="Calibri" panose="020F0502020204030204" pitchFamily="34" charset="0"/>
                <a:cs typeface="Times New Roman" panose="02020603050405020304" pitchFamily="18" charset="0"/>
              </a:rPr>
              <a:t> provides for the </a:t>
            </a:r>
            <a:r>
              <a:rPr lang="en-US" sz="2400" b="1" kern="100" dirty="0">
                <a:solidFill>
                  <a:schemeClr val="tx1"/>
                </a:solidFill>
                <a:effectLst/>
                <a:latin typeface="+mj-lt"/>
                <a:ea typeface="Calibri" panose="020F0502020204030204" pitchFamily="34" charset="0"/>
                <a:cs typeface="Times New Roman" panose="02020603050405020304" pitchFamily="18" charset="0"/>
              </a:rPr>
              <a:t>registration, regulation </a:t>
            </a:r>
            <a:r>
              <a:rPr lang="en-US" sz="2400" kern="100" dirty="0">
                <a:solidFill>
                  <a:schemeClr val="tx1"/>
                </a:solidFill>
                <a:effectLst/>
                <a:latin typeface="+mj-lt"/>
                <a:ea typeface="Calibri" panose="020F0502020204030204" pitchFamily="34" charset="0"/>
                <a:cs typeface="Times New Roman" panose="02020603050405020304" pitchFamily="18" charset="0"/>
              </a:rPr>
              <a:t>and </a:t>
            </a:r>
            <a:r>
              <a:rPr lang="en-US" sz="2400" b="1" kern="100" dirty="0">
                <a:solidFill>
                  <a:schemeClr val="tx1"/>
                </a:solidFill>
                <a:effectLst/>
                <a:latin typeface="+mj-lt"/>
                <a:ea typeface="Calibri" panose="020F0502020204030204" pitchFamily="34" charset="0"/>
                <a:cs typeface="Times New Roman" panose="02020603050405020304" pitchFamily="18" charset="0"/>
              </a:rPr>
              <a:t>dissolution</a:t>
            </a:r>
            <a:r>
              <a:rPr lang="en-US" sz="2400" kern="100" dirty="0">
                <a:solidFill>
                  <a:schemeClr val="tx1"/>
                </a:solidFill>
                <a:effectLst/>
                <a:latin typeface="+mj-lt"/>
                <a:ea typeface="Calibri" panose="020F0502020204030204" pitchFamily="34" charset="0"/>
                <a:cs typeface="Times New Roman" panose="02020603050405020304" pitchFamily="18" charset="0"/>
              </a:rPr>
              <a:t> of pensions and provident funds.</a:t>
            </a:r>
          </a:p>
          <a:p>
            <a:pPr marL="342900" lvl="0" indent="-342900">
              <a:lnSpc>
                <a:spcPct val="107000"/>
              </a:lnSpc>
              <a:spcAft>
                <a:spcPts val="800"/>
              </a:spcAft>
              <a:buFont typeface="Wingdings" panose="05000000000000000000" pitchFamily="2" charset="2"/>
              <a:buChar char=""/>
            </a:pPr>
            <a:r>
              <a:rPr lang="en-ZA" sz="2400" kern="100" dirty="0">
                <a:solidFill>
                  <a:schemeClr val="tx1"/>
                </a:solidFill>
                <a:effectLst/>
                <a:latin typeface="+mj-lt"/>
                <a:ea typeface="Calibri" panose="020F0502020204030204" pitchFamily="34" charset="0"/>
                <a:cs typeface="Times New Roman" panose="02020603050405020304" pitchFamily="18" charset="0"/>
              </a:rPr>
              <a:t>According to the </a:t>
            </a:r>
            <a:r>
              <a:rPr lang="en-ZA" sz="2400" b="1" kern="100" dirty="0">
                <a:solidFill>
                  <a:schemeClr val="tx1"/>
                </a:solidFill>
                <a:effectLst/>
                <a:latin typeface="+mj-lt"/>
                <a:ea typeface="Calibri" panose="020F0502020204030204" pitchFamily="34" charset="0"/>
                <a:cs typeface="Times New Roman" panose="02020603050405020304" pitchFamily="18" charset="0"/>
              </a:rPr>
              <a:t>Insurance Act</a:t>
            </a:r>
            <a:r>
              <a:rPr lang="en-ZA" sz="2400" kern="100" dirty="0">
                <a:solidFill>
                  <a:schemeClr val="tx1"/>
                </a:solidFill>
                <a:effectLst/>
                <a:latin typeface="+mj-lt"/>
                <a:ea typeface="Calibri" panose="020F0502020204030204" pitchFamily="34" charset="0"/>
                <a:cs typeface="Times New Roman" panose="02020603050405020304" pitchFamily="18" charset="0"/>
              </a:rPr>
              <a:t>, the regulator </a:t>
            </a:r>
            <a:r>
              <a:rPr lang="en-ZA" sz="2400" b="1" kern="100" dirty="0">
                <a:solidFill>
                  <a:schemeClr val="tx1"/>
                </a:solidFill>
                <a:effectLst/>
                <a:latin typeface="+mj-lt"/>
                <a:ea typeface="Calibri" panose="020F0502020204030204" pitchFamily="34" charset="0"/>
                <a:cs typeface="Times New Roman" panose="02020603050405020304" pitchFamily="18" charset="0"/>
              </a:rPr>
              <a:t>monitors</a:t>
            </a:r>
            <a:r>
              <a:rPr lang="en-ZA" sz="2400" kern="100" dirty="0">
                <a:solidFill>
                  <a:schemeClr val="tx1"/>
                </a:solidFill>
                <a:effectLst/>
                <a:latin typeface="+mj-lt"/>
                <a:ea typeface="Calibri" panose="020F0502020204030204" pitchFamily="34" charset="0"/>
                <a:cs typeface="Times New Roman" panose="02020603050405020304" pitchFamily="18" charset="0"/>
              </a:rPr>
              <a:t> the activities of the regulated and </a:t>
            </a:r>
            <a:r>
              <a:rPr lang="en-ZA" sz="2400" b="1" kern="100" dirty="0">
                <a:solidFill>
                  <a:schemeClr val="tx1"/>
                </a:solidFill>
                <a:effectLst/>
                <a:latin typeface="+mj-lt"/>
                <a:ea typeface="Calibri" panose="020F0502020204030204" pitchFamily="34" charset="0"/>
                <a:cs typeface="Times New Roman" panose="02020603050405020304" pitchFamily="18" charset="0"/>
              </a:rPr>
              <a:t>ensures</a:t>
            </a:r>
            <a:r>
              <a:rPr lang="en-ZA" sz="2400" kern="100" dirty="0">
                <a:solidFill>
                  <a:schemeClr val="tx1"/>
                </a:solidFill>
                <a:effectLst/>
                <a:latin typeface="+mj-lt"/>
                <a:ea typeface="Calibri" panose="020F0502020204030204" pitchFamily="34" charset="0"/>
                <a:cs typeface="Times New Roman" panose="02020603050405020304" pitchFamily="18" charset="0"/>
              </a:rPr>
              <a:t> they </a:t>
            </a:r>
            <a:r>
              <a:rPr lang="en-ZA" sz="2400" b="1" kern="100" dirty="0">
                <a:solidFill>
                  <a:schemeClr val="tx1"/>
                </a:solidFill>
                <a:effectLst/>
                <a:latin typeface="+mj-lt"/>
                <a:ea typeface="Calibri" panose="020F0502020204030204" pitchFamily="34" charset="0"/>
                <a:cs typeface="Times New Roman" panose="02020603050405020304" pitchFamily="18" charset="0"/>
              </a:rPr>
              <a:t>maintain</a:t>
            </a:r>
            <a:r>
              <a:rPr lang="en-ZA" sz="2400" kern="100" dirty="0">
                <a:solidFill>
                  <a:schemeClr val="tx1"/>
                </a:solidFill>
                <a:effectLst/>
                <a:latin typeface="+mj-lt"/>
                <a:ea typeface="Calibri" panose="020F0502020204030204" pitchFamily="34" charset="0"/>
                <a:cs typeface="Times New Roman" panose="02020603050405020304" pitchFamily="18" charset="0"/>
              </a:rPr>
              <a:t> set standards and </a:t>
            </a:r>
            <a:r>
              <a:rPr lang="en-ZA" sz="2400" b="1" kern="100" dirty="0">
                <a:solidFill>
                  <a:schemeClr val="tx1"/>
                </a:solidFill>
                <a:effectLst/>
                <a:latin typeface="+mj-lt"/>
                <a:ea typeface="Calibri" panose="020F0502020204030204" pitchFamily="34" charset="0"/>
                <a:cs typeface="Times New Roman" panose="02020603050405020304" pitchFamily="18" charset="0"/>
              </a:rPr>
              <a:t>comply</a:t>
            </a:r>
            <a:r>
              <a:rPr lang="en-ZA" sz="2400" kern="100" dirty="0">
                <a:solidFill>
                  <a:schemeClr val="tx1"/>
                </a:solidFill>
                <a:effectLst/>
                <a:latin typeface="+mj-lt"/>
                <a:ea typeface="Calibri" panose="020F0502020204030204" pitchFamily="34" charset="0"/>
                <a:cs typeface="Times New Roman" panose="02020603050405020304" pitchFamily="18" charset="0"/>
              </a:rPr>
              <a:t> with the Act.</a:t>
            </a:r>
          </a:p>
          <a:p>
            <a:pPr marL="342900" lvl="0" indent="-342900">
              <a:lnSpc>
                <a:spcPct val="107000"/>
              </a:lnSpc>
              <a:spcAft>
                <a:spcPts val="800"/>
              </a:spcAft>
              <a:buFont typeface="Wingdings" panose="05000000000000000000" pitchFamily="2" charset="2"/>
              <a:buChar char=""/>
            </a:pPr>
            <a:r>
              <a:rPr lang="en-ZA" sz="2400" kern="100" dirty="0">
                <a:solidFill>
                  <a:schemeClr val="tx1"/>
                </a:solidFill>
                <a:effectLst/>
                <a:latin typeface="+mj-lt"/>
                <a:ea typeface="Calibri" panose="020F0502020204030204" pitchFamily="34" charset="0"/>
                <a:cs typeface="Times New Roman" panose="02020603050405020304" pitchFamily="18" charset="0"/>
              </a:rPr>
              <a:t>To regulate is to control and is either internal and external or both.</a:t>
            </a:r>
          </a:p>
          <a:p>
            <a:pPr marL="0" lvl="0" indent="0">
              <a:lnSpc>
                <a:spcPct val="107000"/>
              </a:lnSpc>
              <a:spcAft>
                <a:spcPts val="800"/>
              </a:spcAft>
              <a:buNone/>
            </a:pPr>
            <a:r>
              <a:rPr lang="en-ZA" sz="2400" kern="100" dirty="0">
                <a:solidFill>
                  <a:schemeClr val="tx1"/>
                </a:solidFill>
                <a:latin typeface="+mj-lt"/>
                <a:ea typeface="Calibri" panose="020F0502020204030204" pitchFamily="34" charset="0"/>
                <a:cs typeface="Times New Roman" panose="02020603050405020304" pitchFamily="18" charset="0"/>
              </a:rPr>
              <a:t>3.4.  </a:t>
            </a:r>
            <a:r>
              <a:rPr lang="en-ZA" sz="2400" b="1" kern="100" dirty="0">
                <a:solidFill>
                  <a:schemeClr val="tx1"/>
                </a:solidFill>
                <a:latin typeface="+mj-lt"/>
                <a:ea typeface="Calibri" panose="020F0502020204030204" pitchFamily="34" charset="0"/>
                <a:cs typeface="Times New Roman" panose="02020603050405020304" pitchFamily="18" charset="0"/>
              </a:rPr>
              <a:t>The Relationship for who?</a:t>
            </a:r>
            <a:endParaRPr lang="en-ZA" sz="2400" kern="100" dirty="0">
              <a:solidFill>
                <a:schemeClr val="tx1"/>
              </a:solidFill>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ZA" sz="2400" kern="100" dirty="0">
                <a:solidFill>
                  <a:schemeClr val="tx1"/>
                </a:solidFill>
                <a:effectLst/>
                <a:latin typeface="+mj-lt"/>
                <a:ea typeface="Calibri" panose="020F0502020204030204" pitchFamily="34" charset="0"/>
                <a:cs typeface="Times New Roman" panose="02020603050405020304" pitchFamily="18" charset="0"/>
              </a:rPr>
              <a:t>Fund members – active &amp; retired.</a:t>
            </a:r>
          </a:p>
          <a:p>
            <a:pPr marL="342900" lvl="0" indent="-342900">
              <a:lnSpc>
                <a:spcPct val="107000"/>
              </a:lnSpc>
              <a:spcAft>
                <a:spcPts val="800"/>
              </a:spcAft>
              <a:buFont typeface="Wingdings" panose="05000000000000000000" pitchFamily="2" charset="2"/>
              <a:buChar char=""/>
            </a:pPr>
            <a:r>
              <a:rPr lang="en-ZA" sz="2400" kern="100" dirty="0">
                <a:solidFill>
                  <a:schemeClr val="tx1"/>
                </a:solidFill>
                <a:latin typeface="+mj-lt"/>
                <a:ea typeface="Calibri" panose="020F0502020204030204" pitchFamily="34" charset="0"/>
                <a:cs typeface="Times New Roman" panose="02020603050405020304" pitchFamily="18" charset="0"/>
              </a:rPr>
              <a:t>Beneficiaries.</a:t>
            </a:r>
          </a:p>
          <a:p>
            <a:pPr marL="342900" lvl="0" indent="-342900">
              <a:lnSpc>
                <a:spcPct val="107000"/>
              </a:lnSpc>
              <a:spcAft>
                <a:spcPts val="800"/>
              </a:spcAft>
              <a:buFont typeface="Wingdings" panose="05000000000000000000" pitchFamily="2" charset="2"/>
              <a:buChar char=""/>
            </a:pPr>
            <a:r>
              <a:rPr lang="en-ZA" sz="2400" kern="100" dirty="0">
                <a:solidFill>
                  <a:schemeClr val="tx1"/>
                </a:solidFill>
                <a:effectLst/>
                <a:latin typeface="+mj-lt"/>
                <a:ea typeface="Calibri" panose="020F0502020204030204" pitchFamily="34" charset="0"/>
                <a:cs typeface="Times New Roman" panose="02020603050405020304" pitchFamily="18" charset="0"/>
              </a:rPr>
              <a:t>Policy holders.</a:t>
            </a:r>
          </a:p>
        </p:txBody>
      </p:sp>
      <p:sp>
        <p:nvSpPr>
          <p:cNvPr id="2" name="TextBox 1">
            <a:extLst>
              <a:ext uri="{FF2B5EF4-FFF2-40B4-BE49-F238E27FC236}">
                <a16:creationId xmlns:a16="http://schemas.microsoft.com/office/drawing/2014/main" id="{4499BEC0-F85B-8F56-8F24-0D0582287F93}"/>
              </a:ext>
            </a:extLst>
          </p:cNvPr>
          <p:cNvSpPr txBox="1"/>
          <p:nvPr/>
        </p:nvSpPr>
        <p:spPr>
          <a:xfrm>
            <a:off x="139337" y="252549"/>
            <a:ext cx="2473234" cy="1231106"/>
          </a:xfrm>
          <a:prstGeom prst="rect">
            <a:avLst/>
          </a:prstGeom>
          <a:noFill/>
        </p:spPr>
        <p:txBody>
          <a:bodyPr wrap="square" rtlCol="0">
            <a:spAutoFit/>
          </a:bodyPr>
          <a:lstStyle/>
          <a:p>
            <a:r>
              <a:rPr lang="en-US" sz="1800" kern="100" dirty="0">
                <a:solidFill>
                  <a:schemeClr val="tx1"/>
                </a:solidFill>
                <a:effectLst/>
                <a:latin typeface="+mj-lt"/>
                <a:ea typeface="Calibri" panose="020F0502020204030204" pitchFamily="34" charset="0"/>
                <a:cs typeface="Times New Roman" panose="02020603050405020304" pitchFamily="18" charset="0"/>
              </a:rPr>
              <a:t>3.3. </a:t>
            </a:r>
            <a:r>
              <a:rPr lang="en-US" sz="2800" b="1" kern="100" dirty="0">
                <a:solidFill>
                  <a:schemeClr val="tx1"/>
                </a:solidFill>
                <a:effectLst/>
                <a:latin typeface="+mj-lt"/>
                <a:ea typeface="Calibri" panose="020F0502020204030204" pitchFamily="34" charset="0"/>
                <a:cs typeface="Times New Roman" panose="02020603050405020304" pitchFamily="18" charset="0"/>
              </a:rPr>
              <a:t>The Relationship </a:t>
            </a:r>
            <a:endParaRPr lang="en-US" sz="1800" b="1" kern="100" dirty="0">
              <a:solidFill>
                <a:schemeClr val="tx1"/>
              </a:solidFill>
              <a:effectLst/>
              <a:latin typeface="+mj-lt"/>
              <a:ea typeface="Calibri" panose="020F0502020204030204" pitchFamily="34" charset="0"/>
              <a:cs typeface="Times New Roman" panose="02020603050405020304" pitchFamily="18" charset="0"/>
            </a:endParaRPr>
          </a:p>
          <a:p>
            <a:endParaRPr lang="en-ZW" dirty="0"/>
          </a:p>
        </p:txBody>
      </p:sp>
      <p:pic>
        <p:nvPicPr>
          <p:cNvPr id="5" name="Picture 4" descr="A couple of people holding each other&#10;&#10;Description automatically generated">
            <a:extLst>
              <a:ext uri="{FF2B5EF4-FFF2-40B4-BE49-F238E27FC236}">
                <a16:creationId xmlns:a16="http://schemas.microsoft.com/office/drawing/2014/main" id="{14E7D6DA-ADEC-59F7-6101-DBEF172C9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50423"/>
            <a:ext cx="2612570" cy="2284250"/>
          </a:xfrm>
          <a:prstGeom prst="rect">
            <a:avLst/>
          </a:prstGeom>
        </p:spPr>
      </p:pic>
    </p:spTree>
    <p:extLst>
      <p:ext uri="{BB962C8B-B14F-4D97-AF65-F5344CB8AC3E}">
        <p14:creationId xmlns:p14="http://schemas.microsoft.com/office/powerpoint/2010/main" val="173541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822D-F98B-531D-BF82-1778B3B26821}"/>
              </a:ext>
            </a:extLst>
          </p:cNvPr>
          <p:cNvSpPr>
            <a:spLocks noGrp="1"/>
          </p:cNvSpPr>
          <p:nvPr>
            <p:ph type="title"/>
          </p:nvPr>
        </p:nvSpPr>
        <p:spPr>
          <a:xfrm>
            <a:off x="98147" y="8392"/>
            <a:ext cx="10620756" cy="627333"/>
          </a:xfrm>
        </p:spPr>
        <p:txBody>
          <a:bodyPr>
            <a:noAutofit/>
          </a:bodyPr>
          <a:lstStyle/>
          <a:p>
            <a:r>
              <a:rPr lang="en-US" sz="3800" dirty="0">
                <a:solidFill>
                  <a:schemeClr val="tx1"/>
                </a:solidFill>
              </a:rPr>
              <a:t>4.Relationship Frameworks</a:t>
            </a:r>
            <a:endParaRPr lang="en-ZW" sz="3800" dirty="0">
              <a:solidFill>
                <a:schemeClr val="tx1"/>
              </a:solidFill>
            </a:endParaRPr>
          </a:p>
        </p:txBody>
      </p:sp>
      <p:sp>
        <p:nvSpPr>
          <p:cNvPr id="3" name="Content Placeholder 2">
            <a:extLst>
              <a:ext uri="{FF2B5EF4-FFF2-40B4-BE49-F238E27FC236}">
                <a16:creationId xmlns:a16="http://schemas.microsoft.com/office/drawing/2014/main" id="{2FA8DF6C-3561-DACA-58AF-A8957104AD73}"/>
              </a:ext>
            </a:extLst>
          </p:cNvPr>
          <p:cNvSpPr>
            <a:spLocks noGrp="1"/>
          </p:cNvSpPr>
          <p:nvPr>
            <p:ph idx="1"/>
          </p:nvPr>
        </p:nvSpPr>
        <p:spPr>
          <a:xfrm>
            <a:off x="254056" y="1074089"/>
            <a:ext cx="10515600" cy="5500415"/>
          </a:xfrm>
          <a:solidFill>
            <a:schemeClr val="lt1">
              <a:hueOff val="0"/>
              <a:satOff val="0"/>
              <a:lumOff val="0"/>
            </a:schemeClr>
          </a:solidFill>
        </p:spPr>
        <p:txBody>
          <a:bodyPr>
            <a:normAutofit/>
          </a:bodyPr>
          <a:lstStyle/>
          <a:p>
            <a:pPr marL="0" indent="0">
              <a:lnSpc>
                <a:spcPct val="120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4.1.  Broad split : </a:t>
            </a:r>
          </a:p>
          <a:p>
            <a:pPr marL="0" indent="0">
              <a:lnSpc>
                <a:spcPct val="120000"/>
              </a:lnSpc>
              <a:spcAft>
                <a:spcPts val="800"/>
              </a:spcAft>
              <a:buNone/>
            </a:pPr>
            <a:r>
              <a:rPr lang="en-US" sz="2400" kern="100" dirty="0">
                <a:solidFill>
                  <a:schemeClr val="tx1"/>
                </a:solidFill>
                <a:effectLst/>
                <a:latin typeface="+mj-lt"/>
                <a:ea typeface="Calibri" panose="020F0502020204030204" pitchFamily="34" charset="0"/>
                <a:cs typeface="Times New Roman" panose="02020603050405020304" pitchFamily="18" charset="0"/>
              </a:rPr>
              <a:t>Legal vs. Best Practice</a:t>
            </a:r>
          </a:p>
          <a:p>
            <a:pPr marL="0" indent="0">
              <a:lnSpc>
                <a:spcPct val="120000"/>
              </a:lnSpc>
              <a:spcAft>
                <a:spcPts val="800"/>
              </a:spcAft>
              <a:buNone/>
            </a:pPr>
            <a:endParaRPr lang="en-US" sz="1900" b="1" i="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latin typeface="+mj-lt"/>
              <a:ea typeface="Calibri" panose="020F0502020204030204" pitchFamily="34" charset="0"/>
              <a:cs typeface="Times New Roman" panose="02020603050405020304" pitchFamily="18" charset="0"/>
            </a:endParaRPr>
          </a:p>
          <a:p>
            <a:pPr marL="0" indent="0" algn="ctr">
              <a:lnSpc>
                <a:spcPct val="120000"/>
              </a:lnSpc>
              <a:spcAft>
                <a:spcPts val="800"/>
              </a:spcAft>
              <a:buNone/>
            </a:pPr>
            <a:endParaRPr lang="en-US" sz="1900" b="1" i="1" kern="100" dirty="0">
              <a:solidFill>
                <a:schemeClr val="tx1"/>
              </a:solidFill>
              <a:latin typeface="+mj-lt"/>
              <a:ea typeface="Calibri" panose="020F0502020204030204" pitchFamily="34" charset="0"/>
              <a:cs typeface="Times New Roman" panose="02020603050405020304" pitchFamily="18" charset="0"/>
            </a:endParaRPr>
          </a:p>
          <a:p>
            <a:pPr marL="0" indent="0" algn="ctr">
              <a:lnSpc>
                <a:spcPct val="120000"/>
              </a:lnSpc>
              <a:spcAft>
                <a:spcPts val="800"/>
              </a:spcAft>
              <a:buNone/>
            </a:pPr>
            <a:endParaRPr lang="en-US" sz="1900" b="1" i="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b="1" i="1" kern="100" dirty="0">
              <a:solidFill>
                <a:schemeClr val="tx1"/>
              </a:solidFill>
              <a:latin typeface="+mj-lt"/>
              <a:ea typeface="Calibri" panose="020F0502020204030204" pitchFamily="34" charset="0"/>
              <a:cs typeface="Times New Roman" panose="02020603050405020304" pitchFamily="18" charset="0"/>
            </a:endParaRPr>
          </a:p>
          <a:p>
            <a:pPr marL="0" indent="0">
              <a:lnSpc>
                <a:spcPct val="120000"/>
              </a:lnSpc>
              <a:spcAft>
                <a:spcPts val="800"/>
              </a:spcAft>
              <a:buNone/>
            </a:pPr>
            <a:endParaRPr lang="en-US" sz="1900" i="1"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900" kern="100" dirty="0">
              <a:solidFill>
                <a:schemeClr val="tx1"/>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900" kern="100" dirty="0">
              <a:solidFill>
                <a:schemeClr val="tx1"/>
              </a:solidFill>
              <a:latin typeface="+mj-lt"/>
              <a:ea typeface="Calibri" panose="020F0502020204030204" pitchFamily="34" charset="0"/>
              <a:cs typeface="Times New Roman" panose="02020603050405020304" pitchFamily="18" charset="0"/>
            </a:endParaRPr>
          </a:p>
          <a:p>
            <a:endParaRPr lang="en-ZW" dirty="0"/>
          </a:p>
        </p:txBody>
      </p:sp>
      <p:graphicFrame>
        <p:nvGraphicFramePr>
          <p:cNvPr id="4" name="Diagram 3">
            <a:extLst>
              <a:ext uri="{FF2B5EF4-FFF2-40B4-BE49-F238E27FC236}">
                <a16:creationId xmlns:a16="http://schemas.microsoft.com/office/drawing/2014/main" id="{153C408B-246A-0255-A3E8-11954D0ECE9D}"/>
              </a:ext>
            </a:extLst>
          </p:cNvPr>
          <p:cNvGraphicFramePr/>
          <p:nvPr>
            <p:extLst>
              <p:ext uri="{D42A27DB-BD31-4B8C-83A1-F6EECF244321}">
                <p14:modId xmlns:p14="http://schemas.microsoft.com/office/powerpoint/2010/main" val="303153228"/>
              </p:ext>
            </p:extLst>
          </p:nvPr>
        </p:nvGraphicFramePr>
        <p:xfrm>
          <a:off x="149259" y="1213448"/>
          <a:ext cx="1178868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649A6FE-E5FD-D1E2-341B-456FC7025EFB}"/>
              </a:ext>
            </a:extLst>
          </p:cNvPr>
          <p:cNvSpPr txBox="1"/>
          <p:nvPr/>
        </p:nvSpPr>
        <p:spPr>
          <a:xfrm>
            <a:off x="427858" y="690743"/>
            <a:ext cx="8163483" cy="461665"/>
          </a:xfrm>
          <a:prstGeom prst="rect">
            <a:avLst/>
          </a:prstGeom>
          <a:noFill/>
        </p:spPr>
        <p:txBody>
          <a:bodyPr wrap="square" rtlCol="0">
            <a:spAutoFit/>
          </a:bodyPr>
          <a:lstStyle/>
          <a:p>
            <a:r>
              <a:rPr lang="en-GB" sz="2400" b="1" dirty="0"/>
              <a:t>Internal (self) vs External (Imposed) Regulation</a:t>
            </a:r>
            <a:endParaRPr lang="en-ZW" sz="2400" b="1" dirty="0"/>
          </a:p>
        </p:txBody>
      </p:sp>
    </p:spTree>
    <p:extLst>
      <p:ext uri="{BB962C8B-B14F-4D97-AF65-F5344CB8AC3E}">
        <p14:creationId xmlns:p14="http://schemas.microsoft.com/office/powerpoint/2010/main" val="2370988913"/>
      </p:ext>
    </p:extLst>
  </p:cSld>
  <p:clrMapOvr>
    <a:masterClrMapping/>
  </p:clrMapOvr>
</p:sld>
</file>

<file path=ppt/theme/theme1.xml><?xml version="1.0" encoding="utf-8"?>
<a:theme xmlns:a="http://schemas.openxmlformats.org/drawingml/2006/main" name="ExploreVTI">
  <a:themeElements>
    <a:clrScheme name="AnalogousFromDarkSeedLeftStep">
      <a:dk1>
        <a:srgbClr val="000000"/>
      </a:dk1>
      <a:lt1>
        <a:srgbClr val="FFFFFF"/>
      </a:lt1>
      <a:dk2>
        <a:srgbClr val="2F1B2F"/>
      </a:dk2>
      <a:lt2>
        <a:srgbClr val="F0F3F2"/>
      </a:lt2>
      <a:accent1>
        <a:srgbClr val="E7298B"/>
      </a:accent1>
      <a:accent2>
        <a:srgbClr val="D517C8"/>
      </a:accent2>
      <a:accent3>
        <a:srgbClr val="A429E7"/>
      </a:accent3>
      <a:accent4>
        <a:srgbClr val="532AD8"/>
      </a:accent4>
      <a:accent5>
        <a:srgbClr val="294CE7"/>
      </a:accent5>
      <a:accent6>
        <a:srgbClr val="1789D5"/>
      </a:accent6>
      <a:hlink>
        <a:srgbClr val="3F41BF"/>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1226</TotalTime>
  <Words>3463</Words>
  <Application>Microsoft Office PowerPoint</Application>
  <PresentationFormat>Widescreen</PresentationFormat>
  <Paragraphs>307</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Avenir Next LT Pro</vt:lpstr>
      <vt:lpstr>AvenirNext LT Pro Medium</vt:lpstr>
      <vt:lpstr>Book Antiqua</vt:lpstr>
      <vt:lpstr>Calibri</vt:lpstr>
      <vt:lpstr>Rockwell</vt:lpstr>
      <vt:lpstr>Segoe UI</vt:lpstr>
      <vt:lpstr>Wingdings</vt:lpstr>
      <vt:lpstr>ExploreVTI</vt:lpstr>
      <vt:lpstr>RELATIONSHIP BETWEEN THE REGULATOR AND THE REGULATED  Illuminating A Path for the Alignment With The Law And Best Practice</vt:lpstr>
      <vt:lpstr>PROFILE</vt:lpstr>
      <vt:lpstr>1.Conversation Map</vt:lpstr>
      <vt:lpstr>2. Statutes</vt:lpstr>
      <vt:lpstr>3. Parties  to the  relationship</vt:lpstr>
      <vt:lpstr>Wears a  multi coloured  jacket.</vt:lpstr>
      <vt:lpstr>PowerPoint Presentation</vt:lpstr>
      <vt:lpstr>PowerPoint Presentation</vt:lpstr>
      <vt:lpstr>4.Relationship Frameworks</vt:lpstr>
      <vt:lpstr>PowerPoint Presentation</vt:lpstr>
      <vt:lpstr>4.Relationship Frameworks</vt:lpstr>
      <vt:lpstr>4.2.1.  Strict:  Characteristics </vt:lpstr>
      <vt:lpstr>4.2.2.  Relaxed: Characteristics </vt:lpstr>
      <vt:lpstr>4.2.3.  Hybridised: Legal </vt:lpstr>
      <vt:lpstr>PowerPoint Presentation</vt:lpstr>
      <vt:lpstr>“RESET, REBUILD &amp; REIGNITE”</vt:lpstr>
      <vt:lpstr>PowerPoint Presentation</vt:lpstr>
      <vt:lpstr>PowerPoint Presentation</vt:lpstr>
      <vt:lpstr>PowerPoint Presentation</vt:lpstr>
      <vt:lpstr>5. Alignment Reality Check on IPEC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Engaging Exercise: Scan QR Code</vt:lpstr>
      <vt:lpstr>PowerPoint Presentation</vt:lpstr>
      <vt:lpstr>Who regulates the Regulator? (Who guards the guards?) </vt:lpstr>
      <vt:lpstr>6. Alignment Reality Check on the Regulated Group.</vt:lpstr>
      <vt:lpstr>PowerPoint Presentation</vt:lpstr>
      <vt:lpstr>RECOMMENDATIONS (1)  </vt:lpstr>
      <vt:lpstr>RECOMMENDATIONS  (2)</vt:lpstr>
      <vt:lpstr>RECOMMENDATIONS (3) </vt:lpstr>
      <vt:lpstr>8.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Tinashe Murerekwa</cp:lastModifiedBy>
  <cp:revision>13</cp:revision>
  <cp:lastPrinted>2024-05-15T15:17:31Z</cp:lastPrinted>
  <dcterms:created xsi:type="dcterms:W3CDTF">2024-05-15T12:16:49Z</dcterms:created>
  <dcterms:modified xsi:type="dcterms:W3CDTF">2024-05-17T07:00:53Z</dcterms:modified>
</cp:coreProperties>
</file>