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8"/>
  </p:notesMasterIdLst>
  <p:sldIdLst>
    <p:sldId id="256" r:id="rId2"/>
    <p:sldId id="2147374216" r:id="rId3"/>
    <p:sldId id="2147374234" r:id="rId4"/>
    <p:sldId id="2147374235" r:id="rId5"/>
    <p:sldId id="2147374244" r:id="rId6"/>
    <p:sldId id="2147374236" r:id="rId7"/>
    <p:sldId id="2147374237" r:id="rId8"/>
    <p:sldId id="2147374238" r:id="rId9"/>
    <p:sldId id="2147374239" r:id="rId10"/>
    <p:sldId id="2147374225" r:id="rId11"/>
    <p:sldId id="2147374243" r:id="rId12"/>
    <p:sldId id="2147374240" r:id="rId13"/>
    <p:sldId id="2147374241" r:id="rId14"/>
    <p:sldId id="2147374242" r:id="rId15"/>
    <p:sldId id="2147374245" r:id="rId16"/>
    <p:sldId id="139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a:srgbClr val="000000"/>
    <a:srgbClr val="E2F0D9"/>
    <a:srgbClr val="FFFFFF"/>
    <a:srgbClr val="007434"/>
    <a:srgbClr val="6EAB24"/>
    <a:srgbClr val="82C3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01" autoAdjust="0"/>
  </p:normalViewPr>
  <p:slideViewPr>
    <p:cSldViewPr snapToGrid="0">
      <p:cViewPr varScale="1">
        <p:scale>
          <a:sx n="73" d="100"/>
          <a:sy n="73" d="100"/>
        </p:scale>
        <p:origin x="38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10B2B4-D855-4DC9-AA37-93A1DF884DA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6241C01E-6250-4E13-A4A2-CF276ACBA8D7}">
      <dgm:prSet phldrT="[Text]"/>
      <dgm:spPr>
        <a:noFill/>
        <a:ln>
          <a:noFill/>
        </a:ln>
      </dgm:spPr>
      <dgm:t>
        <a:bodyPr/>
        <a:lstStyle/>
        <a:p>
          <a:r>
            <a:rPr lang="en-GB" baseline="0" dirty="0">
              <a:solidFill>
                <a:schemeClr val="tx1"/>
              </a:solidFill>
              <a:latin typeface="Century Gothic" panose="020B0502020202020204" pitchFamily="34" charset="0"/>
            </a:rPr>
            <a:t>Work to your goals, realistic budget</a:t>
          </a:r>
        </a:p>
      </dgm:t>
    </dgm:pt>
    <dgm:pt modelId="{ED3A1C90-8F77-4B91-8220-86E0AD0599B9}" type="parTrans" cxnId="{E31D0407-1DA7-4E4B-8EDA-01AB2CF40A4E}">
      <dgm:prSet/>
      <dgm:spPr/>
      <dgm:t>
        <a:bodyPr/>
        <a:lstStyle/>
        <a:p>
          <a:endParaRPr lang="en-GB">
            <a:latin typeface="Century Gothic" panose="020B0502020202020204" pitchFamily="34" charset="0"/>
          </a:endParaRPr>
        </a:p>
      </dgm:t>
    </dgm:pt>
    <dgm:pt modelId="{72ED4DB3-F3B0-492E-9BA4-B309351CF3F7}" type="sibTrans" cxnId="{E31D0407-1DA7-4E4B-8EDA-01AB2CF40A4E}">
      <dgm:prSet/>
      <dgm:spPr>
        <a:ln>
          <a:solidFill>
            <a:srgbClr val="007434"/>
          </a:solidFill>
        </a:ln>
      </dgm:spPr>
      <dgm:t>
        <a:bodyPr/>
        <a:lstStyle/>
        <a:p>
          <a:endParaRPr lang="en-GB">
            <a:latin typeface="Century Gothic" panose="020B0502020202020204" pitchFamily="34" charset="0"/>
          </a:endParaRPr>
        </a:p>
      </dgm:t>
    </dgm:pt>
    <dgm:pt modelId="{D9975C3F-69C3-4232-A143-907BABBF09BC}">
      <dgm:prSet phldrT="[Text]"/>
      <dgm:spPr>
        <a:noFill/>
        <a:ln>
          <a:noFill/>
        </a:ln>
      </dgm:spPr>
      <dgm:t>
        <a:bodyPr/>
        <a:lstStyle/>
        <a:p>
          <a:r>
            <a:rPr lang="en-GB" baseline="0" dirty="0">
              <a:solidFill>
                <a:schemeClr val="tx1"/>
              </a:solidFill>
              <a:latin typeface="Century Gothic" panose="020B0502020202020204" pitchFamily="34" charset="0"/>
            </a:rPr>
            <a:t>Take only good debt, reduce or eliminate debt as capacity reduces</a:t>
          </a:r>
        </a:p>
      </dgm:t>
    </dgm:pt>
    <dgm:pt modelId="{F35CD992-9F63-4D3D-9137-6D4CB7C0EA9A}" type="parTrans" cxnId="{EAE415AE-4A42-4011-A78F-15B5F6BB8148}">
      <dgm:prSet/>
      <dgm:spPr/>
      <dgm:t>
        <a:bodyPr/>
        <a:lstStyle/>
        <a:p>
          <a:endParaRPr lang="en-GB">
            <a:latin typeface="Century Gothic" panose="020B0502020202020204" pitchFamily="34" charset="0"/>
          </a:endParaRPr>
        </a:p>
      </dgm:t>
    </dgm:pt>
    <dgm:pt modelId="{7A3627B1-8543-42D8-9F08-F4177670B969}" type="sibTrans" cxnId="{EAE415AE-4A42-4011-A78F-15B5F6BB8148}">
      <dgm:prSet/>
      <dgm:spPr/>
      <dgm:t>
        <a:bodyPr/>
        <a:lstStyle/>
        <a:p>
          <a:endParaRPr lang="en-GB">
            <a:latin typeface="Century Gothic" panose="020B0502020202020204" pitchFamily="34" charset="0"/>
          </a:endParaRPr>
        </a:p>
      </dgm:t>
    </dgm:pt>
    <dgm:pt modelId="{26933AC8-D152-4D46-8494-1CACF266C873}">
      <dgm:prSet phldrT="[Text]"/>
      <dgm:spPr>
        <a:noFill/>
        <a:ln>
          <a:noFill/>
        </a:ln>
      </dgm:spPr>
      <dgm:t>
        <a:bodyPr/>
        <a:lstStyle/>
        <a:p>
          <a:r>
            <a:rPr lang="en-GB" baseline="0" dirty="0">
              <a:solidFill>
                <a:schemeClr val="tx1"/>
              </a:solidFill>
              <a:latin typeface="Century Gothic" panose="020B0502020202020204" pitchFamily="34" charset="0"/>
            </a:rPr>
            <a:t>Save for emergency</a:t>
          </a:r>
        </a:p>
      </dgm:t>
    </dgm:pt>
    <dgm:pt modelId="{13BFD12D-B95C-4462-92FE-EC9B7AD12140}" type="parTrans" cxnId="{AF247F5F-5E80-43A7-AE47-8E2A94C331E2}">
      <dgm:prSet/>
      <dgm:spPr/>
      <dgm:t>
        <a:bodyPr/>
        <a:lstStyle/>
        <a:p>
          <a:endParaRPr lang="en-GB">
            <a:latin typeface="Century Gothic" panose="020B0502020202020204" pitchFamily="34" charset="0"/>
          </a:endParaRPr>
        </a:p>
      </dgm:t>
    </dgm:pt>
    <dgm:pt modelId="{20F0B6B2-72A3-42BB-B9E2-FB8F6340E089}" type="sibTrans" cxnId="{AF247F5F-5E80-43A7-AE47-8E2A94C331E2}">
      <dgm:prSet/>
      <dgm:spPr/>
      <dgm:t>
        <a:bodyPr/>
        <a:lstStyle/>
        <a:p>
          <a:endParaRPr lang="en-GB">
            <a:latin typeface="Century Gothic" panose="020B0502020202020204" pitchFamily="34" charset="0"/>
          </a:endParaRPr>
        </a:p>
      </dgm:t>
    </dgm:pt>
    <dgm:pt modelId="{EE8E7232-9E1C-4088-B107-0BB1B1111575}">
      <dgm:prSet phldrT="[Text]"/>
      <dgm:spPr>
        <a:noFill/>
        <a:ln>
          <a:noFill/>
        </a:ln>
      </dgm:spPr>
      <dgm:t>
        <a:bodyPr/>
        <a:lstStyle/>
        <a:p>
          <a:r>
            <a:rPr lang="en-GB" baseline="0" dirty="0">
              <a:solidFill>
                <a:schemeClr val="tx1"/>
              </a:solidFill>
              <a:latin typeface="Century Gothic" panose="020B0502020202020204" pitchFamily="34" charset="0"/>
            </a:rPr>
            <a:t>Insure against life risks, and assets</a:t>
          </a:r>
        </a:p>
      </dgm:t>
    </dgm:pt>
    <dgm:pt modelId="{847465FC-B25B-4D82-8FA5-56E78A815DE0}" type="parTrans" cxnId="{D760FCDF-B3DE-4620-A18D-E2224EE773A3}">
      <dgm:prSet/>
      <dgm:spPr/>
      <dgm:t>
        <a:bodyPr/>
        <a:lstStyle/>
        <a:p>
          <a:endParaRPr lang="en-GB">
            <a:latin typeface="Century Gothic" panose="020B0502020202020204" pitchFamily="34" charset="0"/>
          </a:endParaRPr>
        </a:p>
      </dgm:t>
    </dgm:pt>
    <dgm:pt modelId="{C02ADC30-048B-47FB-81BF-6FA3F0863BEA}" type="sibTrans" cxnId="{D760FCDF-B3DE-4620-A18D-E2224EE773A3}">
      <dgm:prSet/>
      <dgm:spPr/>
      <dgm:t>
        <a:bodyPr/>
        <a:lstStyle/>
        <a:p>
          <a:endParaRPr lang="en-GB">
            <a:latin typeface="Century Gothic" panose="020B0502020202020204" pitchFamily="34" charset="0"/>
          </a:endParaRPr>
        </a:p>
      </dgm:t>
    </dgm:pt>
    <dgm:pt modelId="{AE9C1797-D7AD-4ECF-83E3-2118B258EDA2}">
      <dgm:prSet phldrT="[Text]"/>
      <dgm:spPr>
        <a:noFill/>
        <a:ln>
          <a:noFill/>
        </a:ln>
      </dgm:spPr>
      <dgm:t>
        <a:bodyPr/>
        <a:lstStyle/>
        <a:p>
          <a:r>
            <a:rPr lang="en-GB" baseline="0" dirty="0">
              <a:solidFill>
                <a:schemeClr val="tx1"/>
              </a:solidFill>
              <a:latin typeface="Century Gothic" panose="020B0502020202020204" pitchFamily="34" charset="0"/>
            </a:rPr>
            <a:t>Save and invest for returns. Access professional advice</a:t>
          </a:r>
        </a:p>
      </dgm:t>
    </dgm:pt>
    <dgm:pt modelId="{0E2EA026-C2A4-4372-800B-7D6C22A60295}" type="parTrans" cxnId="{D8AA9FE2-7F47-4E2B-967E-87FFD2DC0C6D}">
      <dgm:prSet/>
      <dgm:spPr/>
      <dgm:t>
        <a:bodyPr/>
        <a:lstStyle/>
        <a:p>
          <a:endParaRPr lang="en-GB">
            <a:latin typeface="Century Gothic" panose="020B0502020202020204" pitchFamily="34" charset="0"/>
          </a:endParaRPr>
        </a:p>
      </dgm:t>
    </dgm:pt>
    <dgm:pt modelId="{AA5C1DA4-BE89-4B2F-9D64-2F418F0D5E1F}" type="sibTrans" cxnId="{D8AA9FE2-7F47-4E2B-967E-87FFD2DC0C6D}">
      <dgm:prSet/>
      <dgm:spPr/>
      <dgm:t>
        <a:bodyPr/>
        <a:lstStyle/>
        <a:p>
          <a:endParaRPr lang="en-GB">
            <a:latin typeface="Century Gothic" panose="020B0502020202020204" pitchFamily="34" charset="0"/>
          </a:endParaRPr>
        </a:p>
      </dgm:t>
    </dgm:pt>
    <dgm:pt modelId="{3880FAC3-1CAE-47B9-BA27-CDDDC660762E}">
      <dgm:prSet phldrT="[Text]"/>
      <dgm:spPr>
        <a:noFill/>
        <a:ln>
          <a:noFill/>
        </a:ln>
      </dgm:spPr>
      <dgm:t>
        <a:bodyPr/>
        <a:lstStyle/>
        <a:p>
          <a:r>
            <a:rPr lang="en-GB" baseline="0" dirty="0">
              <a:solidFill>
                <a:schemeClr val="tx1"/>
              </a:solidFill>
              <a:latin typeface="Century Gothic" panose="020B0502020202020204" pitchFamily="34" charset="0"/>
            </a:rPr>
            <a:t>Plan for the long-term, be flexible, adjust</a:t>
          </a:r>
        </a:p>
      </dgm:t>
    </dgm:pt>
    <dgm:pt modelId="{5FC61AE5-DF66-40B5-8787-BD968BF11389}" type="parTrans" cxnId="{2356ED75-81B3-48FE-B8CA-6A15A3235A20}">
      <dgm:prSet/>
      <dgm:spPr/>
      <dgm:t>
        <a:bodyPr/>
        <a:lstStyle/>
        <a:p>
          <a:endParaRPr lang="en-GB">
            <a:latin typeface="Century Gothic" panose="020B0502020202020204" pitchFamily="34" charset="0"/>
          </a:endParaRPr>
        </a:p>
      </dgm:t>
    </dgm:pt>
    <dgm:pt modelId="{7D4B4D64-58B3-44DA-85B3-99D47705D1E1}" type="sibTrans" cxnId="{2356ED75-81B3-48FE-B8CA-6A15A3235A20}">
      <dgm:prSet/>
      <dgm:spPr/>
      <dgm:t>
        <a:bodyPr/>
        <a:lstStyle/>
        <a:p>
          <a:endParaRPr lang="en-GB">
            <a:latin typeface="Century Gothic" panose="020B0502020202020204" pitchFamily="34" charset="0"/>
          </a:endParaRPr>
        </a:p>
      </dgm:t>
    </dgm:pt>
    <dgm:pt modelId="{7867BB69-A236-4BF6-BB6F-94D9E0EF24A9}" type="pres">
      <dgm:prSet presAssocID="{0F10B2B4-D855-4DC9-AA37-93A1DF884DA5}" presName="Name0" presStyleCnt="0">
        <dgm:presLayoutVars>
          <dgm:chMax val="7"/>
          <dgm:chPref val="7"/>
          <dgm:dir/>
        </dgm:presLayoutVars>
      </dgm:prSet>
      <dgm:spPr/>
    </dgm:pt>
    <dgm:pt modelId="{B363B643-DF0F-45FE-B9ED-5C7AE019F28A}" type="pres">
      <dgm:prSet presAssocID="{0F10B2B4-D855-4DC9-AA37-93A1DF884DA5}" presName="Name1" presStyleCnt="0"/>
      <dgm:spPr/>
    </dgm:pt>
    <dgm:pt modelId="{AA70AC13-8234-419E-BFAC-3526B832CF8B}" type="pres">
      <dgm:prSet presAssocID="{0F10B2B4-D855-4DC9-AA37-93A1DF884DA5}" presName="cycle" presStyleCnt="0"/>
      <dgm:spPr/>
    </dgm:pt>
    <dgm:pt modelId="{E4F2614D-485A-409E-B2CE-6C68E697BA56}" type="pres">
      <dgm:prSet presAssocID="{0F10B2B4-D855-4DC9-AA37-93A1DF884DA5}" presName="srcNode" presStyleLbl="node1" presStyleIdx="0" presStyleCnt="6"/>
      <dgm:spPr/>
    </dgm:pt>
    <dgm:pt modelId="{4CADC60B-ED42-4A3A-B809-BF44C4859236}" type="pres">
      <dgm:prSet presAssocID="{0F10B2B4-D855-4DC9-AA37-93A1DF884DA5}" presName="conn" presStyleLbl="parChTrans1D2" presStyleIdx="0" presStyleCnt="1"/>
      <dgm:spPr/>
    </dgm:pt>
    <dgm:pt modelId="{9DB409FE-1206-451F-BE49-A473BD6795C2}" type="pres">
      <dgm:prSet presAssocID="{0F10B2B4-D855-4DC9-AA37-93A1DF884DA5}" presName="extraNode" presStyleLbl="node1" presStyleIdx="0" presStyleCnt="6"/>
      <dgm:spPr/>
    </dgm:pt>
    <dgm:pt modelId="{DFBFB3A2-A6C6-49D5-AD56-91E18C2372B4}" type="pres">
      <dgm:prSet presAssocID="{0F10B2B4-D855-4DC9-AA37-93A1DF884DA5}" presName="dstNode" presStyleLbl="node1" presStyleIdx="0" presStyleCnt="6"/>
      <dgm:spPr/>
    </dgm:pt>
    <dgm:pt modelId="{FD0DB83B-1D03-48CC-A9B2-59CDEA3AE360}" type="pres">
      <dgm:prSet presAssocID="{6241C01E-6250-4E13-A4A2-CF276ACBA8D7}" presName="text_1" presStyleLbl="node1" presStyleIdx="0" presStyleCnt="6">
        <dgm:presLayoutVars>
          <dgm:bulletEnabled val="1"/>
        </dgm:presLayoutVars>
      </dgm:prSet>
      <dgm:spPr/>
    </dgm:pt>
    <dgm:pt modelId="{985F4BB9-667B-4BE1-A726-509B5E3E87FF}" type="pres">
      <dgm:prSet presAssocID="{6241C01E-6250-4E13-A4A2-CF276ACBA8D7}" presName="accent_1" presStyleCnt="0"/>
      <dgm:spPr/>
    </dgm:pt>
    <dgm:pt modelId="{68BD4C7C-5BFA-41C8-B79F-A29FAA1ABFF7}" type="pres">
      <dgm:prSet presAssocID="{6241C01E-6250-4E13-A4A2-CF276ACBA8D7}" presName="accentRepeatNode" presStyleLbl="solidFgAcc1" presStyleIdx="0" presStyleCnt="6"/>
      <dgm:spPr>
        <a:solidFill>
          <a:srgbClr val="007434"/>
        </a:solidFill>
        <a:ln>
          <a:solidFill>
            <a:srgbClr val="007434"/>
          </a:solidFill>
        </a:ln>
      </dgm:spPr>
    </dgm:pt>
    <dgm:pt modelId="{436A417B-E86C-4C3B-9C0D-70479F9776D3}" type="pres">
      <dgm:prSet presAssocID="{26933AC8-D152-4D46-8494-1CACF266C873}" presName="text_2" presStyleLbl="node1" presStyleIdx="1" presStyleCnt="6">
        <dgm:presLayoutVars>
          <dgm:bulletEnabled val="1"/>
        </dgm:presLayoutVars>
      </dgm:prSet>
      <dgm:spPr/>
    </dgm:pt>
    <dgm:pt modelId="{2E5DC8D4-7E41-4FEE-A4A5-9809E43E0F3B}" type="pres">
      <dgm:prSet presAssocID="{26933AC8-D152-4D46-8494-1CACF266C873}" presName="accent_2" presStyleCnt="0"/>
      <dgm:spPr/>
    </dgm:pt>
    <dgm:pt modelId="{2EBADE00-49EF-4A0D-ADE6-84CE9B3A58CF}" type="pres">
      <dgm:prSet presAssocID="{26933AC8-D152-4D46-8494-1CACF266C873}" presName="accentRepeatNode" presStyleLbl="solidFgAcc1" presStyleIdx="1" presStyleCnt="6"/>
      <dgm:spPr>
        <a:solidFill>
          <a:srgbClr val="007434"/>
        </a:solidFill>
        <a:ln>
          <a:solidFill>
            <a:srgbClr val="007434"/>
          </a:solidFill>
        </a:ln>
      </dgm:spPr>
    </dgm:pt>
    <dgm:pt modelId="{EB6D7096-724E-45C5-B405-4E10758C60FA}" type="pres">
      <dgm:prSet presAssocID="{EE8E7232-9E1C-4088-B107-0BB1B1111575}" presName="text_3" presStyleLbl="node1" presStyleIdx="2" presStyleCnt="6">
        <dgm:presLayoutVars>
          <dgm:bulletEnabled val="1"/>
        </dgm:presLayoutVars>
      </dgm:prSet>
      <dgm:spPr/>
    </dgm:pt>
    <dgm:pt modelId="{6AAECC1D-03E7-40DD-8804-0BD0DE3152E0}" type="pres">
      <dgm:prSet presAssocID="{EE8E7232-9E1C-4088-B107-0BB1B1111575}" presName="accent_3" presStyleCnt="0"/>
      <dgm:spPr/>
    </dgm:pt>
    <dgm:pt modelId="{CB003CB2-2E8A-42CC-9F94-C0E87F70D7DC}" type="pres">
      <dgm:prSet presAssocID="{EE8E7232-9E1C-4088-B107-0BB1B1111575}" presName="accentRepeatNode" presStyleLbl="solidFgAcc1" presStyleIdx="2" presStyleCnt="6" custLinFactNeighborX="-2288" custLinFactNeighborY="-1106"/>
      <dgm:spPr>
        <a:solidFill>
          <a:srgbClr val="007434"/>
        </a:solidFill>
        <a:ln>
          <a:solidFill>
            <a:srgbClr val="007434"/>
          </a:solidFill>
        </a:ln>
      </dgm:spPr>
    </dgm:pt>
    <dgm:pt modelId="{D1469E48-4D83-4CD9-9D90-ECD08D97DE49}" type="pres">
      <dgm:prSet presAssocID="{D9975C3F-69C3-4232-A143-907BABBF09BC}" presName="text_4" presStyleLbl="node1" presStyleIdx="3" presStyleCnt="6">
        <dgm:presLayoutVars>
          <dgm:bulletEnabled val="1"/>
        </dgm:presLayoutVars>
      </dgm:prSet>
      <dgm:spPr/>
    </dgm:pt>
    <dgm:pt modelId="{04EC1ED3-E669-4ED3-9753-6A478B4FD12E}" type="pres">
      <dgm:prSet presAssocID="{D9975C3F-69C3-4232-A143-907BABBF09BC}" presName="accent_4" presStyleCnt="0"/>
      <dgm:spPr/>
    </dgm:pt>
    <dgm:pt modelId="{C2316804-6E12-4592-B4C7-0446907B3684}" type="pres">
      <dgm:prSet presAssocID="{D9975C3F-69C3-4232-A143-907BABBF09BC}" presName="accentRepeatNode" presStyleLbl="solidFgAcc1" presStyleIdx="3" presStyleCnt="6"/>
      <dgm:spPr>
        <a:solidFill>
          <a:srgbClr val="007434"/>
        </a:solidFill>
        <a:ln>
          <a:solidFill>
            <a:srgbClr val="007434"/>
          </a:solidFill>
        </a:ln>
      </dgm:spPr>
    </dgm:pt>
    <dgm:pt modelId="{6376B496-D181-42D2-B660-3890BF80CC01}" type="pres">
      <dgm:prSet presAssocID="{AE9C1797-D7AD-4ECF-83E3-2118B258EDA2}" presName="text_5" presStyleLbl="node1" presStyleIdx="4" presStyleCnt="6" custLinFactNeighborY="13380">
        <dgm:presLayoutVars>
          <dgm:bulletEnabled val="1"/>
        </dgm:presLayoutVars>
      </dgm:prSet>
      <dgm:spPr/>
    </dgm:pt>
    <dgm:pt modelId="{CAAF87C8-C79F-4C33-AF97-8FEF942459E0}" type="pres">
      <dgm:prSet presAssocID="{AE9C1797-D7AD-4ECF-83E3-2118B258EDA2}" presName="accent_5" presStyleCnt="0"/>
      <dgm:spPr/>
    </dgm:pt>
    <dgm:pt modelId="{CB83AE3E-AADB-4E50-BBD4-AF7B4210A5C6}" type="pres">
      <dgm:prSet presAssocID="{AE9C1797-D7AD-4ECF-83E3-2118B258EDA2}" presName="accentRepeatNode" presStyleLbl="solidFgAcc1" presStyleIdx="4" presStyleCnt="6"/>
      <dgm:spPr>
        <a:solidFill>
          <a:srgbClr val="007434"/>
        </a:solidFill>
        <a:ln>
          <a:solidFill>
            <a:srgbClr val="007434"/>
          </a:solidFill>
        </a:ln>
      </dgm:spPr>
    </dgm:pt>
    <dgm:pt modelId="{4FAEAD69-4390-46B7-B8D2-D96D16CCEE01}" type="pres">
      <dgm:prSet presAssocID="{3880FAC3-1CAE-47B9-BA27-CDDDC660762E}" presName="text_6" presStyleLbl="node1" presStyleIdx="5" presStyleCnt="6" custLinFactNeighborY="13380">
        <dgm:presLayoutVars>
          <dgm:bulletEnabled val="1"/>
        </dgm:presLayoutVars>
      </dgm:prSet>
      <dgm:spPr/>
    </dgm:pt>
    <dgm:pt modelId="{EA8EA1F8-863C-4539-867F-06DE9A3D6F18}" type="pres">
      <dgm:prSet presAssocID="{3880FAC3-1CAE-47B9-BA27-CDDDC660762E}" presName="accent_6" presStyleCnt="0"/>
      <dgm:spPr/>
    </dgm:pt>
    <dgm:pt modelId="{37E20B09-B65A-48E8-B9F6-2E7DCEFE4B78}" type="pres">
      <dgm:prSet presAssocID="{3880FAC3-1CAE-47B9-BA27-CDDDC660762E}" presName="accentRepeatNode" presStyleLbl="solidFgAcc1" presStyleIdx="5" presStyleCnt="6"/>
      <dgm:spPr>
        <a:solidFill>
          <a:srgbClr val="007434"/>
        </a:solidFill>
        <a:ln>
          <a:solidFill>
            <a:srgbClr val="007434"/>
          </a:solidFill>
        </a:ln>
      </dgm:spPr>
    </dgm:pt>
  </dgm:ptLst>
  <dgm:cxnLst>
    <dgm:cxn modelId="{E31D0407-1DA7-4E4B-8EDA-01AB2CF40A4E}" srcId="{0F10B2B4-D855-4DC9-AA37-93A1DF884DA5}" destId="{6241C01E-6250-4E13-A4A2-CF276ACBA8D7}" srcOrd="0" destOrd="0" parTransId="{ED3A1C90-8F77-4B91-8220-86E0AD0599B9}" sibTransId="{72ED4DB3-F3B0-492E-9BA4-B309351CF3F7}"/>
    <dgm:cxn modelId="{5B9FA038-07D6-45C4-82C5-350C432E49B6}" type="presOf" srcId="{3880FAC3-1CAE-47B9-BA27-CDDDC660762E}" destId="{4FAEAD69-4390-46B7-B8D2-D96D16CCEE01}" srcOrd="0" destOrd="0" presId="urn:microsoft.com/office/officeart/2008/layout/VerticalCurvedList"/>
    <dgm:cxn modelId="{5107663C-4B21-406F-8402-CF33CED6BF11}" type="presOf" srcId="{0F10B2B4-D855-4DC9-AA37-93A1DF884DA5}" destId="{7867BB69-A236-4BF6-BB6F-94D9E0EF24A9}" srcOrd="0" destOrd="0" presId="urn:microsoft.com/office/officeart/2008/layout/VerticalCurvedList"/>
    <dgm:cxn modelId="{AF247F5F-5E80-43A7-AE47-8E2A94C331E2}" srcId="{0F10B2B4-D855-4DC9-AA37-93A1DF884DA5}" destId="{26933AC8-D152-4D46-8494-1CACF266C873}" srcOrd="1" destOrd="0" parTransId="{13BFD12D-B95C-4462-92FE-EC9B7AD12140}" sibTransId="{20F0B6B2-72A3-42BB-B9E2-FB8F6340E089}"/>
    <dgm:cxn modelId="{96905865-93EC-4D8E-ACAF-B2C044325961}" type="presOf" srcId="{6241C01E-6250-4E13-A4A2-CF276ACBA8D7}" destId="{FD0DB83B-1D03-48CC-A9B2-59CDEA3AE360}" srcOrd="0" destOrd="0" presId="urn:microsoft.com/office/officeart/2008/layout/VerticalCurvedList"/>
    <dgm:cxn modelId="{34429B50-9C26-4D4C-80A9-5F822F1E4BFE}" type="presOf" srcId="{AE9C1797-D7AD-4ECF-83E3-2118B258EDA2}" destId="{6376B496-D181-42D2-B660-3890BF80CC01}" srcOrd="0" destOrd="0" presId="urn:microsoft.com/office/officeart/2008/layout/VerticalCurvedList"/>
    <dgm:cxn modelId="{2356ED75-81B3-48FE-B8CA-6A15A3235A20}" srcId="{0F10B2B4-D855-4DC9-AA37-93A1DF884DA5}" destId="{3880FAC3-1CAE-47B9-BA27-CDDDC660762E}" srcOrd="5" destOrd="0" parTransId="{5FC61AE5-DF66-40B5-8787-BD968BF11389}" sibTransId="{7D4B4D64-58B3-44DA-85B3-99D47705D1E1}"/>
    <dgm:cxn modelId="{83D426A0-6A88-44E3-9DDF-0502BCACB33A}" type="presOf" srcId="{D9975C3F-69C3-4232-A143-907BABBF09BC}" destId="{D1469E48-4D83-4CD9-9D90-ECD08D97DE49}" srcOrd="0" destOrd="0" presId="urn:microsoft.com/office/officeart/2008/layout/VerticalCurvedList"/>
    <dgm:cxn modelId="{DFF4C1A6-158A-4CC9-9E21-2F3B999B13EF}" type="presOf" srcId="{26933AC8-D152-4D46-8494-1CACF266C873}" destId="{436A417B-E86C-4C3B-9C0D-70479F9776D3}" srcOrd="0" destOrd="0" presId="urn:microsoft.com/office/officeart/2008/layout/VerticalCurvedList"/>
    <dgm:cxn modelId="{EAE415AE-4A42-4011-A78F-15B5F6BB8148}" srcId="{0F10B2B4-D855-4DC9-AA37-93A1DF884DA5}" destId="{D9975C3F-69C3-4232-A143-907BABBF09BC}" srcOrd="3" destOrd="0" parTransId="{F35CD992-9F63-4D3D-9137-6D4CB7C0EA9A}" sibTransId="{7A3627B1-8543-42D8-9F08-F4177670B969}"/>
    <dgm:cxn modelId="{A2251AC8-8E1F-4CBD-90A6-3CB713D671AF}" type="presOf" srcId="{EE8E7232-9E1C-4088-B107-0BB1B1111575}" destId="{EB6D7096-724E-45C5-B405-4E10758C60FA}" srcOrd="0" destOrd="0" presId="urn:microsoft.com/office/officeart/2008/layout/VerticalCurvedList"/>
    <dgm:cxn modelId="{D760FCDF-B3DE-4620-A18D-E2224EE773A3}" srcId="{0F10B2B4-D855-4DC9-AA37-93A1DF884DA5}" destId="{EE8E7232-9E1C-4088-B107-0BB1B1111575}" srcOrd="2" destOrd="0" parTransId="{847465FC-B25B-4D82-8FA5-56E78A815DE0}" sibTransId="{C02ADC30-048B-47FB-81BF-6FA3F0863BEA}"/>
    <dgm:cxn modelId="{D8AA9FE2-7F47-4E2B-967E-87FFD2DC0C6D}" srcId="{0F10B2B4-D855-4DC9-AA37-93A1DF884DA5}" destId="{AE9C1797-D7AD-4ECF-83E3-2118B258EDA2}" srcOrd="4" destOrd="0" parTransId="{0E2EA026-C2A4-4372-800B-7D6C22A60295}" sibTransId="{AA5C1DA4-BE89-4B2F-9D64-2F418F0D5E1F}"/>
    <dgm:cxn modelId="{8F643DF3-A78D-4078-90B6-2ACABA265DFE}" type="presOf" srcId="{72ED4DB3-F3B0-492E-9BA4-B309351CF3F7}" destId="{4CADC60B-ED42-4A3A-B809-BF44C4859236}" srcOrd="0" destOrd="0" presId="urn:microsoft.com/office/officeart/2008/layout/VerticalCurvedList"/>
    <dgm:cxn modelId="{43455B40-427A-4D36-ACB3-A5D452BAD039}" type="presParOf" srcId="{7867BB69-A236-4BF6-BB6F-94D9E0EF24A9}" destId="{B363B643-DF0F-45FE-B9ED-5C7AE019F28A}" srcOrd="0" destOrd="0" presId="urn:microsoft.com/office/officeart/2008/layout/VerticalCurvedList"/>
    <dgm:cxn modelId="{A90F4069-1F2D-4516-B499-CA246E9CB638}" type="presParOf" srcId="{B363B643-DF0F-45FE-B9ED-5C7AE019F28A}" destId="{AA70AC13-8234-419E-BFAC-3526B832CF8B}" srcOrd="0" destOrd="0" presId="urn:microsoft.com/office/officeart/2008/layout/VerticalCurvedList"/>
    <dgm:cxn modelId="{58B39C38-0E7F-4E54-AFAE-09790A042DC7}" type="presParOf" srcId="{AA70AC13-8234-419E-BFAC-3526B832CF8B}" destId="{E4F2614D-485A-409E-B2CE-6C68E697BA56}" srcOrd="0" destOrd="0" presId="urn:microsoft.com/office/officeart/2008/layout/VerticalCurvedList"/>
    <dgm:cxn modelId="{6900B633-7ED3-449A-86D7-790FDCB59E05}" type="presParOf" srcId="{AA70AC13-8234-419E-BFAC-3526B832CF8B}" destId="{4CADC60B-ED42-4A3A-B809-BF44C4859236}" srcOrd="1" destOrd="0" presId="urn:microsoft.com/office/officeart/2008/layout/VerticalCurvedList"/>
    <dgm:cxn modelId="{7617A00D-AACB-44C7-ADEC-51D030082BC4}" type="presParOf" srcId="{AA70AC13-8234-419E-BFAC-3526B832CF8B}" destId="{9DB409FE-1206-451F-BE49-A473BD6795C2}" srcOrd="2" destOrd="0" presId="urn:microsoft.com/office/officeart/2008/layout/VerticalCurvedList"/>
    <dgm:cxn modelId="{F2D5D264-5444-4D84-B60B-8AF423A085C6}" type="presParOf" srcId="{AA70AC13-8234-419E-BFAC-3526B832CF8B}" destId="{DFBFB3A2-A6C6-49D5-AD56-91E18C2372B4}" srcOrd="3" destOrd="0" presId="urn:microsoft.com/office/officeart/2008/layout/VerticalCurvedList"/>
    <dgm:cxn modelId="{07C100C1-D1E9-46AB-B0D2-88A91938D29C}" type="presParOf" srcId="{B363B643-DF0F-45FE-B9ED-5C7AE019F28A}" destId="{FD0DB83B-1D03-48CC-A9B2-59CDEA3AE360}" srcOrd="1" destOrd="0" presId="urn:microsoft.com/office/officeart/2008/layout/VerticalCurvedList"/>
    <dgm:cxn modelId="{A0CDFF4A-4481-4E24-9F14-CC104B3AD74A}" type="presParOf" srcId="{B363B643-DF0F-45FE-B9ED-5C7AE019F28A}" destId="{985F4BB9-667B-4BE1-A726-509B5E3E87FF}" srcOrd="2" destOrd="0" presId="urn:microsoft.com/office/officeart/2008/layout/VerticalCurvedList"/>
    <dgm:cxn modelId="{75F37F97-05FC-4A6E-BC83-8857F6138E87}" type="presParOf" srcId="{985F4BB9-667B-4BE1-A726-509B5E3E87FF}" destId="{68BD4C7C-5BFA-41C8-B79F-A29FAA1ABFF7}" srcOrd="0" destOrd="0" presId="urn:microsoft.com/office/officeart/2008/layout/VerticalCurvedList"/>
    <dgm:cxn modelId="{70FC0EAC-3CF2-4757-8058-5C6A0305117E}" type="presParOf" srcId="{B363B643-DF0F-45FE-B9ED-5C7AE019F28A}" destId="{436A417B-E86C-4C3B-9C0D-70479F9776D3}" srcOrd="3" destOrd="0" presId="urn:microsoft.com/office/officeart/2008/layout/VerticalCurvedList"/>
    <dgm:cxn modelId="{B407A89E-10E6-452B-BAA0-C7CD3F043CD9}" type="presParOf" srcId="{B363B643-DF0F-45FE-B9ED-5C7AE019F28A}" destId="{2E5DC8D4-7E41-4FEE-A4A5-9809E43E0F3B}" srcOrd="4" destOrd="0" presId="urn:microsoft.com/office/officeart/2008/layout/VerticalCurvedList"/>
    <dgm:cxn modelId="{DBF02825-1AFB-48CE-B81B-84D45352B5F8}" type="presParOf" srcId="{2E5DC8D4-7E41-4FEE-A4A5-9809E43E0F3B}" destId="{2EBADE00-49EF-4A0D-ADE6-84CE9B3A58CF}" srcOrd="0" destOrd="0" presId="urn:microsoft.com/office/officeart/2008/layout/VerticalCurvedList"/>
    <dgm:cxn modelId="{B6D061F1-1F32-4D55-B87C-3FC61F1905F2}" type="presParOf" srcId="{B363B643-DF0F-45FE-B9ED-5C7AE019F28A}" destId="{EB6D7096-724E-45C5-B405-4E10758C60FA}" srcOrd="5" destOrd="0" presId="urn:microsoft.com/office/officeart/2008/layout/VerticalCurvedList"/>
    <dgm:cxn modelId="{7DA2B2E0-8F2A-44A1-8B38-7F7A4B9D3893}" type="presParOf" srcId="{B363B643-DF0F-45FE-B9ED-5C7AE019F28A}" destId="{6AAECC1D-03E7-40DD-8804-0BD0DE3152E0}" srcOrd="6" destOrd="0" presId="urn:microsoft.com/office/officeart/2008/layout/VerticalCurvedList"/>
    <dgm:cxn modelId="{D55006D7-0CDE-48D7-BB11-00DB0D192F15}" type="presParOf" srcId="{6AAECC1D-03E7-40DD-8804-0BD0DE3152E0}" destId="{CB003CB2-2E8A-42CC-9F94-C0E87F70D7DC}" srcOrd="0" destOrd="0" presId="urn:microsoft.com/office/officeart/2008/layout/VerticalCurvedList"/>
    <dgm:cxn modelId="{15738EB9-0D81-4CE3-BE1A-A6BF026DC650}" type="presParOf" srcId="{B363B643-DF0F-45FE-B9ED-5C7AE019F28A}" destId="{D1469E48-4D83-4CD9-9D90-ECD08D97DE49}" srcOrd="7" destOrd="0" presId="urn:microsoft.com/office/officeart/2008/layout/VerticalCurvedList"/>
    <dgm:cxn modelId="{5E406DBF-240F-42E3-96BB-30543C5EDFEF}" type="presParOf" srcId="{B363B643-DF0F-45FE-B9ED-5C7AE019F28A}" destId="{04EC1ED3-E669-4ED3-9753-6A478B4FD12E}" srcOrd="8" destOrd="0" presId="urn:microsoft.com/office/officeart/2008/layout/VerticalCurvedList"/>
    <dgm:cxn modelId="{3A16A6BD-13D8-4DA4-AA64-B725E0258C34}" type="presParOf" srcId="{04EC1ED3-E669-4ED3-9753-6A478B4FD12E}" destId="{C2316804-6E12-4592-B4C7-0446907B3684}" srcOrd="0" destOrd="0" presId="urn:microsoft.com/office/officeart/2008/layout/VerticalCurvedList"/>
    <dgm:cxn modelId="{11B89514-99C0-4996-A982-FCFEC376EEA5}" type="presParOf" srcId="{B363B643-DF0F-45FE-B9ED-5C7AE019F28A}" destId="{6376B496-D181-42D2-B660-3890BF80CC01}" srcOrd="9" destOrd="0" presId="urn:microsoft.com/office/officeart/2008/layout/VerticalCurvedList"/>
    <dgm:cxn modelId="{BA9FB074-C016-47AF-8A31-881E9D05DB53}" type="presParOf" srcId="{B363B643-DF0F-45FE-B9ED-5C7AE019F28A}" destId="{CAAF87C8-C79F-4C33-AF97-8FEF942459E0}" srcOrd="10" destOrd="0" presId="urn:microsoft.com/office/officeart/2008/layout/VerticalCurvedList"/>
    <dgm:cxn modelId="{71881A08-9579-410E-B5FB-8B4EF157F8AC}" type="presParOf" srcId="{CAAF87C8-C79F-4C33-AF97-8FEF942459E0}" destId="{CB83AE3E-AADB-4E50-BBD4-AF7B4210A5C6}" srcOrd="0" destOrd="0" presId="urn:microsoft.com/office/officeart/2008/layout/VerticalCurvedList"/>
    <dgm:cxn modelId="{471159F8-F59C-4131-BDDF-5031640EE230}" type="presParOf" srcId="{B363B643-DF0F-45FE-B9ED-5C7AE019F28A}" destId="{4FAEAD69-4390-46B7-B8D2-D96D16CCEE01}" srcOrd="11" destOrd="0" presId="urn:microsoft.com/office/officeart/2008/layout/VerticalCurvedList"/>
    <dgm:cxn modelId="{CE7C55BB-219A-4CA0-8BAD-E152D1E162DA}" type="presParOf" srcId="{B363B643-DF0F-45FE-B9ED-5C7AE019F28A}" destId="{EA8EA1F8-863C-4539-867F-06DE9A3D6F18}" srcOrd="12" destOrd="0" presId="urn:microsoft.com/office/officeart/2008/layout/VerticalCurvedList"/>
    <dgm:cxn modelId="{CE9C2D00-6E2D-40AE-959E-A84485A9C0FA}" type="presParOf" srcId="{EA8EA1F8-863C-4539-867F-06DE9A3D6F18}" destId="{37E20B09-B65A-48E8-B9F6-2E7DCEFE4B78}"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AF8807-71EA-4854-9F40-B4F54EAD5C2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74770E18-2315-40D7-AF16-C0DAC3FD8CE7}">
      <dgm:prSet phldrT="[Text]" custT="1"/>
      <dgm:spPr>
        <a:solidFill>
          <a:srgbClr val="00B0F0"/>
        </a:solidFill>
      </dgm:spPr>
      <dgm:t>
        <a:bodyPr/>
        <a:lstStyle/>
        <a:p>
          <a:r>
            <a:rPr lang="en-GB" sz="1600" b="1" dirty="0">
              <a:latin typeface="Century Gothic" panose="020B0502020202020204" pitchFamily="34" charset="0"/>
            </a:rPr>
            <a:t>Pension Scheme</a:t>
          </a:r>
        </a:p>
      </dgm:t>
    </dgm:pt>
    <dgm:pt modelId="{7A76A959-0CCD-4108-B17E-1054C8E32406}" type="parTrans" cxnId="{0B6B6E10-6346-45DC-A56A-3B5AEF72F8A5}">
      <dgm:prSet/>
      <dgm:spPr/>
      <dgm:t>
        <a:bodyPr/>
        <a:lstStyle/>
        <a:p>
          <a:endParaRPr lang="en-GB" sz="1600">
            <a:latin typeface="Century Gothic" panose="020B0502020202020204" pitchFamily="34" charset="0"/>
          </a:endParaRPr>
        </a:p>
      </dgm:t>
    </dgm:pt>
    <dgm:pt modelId="{80573315-9A8B-4E92-92A7-01E67D3438FE}" type="sibTrans" cxnId="{0B6B6E10-6346-45DC-A56A-3B5AEF72F8A5}">
      <dgm:prSet custT="1"/>
      <dgm:spPr/>
      <dgm:t>
        <a:bodyPr/>
        <a:lstStyle/>
        <a:p>
          <a:endParaRPr lang="en-GB" sz="1600" dirty="0">
            <a:latin typeface="Century Gothic" panose="020B0502020202020204" pitchFamily="34" charset="0"/>
          </a:endParaRPr>
        </a:p>
      </dgm:t>
    </dgm:pt>
    <dgm:pt modelId="{DC958852-1A64-45D8-9383-CB7BB7FCA9CB}">
      <dgm:prSet phldrT="[Text]" custT="1"/>
      <dgm:spPr>
        <a:solidFill>
          <a:schemeClr val="accent4">
            <a:lumMod val="75000"/>
          </a:schemeClr>
        </a:solidFill>
      </dgm:spPr>
      <dgm:t>
        <a:bodyPr/>
        <a:lstStyle/>
        <a:p>
          <a:r>
            <a:rPr lang="en-GB" sz="1600" b="1" dirty="0">
              <a:latin typeface="Century Gothic" panose="020B0502020202020204" pitchFamily="34" charset="0"/>
            </a:rPr>
            <a:t>Pooled investment funds</a:t>
          </a:r>
        </a:p>
      </dgm:t>
    </dgm:pt>
    <dgm:pt modelId="{F69BA488-5023-4248-9717-2CA87241E05F}" type="parTrans" cxnId="{A8127C6A-BE36-41CD-8067-01FE82D6FDB2}">
      <dgm:prSet/>
      <dgm:spPr/>
      <dgm:t>
        <a:bodyPr/>
        <a:lstStyle/>
        <a:p>
          <a:endParaRPr lang="en-GB" sz="1600">
            <a:latin typeface="Century Gothic" panose="020B0502020202020204" pitchFamily="34" charset="0"/>
          </a:endParaRPr>
        </a:p>
      </dgm:t>
    </dgm:pt>
    <dgm:pt modelId="{AFC66A9F-1CC3-4B16-9E81-087AC3873C17}" type="sibTrans" cxnId="{A8127C6A-BE36-41CD-8067-01FE82D6FDB2}">
      <dgm:prSet custT="1"/>
      <dgm:spPr/>
      <dgm:t>
        <a:bodyPr/>
        <a:lstStyle/>
        <a:p>
          <a:endParaRPr lang="en-GB" sz="1600" dirty="0">
            <a:latin typeface="Century Gothic" panose="020B0502020202020204" pitchFamily="34" charset="0"/>
          </a:endParaRPr>
        </a:p>
      </dgm:t>
    </dgm:pt>
    <dgm:pt modelId="{22049FF3-A868-4E07-8D74-D90503687491}">
      <dgm:prSet phldrT="[Text]" custT="1"/>
      <dgm:spPr>
        <a:solidFill>
          <a:srgbClr val="009A46"/>
        </a:solidFill>
      </dgm:spPr>
      <dgm:t>
        <a:bodyPr/>
        <a:lstStyle/>
        <a:p>
          <a:r>
            <a:rPr lang="en-GB" sz="1600" b="1" dirty="0">
              <a:latin typeface="Century Gothic" panose="020B0502020202020204" pitchFamily="34" charset="0"/>
            </a:rPr>
            <a:t>Investment assets</a:t>
          </a:r>
        </a:p>
      </dgm:t>
    </dgm:pt>
    <dgm:pt modelId="{7F18B2E9-A281-4726-AF36-8EF2655B81CE}" type="parTrans" cxnId="{AEBB8A1B-89BD-4F41-B70E-FC9A74B6DBF1}">
      <dgm:prSet/>
      <dgm:spPr/>
      <dgm:t>
        <a:bodyPr/>
        <a:lstStyle/>
        <a:p>
          <a:endParaRPr lang="en-GB" sz="1600">
            <a:latin typeface="Century Gothic" panose="020B0502020202020204" pitchFamily="34" charset="0"/>
          </a:endParaRPr>
        </a:p>
      </dgm:t>
    </dgm:pt>
    <dgm:pt modelId="{8A8DA0DB-91C3-4159-8527-7A356C9A9B86}" type="sibTrans" cxnId="{AEBB8A1B-89BD-4F41-B70E-FC9A74B6DBF1}">
      <dgm:prSet custT="1"/>
      <dgm:spPr/>
      <dgm:t>
        <a:bodyPr/>
        <a:lstStyle/>
        <a:p>
          <a:endParaRPr lang="en-GB" sz="1600" dirty="0">
            <a:latin typeface="Century Gothic" panose="020B0502020202020204" pitchFamily="34" charset="0"/>
          </a:endParaRPr>
        </a:p>
      </dgm:t>
    </dgm:pt>
    <dgm:pt modelId="{0D1E608B-B96A-4203-BABF-687CC390DDD3}">
      <dgm:prSet phldrT="[Text]" custT="1"/>
      <dgm:spPr>
        <a:solidFill>
          <a:srgbClr val="000000"/>
        </a:solidFill>
      </dgm:spPr>
      <dgm:t>
        <a:bodyPr/>
        <a:lstStyle/>
        <a:p>
          <a:r>
            <a:rPr lang="en-GB" sz="1600" b="1" dirty="0">
              <a:latin typeface="Century Gothic" panose="020B0502020202020204" pitchFamily="34" charset="0"/>
            </a:rPr>
            <a:t>My net savings and assets</a:t>
          </a:r>
        </a:p>
      </dgm:t>
    </dgm:pt>
    <dgm:pt modelId="{FCCE0D84-09D4-47D6-B089-FCA0C072B079}" type="parTrans" cxnId="{F2F4632B-C310-4A12-9E97-B0E3BA7959F2}">
      <dgm:prSet/>
      <dgm:spPr/>
      <dgm:t>
        <a:bodyPr/>
        <a:lstStyle/>
        <a:p>
          <a:endParaRPr lang="en-GB" sz="1600">
            <a:latin typeface="Century Gothic" panose="020B0502020202020204" pitchFamily="34" charset="0"/>
          </a:endParaRPr>
        </a:p>
      </dgm:t>
    </dgm:pt>
    <dgm:pt modelId="{53F2A670-EFD1-4AFB-8229-428D4BB39DF9}" type="sibTrans" cxnId="{F2F4632B-C310-4A12-9E97-B0E3BA7959F2}">
      <dgm:prSet custT="1"/>
      <dgm:spPr/>
      <dgm:t>
        <a:bodyPr/>
        <a:lstStyle/>
        <a:p>
          <a:endParaRPr lang="en-GB" sz="1600" dirty="0">
            <a:latin typeface="Century Gothic" panose="020B0502020202020204" pitchFamily="34" charset="0"/>
          </a:endParaRPr>
        </a:p>
      </dgm:t>
    </dgm:pt>
    <dgm:pt modelId="{A2C4FCF1-7F87-459E-BEFF-5AF78356B4DC}" type="pres">
      <dgm:prSet presAssocID="{7CAF8807-71EA-4854-9F40-B4F54EAD5C22}" presName="cycle" presStyleCnt="0">
        <dgm:presLayoutVars>
          <dgm:dir/>
          <dgm:resizeHandles val="exact"/>
        </dgm:presLayoutVars>
      </dgm:prSet>
      <dgm:spPr/>
    </dgm:pt>
    <dgm:pt modelId="{D2D960F1-4AD8-48B8-8336-F890D8574CF7}" type="pres">
      <dgm:prSet presAssocID="{74770E18-2315-40D7-AF16-C0DAC3FD8CE7}" presName="node" presStyleLbl="node1" presStyleIdx="0" presStyleCnt="4" custRadScaleRad="90004">
        <dgm:presLayoutVars>
          <dgm:bulletEnabled val="1"/>
        </dgm:presLayoutVars>
      </dgm:prSet>
      <dgm:spPr/>
    </dgm:pt>
    <dgm:pt modelId="{94AB32C5-18CD-40AA-A481-D2D3199E9A95}" type="pres">
      <dgm:prSet presAssocID="{80573315-9A8B-4E92-92A7-01E67D3438FE}" presName="sibTrans" presStyleLbl="sibTrans2D1" presStyleIdx="0" presStyleCnt="4" custScaleX="185526" custScaleY="84479" custLinFactNeighborX="10490" custLinFactNeighborY="1720"/>
      <dgm:spPr/>
    </dgm:pt>
    <dgm:pt modelId="{B386E93F-4D19-401C-A659-14B9595CD940}" type="pres">
      <dgm:prSet presAssocID="{80573315-9A8B-4E92-92A7-01E67D3438FE}" presName="connectorText" presStyleLbl="sibTrans2D1" presStyleIdx="0" presStyleCnt="4"/>
      <dgm:spPr/>
    </dgm:pt>
    <dgm:pt modelId="{01254291-A905-4071-9623-FFDD04335A18}" type="pres">
      <dgm:prSet presAssocID="{DC958852-1A64-45D8-9383-CB7BB7FCA9CB}" presName="node" presStyleLbl="node1" presStyleIdx="1" presStyleCnt="4" custRadScaleRad="97648" custRadScaleInc="-3105">
        <dgm:presLayoutVars>
          <dgm:bulletEnabled val="1"/>
        </dgm:presLayoutVars>
      </dgm:prSet>
      <dgm:spPr/>
    </dgm:pt>
    <dgm:pt modelId="{B79F2FCE-0D45-4940-861F-E163F5EAD50F}" type="pres">
      <dgm:prSet presAssocID="{AFC66A9F-1CC3-4B16-9E81-087AC3873C17}" presName="sibTrans" presStyleLbl="sibTrans2D1" presStyleIdx="1" presStyleCnt="4" custScaleX="166374" custScaleY="83437" custLinFactNeighborX="962" custLinFactNeighborY="2839"/>
      <dgm:spPr/>
    </dgm:pt>
    <dgm:pt modelId="{8EF08578-602D-4551-AB18-B37D629C63B4}" type="pres">
      <dgm:prSet presAssocID="{AFC66A9F-1CC3-4B16-9E81-087AC3873C17}" presName="connectorText" presStyleLbl="sibTrans2D1" presStyleIdx="1" presStyleCnt="4"/>
      <dgm:spPr/>
    </dgm:pt>
    <dgm:pt modelId="{60E421A4-8824-4D1F-AF13-29030960578C}" type="pres">
      <dgm:prSet presAssocID="{22049FF3-A868-4E07-8D74-D90503687491}" presName="node" presStyleLbl="node1" presStyleIdx="2" presStyleCnt="4" custRadScaleRad="93260" custRadScaleInc="-11101">
        <dgm:presLayoutVars>
          <dgm:bulletEnabled val="1"/>
        </dgm:presLayoutVars>
      </dgm:prSet>
      <dgm:spPr/>
    </dgm:pt>
    <dgm:pt modelId="{BBA8644E-A92C-4DC6-9DE3-07A66D7BC6CD}" type="pres">
      <dgm:prSet presAssocID="{8A8DA0DB-91C3-4159-8527-7A356C9A9B86}" presName="sibTrans" presStyleLbl="sibTrans2D1" presStyleIdx="2" presStyleCnt="4" custScaleX="172686" custScaleY="71658" custLinFactNeighborX="-12555" custLinFactNeighborY="8673"/>
      <dgm:spPr/>
    </dgm:pt>
    <dgm:pt modelId="{452E28AB-11E1-458F-89A9-764ED0767784}" type="pres">
      <dgm:prSet presAssocID="{8A8DA0DB-91C3-4159-8527-7A356C9A9B86}" presName="connectorText" presStyleLbl="sibTrans2D1" presStyleIdx="2" presStyleCnt="4"/>
      <dgm:spPr/>
    </dgm:pt>
    <dgm:pt modelId="{93E3C47A-DFB2-4563-8C09-65F7629FC0E8}" type="pres">
      <dgm:prSet presAssocID="{0D1E608B-B96A-4203-BABF-687CC390DDD3}" presName="node" presStyleLbl="node1" presStyleIdx="3" presStyleCnt="4">
        <dgm:presLayoutVars>
          <dgm:bulletEnabled val="1"/>
        </dgm:presLayoutVars>
      </dgm:prSet>
      <dgm:spPr/>
    </dgm:pt>
    <dgm:pt modelId="{3A74D1B7-40F0-4A8B-BCC9-FDC2B4605D7A}" type="pres">
      <dgm:prSet presAssocID="{53F2A670-EFD1-4AFB-8229-428D4BB39DF9}" presName="sibTrans" presStyleLbl="sibTrans2D1" presStyleIdx="3" presStyleCnt="4" custScaleX="194235" custScaleY="69331" custLinFactNeighborX="6372" custLinFactNeighborY="-5992"/>
      <dgm:spPr/>
    </dgm:pt>
    <dgm:pt modelId="{B6130ECA-E8B5-4FAF-A794-557BE365596A}" type="pres">
      <dgm:prSet presAssocID="{53F2A670-EFD1-4AFB-8229-428D4BB39DF9}" presName="connectorText" presStyleLbl="sibTrans2D1" presStyleIdx="3" presStyleCnt="4"/>
      <dgm:spPr/>
    </dgm:pt>
  </dgm:ptLst>
  <dgm:cxnLst>
    <dgm:cxn modelId="{EEA0A303-3014-40E7-BCAD-1AE636A35DA4}" type="presOf" srcId="{53F2A670-EFD1-4AFB-8229-428D4BB39DF9}" destId="{3A74D1B7-40F0-4A8B-BCC9-FDC2B4605D7A}" srcOrd="0" destOrd="0" presId="urn:microsoft.com/office/officeart/2005/8/layout/cycle2"/>
    <dgm:cxn modelId="{0B6B6E10-6346-45DC-A56A-3B5AEF72F8A5}" srcId="{7CAF8807-71EA-4854-9F40-B4F54EAD5C22}" destId="{74770E18-2315-40D7-AF16-C0DAC3FD8CE7}" srcOrd="0" destOrd="0" parTransId="{7A76A959-0CCD-4108-B17E-1054C8E32406}" sibTransId="{80573315-9A8B-4E92-92A7-01E67D3438FE}"/>
    <dgm:cxn modelId="{AEBB8A1B-89BD-4F41-B70E-FC9A74B6DBF1}" srcId="{7CAF8807-71EA-4854-9F40-B4F54EAD5C22}" destId="{22049FF3-A868-4E07-8D74-D90503687491}" srcOrd="2" destOrd="0" parTransId="{7F18B2E9-A281-4726-AF36-8EF2655B81CE}" sibTransId="{8A8DA0DB-91C3-4159-8527-7A356C9A9B86}"/>
    <dgm:cxn modelId="{7646131E-5B62-4D0C-AA4F-096802FCE56E}" type="presOf" srcId="{8A8DA0DB-91C3-4159-8527-7A356C9A9B86}" destId="{BBA8644E-A92C-4DC6-9DE3-07A66D7BC6CD}" srcOrd="0" destOrd="0" presId="urn:microsoft.com/office/officeart/2005/8/layout/cycle2"/>
    <dgm:cxn modelId="{48F76C29-AEF5-45B9-BA73-6C0F74B4E9E9}" type="presOf" srcId="{AFC66A9F-1CC3-4B16-9E81-087AC3873C17}" destId="{B79F2FCE-0D45-4940-861F-E163F5EAD50F}" srcOrd="0" destOrd="0" presId="urn:microsoft.com/office/officeart/2005/8/layout/cycle2"/>
    <dgm:cxn modelId="{F2F4632B-C310-4A12-9E97-B0E3BA7959F2}" srcId="{7CAF8807-71EA-4854-9F40-B4F54EAD5C22}" destId="{0D1E608B-B96A-4203-BABF-687CC390DDD3}" srcOrd="3" destOrd="0" parTransId="{FCCE0D84-09D4-47D6-B089-FCA0C072B079}" sibTransId="{53F2A670-EFD1-4AFB-8229-428D4BB39DF9}"/>
    <dgm:cxn modelId="{34ACB436-5529-420C-8F75-B44461D98CBB}" type="presOf" srcId="{22049FF3-A868-4E07-8D74-D90503687491}" destId="{60E421A4-8824-4D1F-AF13-29030960578C}" srcOrd="0" destOrd="0" presId="urn:microsoft.com/office/officeart/2005/8/layout/cycle2"/>
    <dgm:cxn modelId="{C498E849-B712-48E6-94F1-4ADBF61A8F22}" type="presOf" srcId="{80573315-9A8B-4E92-92A7-01E67D3438FE}" destId="{B386E93F-4D19-401C-A659-14B9595CD940}" srcOrd="1" destOrd="0" presId="urn:microsoft.com/office/officeart/2005/8/layout/cycle2"/>
    <dgm:cxn modelId="{A8127C6A-BE36-41CD-8067-01FE82D6FDB2}" srcId="{7CAF8807-71EA-4854-9F40-B4F54EAD5C22}" destId="{DC958852-1A64-45D8-9383-CB7BB7FCA9CB}" srcOrd="1" destOrd="0" parTransId="{F69BA488-5023-4248-9717-2CA87241E05F}" sibTransId="{AFC66A9F-1CC3-4B16-9E81-087AC3873C17}"/>
    <dgm:cxn modelId="{CB0E156B-2AF1-4275-A5A0-4CC2E76CB53C}" type="presOf" srcId="{0D1E608B-B96A-4203-BABF-687CC390DDD3}" destId="{93E3C47A-DFB2-4563-8C09-65F7629FC0E8}" srcOrd="0" destOrd="0" presId="urn:microsoft.com/office/officeart/2005/8/layout/cycle2"/>
    <dgm:cxn modelId="{DB4E3156-53CF-4597-AC6F-D36EFC527232}" type="presOf" srcId="{80573315-9A8B-4E92-92A7-01E67D3438FE}" destId="{94AB32C5-18CD-40AA-A481-D2D3199E9A95}" srcOrd="0" destOrd="0" presId="urn:microsoft.com/office/officeart/2005/8/layout/cycle2"/>
    <dgm:cxn modelId="{308ABC87-C285-49B3-9739-B453AA7CA840}" type="presOf" srcId="{DC958852-1A64-45D8-9383-CB7BB7FCA9CB}" destId="{01254291-A905-4071-9623-FFDD04335A18}" srcOrd="0" destOrd="0" presId="urn:microsoft.com/office/officeart/2005/8/layout/cycle2"/>
    <dgm:cxn modelId="{26D815A6-068F-4C0C-9316-D5B814B5FE77}" type="presOf" srcId="{7CAF8807-71EA-4854-9F40-B4F54EAD5C22}" destId="{A2C4FCF1-7F87-459E-BEFF-5AF78356B4DC}" srcOrd="0" destOrd="0" presId="urn:microsoft.com/office/officeart/2005/8/layout/cycle2"/>
    <dgm:cxn modelId="{4D83BAAD-4E8D-4433-B932-D5B73CF7F22F}" type="presOf" srcId="{AFC66A9F-1CC3-4B16-9E81-087AC3873C17}" destId="{8EF08578-602D-4551-AB18-B37D629C63B4}" srcOrd="1" destOrd="0" presId="urn:microsoft.com/office/officeart/2005/8/layout/cycle2"/>
    <dgm:cxn modelId="{92E613C3-3C82-4251-9FEE-536A2D808300}" type="presOf" srcId="{8A8DA0DB-91C3-4159-8527-7A356C9A9B86}" destId="{452E28AB-11E1-458F-89A9-764ED0767784}" srcOrd="1" destOrd="0" presId="urn:microsoft.com/office/officeart/2005/8/layout/cycle2"/>
    <dgm:cxn modelId="{BE523ED8-BFF4-4D8A-AD5F-2F4ADBA7FFCB}" type="presOf" srcId="{53F2A670-EFD1-4AFB-8229-428D4BB39DF9}" destId="{B6130ECA-E8B5-4FAF-A794-557BE365596A}" srcOrd="1" destOrd="0" presId="urn:microsoft.com/office/officeart/2005/8/layout/cycle2"/>
    <dgm:cxn modelId="{A6B426E3-20D1-4C89-AFE6-86A97C93E581}" type="presOf" srcId="{74770E18-2315-40D7-AF16-C0DAC3FD8CE7}" destId="{D2D960F1-4AD8-48B8-8336-F890D8574CF7}" srcOrd="0" destOrd="0" presId="urn:microsoft.com/office/officeart/2005/8/layout/cycle2"/>
    <dgm:cxn modelId="{3B8300A7-FBB2-429B-B99E-9D6C6B2BC69F}" type="presParOf" srcId="{A2C4FCF1-7F87-459E-BEFF-5AF78356B4DC}" destId="{D2D960F1-4AD8-48B8-8336-F890D8574CF7}" srcOrd="0" destOrd="0" presId="urn:microsoft.com/office/officeart/2005/8/layout/cycle2"/>
    <dgm:cxn modelId="{49C317F7-A2E5-49A1-8C8A-E27081537DFF}" type="presParOf" srcId="{A2C4FCF1-7F87-459E-BEFF-5AF78356B4DC}" destId="{94AB32C5-18CD-40AA-A481-D2D3199E9A95}" srcOrd="1" destOrd="0" presId="urn:microsoft.com/office/officeart/2005/8/layout/cycle2"/>
    <dgm:cxn modelId="{8D7ECD4E-8535-4850-9C3A-02E56E6782AE}" type="presParOf" srcId="{94AB32C5-18CD-40AA-A481-D2D3199E9A95}" destId="{B386E93F-4D19-401C-A659-14B9595CD940}" srcOrd="0" destOrd="0" presId="urn:microsoft.com/office/officeart/2005/8/layout/cycle2"/>
    <dgm:cxn modelId="{FA65BB6B-9337-4721-B6DE-D45F0EFC2D2D}" type="presParOf" srcId="{A2C4FCF1-7F87-459E-BEFF-5AF78356B4DC}" destId="{01254291-A905-4071-9623-FFDD04335A18}" srcOrd="2" destOrd="0" presId="urn:microsoft.com/office/officeart/2005/8/layout/cycle2"/>
    <dgm:cxn modelId="{2A113E0C-0DDC-4181-AAA4-155C1932CFB2}" type="presParOf" srcId="{A2C4FCF1-7F87-459E-BEFF-5AF78356B4DC}" destId="{B79F2FCE-0D45-4940-861F-E163F5EAD50F}" srcOrd="3" destOrd="0" presId="urn:microsoft.com/office/officeart/2005/8/layout/cycle2"/>
    <dgm:cxn modelId="{39610D61-ED98-4EB9-B564-B3038ECCF068}" type="presParOf" srcId="{B79F2FCE-0D45-4940-861F-E163F5EAD50F}" destId="{8EF08578-602D-4551-AB18-B37D629C63B4}" srcOrd="0" destOrd="0" presId="urn:microsoft.com/office/officeart/2005/8/layout/cycle2"/>
    <dgm:cxn modelId="{D49BE5DF-4A16-419C-A4BF-54F0751EA9F7}" type="presParOf" srcId="{A2C4FCF1-7F87-459E-BEFF-5AF78356B4DC}" destId="{60E421A4-8824-4D1F-AF13-29030960578C}" srcOrd="4" destOrd="0" presId="urn:microsoft.com/office/officeart/2005/8/layout/cycle2"/>
    <dgm:cxn modelId="{CD33E691-C198-41AF-85C2-8F8CD5F3E68A}" type="presParOf" srcId="{A2C4FCF1-7F87-459E-BEFF-5AF78356B4DC}" destId="{BBA8644E-A92C-4DC6-9DE3-07A66D7BC6CD}" srcOrd="5" destOrd="0" presId="urn:microsoft.com/office/officeart/2005/8/layout/cycle2"/>
    <dgm:cxn modelId="{962CE383-1D8F-4E3C-8CF3-D6233D222C0E}" type="presParOf" srcId="{BBA8644E-A92C-4DC6-9DE3-07A66D7BC6CD}" destId="{452E28AB-11E1-458F-89A9-764ED0767784}" srcOrd="0" destOrd="0" presId="urn:microsoft.com/office/officeart/2005/8/layout/cycle2"/>
    <dgm:cxn modelId="{287BF4A9-0F82-4996-BFCA-3E089413DD81}" type="presParOf" srcId="{A2C4FCF1-7F87-459E-BEFF-5AF78356B4DC}" destId="{93E3C47A-DFB2-4563-8C09-65F7629FC0E8}" srcOrd="6" destOrd="0" presId="urn:microsoft.com/office/officeart/2005/8/layout/cycle2"/>
    <dgm:cxn modelId="{6F8DC6AE-2486-41AF-9A77-A13C4BCB60ED}" type="presParOf" srcId="{A2C4FCF1-7F87-459E-BEFF-5AF78356B4DC}" destId="{3A74D1B7-40F0-4A8B-BCC9-FDC2B4605D7A}" srcOrd="7" destOrd="0" presId="urn:microsoft.com/office/officeart/2005/8/layout/cycle2"/>
    <dgm:cxn modelId="{9EA607E6-FE07-4FF4-91EE-7A29F016EFCC}" type="presParOf" srcId="{3A74D1B7-40F0-4A8B-BCC9-FDC2B4605D7A}" destId="{B6130ECA-E8B5-4FAF-A794-557BE365596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DC60B-ED42-4A3A-B809-BF44C4859236}">
      <dsp:nvSpPr>
        <dsp:cNvPr id="0" name=""/>
        <dsp:cNvSpPr/>
      </dsp:nvSpPr>
      <dsp:spPr>
        <a:xfrm>
          <a:off x="-6674014" y="-1020591"/>
          <a:ext cx="7943458" cy="7943458"/>
        </a:xfrm>
        <a:prstGeom prst="blockArc">
          <a:avLst>
            <a:gd name="adj1" fmla="val 18900000"/>
            <a:gd name="adj2" fmla="val 2700000"/>
            <a:gd name="adj3" fmla="val 272"/>
          </a:avLst>
        </a:prstGeom>
        <a:noFill/>
        <a:ln w="12700" cap="flat" cmpd="sng" algn="ctr">
          <a:solidFill>
            <a:srgbClr val="007434"/>
          </a:solidFill>
          <a:prstDash val="solid"/>
          <a:miter lim="800000"/>
        </a:ln>
        <a:effectLst/>
      </dsp:spPr>
      <dsp:style>
        <a:lnRef idx="2">
          <a:scrgbClr r="0" g="0" b="0"/>
        </a:lnRef>
        <a:fillRef idx="0">
          <a:scrgbClr r="0" g="0" b="0"/>
        </a:fillRef>
        <a:effectRef idx="0">
          <a:scrgbClr r="0" g="0" b="0"/>
        </a:effectRef>
        <a:fontRef idx="minor"/>
      </dsp:style>
    </dsp:sp>
    <dsp:sp modelId="{FD0DB83B-1D03-48CC-A9B2-59CDEA3AE360}">
      <dsp:nvSpPr>
        <dsp:cNvPr id="0" name=""/>
        <dsp:cNvSpPr/>
      </dsp:nvSpPr>
      <dsp:spPr>
        <a:xfrm>
          <a:off x="472477" y="310813"/>
          <a:ext cx="5539416" cy="62139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230"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baseline="0" dirty="0">
              <a:solidFill>
                <a:schemeClr val="tx1"/>
              </a:solidFill>
              <a:latin typeface="Century Gothic" panose="020B0502020202020204" pitchFamily="34" charset="0"/>
            </a:rPr>
            <a:t>Work to your goals, realistic budget</a:t>
          </a:r>
        </a:p>
      </dsp:txBody>
      <dsp:txXfrm>
        <a:off x="472477" y="310813"/>
        <a:ext cx="5539416" cy="621391"/>
      </dsp:txXfrm>
    </dsp:sp>
    <dsp:sp modelId="{68BD4C7C-5BFA-41C8-B79F-A29FAA1ABFF7}">
      <dsp:nvSpPr>
        <dsp:cNvPr id="0" name=""/>
        <dsp:cNvSpPr/>
      </dsp:nvSpPr>
      <dsp:spPr>
        <a:xfrm>
          <a:off x="84107" y="233139"/>
          <a:ext cx="776739" cy="776739"/>
        </a:xfrm>
        <a:prstGeom prst="ellipse">
          <a:avLst/>
        </a:prstGeom>
        <a:solidFill>
          <a:srgbClr val="007434"/>
        </a:solidFill>
        <a:ln w="12700" cap="flat" cmpd="sng" algn="ctr">
          <a:solidFill>
            <a:srgbClr val="007434"/>
          </a:solidFill>
          <a:prstDash val="solid"/>
          <a:miter lim="800000"/>
        </a:ln>
        <a:effectLst/>
      </dsp:spPr>
      <dsp:style>
        <a:lnRef idx="2">
          <a:scrgbClr r="0" g="0" b="0"/>
        </a:lnRef>
        <a:fillRef idx="1">
          <a:scrgbClr r="0" g="0" b="0"/>
        </a:fillRef>
        <a:effectRef idx="0">
          <a:scrgbClr r="0" g="0" b="0"/>
        </a:effectRef>
        <a:fontRef idx="minor"/>
      </dsp:style>
    </dsp:sp>
    <dsp:sp modelId="{436A417B-E86C-4C3B-9C0D-70479F9776D3}">
      <dsp:nvSpPr>
        <dsp:cNvPr id="0" name=""/>
        <dsp:cNvSpPr/>
      </dsp:nvSpPr>
      <dsp:spPr>
        <a:xfrm>
          <a:off x="983614" y="1242783"/>
          <a:ext cx="5028279" cy="62139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230"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baseline="0" dirty="0">
              <a:solidFill>
                <a:schemeClr val="tx1"/>
              </a:solidFill>
              <a:latin typeface="Century Gothic" panose="020B0502020202020204" pitchFamily="34" charset="0"/>
            </a:rPr>
            <a:t>Save for emergency</a:t>
          </a:r>
        </a:p>
      </dsp:txBody>
      <dsp:txXfrm>
        <a:off x="983614" y="1242783"/>
        <a:ext cx="5028279" cy="621391"/>
      </dsp:txXfrm>
    </dsp:sp>
    <dsp:sp modelId="{2EBADE00-49EF-4A0D-ADE6-84CE9B3A58CF}">
      <dsp:nvSpPr>
        <dsp:cNvPr id="0" name=""/>
        <dsp:cNvSpPr/>
      </dsp:nvSpPr>
      <dsp:spPr>
        <a:xfrm>
          <a:off x="595244" y="1165109"/>
          <a:ext cx="776739" cy="776739"/>
        </a:xfrm>
        <a:prstGeom prst="ellipse">
          <a:avLst/>
        </a:prstGeom>
        <a:solidFill>
          <a:srgbClr val="007434"/>
        </a:solidFill>
        <a:ln w="12700" cap="flat" cmpd="sng" algn="ctr">
          <a:solidFill>
            <a:srgbClr val="007434"/>
          </a:solidFill>
          <a:prstDash val="solid"/>
          <a:miter lim="800000"/>
        </a:ln>
        <a:effectLst/>
      </dsp:spPr>
      <dsp:style>
        <a:lnRef idx="2">
          <a:scrgbClr r="0" g="0" b="0"/>
        </a:lnRef>
        <a:fillRef idx="1">
          <a:scrgbClr r="0" g="0" b="0"/>
        </a:fillRef>
        <a:effectRef idx="0">
          <a:scrgbClr r="0" g="0" b="0"/>
        </a:effectRef>
        <a:fontRef idx="minor"/>
      </dsp:style>
    </dsp:sp>
    <dsp:sp modelId="{EB6D7096-724E-45C5-B405-4E10758C60FA}">
      <dsp:nvSpPr>
        <dsp:cNvPr id="0" name=""/>
        <dsp:cNvSpPr/>
      </dsp:nvSpPr>
      <dsp:spPr>
        <a:xfrm>
          <a:off x="1217344" y="2174752"/>
          <a:ext cx="4794549" cy="62139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230"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baseline="0" dirty="0">
              <a:solidFill>
                <a:schemeClr val="tx1"/>
              </a:solidFill>
              <a:latin typeface="Century Gothic" panose="020B0502020202020204" pitchFamily="34" charset="0"/>
            </a:rPr>
            <a:t>Insure against life risks, and assets</a:t>
          </a:r>
        </a:p>
      </dsp:txBody>
      <dsp:txXfrm>
        <a:off x="1217344" y="2174752"/>
        <a:ext cx="4794549" cy="621391"/>
      </dsp:txXfrm>
    </dsp:sp>
    <dsp:sp modelId="{CB003CB2-2E8A-42CC-9F94-C0E87F70D7DC}">
      <dsp:nvSpPr>
        <dsp:cNvPr id="0" name=""/>
        <dsp:cNvSpPr/>
      </dsp:nvSpPr>
      <dsp:spPr>
        <a:xfrm>
          <a:off x="811202" y="2088487"/>
          <a:ext cx="776739" cy="776739"/>
        </a:xfrm>
        <a:prstGeom prst="ellipse">
          <a:avLst/>
        </a:prstGeom>
        <a:solidFill>
          <a:srgbClr val="007434"/>
        </a:solidFill>
        <a:ln w="12700" cap="flat" cmpd="sng" algn="ctr">
          <a:solidFill>
            <a:srgbClr val="007434"/>
          </a:solidFill>
          <a:prstDash val="solid"/>
          <a:miter lim="800000"/>
        </a:ln>
        <a:effectLst/>
      </dsp:spPr>
      <dsp:style>
        <a:lnRef idx="2">
          <a:scrgbClr r="0" g="0" b="0"/>
        </a:lnRef>
        <a:fillRef idx="1">
          <a:scrgbClr r="0" g="0" b="0"/>
        </a:fillRef>
        <a:effectRef idx="0">
          <a:scrgbClr r="0" g="0" b="0"/>
        </a:effectRef>
        <a:fontRef idx="minor"/>
      </dsp:style>
    </dsp:sp>
    <dsp:sp modelId="{D1469E48-4D83-4CD9-9D90-ECD08D97DE49}">
      <dsp:nvSpPr>
        <dsp:cNvPr id="0" name=""/>
        <dsp:cNvSpPr/>
      </dsp:nvSpPr>
      <dsp:spPr>
        <a:xfrm>
          <a:off x="1217344" y="3106131"/>
          <a:ext cx="4794549" cy="62139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230"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baseline="0" dirty="0">
              <a:solidFill>
                <a:schemeClr val="tx1"/>
              </a:solidFill>
              <a:latin typeface="Century Gothic" panose="020B0502020202020204" pitchFamily="34" charset="0"/>
            </a:rPr>
            <a:t>Take only good debt, reduce or eliminate debt as capacity reduces</a:t>
          </a:r>
        </a:p>
      </dsp:txBody>
      <dsp:txXfrm>
        <a:off x="1217344" y="3106131"/>
        <a:ext cx="4794549" cy="621391"/>
      </dsp:txXfrm>
    </dsp:sp>
    <dsp:sp modelId="{C2316804-6E12-4592-B4C7-0446907B3684}">
      <dsp:nvSpPr>
        <dsp:cNvPr id="0" name=""/>
        <dsp:cNvSpPr/>
      </dsp:nvSpPr>
      <dsp:spPr>
        <a:xfrm>
          <a:off x="828974" y="3028457"/>
          <a:ext cx="776739" cy="776739"/>
        </a:xfrm>
        <a:prstGeom prst="ellipse">
          <a:avLst/>
        </a:prstGeom>
        <a:solidFill>
          <a:srgbClr val="007434"/>
        </a:solidFill>
        <a:ln w="12700" cap="flat" cmpd="sng" algn="ctr">
          <a:solidFill>
            <a:srgbClr val="007434"/>
          </a:solidFill>
          <a:prstDash val="solid"/>
          <a:miter lim="800000"/>
        </a:ln>
        <a:effectLst/>
      </dsp:spPr>
      <dsp:style>
        <a:lnRef idx="2">
          <a:scrgbClr r="0" g="0" b="0"/>
        </a:lnRef>
        <a:fillRef idx="1">
          <a:scrgbClr r="0" g="0" b="0"/>
        </a:fillRef>
        <a:effectRef idx="0">
          <a:scrgbClr r="0" g="0" b="0"/>
        </a:effectRef>
        <a:fontRef idx="minor"/>
      </dsp:style>
    </dsp:sp>
    <dsp:sp modelId="{6376B496-D181-42D2-B660-3890BF80CC01}">
      <dsp:nvSpPr>
        <dsp:cNvPr id="0" name=""/>
        <dsp:cNvSpPr/>
      </dsp:nvSpPr>
      <dsp:spPr>
        <a:xfrm>
          <a:off x="983614" y="4121243"/>
          <a:ext cx="5028279" cy="62139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230"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baseline="0" dirty="0">
              <a:solidFill>
                <a:schemeClr val="tx1"/>
              </a:solidFill>
              <a:latin typeface="Century Gothic" panose="020B0502020202020204" pitchFamily="34" charset="0"/>
            </a:rPr>
            <a:t>Save and invest for returns. Access professional advice</a:t>
          </a:r>
        </a:p>
      </dsp:txBody>
      <dsp:txXfrm>
        <a:off x="983614" y="4121243"/>
        <a:ext cx="5028279" cy="621391"/>
      </dsp:txXfrm>
    </dsp:sp>
    <dsp:sp modelId="{CB83AE3E-AADB-4E50-BBD4-AF7B4210A5C6}">
      <dsp:nvSpPr>
        <dsp:cNvPr id="0" name=""/>
        <dsp:cNvSpPr/>
      </dsp:nvSpPr>
      <dsp:spPr>
        <a:xfrm>
          <a:off x="595244" y="3960427"/>
          <a:ext cx="776739" cy="776739"/>
        </a:xfrm>
        <a:prstGeom prst="ellipse">
          <a:avLst/>
        </a:prstGeom>
        <a:solidFill>
          <a:srgbClr val="007434"/>
        </a:solidFill>
        <a:ln w="12700" cap="flat" cmpd="sng" algn="ctr">
          <a:solidFill>
            <a:srgbClr val="007434"/>
          </a:solidFill>
          <a:prstDash val="solid"/>
          <a:miter lim="800000"/>
        </a:ln>
        <a:effectLst/>
      </dsp:spPr>
      <dsp:style>
        <a:lnRef idx="2">
          <a:scrgbClr r="0" g="0" b="0"/>
        </a:lnRef>
        <a:fillRef idx="1">
          <a:scrgbClr r="0" g="0" b="0"/>
        </a:fillRef>
        <a:effectRef idx="0">
          <a:scrgbClr r="0" g="0" b="0"/>
        </a:effectRef>
        <a:fontRef idx="minor"/>
      </dsp:style>
    </dsp:sp>
    <dsp:sp modelId="{4FAEAD69-4390-46B7-B8D2-D96D16CCEE01}">
      <dsp:nvSpPr>
        <dsp:cNvPr id="0" name=""/>
        <dsp:cNvSpPr/>
      </dsp:nvSpPr>
      <dsp:spPr>
        <a:xfrm>
          <a:off x="472477" y="5053212"/>
          <a:ext cx="5539416" cy="62139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230"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baseline="0" dirty="0">
              <a:solidFill>
                <a:schemeClr val="tx1"/>
              </a:solidFill>
              <a:latin typeface="Century Gothic" panose="020B0502020202020204" pitchFamily="34" charset="0"/>
            </a:rPr>
            <a:t>Plan for the long-term, be flexible, adjust</a:t>
          </a:r>
        </a:p>
      </dsp:txBody>
      <dsp:txXfrm>
        <a:off x="472477" y="5053212"/>
        <a:ext cx="5539416" cy="621391"/>
      </dsp:txXfrm>
    </dsp:sp>
    <dsp:sp modelId="{37E20B09-B65A-48E8-B9F6-2E7DCEFE4B78}">
      <dsp:nvSpPr>
        <dsp:cNvPr id="0" name=""/>
        <dsp:cNvSpPr/>
      </dsp:nvSpPr>
      <dsp:spPr>
        <a:xfrm>
          <a:off x="84107" y="4892396"/>
          <a:ext cx="776739" cy="776739"/>
        </a:xfrm>
        <a:prstGeom prst="ellipse">
          <a:avLst/>
        </a:prstGeom>
        <a:solidFill>
          <a:srgbClr val="007434"/>
        </a:solidFill>
        <a:ln w="12700" cap="flat" cmpd="sng" algn="ctr">
          <a:solidFill>
            <a:srgbClr val="00743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960F1-4AD8-48B8-8336-F890D8574CF7}">
      <dsp:nvSpPr>
        <dsp:cNvPr id="0" name=""/>
        <dsp:cNvSpPr/>
      </dsp:nvSpPr>
      <dsp:spPr>
        <a:xfrm>
          <a:off x="2066375" y="175276"/>
          <a:ext cx="1644637" cy="164463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entury Gothic" panose="020B0502020202020204" pitchFamily="34" charset="0"/>
            </a:rPr>
            <a:t>Pension Scheme</a:t>
          </a:r>
        </a:p>
      </dsp:txBody>
      <dsp:txXfrm>
        <a:off x="2307227" y="416128"/>
        <a:ext cx="1162933" cy="1162933"/>
      </dsp:txXfrm>
    </dsp:sp>
    <dsp:sp modelId="{94AB32C5-18CD-40AA-A481-D2D3199E9A95}">
      <dsp:nvSpPr>
        <dsp:cNvPr id="0" name=""/>
        <dsp:cNvSpPr/>
      </dsp:nvSpPr>
      <dsp:spPr>
        <a:xfrm rot="2514672">
          <a:off x="3452124" y="1531248"/>
          <a:ext cx="635168" cy="4689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Century Gothic" panose="020B0502020202020204" pitchFamily="34" charset="0"/>
          </a:endParaRPr>
        </a:p>
      </dsp:txBody>
      <dsp:txXfrm>
        <a:off x="3470118" y="1578047"/>
        <a:ext cx="494494" cy="281347"/>
      </dsp:txXfrm>
    </dsp:sp>
    <dsp:sp modelId="{01254291-A905-4071-9623-FFDD04335A18}">
      <dsp:nvSpPr>
        <dsp:cNvPr id="0" name=""/>
        <dsp:cNvSpPr/>
      </dsp:nvSpPr>
      <dsp:spPr>
        <a:xfrm>
          <a:off x="3770997" y="1705347"/>
          <a:ext cx="1644637" cy="1644637"/>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entury Gothic" panose="020B0502020202020204" pitchFamily="34" charset="0"/>
            </a:rPr>
            <a:t>Pooled investment funds</a:t>
          </a:r>
        </a:p>
      </dsp:txBody>
      <dsp:txXfrm>
        <a:off x="4011849" y="1946199"/>
        <a:ext cx="1162933" cy="1162933"/>
      </dsp:txXfrm>
    </dsp:sp>
    <dsp:sp modelId="{B79F2FCE-0D45-4940-861F-E163F5EAD50F}">
      <dsp:nvSpPr>
        <dsp:cNvPr id="0" name=""/>
        <dsp:cNvSpPr/>
      </dsp:nvSpPr>
      <dsp:spPr>
        <a:xfrm rot="7992343">
          <a:off x="3540375" y="3136831"/>
          <a:ext cx="562677" cy="4631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Century Gothic" panose="020B0502020202020204" pitchFamily="34" charset="0"/>
          </a:endParaRPr>
        </a:p>
      </dsp:txBody>
      <dsp:txXfrm rot="10800000">
        <a:off x="3657405" y="3178821"/>
        <a:ext cx="423738" cy="277877"/>
      </dsp:txXfrm>
    </dsp:sp>
    <dsp:sp modelId="{60E421A4-8824-4D1F-AF13-29030960578C}">
      <dsp:nvSpPr>
        <dsp:cNvPr id="0" name=""/>
        <dsp:cNvSpPr/>
      </dsp:nvSpPr>
      <dsp:spPr>
        <a:xfrm>
          <a:off x="2208180" y="3369245"/>
          <a:ext cx="1644637" cy="1644637"/>
        </a:xfrm>
        <a:prstGeom prst="ellipse">
          <a:avLst/>
        </a:prstGeom>
        <a:solidFill>
          <a:srgbClr val="009A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entury Gothic" panose="020B0502020202020204" pitchFamily="34" charset="0"/>
            </a:rPr>
            <a:t>Investment assets</a:t>
          </a:r>
        </a:p>
      </dsp:txBody>
      <dsp:txXfrm>
        <a:off x="2449032" y="3610097"/>
        <a:ext cx="1162933" cy="1162933"/>
      </dsp:txXfrm>
    </dsp:sp>
    <dsp:sp modelId="{BBA8644E-A92C-4DC6-9DE3-07A66D7BC6CD}">
      <dsp:nvSpPr>
        <dsp:cNvPr id="0" name=""/>
        <dsp:cNvSpPr/>
      </dsp:nvSpPr>
      <dsp:spPr>
        <a:xfrm rot="13240304">
          <a:off x="1653382" y="3237928"/>
          <a:ext cx="773040" cy="3977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Century Gothic" panose="020B0502020202020204" pitchFamily="34" charset="0"/>
          </a:endParaRPr>
        </a:p>
      </dsp:txBody>
      <dsp:txXfrm rot="10800000">
        <a:off x="1758295" y="3356361"/>
        <a:ext cx="653716" cy="238648"/>
      </dsp:txXfrm>
    </dsp:sp>
    <dsp:sp modelId="{93E3C47A-DFB2-4563-8C09-65F7629FC0E8}">
      <dsp:nvSpPr>
        <dsp:cNvPr id="0" name=""/>
        <dsp:cNvSpPr/>
      </dsp:nvSpPr>
      <dsp:spPr>
        <a:xfrm>
          <a:off x="320176" y="1746925"/>
          <a:ext cx="1644637" cy="1644637"/>
        </a:xfrm>
        <a:prstGeom prst="ellipse">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entury Gothic" panose="020B0502020202020204" pitchFamily="34" charset="0"/>
            </a:rPr>
            <a:t>My net savings and assets</a:t>
          </a:r>
        </a:p>
      </dsp:txBody>
      <dsp:txXfrm>
        <a:off x="561028" y="1987777"/>
        <a:ext cx="1162933" cy="1162933"/>
      </dsp:txXfrm>
    </dsp:sp>
    <dsp:sp modelId="{3A74D1B7-40F0-4A8B-BCC9-FDC2B4605D7A}">
      <dsp:nvSpPr>
        <dsp:cNvPr id="0" name=""/>
        <dsp:cNvSpPr/>
      </dsp:nvSpPr>
      <dsp:spPr>
        <a:xfrm rot="19080691">
          <a:off x="1668821" y="1564815"/>
          <a:ext cx="725429" cy="3848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Century Gothic" panose="020B0502020202020204" pitchFamily="34" charset="0"/>
          </a:endParaRPr>
        </a:p>
      </dsp:txBody>
      <dsp:txXfrm>
        <a:off x="1683640" y="1680398"/>
        <a:ext cx="609979" cy="2309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A35B5-4FC4-CF42-B382-BC1505CEC967}" type="datetimeFigureOut">
              <a:rPr lang="en-US" smtClean="0"/>
              <a:t>5/16/2024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AFEDB-19B6-FC48-85EE-C9B3E5EFF757}" type="slidenum">
              <a:rPr lang="en-US" smtClean="0"/>
              <a:t>‹#›</a:t>
            </a:fld>
            <a:endParaRPr lang="en-US" dirty="0"/>
          </a:p>
        </p:txBody>
      </p:sp>
    </p:spTree>
    <p:extLst>
      <p:ext uri="{BB962C8B-B14F-4D97-AF65-F5344CB8AC3E}">
        <p14:creationId xmlns:p14="http://schemas.microsoft.com/office/powerpoint/2010/main" val="20267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086AFEDB-19B6-FC48-85EE-C9B3E5EFF757}" type="slidenum">
              <a:rPr lang="en-US" smtClean="0"/>
              <a:t>1</a:t>
            </a:fld>
            <a:endParaRPr lang="en-US" dirty="0"/>
          </a:p>
        </p:txBody>
      </p:sp>
    </p:spTree>
    <p:extLst>
      <p:ext uri="{BB962C8B-B14F-4D97-AF65-F5344CB8AC3E}">
        <p14:creationId xmlns:p14="http://schemas.microsoft.com/office/powerpoint/2010/main" val="407078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dirty="0"/>
              <a:t>Summarise key points from the presentation</a:t>
            </a:r>
          </a:p>
          <a:p>
            <a:r>
              <a:rPr lang="en-ZW" dirty="0"/>
              <a:t>Sustainability begins with you making a conscious effort to rebuild the economy through partcicipation of your long term savings</a:t>
            </a:r>
          </a:p>
          <a:p>
            <a:endParaRPr lang="en-ZW" dirty="0"/>
          </a:p>
        </p:txBody>
      </p:sp>
      <p:sp>
        <p:nvSpPr>
          <p:cNvPr id="4" name="Slide Number Placeholder 3"/>
          <p:cNvSpPr>
            <a:spLocks noGrp="1"/>
          </p:cNvSpPr>
          <p:nvPr>
            <p:ph type="sldNum" sz="quarter" idx="5"/>
          </p:nvPr>
        </p:nvSpPr>
        <p:spPr/>
        <p:txBody>
          <a:bodyPr/>
          <a:lstStyle/>
          <a:p>
            <a:fld id="{086AFEDB-19B6-FC48-85EE-C9B3E5EFF757}" type="slidenum">
              <a:rPr lang="en-US" smtClean="0"/>
              <a:t>16</a:t>
            </a:fld>
            <a:endParaRPr lang="en-US" dirty="0"/>
          </a:p>
        </p:txBody>
      </p:sp>
    </p:spTree>
    <p:extLst>
      <p:ext uri="{BB962C8B-B14F-4D97-AF65-F5344CB8AC3E}">
        <p14:creationId xmlns:p14="http://schemas.microsoft.com/office/powerpoint/2010/main" val="326388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AFEDB-19B6-FC48-85EE-C9B3E5EF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0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AFEDB-19B6-FC48-85EE-C9B3E5EF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91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fld id="{086AFEDB-19B6-FC48-85EE-C9B3E5EFF757}" type="slidenum">
              <a:rPr lang="en-US" smtClean="0"/>
              <a:t>7</a:t>
            </a:fld>
            <a:endParaRPr lang="en-US" dirty="0"/>
          </a:p>
        </p:txBody>
      </p:sp>
    </p:spTree>
    <p:extLst>
      <p:ext uri="{BB962C8B-B14F-4D97-AF65-F5344CB8AC3E}">
        <p14:creationId xmlns:p14="http://schemas.microsoft.com/office/powerpoint/2010/main" val="4128072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AFEDB-19B6-FC48-85EE-C9B3E5EF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11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fld id="{086AFEDB-19B6-FC48-85EE-C9B3E5EFF757}" type="slidenum">
              <a:rPr lang="en-US" smtClean="0"/>
              <a:t>10</a:t>
            </a:fld>
            <a:endParaRPr lang="en-US" dirty="0"/>
          </a:p>
        </p:txBody>
      </p:sp>
    </p:spTree>
    <p:extLst>
      <p:ext uri="{BB962C8B-B14F-4D97-AF65-F5344CB8AC3E}">
        <p14:creationId xmlns:p14="http://schemas.microsoft.com/office/powerpoint/2010/main" val="302036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AFEDB-19B6-FC48-85EE-C9B3E5EF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28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AFEDB-19B6-FC48-85EE-C9B3E5EF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1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15000"/>
              </a:lnSpc>
              <a:spcBef>
                <a:spcPts val="0"/>
              </a:spcBef>
              <a:spcAft>
                <a:spcPts val="800"/>
              </a:spcAft>
              <a:buClr>
                <a:srgbClr val="50B848"/>
              </a:buClr>
              <a:buSzPts val="1000"/>
              <a:buFont typeface="Wingdings" panose="05000000000000000000" pitchFamily="2" charset="2"/>
              <a:buChar char="v"/>
              <a:tabLst>
                <a:tab pos="457200" algn="l"/>
              </a:tabLst>
              <a:defRPr/>
            </a:pPr>
            <a:r>
              <a:rPr lang="en-US" sz="1800" dirty="0">
                <a:effectLst/>
                <a:latin typeface="Century Gothic" panose="020B0502020202020204" pitchFamily="34" charset="0"/>
                <a:ea typeface="Palatino Linotype" panose="02040502050505030304" pitchFamily="18" charset="0"/>
                <a:cs typeface="Times New Roman" panose="02020603050405020304" pitchFamily="18" charset="0"/>
              </a:rPr>
              <a:t>Savings play an important role in any economy and its role is important at different levels. In particular the Insurance and Pensions Industry pools together the long term savings from Individuals and corporates and enable economic development by deploying these funds into the capital market and infrastructure development. Since dollarization in 2009, the nation has had persistent negative savings, meaning that it is spending more than it is earning. This is in contrast to rest of the World and Sub Saharan Africa which has had positive savings as can be seen in graph below. </a:t>
            </a:r>
            <a:endParaRPr lang="en-ZW" sz="1800" dirty="0">
              <a:effectLst/>
              <a:latin typeface="Palatino Linotype" panose="02040502050505030304" pitchFamily="18" charset="0"/>
              <a:ea typeface="Palatino Linotype" panose="02040502050505030304" pitchFamily="18" charset="0"/>
              <a:cs typeface="Times New Roman" panose="02020603050405020304" pitchFamily="18"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endParaRPr lang="en-ZW" sz="1400" kern="0" dirty="0">
              <a:solidFill>
                <a:schemeClr val="bg1"/>
              </a:solidFill>
              <a:effectLst/>
              <a:latin typeface="Century Gothic" panose="020B0502020202020204" pitchFamily="34" charset="0"/>
              <a:ea typeface="Times New Roman" panose="02020603050405020304" pitchFamily="18" charset="0"/>
              <a:cs typeface="Open Sans" panose="020B0606030504020204" pitchFamily="34" charset="0"/>
            </a:endParaRP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latin typeface="Century Gothic" panose="020B0502020202020204" pitchFamily="34" charset="0"/>
                <a:ea typeface="Times New Roman" panose="02020603050405020304" pitchFamily="18" charset="0"/>
                <a:cs typeface="Open Sans" panose="020B0606030504020204" pitchFamily="34" charset="0"/>
              </a:rPr>
              <a:t>Confidence levels in Zimbabwe are very low – low participation levels</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0" dirty="0">
                <a:solidFill>
                  <a:schemeClr val="bg1"/>
                </a:solidFill>
                <a:effectLst/>
                <a:latin typeface="Century Gothic" panose="020B0502020202020204" pitchFamily="34" charset="0"/>
                <a:ea typeface="Calibri" panose="020F0502020204030204" pitchFamily="34" charset="0"/>
                <a:cs typeface="Open Sans" panose="020B0606030504020204" pitchFamily="34"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ontributions into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most pension funds are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sub-optimal</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eople are under saving </a:t>
            </a: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under </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both DB and DC arrangements. </a:t>
            </a:r>
          </a:p>
          <a:p>
            <a:pPr marL="342900" lvl="0" indent="-342900" algn="just">
              <a:lnSpc>
                <a:spcPct val="115000"/>
              </a:lnSpc>
              <a:spcAft>
                <a:spcPts val="800"/>
              </a:spcAft>
              <a:buClr>
                <a:srgbClr val="50B848"/>
              </a:buClr>
              <a:buSzPts val="1000"/>
              <a:buFont typeface="Wingdings" panose="05000000000000000000" pitchFamily="2" charset="2"/>
              <a:buChar char="v"/>
              <a:tabLst>
                <a:tab pos="45720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National savings are greatly reduced</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Country investment capacity is negatively affected.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Cost of borrowing for government and corporates increases</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ountry’s infrastructure development is impaired,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Economic growth is impaired &amp; earnings of funds unsustainable</a:t>
            </a:r>
            <a:endPar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companies will operate in a difficulty environment and thereby making the cost of borrowing higher. </a:t>
            </a:r>
          </a:p>
          <a:p>
            <a:pPr marL="800100" lvl="1" indent="-342900" algn="just">
              <a:lnSpc>
                <a:spcPct val="115000"/>
              </a:lnSpc>
              <a:spcAft>
                <a:spcPts val="800"/>
              </a:spcAft>
              <a:buClr>
                <a:srgbClr val="50B848"/>
              </a:buClr>
              <a:buFont typeface="Wingdings" panose="05000000000000000000" pitchFamily="2" charset="2"/>
              <a:buChar char="Ø"/>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may continuously lead to perennial and unending retrenchments. </a:t>
            </a:r>
          </a:p>
          <a:p>
            <a:pPr marL="342900" indent="-342900" algn="just">
              <a:lnSpc>
                <a:spcPct val="115000"/>
              </a:lnSpc>
              <a:spcAft>
                <a:spcPts val="800"/>
              </a:spcAft>
              <a:buClr>
                <a:srgbClr val="50B848"/>
              </a:buClr>
              <a:buFont typeface="Wingdings" panose="05000000000000000000" pitchFamily="2" charset="2"/>
              <a:buChar char="v"/>
              <a:tabLst>
                <a:tab pos="180340" algn="l"/>
              </a:tabLst>
            </a:pPr>
            <a:r>
              <a:rPr lang="en-ZW" sz="14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Therefore, the Zimbabwean Pension industry may not be sustainable.</a:t>
            </a:r>
            <a:endParaRPr lang="en-ZW"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AFEDB-19B6-FC48-85EE-C9B3E5EF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44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170371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311537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302405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268021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202571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20923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245830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107998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103259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120156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F16348-65BB-A745-BA6A-6EF60FC03ED6}" type="datetimeFigureOut">
              <a:rPr lang="en-US" smtClean="0"/>
              <a:t>5/16/2024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A1EC9-F8F2-3F44-B66B-1C353D92E605}" type="slidenum">
              <a:rPr lang="en-US" smtClean="0"/>
              <a:t>‹#›</a:t>
            </a:fld>
            <a:endParaRPr lang="en-US" dirty="0"/>
          </a:p>
        </p:txBody>
      </p:sp>
    </p:spTree>
    <p:extLst>
      <p:ext uri="{BB962C8B-B14F-4D97-AF65-F5344CB8AC3E}">
        <p14:creationId xmlns:p14="http://schemas.microsoft.com/office/powerpoint/2010/main" val="143499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16348-65BB-A745-BA6A-6EF60FC03ED6}" type="datetimeFigureOut">
              <a:rPr lang="en-US" smtClean="0"/>
              <a:t>5/16/2024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A1EC9-F8F2-3F44-B66B-1C353D92E605}" type="slidenum">
              <a:rPr lang="en-US" smtClean="0"/>
              <a:t>‹#›</a:t>
            </a:fld>
            <a:endParaRPr lang="en-US" dirty="0"/>
          </a:p>
        </p:txBody>
      </p:sp>
      <p:sp>
        <p:nvSpPr>
          <p:cNvPr id="8" name="TextBox 7">
            <a:extLst>
              <a:ext uri="{FF2B5EF4-FFF2-40B4-BE49-F238E27FC236}">
                <a16:creationId xmlns:a16="http://schemas.microsoft.com/office/drawing/2014/main" id="{6BD5CBA9-0795-84C6-8A38-9F645B0F20FE}"/>
              </a:ext>
            </a:extLst>
          </p:cNvPr>
          <p:cNvSpPr txBox="1"/>
          <p:nvPr userDrawn="1">
            <p:extLst>
              <p:ext uri="{1162E1C5-73C7-4A58-AE30-91384D911F3F}">
                <p184:classification xmlns:p184="http://schemas.microsoft.com/office/powerpoint/2018/4/main" val="hdr"/>
              </p:ext>
            </p:extLst>
          </p:nvPr>
        </p:nvSpPr>
        <p:spPr>
          <a:xfrm>
            <a:off x="10804525" y="63500"/>
            <a:ext cx="1358900" cy="182880"/>
          </a:xfrm>
          <a:prstGeom prst="rect">
            <a:avLst/>
          </a:prstGeom>
        </p:spPr>
        <p:txBody>
          <a:bodyPr horzOverflow="overflow" lIns="0" tIns="0" rIns="0" bIns="0">
            <a:spAutoFit/>
          </a:bodyPr>
          <a:lstStyle/>
          <a:p>
            <a:pPr algn="l"/>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Controlled Disclosure</a:t>
            </a:r>
          </a:p>
        </p:txBody>
      </p:sp>
    </p:spTree>
    <p:extLst>
      <p:ext uri="{BB962C8B-B14F-4D97-AF65-F5344CB8AC3E}">
        <p14:creationId xmlns:p14="http://schemas.microsoft.com/office/powerpoint/2010/main" val="14471244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2.png"/><Relationship Id="rId21" Type="http://schemas.openxmlformats.org/officeDocument/2006/relationships/image" Target="../media/image30.svg"/><Relationship Id="rId7" Type="http://schemas.openxmlformats.org/officeDocument/2006/relationships/diagramQuickStyle" Target="../diagrams/quickStyle1.xml"/><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7.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20.svg"/><Relationship Id="rId5" Type="http://schemas.openxmlformats.org/officeDocument/2006/relationships/diagramData" Target="../diagrams/data1.xml"/><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png"/><Relationship Id="rId9" Type="http://schemas.microsoft.com/office/2007/relationships/diagramDrawing" Target="../diagrams/drawing1.xml"/><Relationship Id="rId14" Type="http://schemas.openxmlformats.org/officeDocument/2006/relationships/image" Target="../media/image23.png"/><Relationship Id="rId22"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xml"/><Relationship Id="rId16"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1" name="Freeform: Shape 2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B6D8C81-4811-6404-F4DE-EE9C33C5CA45}"/>
              </a:ext>
            </a:extLst>
          </p:cNvPr>
          <p:cNvSpPr txBox="1"/>
          <p:nvPr/>
        </p:nvSpPr>
        <p:spPr>
          <a:xfrm>
            <a:off x="643467" y="3722847"/>
            <a:ext cx="6603393" cy="784831"/>
          </a:xfrm>
          <a:prstGeom prst="rect">
            <a:avLst/>
          </a:prstGeom>
          <a:noFill/>
        </p:spPr>
        <p:txBody>
          <a:bodyPr wrap="square" rtlCol="0">
            <a:spAutoFit/>
          </a:bodyPr>
          <a:lstStyle/>
          <a:p>
            <a:pPr defTabSz="429768">
              <a:spcAft>
                <a:spcPts val="600"/>
              </a:spcAft>
            </a:pPr>
            <a:r>
              <a:rPr lang="en-US" sz="2256" b="1" kern="1200" dirty="0">
                <a:solidFill>
                  <a:schemeClr val="tx1"/>
                </a:solidFill>
                <a:latin typeface="Century Gothic" panose="020B0502020202020204" pitchFamily="34" charset="0"/>
                <a:ea typeface="+mn-ea"/>
                <a:cs typeface="+mn-cs"/>
              </a:rPr>
              <a:t>Promoting Member Financial Wellness and Retirement Planning</a:t>
            </a:r>
            <a:endParaRPr lang="en-US" sz="2400" b="1" dirty="0">
              <a:latin typeface="Century Gothic" panose="020B0502020202020204" pitchFamily="34" charset="0"/>
            </a:endParaRPr>
          </a:p>
        </p:txBody>
      </p:sp>
      <p:sp>
        <p:nvSpPr>
          <p:cNvPr id="13" name="TextBox 12">
            <a:extLst>
              <a:ext uri="{FF2B5EF4-FFF2-40B4-BE49-F238E27FC236}">
                <a16:creationId xmlns:a16="http://schemas.microsoft.com/office/drawing/2014/main" id="{B58F3E99-14B1-98D8-2F56-ED3F677A7477}"/>
              </a:ext>
            </a:extLst>
          </p:cNvPr>
          <p:cNvSpPr txBox="1"/>
          <p:nvPr/>
        </p:nvSpPr>
        <p:spPr>
          <a:xfrm>
            <a:off x="643467" y="4643104"/>
            <a:ext cx="6038128" cy="436017"/>
          </a:xfrm>
          <a:prstGeom prst="rect">
            <a:avLst/>
          </a:prstGeom>
          <a:noFill/>
        </p:spPr>
        <p:txBody>
          <a:bodyPr wrap="square" rtlCol="0">
            <a:spAutoFit/>
          </a:bodyPr>
          <a:lstStyle/>
          <a:p>
            <a:pPr defTabSz="429768">
              <a:spcAft>
                <a:spcPts val="600"/>
              </a:spcAft>
            </a:pPr>
            <a:r>
              <a:rPr lang="en-US" sz="2256" kern="1200" dirty="0">
                <a:solidFill>
                  <a:schemeClr val="tx1"/>
                </a:solidFill>
                <a:latin typeface="Century Gothic" panose="020B0502020202020204" pitchFamily="34" charset="0"/>
                <a:ea typeface="+mn-ea"/>
                <a:cs typeface="+mn-cs"/>
              </a:rPr>
              <a:t>ZAPF 49</a:t>
            </a:r>
            <a:r>
              <a:rPr lang="en-US" sz="2256" kern="1200" baseline="30000" dirty="0">
                <a:solidFill>
                  <a:schemeClr val="tx1"/>
                </a:solidFill>
                <a:latin typeface="Century Gothic" panose="020B0502020202020204" pitchFamily="34" charset="0"/>
                <a:ea typeface="+mn-ea"/>
                <a:cs typeface="+mn-cs"/>
              </a:rPr>
              <a:t>th</a:t>
            </a:r>
            <a:r>
              <a:rPr lang="en-US" sz="2256" kern="1200" dirty="0">
                <a:solidFill>
                  <a:schemeClr val="tx1"/>
                </a:solidFill>
                <a:latin typeface="Century Gothic" panose="020B0502020202020204" pitchFamily="34" charset="0"/>
                <a:ea typeface="+mn-ea"/>
                <a:cs typeface="+mn-cs"/>
              </a:rPr>
              <a:t> Annual Conference May 2024</a:t>
            </a:r>
            <a:endParaRPr lang="en-US" sz="2400" dirty="0">
              <a:latin typeface="Century Gothic" panose="020B0502020202020204" pitchFamily="34" charset="0"/>
            </a:endParaRPr>
          </a:p>
        </p:txBody>
      </p:sp>
      <p:pic>
        <p:nvPicPr>
          <p:cNvPr id="2" name="Picture 2" descr="48th ZAPF Annual General Meeting and Conference Presentations ...">
            <a:extLst>
              <a:ext uri="{FF2B5EF4-FFF2-40B4-BE49-F238E27FC236}">
                <a16:creationId xmlns:a16="http://schemas.microsoft.com/office/drawing/2014/main" id="{33540089-6729-6AF4-8D0E-631AF90ED3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612395" y="507026"/>
            <a:ext cx="1936138" cy="924342"/>
          </a:xfrm>
          <a:prstGeom prst="rect">
            <a:avLst/>
          </a:prstGeom>
          <a:noFill/>
        </p:spPr>
      </p:pic>
      <p:pic>
        <p:nvPicPr>
          <p:cNvPr id="3" name="Picture 2" descr="A green and white logo&#10;&#10;Description automatically generated">
            <a:extLst>
              <a:ext uri="{FF2B5EF4-FFF2-40B4-BE49-F238E27FC236}">
                <a16:creationId xmlns:a16="http://schemas.microsoft.com/office/drawing/2014/main" id="{49D800AC-AB7D-FE33-25FD-9B0619242F14}"/>
              </a:ext>
            </a:extLst>
          </p:cNvPr>
          <p:cNvPicPr>
            <a:picLocks noChangeAspect="1"/>
          </p:cNvPicPr>
          <p:nvPr/>
        </p:nvPicPr>
        <p:blipFill>
          <a:blip r:embed="rId5"/>
          <a:stretch>
            <a:fillRect/>
          </a:stretch>
        </p:blipFill>
        <p:spPr>
          <a:xfrm>
            <a:off x="721186" y="468083"/>
            <a:ext cx="621789" cy="789268"/>
          </a:xfrm>
          <a:prstGeom prst="rect">
            <a:avLst/>
          </a:prstGeom>
        </p:spPr>
      </p:pic>
    </p:spTree>
    <p:extLst>
      <p:ext uri="{BB962C8B-B14F-4D97-AF65-F5344CB8AC3E}">
        <p14:creationId xmlns:p14="http://schemas.microsoft.com/office/powerpoint/2010/main" val="6247959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3"/>
          <a:stretch>
            <a:fillRect/>
          </a:stretch>
        </p:blipFill>
        <p:spPr>
          <a:xfrm>
            <a:off x="172097" y="0"/>
            <a:ext cx="621625" cy="835695"/>
          </a:xfrm>
          <a:prstGeom prst="rect">
            <a:avLst/>
          </a:prstGeom>
        </p:spPr>
      </p:pic>
      <p:sp>
        <p:nvSpPr>
          <p:cNvPr id="2" name="Title 1">
            <a:extLst>
              <a:ext uri="{FF2B5EF4-FFF2-40B4-BE49-F238E27FC236}">
                <a16:creationId xmlns:a16="http://schemas.microsoft.com/office/drawing/2014/main" id="{018704B7-8D6B-5154-50B6-20E345615E3C}"/>
              </a:ext>
            </a:extLst>
          </p:cNvPr>
          <p:cNvSpPr>
            <a:spLocks noGrp="1"/>
          </p:cNvSpPr>
          <p:nvPr>
            <p:ph type="title"/>
          </p:nvPr>
        </p:nvSpPr>
        <p:spPr>
          <a:xfrm>
            <a:off x="842772" y="173899"/>
            <a:ext cx="11263789" cy="943990"/>
          </a:xfrm>
        </p:spPr>
        <p:txBody>
          <a:bodyPr>
            <a:normAutofit/>
          </a:bodyPr>
          <a:lstStyle/>
          <a:p>
            <a:r>
              <a:rPr lang="en-ZW" sz="2400" b="1" dirty="0">
                <a:latin typeface="Century Gothic" panose="020B0502020202020204" pitchFamily="34" charset="0"/>
              </a:rPr>
              <a:t>Some of the advice could be..</a:t>
            </a:r>
          </a:p>
        </p:txBody>
      </p:sp>
      <p:pic>
        <p:nvPicPr>
          <p:cNvPr id="3" name="Picture 2" descr="48th ZAPF Annual General Meeting and Conference Presentations ...">
            <a:extLst>
              <a:ext uri="{FF2B5EF4-FFF2-40B4-BE49-F238E27FC236}">
                <a16:creationId xmlns:a16="http://schemas.microsoft.com/office/drawing/2014/main" id="{FAF4C2E3-D881-7775-1FE3-C02AC185F8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10056533" y="-59250"/>
            <a:ext cx="2050028" cy="978715"/>
          </a:xfrm>
          <a:prstGeom prst="rect">
            <a:avLst/>
          </a:prstGeom>
          <a:noFill/>
        </p:spPr>
      </p:pic>
      <p:graphicFrame>
        <p:nvGraphicFramePr>
          <p:cNvPr id="9" name="Content Placeholder 8">
            <a:extLst>
              <a:ext uri="{FF2B5EF4-FFF2-40B4-BE49-F238E27FC236}">
                <a16:creationId xmlns:a16="http://schemas.microsoft.com/office/drawing/2014/main" id="{B0E772D5-D3F2-EB83-D4C2-AA4CF9F2391F}"/>
              </a:ext>
            </a:extLst>
          </p:cNvPr>
          <p:cNvGraphicFramePr>
            <a:graphicFrameLocks noGrp="1"/>
          </p:cNvGraphicFramePr>
          <p:nvPr>
            <p:ph idx="1"/>
            <p:extLst>
              <p:ext uri="{D42A27DB-BD31-4B8C-83A1-F6EECF244321}">
                <p14:modId xmlns:p14="http://schemas.microsoft.com/office/powerpoint/2010/main" val="2665140466"/>
              </p:ext>
            </p:extLst>
          </p:nvPr>
        </p:nvGraphicFramePr>
        <p:xfrm>
          <a:off x="311284" y="1658929"/>
          <a:ext cx="11625792" cy="4495335"/>
        </p:xfrm>
        <a:graphic>
          <a:graphicData uri="http://schemas.openxmlformats.org/drawingml/2006/table">
            <a:tbl>
              <a:tblPr firstRow="1" bandRow="1">
                <a:tableStyleId>{5C22544A-7EE6-4342-B048-85BDC9FD1C3A}</a:tableStyleId>
              </a:tblPr>
              <a:tblGrid>
                <a:gridCol w="2906448">
                  <a:extLst>
                    <a:ext uri="{9D8B030D-6E8A-4147-A177-3AD203B41FA5}">
                      <a16:colId xmlns:a16="http://schemas.microsoft.com/office/drawing/2014/main" val="2199446247"/>
                    </a:ext>
                  </a:extLst>
                </a:gridCol>
                <a:gridCol w="2906448">
                  <a:extLst>
                    <a:ext uri="{9D8B030D-6E8A-4147-A177-3AD203B41FA5}">
                      <a16:colId xmlns:a16="http://schemas.microsoft.com/office/drawing/2014/main" val="2500749752"/>
                    </a:ext>
                  </a:extLst>
                </a:gridCol>
                <a:gridCol w="2906448">
                  <a:extLst>
                    <a:ext uri="{9D8B030D-6E8A-4147-A177-3AD203B41FA5}">
                      <a16:colId xmlns:a16="http://schemas.microsoft.com/office/drawing/2014/main" val="3463404299"/>
                    </a:ext>
                  </a:extLst>
                </a:gridCol>
                <a:gridCol w="2906448">
                  <a:extLst>
                    <a:ext uri="{9D8B030D-6E8A-4147-A177-3AD203B41FA5}">
                      <a16:colId xmlns:a16="http://schemas.microsoft.com/office/drawing/2014/main" val="1714156856"/>
                    </a:ext>
                  </a:extLst>
                </a:gridCol>
              </a:tblGrid>
              <a:tr h="883462">
                <a:tc>
                  <a:txBody>
                    <a:bodyPr/>
                    <a:lstStyle/>
                    <a:p>
                      <a:pPr algn="l"/>
                      <a:r>
                        <a:rPr lang="en-GB" sz="1600" dirty="0">
                          <a:solidFill>
                            <a:schemeClr val="tx1"/>
                          </a:solidFill>
                          <a:latin typeface="Century Gothic" panose="020B0502020202020204" pitchFamily="34" charset="0"/>
                        </a:rPr>
                        <a:t>Managing short-term finances</a:t>
                      </a:r>
                    </a:p>
                  </a:txBody>
                  <a:tcPr anchor="ctr">
                    <a:solidFill>
                      <a:schemeClr val="accent6">
                        <a:lumMod val="20000"/>
                        <a:lumOff val="80000"/>
                      </a:schemeClr>
                    </a:solidFill>
                  </a:tcPr>
                </a:tc>
                <a:tc>
                  <a:txBody>
                    <a:bodyPr/>
                    <a:lstStyle/>
                    <a:p>
                      <a:pPr algn="l"/>
                      <a:r>
                        <a:rPr lang="en-GB" sz="1600" dirty="0">
                          <a:solidFill>
                            <a:schemeClr val="tx1"/>
                          </a:solidFill>
                          <a:latin typeface="Century Gothic" panose="020B0502020202020204" pitchFamily="34" charset="0"/>
                        </a:rPr>
                        <a:t>Managing long-term finances</a:t>
                      </a:r>
                    </a:p>
                  </a:txBody>
                  <a:tcPr anchor="ctr">
                    <a:solidFill>
                      <a:schemeClr val="accent6">
                        <a:lumMod val="20000"/>
                        <a:lumOff val="80000"/>
                      </a:schemeClr>
                    </a:solidFill>
                  </a:tcPr>
                </a:tc>
                <a:tc>
                  <a:txBody>
                    <a:bodyPr/>
                    <a:lstStyle/>
                    <a:p>
                      <a:pPr algn="l"/>
                      <a:r>
                        <a:rPr lang="en-GB" sz="1600" dirty="0">
                          <a:solidFill>
                            <a:schemeClr val="tx1"/>
                          </a:solidFill>
                          <a:latin typeface="Century Gothic" panose="020B0502020202020204" pitchFamily="34" charset="0"/>
                        </a:rPr>
                        <a:t>Improving present financial freedom</a:t>
                      </a:r>
                    </a:p>
                  </a:txBody>
                  <a:tcPr anchor="ctr">
                    <a:solidFill>
                      <a:schemeClr val="accent6">
                        <a:lumMod val="20000"/>
                        <a:lumOff val="80000"/>
                      </a:schemeClr>
                    </a:solidFill>
                  </a:tcPr>
                </a:tc>
                <a:tc>
                  <a:txBody>
                    <a:bodyPr/>
                    <a:lstStyle/>
                    <a:p>
                      <a:pPr algn="l"/>
                      <a:r>
                        <a:rPr lang="en-GB" sz="1600" dirty="0">
                          <a:solidFill>
                            <a:schemeClr val="tx1"/>
                          </a:solidFill>
                          <a:latin typeface="Century Gothic" panose="020B0502020202020204" pitchFamily="34" charset="0"/>
                        </a:rPr>
                        <a:t>Achieving  future financial freedom</a:t>
                      </a:r>
                    </a:p>
                  </a:txBody>
                  <a:tcPr anchor="ctr">
                    <a:solidFill>
                      <a:schemeClr val="accent6">
                        <a:lumMod val="20000"/>
                        <a:lumOff val="80000"/>
                      </a:schemeClr>
                    </a:solidFill>
                  </a:tcPr>
                </a:tc>
                <a:extLst>
                  <a:ext uri="{0D108BD9-81ED-4DB2-BD59-A6C34878D82A}">
                    <a16:rowId xmlns:a16="http://schemas.microsoft.com/office/drawing/2014/main" val="2700380618"/>
                  </a:ext>
                </a:extLst>
              </a:tr>
              <a:tr h="3611873">
                <a:tc>
                  <a:txBody>
                    <a:bodyPr/>
                    <a:lstStyle/>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Stick to a budget</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Work to increase income</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Understand household income statement – prioritise</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Consult a financial advisor</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Take insurance </a:t>
                      </a:r>
                    </a:p>
                  </a:txBody>
                  <a:tcPr>
                    <a:solidFill>
                      <a:srgbClr val="E2F0D9"/>
                    </a:solidFill>
                  </a:tcPr>
                </a:tc>
                <a:tc>
                  <a:txBody>
                    <a:bodyPr/>
                    <a:lstStyle/>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Invest for long-term</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Take insurance</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Use good debt</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Review assets and liabilities.</a:t>
                      </a:r>
                    </a:p>
                    <a:p>
                      <a:pPr>
                        <a:buClr>
                          <a:srgbClr val="000000"/>
                        </a:buClr>
                      </a:pPr>
                      <a:endParaRPr lang="en-GB" sz="1600" dirty="0">
                        <a:solidFill>
                          <a:schemeClr val="tx1"/>
                        </a:solidFill>
                        <a:latin typeface="Century Gothic" panose="020B0502020202020204" pitchFamily="34" charset="0"/>
                      </a:endParaRPr>
                    </a:p>
                  </a:txBody>
                  <a:tcPr>
                    <a:solidFill>
                      <a:srgbClr val="FFFFFF"/>
                    </a:solidFill>
                  </a:tcPr>
                </a:tc>
                <a:tc>
                  <a:txBody>
                    <a:bodyPr/>
                    <a:lstStyle/>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Financial Literacy</a:t>
                      </a:r>
                    </a:p>
                    <a:p>
                      <a:pPr marL="0" indent="0">
                        <a:buClr>
                          <a:srgbClr val="000000"/>
                        </a:buClr>
                        <a:buFont typeface="Arial" panose="020B0604020202020204" pitchFamily="34" charset="0"/>
                        <a:buNone/>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Take control of your finances</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Adjust habits, reinforce good habits</a:t>
                      </a:r>
                    </a:p>
                  </a:txBody>
                  <a:tcPr>
                    <a:solidFill>
                      <a:schemeClr val="accent6">
                        <a:lumMod val="20000"/>
                        <a:lumOff val="80000"/>
                      </a:schemeClr>
                    </a:solidFill>
                  </a:tcPr>
                </a:tc>
                <a:tc>
                  <a:txBody>
                    <a:bodyPr/>
                    <a:lstStyle/>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Retirement planning</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r>
                        <a:rPr lang="en-GB" sz="1600" dirty="0">
                          <a:solidFill>
                            <a:schemeClr val="tx1"/>
                          </a:solidFill>
                          <a:latin typeface="Century Gothic" panose="020B0502020202020204" pitchFamily="34" charset="0"/>
                        </a:rPr>
                        <a:t>Habitual, multi-year commitments.</a:t>
                      </a: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marL="285750" indent="-285750">
                        <a:buClr>
                          <a:srgbClr val="000000"/>
                        </a:buClr>
                        <a:buFont typeface="Arial" panose="020B0604020202020204" pitchFamily="34" charset="0"/>
                        <a:buChar char="•"/>
                      </a:pPr>
                      <a:endParaRPr lang="en-GB" sz="1600" dirty="0">
                        <a:solidFill>
                          <a:schemeClr val="tx1"/>
                        </a:solidFill>
                        <a:latin typeface="Century Gothic" panose="020B0502020202020204" pitchFamily="34" charset="0"/>
                      </a:endParaRPr>
                    </a:p>
                    <a:p>
                      <a:pPr>
                        <a:buClr>
                          <a:srgbClr val="000000"/>
                        </a:buClr>
                      </a:pPr>
                      <a:endParaRPr lang="en-GB" sz="1600" dirty="0">
                        <a:solidFill>
                          <a:schemeClr val="tx1"/>
                        </a:solidFill>
                        <a:latin typeface="Century Gothic" panose="020B0502020202020204" pitchFamily="34" charset="0"/>
                      </a:endParaRPr>
                    </a:p>
                  </a:txBody>
                  <a:tcPr>
                    <a:solidFill>
                      <a:srgbClr val="FFFFFF"/>
                    </a:solidFill>
                  </a:tcPr>
                </a:tc>
                <a:extLst>
                  <a:ext uri="{0D108BD9-81ED-4DB2-BD59-A6C34878D82A}">
                    <a16:rowId xmlns:a16="http://schemas.microsoft.com/office/drawing/2014/main" val="2433988799"/>
                  </a:ext>
                </a:extLst>
              </a:tr>
            </a:tbl>
          </a:graphicData>
        </a:graphic>
      </p:graphicFrame>
    </p:spTree>
    <p:extLst>
      <p:ext uri="{BB962C8B-B14F-4D97-AF65-F5344CB8AC3E}">
        <p14:creationId xmlns:p14="http://schemas.microsoft.com/office/powerpoint/2010/main" val="3546147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3"/>
          <a:stretch>
            <a:fillRect/>
          </a:stretch>
        </p:blipFill>
        <p:spPr>
          <a:xfrm>
            <a:off x="172097" y="16626"/>
            <a:ext cx="621625" cy="835695"/>
          </a:xfrm>
          <a:prstGeom prst="rect">
            <a:avLst/>
          </a:prstGeom>
        </p:spPr>
      </p:pic>
      <p:sp>
        <p:nvSpPr>
          <p:cNvPr id="2" name="Title 1">
            <a:extLst>
              <a:ext uri="{FF2B5EF4-FFF2-40B4-BE49-F238E27FC236}">
                <a16:creationId xmlns:a16="http://schemas.microsoft.com/office/drawing/2014/main" id="{018704B7-8D6B-5154-50B6-20E345615E3C}"/>
              </a:ext>
            </a:extLst>
          </p:cNvPr>
          <p:cNvSpPr>
            <a:spLocks noGrp="1"/>
          </p:cNvSpPr>
          <p:nvPr>
            <p:ph type="title"/>
          </p:nvPr>
        </p:nvSpPr>
        <p:spPr>
          <a:xfrm>
            <a:off x="838200" y="51117"/>
            <a:ext cx="11263789" cy="943990"/>
          </a:xfrm>
        </p:spPr>
        <p:txBody>
          <a:bodyPr vert="horz" lIns="91440" tIns="45720" rIns="91440" bIns="45720" rtlCol="0" anchor="ctr">
            <a:normAutofit/>
          </a:bodyPr>
          <a:lstStyle/>
          <a:p>
            <a:r>
              <a:rPr lang="en-US" sz="2400" b="1" dirty="0">
                <a:latin typeface="Century Gothic" panose="020B0502020202020204" pitchFamily="34" charset="0"/>
              </a:rPr>
              <a:t>Setting oneself up for financial wellness in retirement</a:t>
            </a:r>
            <a:endParaRPr lang="en-ZW" sz="2400" b="1" dirty="0">
              <a:latin typeface="Century Gothic" panose="020B0502020202020204" pitchFamily="34" charset="0"/>
            </a:endParaRPr>
          </a:p>
        </p:txBody>
      </p:sp>
      <p:pic>
        <p:nvPicPr>
          <p:cNvPr id="8" name="Picture 7" descr="48th ZAPF Annual General Meeting and Conference Presentations ...">
            <a:extLst>
              <a:ext uri="{FF2B5EF4-FFF2-40B4-BE49-F238E27FC236}">
                <a16:creationId xmlns:a16="http://schemas.microsoft.com/office/drawing/2014/main" id="{E6DE9D08-EEF4-EDB5-7728-73BA0524A3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10051961" y="0"/>
            <a:ext cx="2050028" cy="978715"/>
          </a:xfrm>
          <a:prstGeom prst="rect">
            <a:avLst/>
          </a:prstGeom>
          <a:noFill/>
        </p:spPr>
      </p:pic>
      <p:graphicFrame>
        <p:nvGraphicFramePr>
          <p:cNvPr id="9" name="Diagram 8">
            <a:extLst>
              <a:ext uri="{FF2B5EF4-FFF2-40B4-BE49-F238E27FC236}">
                <a16:creationId xmlns:a16="http://schemas.microsoft.com/office/drawing/2014/main" id="{90B9D976-ECD4-9C2A-6625-BBDE1D83348C}"/>
              </a:ext>
            </a:extLst>
          </p:cNvPr>
          <p:cNvGraphicFramePr/>
          <p:nvPr>
            <p:extLst>
              <p:ext uri="{D42A27DB-BD31-4B8C-83A1-F6EECF244321}">
                <p14:modId xmlns:p14="http://schemas.microsoft.com/office/powerpoint/2010/main" val="2718646269"/>
              </p:ext>
            </p:extLst>
          </p:nvPr>
        </p:nvGraphicFramePr>
        <p:xfrm>
          <a:off x="90012" y="752568"/>
          <a:ext cx="6096001" cy="5902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Graphic 10" descr="Piggy Bank with solid fill">
            <a:extLst>
              <a:ext uri="{FF2B5EF4-FFF2-40B4-BE49-F238E27FC236}">
                <a16:creationId xmlns:a16="http://schemas.microsoft.com/office/drawing/2014/main" id="{FF14935A-382B-22D4-E7D9-250598C9CD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3235" y="2069093"/>
            <a:ext cx="636568" cy="636568"/>
          </a:xfrm>
          <a:prstGeom prst="rect">
            <a:avLst/>
          </a:prstGeom>
        </p:spPr>
      </p:pic>
      <p:pic>
        <p:nvPicPr>
          <p:cNvPr id="17" name="Graphic 16" descr="Abacus with solid fill">
            <a:extLst>
              <a:ext uri="{FF2B5EF4-FFF2-40B4-BE49-F238E27FC236}">
                <a16:creationId xmlns:a16="http://schemas.microsoft.com/office/drawing/2014/main" id="{F6B56137-9C50-B877-5FAD-8579B175AF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9306" y="1171112"/>
            <a:ext cx="538894" cy="538894"/>
          </a:xfrm>
          <a:prstGeom prst="rect">
            <a:avLst/>
          </a:prstGeom>
        </p:spPr>
      </p:pic>
      <p:pic>
        <p:nvPicPr>
          <p:cNvPr id="6" name="Graphic 5" descr="Shield Tick with solid fill">
            <a:extLst>
              <a:ext uri="{FF2B5EF4-FFF2-40B4-BE49-F238E27FC236}">
                <a16:creationId xmlns:a16="http://schemas.microsoft.com/office/drawing/2014/main" id="{F0AD183D-C80B-2DF5-75CB-37FC30ACBF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6752" y="2993756"/>
            <a:ext cx="636568" cy="636568"/>
          </a:xfrm>
          <a:prstGeom prst="rect">
            <a:avLst/>
          </a:prstGeom>
        </p:spPr>
      </p:pic>
      <p:pic>
        <p:nvPicPr>
          <p:cNvPr id="12" name="Graphic 11" descr="Bar graph with upward trend with solid fill">
            <a:extLst>
              <a:ext uri="{FF2B5EF4-FFF2-40B4-BE49-F238E27FC236}">
                <a16:creationId xmlns:a16="http://schemas.microsoft.com/office/drawing/2014/main" id="{0158F14A-EC98-B72C-31EF-B4467ECFEF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3235" y="4858145"/>
            <a:ext cx="617796" cy="617796"/>
          </a:xfrm>
          <a:prstGeom prst="rect">
            <a:avLst/>
          </a:prstGeom>
        </p:spPr>
      </p:pic>
      <p:pic>
        <p:nvPicPr>
          <p:cNvPr id="14" name="Graphic 13" descr="Daily calendar with solid fill">
            <a:extLst>
              <a:ext uri="{FF2B5EF4-FFF2-40B4-BE49-F238E27FC236}">
                <a16:creationId xmlns:a16="http://schemas.microsoft.com/office/drawing/2014/main" id="{DFEF9CA9-2B95-F7D0-1990-431586C2045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9487" y="5794695"/>
            <a:ext cx="617796" cy="617796"/>
          </a:xfrm>
          <a:prstGeom prst="rect">
            <a:avLst/>
          </a:prstGeom>
        </p:spPr>
      </p:pic>
      <p:pic>
        <p:nvPicPr>
          <p:cNvPr id="16" name="Graphic 15" descr="Loan with solid fill">
            <a:extLst>
              <a:ext uri="{FF2B5EF4-FFF2-40B4-BE49-F238E27FC236}">
                <a16:creationId xmlns:a16="http://schemas.microsoft.com/office/drawing/2014/main" id="{945430A3-335E-7236-5515-02027CF26BA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37660" y="3964672"/>
            <a:ext cx="617797" cy="617797"/>
          </a:xfrm>
          <a:prstGeom prst="rect">
            <a:avLst/>
          </a:prstGeom>
        </p:spPr>
      </p:pic>
      <p:pic>
        <p:nvPicPr>
          <p:cNvPr id="27" name="Picture 26">
            <a:extLst>
              <a:ext uri="{FF2B5EF4-FFF2-40B4-BE49-F238E27FC236}">
                <a16:creationId xmlns:a16="http://schemas.microsoft.com/office/drawing/2014/main" id="{67A90567-4C17-0364-0E47-5CDA6D660D32}"/>
              </a:ext>
              <a:ext uri="{C183D7F6-B498-43B3-948B-1728B52AA6E4}">
                <adec:decorative xmlns:adec="http://schemas.microsoft.com/office/drawing/2017/decorative" val="1"/>
              </a:ext>
            </a:extLst>
          </p:cNvPr>
          <p:cNvPicPr>
            <a:picLocks noChangeAspect="1"/>
          </p:cNvPicPr>
          <p:nvPr/>
        </p:nvPicPr>
        <p:blipFill rotWithShape="1">
          <a:blip r:embed="rId22"/>
          <a:srcRect l="19874" r="12864"/>
          <a:stretch/>
        </p:blipFill>
        <p:spPr>
          <a:xfrm>
            <a:off x="6355488" y="978715"/>
            <a:ext cx="5643377" cy="5593403"/>
          </a:xfrm>
          <a:prstGeom prst="rect">
            <a:avLst/>
          </a:prstGeom>
        </p:spPr>
      </p:pic>
    </p:spTree>
    <p:extLst>
      <p:ext uri="{BB962C8B-B14F-4D97-AF65-F5344CB8AC3E}">
        <p14:creationId xmlns:p14="http://schemas.microsoft.com/office/powerpoint/2010/main" val="165634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000"/>
            <a:lum/>
          </a:blip>
          <a:srcRect/>
          <a:stretch>
            <a:fillRect t="2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C176B-DB4B-B882-AEE7-6212AA51029B}"/>
              </a:ext>
            </a:extLst>
          </p:cNvPr>
          <p:cNvPicPr>
            <a:picLocks noChangeAspect="1"/>
          </p:cNvPicPr>
          <p:nvPr/>
        </p:nvPicPr>
        <p:blipFill>
          <a:blip r:embed="rId3"/>
          <a:stretch>
            <a:fillRect/>
          </a:stretch>
        </p:blipFill>
        <p:spPr>
          <a:xfrm>
            <a:off x="164578" y="108069"/>
            <a:ext cx="621625" cy="835695"/>
          </a:xfrm>
          <a:prstGeom prst="rect">
            <a:avLst/>
          </a:prstGeom>
        </p:spPr>
      </p:pic>
      <p:pic>
        <p:nvPicPr>
          <p:cNvPr id="74" name="Picture 2" descr="48th ZAPF Annual General Meeting and Conference Presentations ...">
            <a:extLst>
              <a:ext uri="{FF2B5EF4-FFF2-40B4-BE49-F238E27FC236}">
                <a16:creationId xmlns:a16="http://schemas.microsoft.com/office/drawing/2014/main" id="{E989156A-BDE3-D112-0A87-E3C811D85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826378" y="0"/>
            <a:ext cx="2287334" cy="1092771"/>
          </a:xfrm>
          <a:prstGeom prst="rect">
            <a:avLst/>
          </a:prstGeom>
          <a:noFill/>
        </p:spPr>
      </p:pic>
      <p:sp>
        <p:nvSpPr>
          <p:cNvPr id="7" name="Title 1">
            <a:extLst>
              <a:ext uri="{FF2B5EF4-FFF2-40B4-BE49-F238E27FC236}">
                <a16:creationId xmlns:a16="http://schemas.microsoft.com/office/drawing/2014/main" id="{3C939B6E-38DA-F7AA-B797-E008968A64F4}"/>
              </a:ext>
            </a:extLst>
          </p:cNvPr>
          <p:cNvSpPr txBox="1">
            <a:spLocks/>
          </p:cNvSpPr>
          <p:nvPr/>
        </p:nvSpPr>
        <p:spPr>
          <a:xfrm>
            <a:off x="742602" y="3344486"/>
            <a:ext cx="2726575" cy="599586"/>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rPr>
              <a:t>Alone or with others</a:t>
            </a:r>
            <a:endParaRPr kumimoji="0" lang="en-ZW"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81745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3"/>
          <a:stretch>
            <a:fillRect/>
          </a:stretch>
        </p:blipFill>
        <p:spPr>
          <a:xfrm>
            <a:off x="172097" y="0"/>
            <a:ext cx="621625" cy="835695"/>
          </a:xfrm>
          <a:prstGeom prst="rect">
            <a:avLst/>
          </a:prstGeom>
        </p:spPr>
      </p:pic>
      <p:pic>
        <p:nvPicPr>
          <p:cNvPr id="8" name="Picture 7" descr="48th ZAPF Annual General Meeting and Conference Presentations ...">
            <a:extLst>
              <a:ext uri="{FF2B5EF4-FFF2-40B4-BE49-F238E27FC236}">
                <a16:creationId xmlns:a16="http://schemas.microsoft.com/office/drawing/2014/main" id="{E6DE9D08-EEF4-EDB5-7728-73BA0524A3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10051961" y="0"/>
            <a:ext cx="2050028" cy="978715"/>
          </a:xfrm>
          <a:prstGeom prst="rect">
            <a:avLst/>
          </a:prstGeom>
          <a:noFill/>
        </p:spPr>
      </p:pic>
      <p:graphicFrame>
        <p:nvGraphicFramePr>
          <p:cNvPr id="2" name="Content Placeholder 3">
            <a:extLst>
              <a:ext uri="{FF2B5EF4-FFF2-40B4-BE49-F238E27FC236}">
                <a16:creationId xmlns:a16="http://schemas.microsoft.com/office/drawing/2014/main" id="{9E707FF9-EB73-B7BD-497A-809A09B6B6BC}"/>
              </a:ext>
            </a:extLst>
          </p:cNvPr>
          <p:cNvGraphicFramePr>
            <a:graphicFrameLocks/>
          </p:cNvGraphicFramePr>
          <p:nvPr>
            <p:extLst>
              <p:ext uri="{D42A27DB-BD31-4B8C-83A1-F6EECF244321}">
                <p14:modId xmlns:p14="http://schemas.microsoft.com/office/powerpoint/2010/main" val="2221141699"/>
              </p:ext>
            </p:extLst>
          </p:nvPr>
        </p:nvGraphicFramePr>
        <p:xfrm>
          <a:off x="668266" y="756457"/>
          <a:ext cx="5777389" cy="51384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Arrow: Down 3">
            <a:extLst>
              <a:ext uri="{FF2B5EF4-FFF2-40B4-BE49-F238E27FC236}">
                <a16:creationId xmlns:a16="http://schemas.microsoft.com/office/drawing/2014/main" id="{4658435E-3EAE-18BE-D10B-B69328B94C4B}"/>
              </a:ext>
            </a:extLst>
          </p:cNvPr>
          <p:cNvSpPr/>
          <p:nvPr/>
        </p:nvSpPr>
        <p:spPr>
          <a:xfrm>
            <a:off x="3192085" y="2601886"/>
            <a:ext cx="394871" cy="1502011"/>
          </a:xfrm>
          <a:prstGeom prst="downArrow">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B0F15D7-767D-662B-9C91-D788C5182916}"/>
              </a:ext>
            </a:extLst>
          </p:cNvPr>
          <p:cNvSpPr txBox="1"/>
          <p:nvPr/>
        </p:nvSpPr>
        <p:spPr>
          <a:xfrm>
            <a:off x="947650" y="189364"/>
            <a:ext cx="1050222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latin typeface="Century Gothic" panose="020B0502020202020204" pitchFamily="34" charset="0"/>
              </a:rPr>
              <a:t>Always better pooling with others..</a:t>
            </a:r>
            <a:endParaRPr kumimoji="0" lang="en-US"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26E3A95F-1C0D-422D-7080-C2A333192F22}"/>
              </a:ext>
            </a:extLst>
          </p:cNvPr>
          <p:cNvGrpSpPr/>
          <p:nvPr/>
        </p:nvGrpSpPr>
        <p:grpSpPr>
          <a:xfrm>
            <a:off x="2320806" y="4070578"/>
            <a:ext cx="339801" cy="814647"/>
            <a:chOff x="3500843" y="1367074"/>
            <a:chExt cx="586808" cy="742573"/>
          </a:xfrm>
        </p:grpSpPr>
        <p:sp>
          <p:nvSpPr>
            <p:cNvPr id="9" name="Arrow: Right 8">
              <a:extLst>
                <a:ext uri="{FF2B5EF4-FFF2-40B4-BE49-F238E27FC236}">
                  <a16:creationId xmlns:a16="http://schemas.microsoft.com/office/drawing/2014/main" id="{42F97FBA-5A51-99B1-EE5B-31E333C970F3}"/>
                </a:ext>
              </a:extLst>
            </p:cNvPr>
            <p:cNvSpPr/>
            <p:nvPr/>
          </p:nvSpPr>
          <p:spPr>
            <a:xfrm rot="2700000">
              <a:off x="3435976" y="1457972"/>
              <a:ext cx="742573" cy="56077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ZA" dirty="0"/>
            </a:p>
          </p:txBody>
        </p:sp>
        <p:sp>
          <p:nvSpPr>
            <p:cNvPr id="10" name="Arrow: Right 4">
              <a:extLst>
                <a:ext uri="{FF2B5EF4-FFF2-40B4-BE49-F238E27FC236}">
                  <a16:creationId xmlns:a16="http://schemas.microsoft.com/office/drawing/2014/main" id="{202B8A72-CEC5-4EEE-0B1F-C132556EA368}"/>
                </a:ext>
              </a:extLst>
            </p:cNvPr>
            <p:cNvSpPr txBox="1"/>
            <p:nvPr/>
          </p:nvSpPr>
          <p:spPr>
            <a:xfrm rot="2700000">
              <a:off x="3480889" y="1488128"/>
              <a:ext cx="515086" cy="4751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p:txBody>
        </p:sp>
      </p:grpSp>
      <p:sp>
        <p:nvSpPr>
          <p:cNvPr id="11" name="Arrow: Down 10">
            <a:extLst>
              <a:ext uri="{FF2B5EF4-FFF2-40B4-BE49-F238E27FC236}">
                <a16:creationId xmlns:a16="http://schemas.microsoft.com/office/drawing/2014/main" id="{52FF809D-C6FF-F99D-9F6A-4C959F64F829}"/>
              </a:ext>
            </a:extLst>
          </p:cNvPr>
          <p:cNvSpPr/>
          <p:nvPr/>
        </p:nvSpPr>
        <p:spPr>
          <a:xfrm rot="10800000">
            <a:off x="3520448" y="2593572"/>
            <a:ext cx="394870" cy="1421643"/>
          </a:xfrm>
          <a:prstGeom prst="downArrow">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ED238791-FBCE-6310-ACC1-BBCA798AEB17}"/>
              </a:ext>
            </a:extLst>
          </p:cNvPr>
          <p:cNvGrpSpPr/>
          <p:nvPr/>
        </p:nvGrpSpPr>
        <p:grpSpPr>
          <a:xfrm>
            <a:off x="2220108" y="1986741"/>
            <a:ext cx="394871" cy="729683"/>
            <a:chOff x="3578578" y="3228576"/>
            <a:chExt cx="533843" cy="675773"/>
          </a:xfrm>
        </p:grpSpPr>
        <p:sp>
          <p:nvSpPr>
            <p:cNvPr id="13" name="Arrow: Right 12">
              <a:extLst>
                <a:ext uri="{FF2B5EF4-FFF2-40B4-BE49-F238E27FC236}">
                  <a16:creationId xmlns:a16="http://schemas.microsoft.com/office/drawing/2014/main" id="{90F92253-99A7-9D53-53BF-CB6E20A0A848}"/>
                </a:ext>
              </a:extLst>
            </p:cNvPr>
            <p:cNvSpPr/>
            <p:nvPr/>
          </p:nvSpPr>
          <p:spPr>
            <a:xfrm rot="8006765">
              <a:off x="3507613" y="3299541"/>
              <a:ext cx="675773" cy="53384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ZA" dirty="0"/>
            </a:p>
          </p:txBody>
        </p:sp>
        <p:sp>
          <p:nvSpPr>
            <p:cNvPr id="14" name="Arrow: Right 4">
              <a:extLst>
                <a:ext uri="{FF2B5EF4-FFF2-40B4-BE49-F238E27FC236}">
                  <a16:creationId xmlns:a16="http://schemas.microsoft.com/office/drawing/2014/main" id="{332D9CA0-3EC6-7F9A-D088-22207AA112E2}"/>
                </a:ext>
              </a:extLst>
            </p:cNvPr>
            <p:cNvSpPr txBox="1"/>
            <p:nvPr/>
          </p:nvSpPr>
          <p:spPr>
            <a:xfrm rot="18806765">
              <a:off x="3642756" y="3348173"/>
              <a:ext cx="515620" cy="3203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p:txBody>
        </p:sp>
      </p:grpSp>
      <p:sp>
        <p:nvSpPr>
          <p:cNvPr id="16" name="Content Placeholder 15">
            <a:extLst>
              <a:ext uri="{FF2B5EF4-FFF2-40B4-BE49-F238E27FC236}">
                <a16:creationId xmlns:a16="http://schemas.microsoft.com/office/drawing/2014/main" id="{125F17F9-3DEC-2729-C4B5-96CEAC059A6B}"/>
              </a:ext>
            </a:extLst>
          </p:cNvPr>
          <p:cNvSpPr>
            <a:spLocks noGrp="1"/>
          </p:cNvSpPr>
          <p:nvPr>
            <p:ph idx="1"/>
          </p:nvPr>
        </p:nvSpPr>
        <p:spPr>
          <a:xfrm>
            <a:off x="6816422" y="1526364"/>
            <a:ext cx="4039983" cy="4351338"/>
          </a:xfrm>
        </p:spPr>
        <p:txBody>
          <a:bodyPr>
            <a:normAutofit fontScale="62500" lnSpcReduction="20000"/>
          </a:bodyPr>
          <a:lstStyle/>
          <a:p>
            <a:r>
              <a:rPr lang="en-ZA" dirty="0">
                <a:latin typeface="Century Gothic" panose="020B0502020202020204" pitchFamily="34" charset="0"/>
              </a:rPr>
              <a:t>Pensions provide income replacement (or cushion) after exit from active employment</a:t>
            </a:r>
          </a:p>
          <a:p>
            <a:r>
              <a:rPr lang="en-ZA" dirty="0">
                <a:latin typeface="Century Gothic" panose="020B0502020202020204" pitchFamily="34" charset="0"/>
              </a:rPr>
              <a:t>It is often suboptimal to invest alone</a:t>
            </a:r>
          </a:p>
          <a:p>
            <a:r>
              <a:rPr lang="en-ZA" dirty="0">
                <a:latin typeface="Century Gothic" panose="020B0502020202020204" pitchFamily="34" charset="0"/>
              </a:rPr>
              <a:t>Pooling in pension schemes allows access to bigger diverse assets</a:t>
            </a:r>
          </a:p>
          <a:p>
            <a:r>
              <a:rPr lang="en-ZA" dirty="0">
                <a:latin typeface="Century Gothic" panose="020B0502020202020204" pitchFamily="34" charset="0"/>
              </a:rPr>
              <a:t>Pooling distributes risk (longevity, disability, loss o bread winner)</a:t>
            </a:r>
          </a:p>
          <a:p>
            <a:r>
              <a:rPr lang="en-ZA" dirty="0">
                <a:latin typeface="Century Gothic" panose="020B0502020202020204" pitchFamily="34" charset="0"/>
              </a:rPr>
              <a:t>Pooling can be at scheme, sector, industry or product level</a:t>
            </a:r>
          </a:p>
          <a:p>
            <a:endParaRPr lang="en-ZA" dirty="0">
              <a:latin typeface="Century Gothic" panose="020B0502020202020204" pitchFamily="34" charset="0"/>
            </a:endParaRPr>
          </a:p>
          <a:p>
            <a:pPr marL="0" indent="0">
              <a:buNone/>
            </a:pPr>
            <a:endParaRPr lang="en-ZA" dirty="0">
              <a:latin typeface="Century Gothic" panose="020B0502020202020204" pitchFamily="34" charset="0"/>
            </a:endParaRPr>
          </a:p>
          <a:p>
            <a:pPr marL="0" indent="0">
              <a:buNone/>
            </a:pPr>
            <a:r>
              <a:rPr lang="en-ZA" sz="2100" i="1" dirty="0">
                <a:latin typeface="Century Gothic" panose="020B0502020202020204" pitchFamily="34" charset="0"/>
              </a:rPr>
              <a:t>IMF ‘ Engagement on Pension Issues surveillance ..Issue 4, 2022’</a:t>
            </a:r>
          </a:p>
        </p:txBody>
      </p:sp>
    </p:spTree>
    <p:extLst>
      <p:ext uri="{BB962C8B-B14F-4D97-AF65-F5344CB8AC3E}">
        <p14:creationId xmlns:p14="http://schemas.microsoft.com/office/powerpoint/2010/main" val="358086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000"/>
            <a:lum/>
          </a:blip>
          <a:srcRect/>
          <a:stretch>
            <a:fillRect t="2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C176B-DB4B-B882-AEE7-6212AA51029B}"/>
              </a:ext>
            </a:extLst>
          </p:cNvPr>
          <p:cNvPicPr>
            <a:picLocks noChangeAspect="1"/>
          </p:cNvPicPr>
          <p:nvPr/>
        </p:nvPicPr>
        <p:blipFill>
          <a:blip r:embed="rId3"/>
          <a:stretch>
            <a:fillRect/>
          </a:stretch>
        </p:blipFill>
        <p:spPr>
          <a:xfrm>
            <a:off x="164578" y="108069"/>
            <a:ext cx="621625" cy="835695"/>
          </a:xfrm>
          <a:prstGeom prst="rect">
            <a:avLst/>
          </a:prstGeom>
        </p:spPr>
      </p:pic>
      <p:pic>
        <p:nvPicPr>
          <p:cNvPr id="74" name="Picture 2" descr="48th ZAPF Annual General Meeting and Conference Presentations ...">
            <a:extLst>
              <a:ext uri="{FF2B5EF4-FFF2-40B4-BE49-F238E27FC236}">
                <a16:creationId xmlns:a16="http://schemas.microsoft.com/office/drawing/2014/main" id="{E989156A-BDE3-D112-0A87-E3C811D85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826378" y="0"/>
            <a:ext cx="2287334" cy="1092771"/>
          </a:xfrm>
          <a:prstGeom prst="rect">
            <a:avLst/>
          </a:prstGeom>
          <a:noFill/>
        </p:spPr>
      </p:pic>
      <p:sp>
        <p:nvSpPr>
          <p:cNvPr id="8" name="Title 1">
            <a:extLst>
              <a:ext uri="{FF2B5EF4-FFF2-40B4-BE49-F238E27FC236}">
                <a16:creationId xmlns:a16="http://schemas.microsoft.com/office/drawing/2014/main" id="{28165709-8650-4915-B8C1-E9AE73481233}"/>
              </a:ext>
            </a:extLst>
          </p:cNvPr>
          <p:cNvSpPr txBox="1">
            <a:spLocks/>
          </p:cNvSpPr>
          <p:nvPr/>
        </p:nvSpPr>
        <p:spPr>
          <a:xfrm>
            <a:off x="7999599" y="4250570"/>
            <a:ext cx="2726575" cy="599586"/>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ZW"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rPr>
              <a:t>Access to goods and services</a:t>
            </a:r>
          </a:p>
        </p:txBody>
      </p:sp>
    </p:spTree>
    <p:extLst>
      <p:ext uri="{BB962C8B-B14F-4D97-AF65-F5344CB8AC3E}">
        <p14:creationId xmlns:p14="http://schemas.microsoft.com/office/powerpoint/2010/main" val="354842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a:extLst>
              <a:ext uri="{FF2B5EF4-FFF2-40B4-BE49-F238E27FC236}">
                <a16:creationId xmlns:a16="http://schemas.microsoft.com/office/drawing/2014/main" id="{C89AE722-0AE1-BBEE-F78A-1B71FC121B71}"/>
              </a:ext>
            </a:extLst>
          </p:cNvPr>
          <p:cNvSpPr txBox="1"/>
          <p:nvPr/>
        </p:nvSpPr>
        <p:spPr>
          <a:xfrm>
            <a:off x="6769570" y="774418"/>
            <a:ext cx="4771178" cy="1160110"/>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kumimoji="0" lang="en-US"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Financial wellness and access to goods and services</a:t>
            </a:r>
          </a:p>
        </p:txBody>
      </p:sp>
      <p:pic>
        <p:nvPicPr>
          <p:cNvPr id="2" name="Picture 4" descr="Well-Being Wheel | Western Wellness | Western Michigan University">
            <a:extLst>
              <a:ext uri="{FF2B5EF4-FFF2-40B4-BE49-F238E27FC236}">
                <a16:creationId xmlns:a16="http://schemas.microsoft.com/office/drawing/2014/main" id="{37D6EC24-DA83-DE6E-627F-C92BE3847B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199" y="652458"/>
            <a:ext cx="5440195" cy="5440195"/>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a:noFill/>
          <a:extLst>
            <a:ext uri="{909E8E84-426E-40DD-AFC4-6F175D3DCCD1}">
              <a14:hiddenFill xmlns:a14="http://schemas.microsoft.com/office/drawing/2010/main">
                <a:solidFill>
                  <a:srgbClr val="FFFFFF"/>
                </a:solidFill>
              </a14:hiddenFill>
            </a:ext>
          </a:extLst>
        </p:spPr>
      </p:pic>
      <p:sp>
        <p:nvSpPr>
          <p:cNvPr id="24" name="Arc 23">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C36601A1-22DB-25DC-209B-6A98D63CA7B0}"/>
              </a:ext>
            </a:extLst>
          </p:cNvPr>
          <p:cNvSpPr>
            <a:spLocks noGrp="1"/>
          </p:cNvSpPr>
          <p:nvPr>
            <p:ph idx="1"/>
          </p:nvPr>
        </p:nvSpPr>
        <p:spPr>
          <a:xfrm>
            <a:off x="6769570" y="1825625"/>
            <a:ext cx="4771178" cy="4388908"/>
          </a:xfrm>
        </p:spPr>
        <p:txBody>
          <a:bodyPr vert="horz" lIns="91440" tIns="45720" rIns="91440" bIns="45720" rtlCol="0">
            <a:normAutofit/>
          </a:bodyPr>
          <a:lstStyle/>
          <a:p>
            <a:pPr marL="0"/>
            <a:endParaRPr lang="en-US" sz="1800" b="1" dirty="0">
              <a:latin typeface="Century Gothic" panose="020B0502020202020204" pitchFamily="34" charset="0"/>
            </a:endParaRPr>
          </a:p>
          <a:p>
            <a:pPr marL="0"/>
            <a:r>
              <a:rPr lang="en-US" sz="1800" b="1" dirty="0">
                <a:latin typeface="Century Gothic" panose="020B0502020202020204" pitchFamily="34" charset="0"/>
              </a:rPr>
              <a:t>Financial wellness is enhanced when:</a:t>
            </a:r>
          </a:p>
          <a:p>
            <a:pPr marL="285750"/>
            <a:r>
              <a:rPr lang="en-US" sz="1800" dirty="0">
                <a:latin typeface="Century Gothic" panose="020B0502020202020204" pitchFamily="34" charset="0"/>
              </a:rPr>
              <a:t> Savings are harnessed into bigger investments that uplift quality of life</a:t>
            </a:r>
          </a:p>
          <a:p>
            <a:pPr marL="285750"/>
            <a:r>
              <a:rPr lang="en-US" sz="1800" dirty="0">
                <a:latin typeface="Century Gothic" panose="020B0502020202020204" pitchFamily="34" charset="0"/>
              </a:rPr>
              <a:t>Local assets are gathered and harnessed for more efficient capital allocation</a:t>
            </a:r>
          </a:p>
          <a:p>
            <a:pPr marL="285750"/>
            <a:r>
              <a:rPr lang="en-US" sz="1800" dirty="0">
                <a:latin typeface="Century Gothic" panose="020B0502020202020204" pitchFamily="34" charset="0"/>
              </a:rPr>
              <a:t>Households, communities and economies pool savings to optimize capital formation and invest in larger projects.</a:t>
            </a:r>
          </a:p>
          <a:p>
            <a:pPr marL="0"/>
            <a:r>
              <a:rPr lang="en-US" sz="1800" b="1" dirty="0">
                <a:latin typeface="Century Gothic" panose="020B0502020202020204" pitchFamily="34" charset="0"/>
              </a:rPr>
              <a:t>Greater savings support sustainable development and financial wellness in the broader sense</a:t>
            </a:r>
            <a:endParaRPr lang="en-US" sz="1800" dirty="0">
              <a:latin typeface="Century Gothic" panose="020B0502020202020204" pitchFamily="34" charset="0"/>
            </a:endParaRPr>
          </a:p>
          <a:p>
            <a:pPr marL="0"/>
            <a:endParaRPr lang="en-US" sz="1800" dirty="0">
              <a:effectLst/>
              <a:latin typeface="Century Gothic" panose="020B0502020202020204" pitchFamily="34" charset="0"/>
            </a:endParaRPr>
          </a:p>
        </p:txBody>
      </p:sp>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4"/>
          <a:stretch>
            <a:fillRect/>
          </a:stretch>
        </p:blipFill>
        <p:spPr>
          <a:xfrm>
            <a:off x="172097" y="0"/>
            <a:ext cx="621625" cy="835695"/>
          </a:xfrm>
          <a:prstGeom prst="rect">
            <a:avLst/>
          </a:prstGeom>
        </p:spPr>
      </p:pic>
      <p:pic>
        <p:nvPicPr>
          <p:cNvPr id="8" name="Picture 7" descr="48th ZAPF Annual General Meeting and Conference Presentations ...">
            <a:extLst>
              <a:ext uri="{FF2B5EF4-FFF2-40B4-BE49-F238E27FC236}">
                <a16:creationId xmlns:a16="http://schemas.microsoft.com/office/drawing/2014/main" id="{E6DE9D08-EEF4-EDB5-7728-73BA0524A3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07" b="23833"/>
          <a:stretch/>
        </p:blipFill>
        <p:spPr bwMode="auto">
          <a:xfrm>
            <a:off x="10051961" y="0"/>
            <a:ext cx="2050028" cy="978715"/>
          </a:xfrm>
          <a:prstGeom prst="rect">
            <a:avLst/>
          </a:prstGeom>
          <a:noFill/>
        </p:spPr>
      </p:pic>
    </p:spTree>
    <p:extLst>
      <p:ext uri="{BB962C8B-B14F-4D97-AF65-F5344CB8AC3E}">
        <p14:creationId xmlns:p14="http://schemas.microsoft.com/office/powerpoint/2010/main" val="390035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Data 4">
            <a:extLst>
              <a:ext uri="{FF2B5EF4-FFF2-40B4-BE49-F238E27FC236}">
                <a16:creationId xmlns:a16="http://schemas.microsoft.com/office/drawing/2014/main" id="{67D4DE95-8A6C-78EE-DF71-A65350A3578B}"/>
              </a:ext>
            </a:extLst>
          </p:cNvPr>
          <p:cNvSpPr/>
          <p:nvPr/>
        </p:nvSpPr>
        <p:spPr>
          <a:xfrm>
            <a:off x="-1800462" y="0"/>
            <a:ext cx="2413305" cy="6858000"/>
          </a:xfrm>
          <a:prstGeom prst="flowChartInputOut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A4137D93-D1B5-CC37-8282-8CC5E4FDA3F4}"/>
              </a:ext>
            </a:extLst>
          </p:cNvPr>
          <p:cNvSpPr>
            <a:spLocks noGrp="1"/>
          </p:cNvSpPr>
          <p:nvPr>
            <p:ph idx="1"/>
          </p:nvPr>
        </p:nvSpPr>
        <p:spPr>
          <a:xfrm>
            <a:off x="3565697" y="3161036"/>
            <a:ext cx="3809875" cy="1005520"/>
          </a:xfrm>
        </p:spPr>
        <p:txBody>
          <a:bodyPr>
            <a:normAutofit/>
          </a:bodyPr>
          <a:lstStyle/>
          <a:p>
            <a:pPr marL="0" indent="0">
              <a:buClr>
                <a:srgbClr val="000000"/>
              </a:buClr>
              <a:buSzPct val="118000"/>
              <a:buNone/>
            </a:pPr>
            <a:r>
              <a:rPr lang="en-ZW" sz="4000" b="1" dirty="0">
                <a:latin typeface="Century Gothic" panose="020B0502020202020204" pitchFamily="34" charset="0"/>
              </a:rPr>
              <a:t>Thank you</a:t>
            </a:r>
          </a:p>
          <a:p>
            <a:pPr marL="0" indent="0">
              <a:buNone/>
            </a:pPr>
            <a:endParaRPr lang="en-ZW" sz="4000" dirty="0"/>
          </a:p>
        </p:txBody>
      </p:sp>
      <p:pic>
        <p:nvPicPr>
          <p:cNvPr id="7" name="Picture 6">
            <a:extLst>
              <a:ext uri="{FF2B5EF4-FFF2-40B4-BE49-F238E27FC236}">
                <a16:creationId xmlns:a16="http://schemas.microsoft.com/office/drawing/2014/main" id="{74DF0F5A-508F-D2C8-C514-23E2C21944FE}"/>
              </a:ext>
            </a:extLst>
          </p:cNvPr>
          <p:cNvPicPr>
            <a:picLocks noChangeAspect="1"/>
          </p:cNvPicPr>
          <p:nvPr/>
        </p:nvPicPr>
        <p:blipFill>
          <a:blip r:embed="rId3"/>
          <a:stretch>
            <a:fillRect/>
          </a:stretch>
        </p:blipFill>
        <p:spPr>
          <a:xfrm>
            <a:off x="227112" y="569336"/>
            <a:ext cx="621625" cy="835695"/>
          </a:xfrm>
          <a:prstGeom prst="rect">
            <a:avLst/>
          </a:prstGeom>
        </p:spPr>
      </p:pic>
      <p:pic>
        <p:nvPicPr>
          <p:cNvPr id="4" name="Picture 3" descr="48th ZAPF Annual General Meeting and Conference Presentations ...">
            <a:extLst>
              <a:ext uri="{FF2B5EF4-FFF2-40B4-BE49-F238E27FC236}">
                <a16:creationId xmlns:a16="http://schemas.microsoft.com/office/drawing/2014/main" id="{C75DCC2B-B754-7E24-07D7-DF337F080B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456747" y="526209"/>
            <a:ext cx="2050028" cy="978715"/>
          </a:xfrm>
          <a:prstGeom prst="rect">
            <a:avLst/>
          </a:prstGeom>
          <a:noFill/>
        </p:spPr>
      </p:pic>
    </p:spTree>
    <p:extLst>
      <p:ext uri="{BB962C8B-B14F-4D97-AF65-F5344CB8AC3E}">
        <p14:creationId xmlns:p14="http://schemas.microsoft.com/office/powerpoint/2010/main" val="1343146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000"/>
            <a:lum/>
          </a:blip>
          <a:srcRect/>
          <a:stretch>
            <a:fillRect t="2000" b="-10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B9970D-1C31-625B-4320-4CD74DE9FDC0}"/>
              </a:ext>
            </a:extLst>
          </p:cNvPr>
          <p:cNvSpPr>
            <a:spLocks noGrp="1"/>
          </p:cNvSpPr>
          <p:nvPr>
            <p:ph type="title"/>
          </p:nvPr>
        </p:nvSpPr>
        <p:spPr>
          <a:xfrm>
            <a:off x="1753990" y="1221970"/>
            <a:ext cx="2726575" cy="599586"/>
          </a:xfrm>
          <a:solidFill>
            <a:schemeClr val="accent6">
              <a:lumMod val="20000"/>
              <a:lumOff val="80000"/>
              <a:alpha val="68000"/>
            </a:schemeClr>
          </a:solidFill>
        </p:spPr>
        <p:txBody>
          <a:bodyPr>
            <a:noAutofit/>
          </a:bodyPr>
          <a:lstStyle/>
          <a:p>
            <a:r>
              <a:rPr lang="en-US" sz="1800" dirty="0">
                <a:solidFill>
                  <a:srgbClr val="007434"/>
                </a:solidFill>
                <a:latin typeface="Century Gothic" panose="020B0502020202020204" pitchFamily="34" charset="0"/>
              </a:rPr>
              <a:t>Life, work and financial wellness </a:t>
            </a:r>
            <a:endParaRPr lang="en-ZW" sz="1800" dirty="0">
              <a:solidFill>
                <a:srgbClr val="007434"/>
              </a:solidFill>
              <a:latin typeface="Century Gothic" panose="020B0502020202020204" pitchFamily="34" charset="0"/>
            </a:endParaRPr>
          </a:p>
        </p:txBody>
      </p:sp>
      <p:pic>
        <p:nvPicPr>
          <p:cNvPr id="2" name="Picture 1">
            <a:extLst>
              <a:ext uri="{FF2B5EF4-FFF2-40B4-BE49-F238E27FC236}">
                <a16:creationId xmlns:a16="http://schemas.microsoft.com/office/drawing/2014/main" id="{4CCC176B-DB4B-B882-AEE7-6212AA51029B}"/>
              </a:ext>
            </a:extLst>
          </p:cNvPr>
          <p:cNvPicPr>
            <a:picLocks noChangeAspect="1"/>
          </p:cNvPicPr>
          <p:nvPr/>
        </p:nvPicPr>
        <p:blipFill>
          <a:blip r:embed="rId3"/>
          <a:stretch>
            <a:fillRect/>
          </a:stretch>
        </p:blipFill>
        <p:spPr>
          <a:xfrm>
            <a:off x="164578" y="108069"/>
            <a:ext cx="621625" cy="835695"/>
          </a:xfrm>
          <a:prstGeom prst="rect">
            <a:avLst/>
          </a:prstGeom>
        </p:spPr>
      </p:pic>
      <p:pic>
        <p:nvPicPr>
          <p:cNvPr id="74" name="Picture 2" descr="48th ZAPF Annual General Meeting and Conference Presentations ...">
            <a:extLst>
              <a:ext uri="{FF2B5EF4-FFF2-40B4-BE49-F238E27FC236}">
                <a16:creationId xmlns:a16="http://schemas.microsoft.com/office/drawing/2014/main" id="{E989156A-BDE3-D112-0A87-E3C811D85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826378" y="0"/>
            <a:ext cx="2287334" cy="1092771"/>
          </a:xfrm>
          <a:prstGeom prst="rect">
            <a:avLst/>
          </a:prstGeom>
          <a:noFill/>
        </p:spPr>
      </p:pic>
      <p:sp>
        <p:nvSpPr>
          <p:cNvPr id="3" name="Title 1">
            <a:extLst>
              <a:ext uri="{FF2B5EF4-FFF2-40B4-BE49-F238E27FC236}">
                <a16:creationId xmlns:a16="http://schemas.microsoft.com/office/drawing/2014/main" id="{87916129-95B5-1939-90DB-607D80D4345E}"/>
              </a:ext>
            </a:extLst>
          </p:cNvPr>
          <p:cNvSpPr txBox="1">
            <a:spLocks/>
          </p:cNvSpPr>
          <p:nvPr/>
        </p:nvSpPr>
        <p:spPr>
          <a:xfrm>
            <a:off x="9146758" y="1064019"/>
            <a:ext cx="2726575" cy="673332"/>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007434"/>
                </a:solidFill>
                <a:latin typeface="Century Gothic" panose="020B0502020202020204" pitchFamily="34" charset="0"/>
              </a:rPr>
              <a:t>Key considerations by members</a:t>
            </a:r>
            <a:endParaRPr lang="en-ZW" sz="1800" dirty="0">
              <a:solidFill>
                <a:srgbClr val="007434"/>
              </a:solidFill>
              <a:latin typeface="Century Gothic" panose="020B0502020202020204" pitchFamily="34" charset="0"/>
            </a:endParaRPr>
          </a:p>
        </p:txBody>
      </p:sp>
      <p:sp>
        <p:nvSpPr>
          <p:cNvPr id="4" name="Title 1">
            <a:extLst>
              <a:ext uri="{FF2B5EF4-FFF2-40B4-BE49-F238E27FC236}">
                <a16:creationId xmlns:a16="http://schemas.microsoft.com/office/drawing/2014/main" id="{228ABB21-0748-E36C-3BA0-F184861D1474}"/>
              </a:ext>
            </a:extLst>
          </p:cNvPr>
          <p:cNvSpPr txBox="1">
            <a:spLocks/>
          </p:cNvSpPr>
          <p:nvPr/>
        </p:nvSpPr>
        <p:spPr>
          <a:xfrm>
            <a:off x="9552739" y="2637901"/>
            <a:ext cx="2287334" cy="599586"/>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007434"/>
                </a:solidFill>
                <a:latin typeface="Century Gothic" panose="020B0502020202020204" pitchFamily="34" charset="0"/>
              </a:rPr>
              <a:t>Spending now or saving for later?</a:t>
            </a:r>
            <a:endParaRPr lang="en-ZW" sz="1800" dirty="0">
              <a:solidFill>
                <a:srgbClr val="007434"/>
              </a:solidFill>
              <a:latin typeface="Century Gothic" panose="020B0502020202020204" pitchFamily="34" charset="0"/>
            </a:endParaRPr>
          </a:p>
        </p:txBody>
      </p:sp>
      <p:sp>
        <p:nvSpPr>
          <p:cNvPr id="7" name="Title 1">
            <a:extLst>
              <a:ext uri="{FF2B5EF4-FFF2-40B4-BE49-F238E27FC236}">
                <a16:creationId xmlns:a16="http://schemas.microsoft.com/office/drawing/2014/main" id="{3C939B6E-38DA-F7AA-B797-E008968A64F4}"/>
              </a:ext>
            </a:extLst>
          </p:cNvPr>
          <p:cNvSpPr txBox="1">
            <a:spLocks/>
          </p:cNvSpPr>
          <p:nvPr/>
        </p:nvSpPr>
        <p:spPr>
          <a:xfrm>
            <a:off x="742602" y="3344486"/>
            <a:ext cx="2726575" cy="599586"/>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007434"/>
                </a:solidFill>
                <a:latin typeface="Century Gothic" panose="020B0502020202020204" pitchFamily="34" charset="0"/>
              </a:rPr>
              <a:t>Alone or with others</a:t>
            </a:r>
            <a:endParaRPr lang="en-ZW" sz="1800" dirty="0">
              <a:solidFill>
                <a:srgbClr val="007434"/>
              </a:solidFill>
              <a:latin typeface="Century Gothic" panose="020B0502020202020204" pitchFamily="34" charset="0"/>
            </a:endParaRPr>
          </a:p>
        </p:txBody>
      </p:sp>
      <p:sp>
        <p:nvSpPr>
          <p:cNvPr id="8" name="Title 1">
            <a:extLst>
              <a:ext uri="{FF2B5EF4-FFF2-40B4-BE49-F238E27FC236}">
                <a16:creationId xmlns:a16="http://schemas.microsoft.com/office/drawing/2014/main" id="{28165709-8650-4915-B8C1-E9AE73481233}"/>
              </a:ext>
            </a:extLst>
          </p:cNvPr>
          <p:cNvSpPr txBox="1">
            <a:spLocks/>
          </p:cNvSpPr>
          <p:nvPr/>
        </p:nvSpPr>
        <p:spPr>
          <a:xfrm>
            <a:off x="8365363" y="3992876"/>
            <a:ext cx="2726575" cy="599586"/>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W" sz="1800" dirty="0">
                <a:solidFill>
                  <a:srgbClr val="007434"/>
                </a:solidFill>
                <a:latin typeface="Century Gothic" panose="020B0502020202020204" pitchFamily="34" charset="0"/>
              </a:rPr>
              <a:t>Access to goods and services</a:t>
            </a:r>
          </a:p>
        </p:txBody>
      </p:sp>
      <p:sp>
        <p:nvSpPr>
          <p:cNvPr id="9" name="Title 1">
            <a:extLst>
              <a:ext uri="{FF2B5EF4-FFF2-40B4-BE49-F238E27FC236}">
                <a16:creationId xmlns:a16="http://schemas.microsoft.com/office/drawing/2014/main" id="{67CE2DD3-465F-71EF-C487-6AF50A781A52}"/>
              </a:ext>
            </a:extLst>
          </p:cNvPr>
          <p:cNvSpPr txBox="1">
            <a:spLocks/>
          </p:cNvSpPr>
          <p:nvPr/>
        </p:nvSpPr>
        <p:spPr>
          <a:xfrm>
            <a:off x="838200" y="79201"/>
            <a:ext cx="11263789" cy="943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Century Gothic" panose="020B0502020202020204" pitchFamily="34" charset="0"/>
              </a:rPr>
              <a:t>Outline</a:t>
            </a:r>
            <a:endParaRPr lang="en-ZW" sz="2400" b="1" dirty="0">
              <a:latin typeface="Century Gothic" panose="020B0502020202020204" pitchFamily="34" charset="0"/>
            </a:endParaRPr>
          </a:p>
        </p:txBody>
      </p:sp>
    </p:spTree>
    <p:extLst>
      <p:ext uri="{BB962C8B-B14F-4D97-AF65-F5344CB8AC3E}">
        <p14:creationId xmlns:p14="http://schemas.microsoft.com/office/powerpoint/2010/main" val="102552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000"/>
            <a:lum/>
          </a:blip>
          <a:srcRect/>
          <a:stretch>
            <a:fillRect t="2000" b="-10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B9970D-1C31-625B-4320-4CD74DE9FDC0}"/>
              </a:ext>
            </a:extLst>
          </p:cNvPr>
          <p:cNvSpPr>
            <a:spLocks noGrp="1"/>
          </p:cNvSpPr>
          <p:nvPr>
            <p:ph type="title"/>
          </p:nvPr>
        </p:nvSpPr>
        <p:spPr>
          <a:xfrm>
            <a:off x="1596043" y="573578"/>
            <a:ext cx="2726575" cy="599586"/>
          </a:xfrm>
          <a:solidFill>
            <a:schemeClr val="accent6">
              <a:lumMod val="20000"/>
              <a:lumOff val="80000"/>
              <a:alpha val="68000"/>
            </a:schemeClr>
          </a:solidFill>
        </p:spPr>
        <p:txBody>
          <a:bodyPr>
            <a:noAutofit/>
          </a:bodyPr>
          <a:lstStyle/>
          <a:p>
            <a:r>
              <a:rPr lang="en-US" sz="2400" dirty="0">
                <a:solidFill>
                  <a:srgbClr val="007434"/>
                </a:solidFill>
                <a:latin typeface="Century Gothic" panose="020B0502020202020204" pitchFamily="34" charset="0"/>
              </a:rPr>
              <a:t>Life, work and financial wellness </a:t>
            </a:r>
            <a:endParaRPr lang="en-ZW" sz="2400" dirty="0">
              <a:solidFill>
                <a:srgbClr val="007434"/>
              </a:solidFill>
              <a:latin typeface="Century Gothic" panose="020B0502020202020204" pitchFamily="34" charset="0"/>
            </a:endParaRPr>
          </a:p>
        </p:txBody>
      </p:sp>
      <p:pic>
        <p:nvPicPr>
          <p:cNvPr id="2" name="Picture 1">
            <a:extLst>
              <a:ext uri="{FF2B5EF4-FFF2-40B4-BE49-F238E27FC236}">
                <a16:creationId xmlns:a16="http://schemas.microsoft.com/office/drawing/2014/main" id="{4CCC176B-DB4B-B882-AEE7-6212AA51029B}"/>
              </a:ext>
            </a:extLst>
          </p:cNvPr>
          <p:cNvPicPr>
            <a:picLocks noChangeAspect="1"/>
          </p:cNvPicPr>
          <p:nvPr/>
        </p:nvPicPr>
        <p:blipFill>
          <a:blip r:embed="rId3"/>
          <a:stretch>
            <a:fillRect/>
          </a:stretch>
        </p:blipFill>
        <p:spPr>
          <a:xfrm>
            <a:off x="164578" y="108069"/>
            <a:ext cx="621625" cy="835695"/>
          </a:xfrm>
          <a:prstGeom prst="rect">
            <a:avLst/>
          </a:prstGeom>
        </p:spPr>
      </p:pic>
      <p:pic>
        <p:nvPicPr>
          <p:cNvPr id="74" name="Picture 2" descr="48th ZAPF Annual General Meeting and Conference Presentations ...">
            <a:extLst>
              <a:ext uri="{FF2B5EF4-FFF2-40B4-BE49-F238E27FC236}">
                <a16:creationId xmlns:a16="http://schemas.microsoft.com/office/drawing/2014/main" id="{E989156A-BDE3-D112-0A87-E3C811D85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826378" y="0"/>
            <a:ext cx="2287334" cy="1092771"/>
          </a:xfrm>
          <a:prstGeom prst="rect">
            <a:avLst/>
          </a:prstGeom>
          <a:noFill/>
        </p:spPr>
      </p:pic>
    </p:spTree>
    <p:extLst>
      <p:ext uri="{BB962C8B-B14F-4D97-AF65-F5344CB8AC3E}">
        <p14:creationId xmlns:p14="http://schemas.microsoft.com/office/powerpoint/2010/main" val="366497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3"/>
          <a:stretch>
            <a:fillRect/>
          </a:stretch>
        </p:blipFill>
        <p:spPr>
          <a:xfrm>
            <a:off x="172097" y="0"/>
            <a:ext cx="621625" cy="835695"/>
          </a:xfrm>
          <a:prstGeom prst="rect">
            <a:avLst/>
          </a:prstGeom>
        </p:spPr>
      </p:pic>
      <p:sp>
        <p:nvSpPr>
          <p:cNvPr id="2" name="Title 1">
            <a:extLst>
              <a:ext uri="{FF2B5EF4-FFF2-40B4-BE49-F238E27FC236}">
                <a16:creationId xmlns:a16="http://schemas.microsoft.com/office/drawing/2014/main" id="{018704B7-8D6B-5154-50B6-20E345615E3C}"/>
              </a:ext>
            </a:extLst>
          </p:cNvPr>
          <p:cNvSpPr>
            <a:spLocks noGrp="1"/>
          </p:cNvSpPr>
          <p:nvPr>
            <p:ph type="title"/>
          </p:nvPr>
        </p:nvSpPr>
        <p:spPr>
          <a:xfrm>
            <a:off x="838201" y="79201"/>
            <a:ext cx="5105400" cy="943990"/>
          </a:xfrm>
        </p:spPr>
        <p:txBody>
          <a:bodyPr>
            <a:normAutofit/>
          </a:bodyPr>
          <a:lstStyle/>
          <a:p>
            <a:r>
              <a:rPr lang="en-US" sz="2400" b="1" dirty="0">
                <a:latin typeface="Century Gothic" panose="020B0502020202020204" pitchFamily="34" charset="0"/>
              </a:rPr>
              <a:t>Financial Wellness?</a:t>
            </a:r>
            <a:endParaRPr lang="en-ZW" sz="2400" b="1" dirty="0">
              <a:latin typeface="Century Gothic" panose="020B0502020202020204" pitchFamily="34" charset="0"/>
            </a:endParaRPr>
          </a:p>
        </p:txBody>
      </p:sp>
      <p:pic>
        <p:nvPicPr>
          <p:cNvPr id="8" name="Picture 7" descr="48th ZAPF Annual General Meeting and Conference Presentations ...">
            <a:extLst>
              <a:ext uri="{FF2B5EF4-FFF2-40B4-BE49-F238E27FC236}">
                <a16:creationId xmlns:a16="http://schemas.microsoft.com/office/drawing/2014/main" id="{E6DE9D08-EEF4-EDB5-7728-73BA0524A3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10051961" y="0"/>
            <a:ext cx="2050028" cy="978715"/>
          </a:xfrm>
          <a:prstGeom prst="rect">
            <a:avLst/>
          </a:prstGeom>
          <a:noFill/>
        </p:spPr>
      </p:pic>
      <p:pic>
        <p:nvPicPr>
          <p:cNvPr id="18" name="Graphic 17" descr="Teacher with solid fill">
            <a:extLst>
              <a:ext uri="{FF2B5EF4-FFF2-40B4-BE49-F238E27FC236}">
                <a16:creationId xmlns:a16="http://schemas.microsoft.com/office/drawing/2014/main" id="{DB8207DA-7182-9894-0239-178AD8606B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5543" y="2313613"/>
            <a:ext cx="914400" cy="914400"/>
          </a:xfrm>
          <a:prstGeom prst="rect">
            <a:avLst/>
          </a:prstGeom>
        </p:spPr>
      </p:pic>
      <p:pic>
        <p:nvPicPr>
          <p:cNvPr id="1028" name="Picture 4" descr="Well-Being Wheel | Western Wellness | Western Michigan University">
            <a:extLst>
              <a:ext uri="{FF2B5EF4-FFF2-40B4-BE49-F238E27FC236}">
                <a16:creationId xmlns:a16="http://schemas.microsoft.com/office/drawing/2014/main" id="{2F3872F2-6655-9F2E-8C19-622038ED90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5080" y="426720"/>
            <a:ext cx="6858000" cy="65633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512928-1512-8FDE-EE7C-CB4DA3332497}"/>
              </a:ext>
            </a:extLst>
          </p:cNvPr>
          <p:cNvSpPr txBox="1"/>
          <p:nvPr/>
        </p:nvSpPr>
        <p:spPr>
          <a:xfrm>
            <a:off x="665615" y="1710577"/>
            <a:ext cx="4469344" cy="1200329"/>
          </a:xfrm>
          <a:prstGeom prst="rect">
            <a:avLst/>
          </a:prstGeom>
          <a:noFill/>
        </p:spPr>
        <p:txBody>
          <a:bodyPr wrap="square" rtlCol="0">
            <a:spAutoFit/>
          </a:bodyPr>
          <a:lstStyle/>
          <a:p>
            <a:r>
              <a:rPr lang="en-GB" dirty="0">
                <a:latin typeface="Century Gothic" panose="020B0502020202020204" pitchFamily="34" charset="0"/>
              </a:rPr>
              <a:t>Financial wellness is your </a:t>
            </a:r>
            <a:r>
              <a:rPr lang="en-GB" b="1" dirty="0">
                <a:latin typeface="Century Gothic" panose="020B0502020202020204" pitchFamily="34" charset="0"/>
              </a:rPr>
              <a:t>ability</a:t>
            </a:r>
            <a:r>
              <a:rPr lang="en-GB" dirty="0">
                <a:latin typeface="Century Gothic" panose="020B0502020202020204" pitchFamily="34" charset="0"/>
              </a:rPr>
              <a:t> to live </a:t>
            </a:r>
            <a:r>
              <a:rPr lang="en-GB" b="1" dirty="0">
                <a:latin typeface="Century Gothic" panose="020B0502020202020204" pitchFamily="34" charset="0"/>
              </a:rPr>
              <a:t>within your means</a:t>
            </a:r>
            <a:r>
              <a:rPr lang="en-GB" dirty="0">
                <a:latin typeface="Century Gothic" panose="020B0502020202020204" pitchFamily="34" charset="0"/>
              </a:rPr>
              <a:t> and manage your money in a way that gives you </a:t>
            </a:r>
            <a:r>
              <a:rPr lang="en-GB" b="1" dirty="0">
                <a:latin typeface="Century Gothic" panose="020B0502020202020204" pitchFamily="34" charset="0"/>
              </a:rPr>
              <a:t>peace of mind - </a:t>
            </a:r>
            <a:r>
              <a:rPr lang="en-GB" i="1" dirty="0">
                <a:latin typeface="Century Gothic" panose="020B0502020202020204" pitchFamily="34" charset="0"/>
              </a:rPr>
              <a:t>Lynchburg</a:t>
            </a:r>
          </a:p>
        </p:txBody>
      </p:sp>
      <p:sp>
        <p:nvSpPr>
          <p:cNvPr id="7" name="TextBox 6">
            <a:extLst>
              <a:ext uri="{FF2B5EF4-FFF2-40B4-BE49-F238E27FC236}">
                <a16:creationId xmlns:a16="http://schemas.microsoft.com/office/drawing/2014/main" id="{1D6066BB-38EE-5972-1D35-FE29F350EC1E}"/>
              </a:ext>
            </a:extLst>
          </p:cNvPr>
          <p:cNvSpPr txBox="1"/>
          <p:nvPr/>
        </p:nvSpPr>
        <p:spPr>
          <a:xfrm>
            <a:off x="685007" y="3159764"/>
            <a:ext cx="4469344" cy="1200329"/>
          </a:xfrm>
          <a:prstGeom prst="rect">
            <a:avLst/>
          </a:prstGeom>
          <a:noFill/>
        </p:spPr>
        <p:txBody>
          <a:bodyPr wrap="square" rtlCol="0">
            <a:spAutoFit/>
          </a:bodyPr>
          <a:lstStyle/>
          <a:p>
            <a:r>
              <a:rPr lang="en-GB" dirty="0">
                <a:latin typeface="Century Gothic" panose="020B0502020202020204" pitchFamily="34" charset="0"/>
              </a:rPr>
              <a:t>Learning and practising how to </a:t>
            </a:r>
            <a:r>
              <a:rPr lang="en-GB" b="1" dirty="0">
                <a:latin typeface="Century Gothic" panose="020B0502020202020204" pitchFamily="34" charset="0"/>
              </a:rPr>
              <a:t>budget</a:t>
            </a:r>
            <a:r>
              <a:rPr lang="en-GB" dirty="0">
                <a:latin typeface="Century Gothic" panose="020B0502020202020204" pitchFamily="34" charset="0"/>
              </a:rPr>
              <a:t>, use (</a:t>
            </a:r>
            <a:r>
              <a:rPr lang="en-GB" i="1" dirty="0">
                <a:latin typeface="Century Gothic" panose="020B0502020202020204" pitchFamily="34" charset="0"/>
              </a:rPr>
              <a:t>good</a:t>
            </a:r>
            <a:r>
              <a:rPr lang="en-GB" dirty="0">
                <a:latin typeface="Century Gothic" panose="020B0502020202020204" pitchFamily="34" charset="0"/>
              </a:rPr>
              <a:t>) </a:t>
            </a:r>
            <a:r>
              <a:rPr lang="en-GB" b="1" dirty="0">
                <a:latin typeface="Century Gothic" panose="020B0502020202020204" pitchFamily="34" charset="0"/>
              </a:rPr>
              <a:t>debt</a:t>
            </a:r>
            <a:r>
              <a:rPr lang="en-GB" dirty="0">
                <a:latin typeface="Century Gothic" panose="020B0502020202020204" pitchFamily="34" charset="0"/>
              </a:rPr>
              <a:t>, </a:t>
            </a:r>
            <a:r>
              <a:rPr lang="en-GB" b="1" dirty="0">
                <a:latin typeface="Century Gothic" panose="020B0502020202020204" pitchFamily="34" charset="0"/>
              </a:rPr>
              <a:t>save</a:t>
            </a:r>
            <a:r>
              <a:rPr lang="en-GB" dirty="0">
                <a:latin typeface="Century Gothic" panose="020B0502020202020204" pitchFamily="34" charset="0"/>
              </a:rPr>
              <a:t> enough, </a:t>
            </a:r>
            <a:r>
              <a:rPr lang="en-GB" b="1" dirty="0">
                <a:latin typeface="Century Gothic" panose="020B0502020202020204" pitchFamily="34" charset="0"/>
              </a:rPr>
              <a:t>investing properly</a:t>
            </a:r>
            <a:r>
              <a:rPr lang="en-GB" dirty="0">
                <a:latin typeface="Century Gothic" panose="020B0502020202020204" pitchFamily="34" charset="0"/>
              </a:rPr>
              <a:t> and use </a:t>
            </a:r>
            <a:r>
              <a:rPr lang="en-GB" b="1" dirty="0">
                <a:latin typeface="Century Gothic" panose="020B0502020202020204" pitchFamily="34" charset="0"/>
              </a:rPr>
              <a:t>insurance - </a:t>
            </a:r>
            <a:r>
              <a:rPr lang="en-GB" i="1" dirty="0">
                <a:latin typeface="Century Gothic" panose="020B0502020202020204" pitchFamily="34" charset="0"/>
              </a:rPr>
              <a:t>Forbes</a:t>
            </a:r>
          </a:p>
        </p:txBody>
      </p:sp>
      <p:sp>
        <p:nvSpPr>
          <p:cNvPr id="9" name="TextBox 8">
            <a:extLst>
              <a:ext uri="{FF2B5EF4-FFF2-40B4-BE49-F238E27FC236}">
                <a16:creationId xmlns:a16="http://schemas.microsoft.com/office/drawing/2014/main" id="{37FBE8CD-5FB3-812D-D1AB-E8D99A0F6737}"/>
              </a:ext>
            </a:extLst>
          </p:cNvPr>
          <p:cNvSpPr txBox="1"/>
          <p:nvPr/>
        </p:nvSpPr>
        <p:spPr>
          <a:xfrm>
            <a:off x="671147" y="4484260"/>
            <a:ext cx="4469344" cy="923330"/>
          </a:xfrm>
          <a:prstGeom prst="rect">
            <a:avLst/>
          </a:prstGeom>
          <a:noFill/>
        </p:spPr>
        <p:txBody>
          <a:bodyPr wrap="square" rtlCol="0">
            <a:spAutoFit/>
          </a:bodyPr>
          <a:lstStyle/>
          <a:p>
            <a:r>
              <a:rPr lang="en-GB" dirty="0">
                <a:latin typeface="Century Gothic" panose="020B0502020202020204" pitchFamily="34" charset="0"/>
              </a:rPr>
              <a:t>Being </a:t>
            </a:r>
            <a:r>
              <a:rPr lang="en-GB" b="1" dirty="0">
                <a:latin typeface="Century Gothic" panose="020B0502020202020204" pitchFamily="34" charset="0"/>
              </a:rPr>
              <a:t>in control of your money</a:t>
            </a:r>
            <a:r>
              <a:rPr lang="en-GB" dirty="0">
                <a:latin typeface="Century Gothic" panose="020B0502020202020204" pitchFamily="34" charset="0"/>
              </a:rPr>
              <a:t> and your money (or lack thereof) does not control you</a:t>
            </a:r>
            <a:r>
              <a:rPr lang="en-GB" b="1" dirty="0">
                <a:latin typeface="Century Gothic" panose="020B0502020202020204" pitchFamily="34" charset="0"/>
              </a:rPr>
              <a:t> – </a:t>
            </a:r>
            <a:r>
              <a:rPr lang="en-GB" i="1" dirty="0">
                <a:latin typeface="Century Gothic" panose="020B0502020202020204" pitchFamily="34" charset="0"/>
              </a:rPr>
              <a:t>Standard Bank</a:t>
            </a:r>
          </a:p>
        </p:txBody>
      </p:sp>
    </p:spTree>
    <p:extLst>
      <p:ext uri="{BB962C8B-B14F-4D97-AF65-F5344CB8AC3E}">
        <p14:creationId xmlns:p14="http://schemas.microsoft.com/office/powerpoint/2010/main" val="3531763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3"/>
          <a:stretch>
            <a:fillRect/>
          </a:stretch>
        </p:blipFill>
        <p:spPr>
          <a:xfrm>
            <a:off x="172097" y="0"/>
            <a:ext cx="621625" cy="835695"/>
          </a:xfrm>
          <a:prstGeom prst="rect">
            <a:avLst/>
          </a:prstGeom>
        </p:spPr>
      </p:pic>
      <p:sp>
        <p:nvSpPr>
          <p:cNvPr id="2" name="Title 1">
            <a:extLst>
              <a:ext uri="{FF2B5EF4-FFF2-40B4-BE49-F238E27FC236}">
                <a16:creationId xmlns:a16="http://schemas.microsoft.com/office/drawing/2014/main" id="{018704B7-8D6B-5154-50B6-20E345615E3C}"/>
              </a:ext>
            </a:extLst>
          </p:cNvPr>
          <p:cNvSpPr>
            <a:spLocks noGrp="1"/>
          </p:cNvSpPr>
          <p:nvPr>
            <p:ph type="title"/>
          </p:nvPr>
        </p:nvSpPr>
        <p:spPr>
          <a:xfrm>
            <a:off x="842772" y="173899"/>
            <a:ext cx="11263789" cy="943990"/>
          </a:xfrm>
        </p:spPr>
        <p:txBody>
          <a:bodyPr>
            <a:normAutofit/>
          </a:bodyPr>
          <a:lstStyle/>
          <a:p>
            <a:r>
              <a:rPr lang="en-ZW" sz="2400" b="1" dirty="0">
                <a:latin typeface="Century Gothic" panose="020B0502020202020204" pitchFamily="34" charset="0"/>
              </a:rPr>
              <a:t>From financial literacy to financial wellness</a:t>
            </a:r>
          </a:p>
        </p:txBody>
      </p:sp>
      <p:pic>
        <p:nvPicPr>
          <p:cNvPr id="3" name="Picture 2" descr="48th ZAPF Annual General Meeting and Conference Presentations ...">
            <a:extLst>
              <a:ext uri="{FF2B5EF4-FFF2-40B4-BE49-F238E27FC236}">
                <a16:creationId xmlns:a16="http://schemas.microsoft.com/office/drawing/2014/main" id="{FAF4C2E3-D881-7775-1FE3-C02AC185F8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10056533" y="-59250"/>
            <a:ext cx="2050028" cy="978715"/>
          </a:xfrm>
          <a:prstGeom prst="rect">
            <a:avLst/>
          </a:prstGeom>
          <a:noFill/>
        </p:spPr>
      </p:pic>
      <p:graphicFrame>
        <p:nvGraphicFramePr>
          <p:cNvPr id="9" name="Content Placeholder 8">
            <a:extLst>
              <a:ext uri="{FF2B5EF4-FFF2-40B4-BE49-F238E27FC236}">
                <a16:creationId xmlns:a16="http://schemas.microsoft.com/office/drawing/2014/main" id="{B0E772D5-D3F2-EB83-D4C2-AA4CF9F2391F}"/>
              </a:ext>
            </a:extLst>
          </p:cNvPr>
          <p:cNvGraphicFramePr>
            <a:graphicFrameLocks noGrp="1"/>
          </p:cNvGraphicFramePr>
          <p:nvPr>
            <p:ph idx="1"/>
            <p:extLst>
              <p:ext uri="{D42A27DB-BD31-4B8C-83A1-F6EECF244321}">
                <p14:modId xmlns:p14="http://schemas.microsoft.com/office/powerpoint/2010/main" val="4034196387"/>
              </p:ext>
            </p:extLst>
          </p:nvPr>
        </p:nvGraphicFramePr>
        <p:xfrm>
          <a:off x="842772" y="1977424"/>
          <a:ext cx="10515600" cy="361006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199446247"/>
                    </a:ext>
                  </a:extLst>
                </a:gridCol>
                <a:gridCol w="5257800">
                  <a:extLst>
                    <a:ext uri="{9D8B030D-6E8A-4147-A177-3AD203B41FA5}">
                      <a16:colId xmlns:a16="http://schemas.microsoft.com/office/drawing/2014/main" val="2500749752"/>
                    </a:ext>
                  </a:extLst>
                </a:gridCol>
              </a:tblGrid>
              <a:tr h="1080877">
                <a:tc>
                  <a:txBody>
                    <a:bodyPr/>
                    <a:lstStyle/>
                    <a:p>
                      <a:pPr algn="l"/>
                      <a:r>
                        <a:rPr lang="en-GB" sz="1800" dirty="0">
                          <a:solidFill>
                            <a:schemeClr val="tx1"/>
                          </a:solidFill>
                          <a:latin typeface="Century Gothic" panose="020B0502020202020204" pitchFamily="34" charset="0"/>
                        </a:rPr>
                        <a:t>Financial Literacy</a:t>
                      </a:r>
                    </a:p>
                  </a:txBody>
                  <a:tcPr anchor="ctr">
                    <a:solidFill>
                      <a:schemeClr val="accent6">
                        <a:lumMod val="20000"/>
                        <a:lumOff val="80000"/>
                      </a:schemeClr>
                    </a:solidFill>
                  </a:tcPr>
                </a:tc>
                <a:tc>
                  <a:txBody>
                    <a:bodyPr/>
                    <a:lstStyle/>
                    <a:p>
                      <a:pPr algn="l"/>
                      <a:r>
                        <a:rPr lang="en-GB" sz="1800" dirty="0">
                          <a:solidFill>
                            <a:schemeClr val="tx1"/>
                          </a:solidFill>
                          <a:latin typeface="Century Gothic" panose="020B0502020202020204" pitchFamily="34" charset="0"/>
                        </a:rPr>
                        <a:t>Financial Wellness</a:t>
                      </a:r>
                    </a:p>
                  </a:txBody>
                  <a:tcPr anchor="ctr">
                    <a:solidFill>
                      <a:schemeClr val="accent6">
                        <a:lumMod val="40000"/>
                        <a:lumOff val="60000"/>
                      </a:schemeClr>
                    </a:solidFill>
                  </a:tcPr>
                </a:tc>
                <a:extLst>
                  <a:ext uri="{0D108BD9-81ED-4DB2-BD59-A6C34878D82A}">
                    <a16:rowId xmlns:a16="http://schemas.microsoft.com/office/drawing/2014/main" val="2700380618"/>
                  </a:ext>
                </a:extLst>
              </a:tr>
              <a:tr h="2529191">
                <a:tc>
                  <a:txBody>
                    <a:bodyPr/>
                    <a:lstStyle/>
                    <a:p>
                      <a:endParaRPr lang="en-GB" sz="1800" dirty="0">
                        <a:solidFill>
                          <a:schemeClr val="tx1"/>
                        </a:solidFill>
                        <a:latin typeface="Century Gothic" panose="020B0502020202020204" pitchFamily="34" charset="0"/>
                      </a:endParaRPr>
                    </a:p>
                  </a:txBody>
                  <a:tcPr>
                    <a:solidFill>
                      <a:schemeClr val="accent6">
                        <a:lumMod val="20000"/>
                        <a:lumOff val="80000"/>
                      </a:schemeClr>
                    </a:solidFill>
                  </a:tcPr>
                </a:tc>
                <a:tc>
                  <a:txBody>
                    <a:bodyPr/>
                    <a:lstStyle/>
                    <a:p>
                      <a:endParaRPr lang="en-GB" sz="1800" dirty="0">
                        <a:solidFill>
                          <a:schemeClr val="tx1"/>
                        </a:solidFill>
                        <a:latin typeface="Century Gothic" panose="020B0502020202020204" pitchFamily="34" charset="0"/>
                      </a:endParaRPr>
                    </a:p>
                  </a:txBody>
                  <a:tcPr>
                    <a:solidFill>
                      <a:schemeClr val="accent6">
                        <a:lumMod val="40000"/>
                        <a:lumOff val="60000"/>
                      </a:schemeClr>
                    </a:solidFill>
                  </a:tcPr>
                </a:tc>
                <a:extLst>
                  <a:ext uri="{0D108BD9-81ED-4DB2-BD59-A6C34878D82A}">
                    <a16:rowId xmlns:a16="http://schemas.microsoft.com/office/drawing/2014/main" val="2433988799"/>
                  </a:ext>
                </a:extLst>
              </a:tr>
            </a:tbl>
          </a:graphicData>
        </a:graphic>
      </p:graphicFrame>
      <p:pic>
        <p:nvPicPr>
          <p:cNvPr id="13" name="Graphic 12" descr="Storytelling with solid fill">
            <a:extLst>
              <a:ext uri="{FF2B5EF4-FFF2-40B4-BE49-F238E27FC236}">
                <a16:creationId xmlns:a16="http://schemas.microsoft.com/office/drawing/2014/main" id="{E79554F7-A3C3-20D8-E7DE-B91FFFE77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4338" y="2037067"/>
            <a:ext cx="845464" cy="845464"/>
          </a:xfrm>
          <a:prstGeom prst="rect">
            <a:avLst/>
          </a:prstGeom>
        </p:spPr>
      </p:pic>
      <p:pic>
        <p:nvPicPr>
          <p:cNvPr id="17" name="Graphic 16" descr="Mining tools with solid fill">
            <a:extLst>
              <a:ext uri="{FF2B5EF4-FFF2-40B4-BE49-F238E27FC236}">
                <a16:creationId xmlns:a16="http://schemas.microsoft.com/office/drawing/2014/main" id="{F030DF55-FA57-C22C-5C0E-EA09A0EBCA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680" y="3087990"/>
            <a:ext cx="914400" cy="914400"/>
          </a:xfrm>
          <a:prstGeom prst="rect">
            <a:avLst/>
          </a:prstGeom>
        </p:spPr>
      </p:pic>
      <p:sp>
        <p:nvSpPr>
          <p:cNvPr id="18" name="TextBox 17">
            <a:extLst>
              <a:ext uri="{FF2B5EF4-FFF2-40B4-BE49-F238E27FC236}">
                <a16:creationId xmlns:a16="http://schemas.microsoft.com/office/drawing/2014/main" id="{E6780AB5-1087-80ED-1277-92D0D70DA14E}"/>
              </a:ext>
            </a:extLst>
          </p:cNvPr>
          <p:cNvSpPr txBox="1"/>
          <p:nvPr/>
        </p:nvSpPr>
        <p:spPr>
          <a:xfrm>
            <a:off x="2399260" y="3362165"/>
            <a:ext cx="292802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Concepts and tools available for managing money</a:t>
            </a:r>
          </a:p>
        </p:txBody>
      </p:sp>
      <p:pic>
        <p:nvPicPr>
          <p:cNvPr id="20" name="Graphic 19" descr="Cake slice with solid fill">
            <a:extLst>
              <a:ext uri="{FF2B5EF4-FFF2-40B4-BE49-F238E27FC236}">
                <a16:creationId xmlns:a16="http://schemas.microsoft.com/office/drawing/2014/main" id="{E59BF5B2-BC23-4757-72B9-68939C36B9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6455" y="4526898"/>
            <a:ext cx="914400" cy="914400"/>
          </a:xfrm>
          <a:prstGeom prst="rect">
            <a:avLst/>
          </a:prstGeom>
        </p:spPr>
      </p:pic>
      <p:sp>
        <p:nvSpPr>
          <p:cNvPr id="21" name="TextBox 20">
            <a:extLst>
              <a:ext uri="{FF2B5EF4-FFF2-40B4-BE49-F238E27FC236}">
                <a16:creationId xmlns:a16="http://schemas.microsoft.com/office/drawing/2014/main" id="{0EF66E95-1BFF-C9BB-9EA1-73AA0A08BEF2}"/>
              </a:ext>
            </a:extLst>
          </p:cNvPr>
          <p:cNvSpPr txBox="1"/>
          <p:nvPr/>
        </p:nvSpPr>
        <p:spPr>
          <a:xfrm>
            <a:off x="2399260" y="4614163"/>
            <a:ext cx="292802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Component of financial wellness</a:t>
            </a:r>
          </a:p>
        </p:txBody>
      </p:sp>
      <p:pic>
        <p:nvPicPr>
          <p:cNvPr id="23" name="Graphic 22" descr="Cake with solid fill">
            <a:extLst>
              <a:ext uri="{FF2B5EF4-FFF2-40B4-BE49-F238E27FC236}">
                <a16:creationId xmlns:a16="http://schemas.microsoft.com/office/drawing/2014/main" id="{EE9A2D9C-6B59-F239-36E9-DCBC97C8A5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56998" y="4480128"/>
            <a:ext cx="914400" cy="914400"/>
          </a:xfrm>
          <a:prstGeom prst="rect">
            <a:avLst/>
          </a:prstGeom>
        </p:spPr>
      </p:pic>
      <p:sp>
        <p:nvSpPr>
          <p:cNvPr id="24" name="TextBox 23">
            <a:extLst>
              <a:ext uri="{FF2B5EF4-FFF2-40B4-BE49-F238E27FC236}">
                <a16:creationId xmlns:a16="http://schemas.microsoft.com/office/drawing/2014/main" id="{AA0943D2-CB7C-92A7-5190-467F4F94EA45}"/>
              </a:ext>
            </a:extLst>
          </p:cNvPr>
          <p:cNvSpPr txBox="1"/>
          <p:nvPr/>
        </p:nvSpPr>
        <p:spPr>
          <a:xfrm>
            <a:off x="7873500" y="4614162"/>
            <a:ext cx="292802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B0502020202020204" pitchFamily="34" charset="0"/>
                <a:ea typeface="+mn-ea"/>
                <a:cs typeface="+mn-cs"/>
              </a:rPr>
              <a:t>Holistic approach to managing finances</a:t>
            </a:r>
          </a:p>
        </p:txBody>
      </p:sp>
      <p:pic>
        <p:nvPicPr>
          <p:cNvPr id="25" name="Graphic 24" descr="Upstairs with solid fill">
            <a:extLst>
              <a:ext uri="{FF2B5EF4-FFF2-40B4-BE49-F238E27FC236}">
                <a16:creationId xmlns:a16="http://schemas.microsoft.com/office/drawing/2014/main" id="{155399F6-11DF-946C-4EB7-9DE0FE6E50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56998" y="3087990"/>
            <a:ext cx="914400" cy="914400"/>
          </a:xfrm>
          <a:prstGeom prst="rect">
            <a:avLst/>
          </a:prstGeom>
        </p:spPr>
      </p:pic>
      <p:sp>
        <p:nvSpPr>
          <p:cNvPr id="27" name="TextBox 26">
            <a:extLst>
              <a:ext uri="{FF2B5EF4-FFF2-40B4-BE49-F238E27FC236}">
                <a16:creationId xmlns:a16="http://schemas.microsoft.com/office/drawing/2014/main" id="{82704286-8568-912D-40F7-354F48211EBF}"/>
              </a:ext>
            </a:extLst>
          </p:cNvPr>
          <p:cNvSpPr txBox="1"/>
          <p:nvPr/>
        </p:nvSpPr>
        <p:spPr>
          <a:xfrm>
            <a:off x="7644300" y="3413126"/>
            <a:ext cx="29280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B0502020202020204" pitchFamily="34" charset="0"/>
                <a:ea typeface="+mn-ea"/>
                <a:cs typeface="+mn-cs"/>
              </a:rPr>
              <a:t>Involves taking action</a:t>
            </a:r>
          </a:p>
        </p:txBody>
      </p:sp>
      <p:pic>
        <p:nvPicPr>
          <p:cNvPr id="29" name="Graphic 28" descr="Clipboard Checked with solid fill">
            <a:extLst>
              <a:ext uri="{FF2B5EF4-FFF2-40B4-BE49-F238E27FC236}">
                <a16:creationId xmlns:a16="http://schemas.microsoft.com/office/drawing/2014/main" id="{4ACEC143-9383-35B2-D4F7-87370D2954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56533" y="2037067"/>
            <a:ext cx="914400" cy="914400"/>
          </a:xfrm>
          <a:prstGeom prst="rect">
            <a:avLst/>
          </a:prstGeom>
        </p:spPr>
      </p:pic>
    </p:spTree>
    <p:extLst>
      <p:ext uri="{BB962C8B-B14F-4D97-AF65-F5344CB8AC3E}">
        <p14:creationId xmlns:p14="http://schemas.microsoft.com/office/powerpoint/2010/main" val="14383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000"/>
            <a:lum/>
          </a:blip>
          <a:srcRect/>
          <a:stretch>
            <a:fillRect t="2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C176B-DB4B-B882-AEE7-6212AA51029B}"/>
              </a:ext>
            </a:extLst>
          </p:cNvPr>
          <p:cNvPicPr>
            <a:picLocks noChangeAspect="1"/>
          </p:cNvPicPr>
          <p:nvPr/>
        </p:nvPicPr>
        <p:blipFill>
          <a:blip r:embed="rId3"/>
          <a:stretch>
            <a:fillRect/>
          </a:stretch>
        </p:blipFill>
        <p:spPr>
          <a:xfrm>
            <a:off x="164578" y="108069"/>
            <a:ext cx="621625" cy="835695"/>
          </a:xfrm>
          <a:prstGeom prst="rect">
            <a:avLst/>
          </a:prstGeom>
        </p:spPr>
      </p:pic>
      <p:pic>
        <p:nvPicPr>
          <p:cNvPr id="74" name="Picture 2" descr="48th ZAPF Annual General Meeting and Conference Presentations ...">
            <a:extLst>
              <a:ext uri="{FF2B5EF4-FFF2-40B4-BE49-F238E27FC236}">
                <a16:creationId xmlns:a16="http://schemas.microsoft.com/office/drawing/2014/main" id="{E989156A-BDE3-D112-0A87-E3C811D85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693374" y="0"/>
            <a:ext cx="2287334" cy="1092771"/>
          </a:xfrm>
          <a:prstGeom prst="rect">
            <a:avLst/>
          </a:prstGeom>
          <a:noFill/>
        </p:spPr>
      </p:pic>
      <p:sp>
        <p:nvSpPr>
          <p:cNvPr id="3" name="Title 1">
            <a:extLst>
              <a:ext uri="{FF2B5EF4-FFF2-40B4-BE49-F238E27FC236}">
                <a16:creationId xmlns:a16="http://schemas.microsoft.com/office/drawing/2014/main" id="{87916129-95B5-1939-90DB-607D80D4345E}"/>
              </a:ext>
            </a:extLst>
          </p:cNvPr>
          <p:cNvSpPr txBox="1">
            <a:spLocks/>
          </p:cNvSpPr>
          <p:nvPr/>
        </p:nvSpPr>
        <p:spPr>
          <a:xfrm>
            <a:off x="9254823" y="1263527"/>
            <a:ext cx="2726575" cy="673332"/>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rPr>
              <a:t>Key considerations by members</a:t>
            </a:r>
            <a:endParaRPr kumimoji="0" lang="en-ZW"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004830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3"/>
          <a:stretch>
            <a:fillRect/>
          </a:stretch>
        </p:blipFill>
        <p:spPr>
          <a:xfrm>
            <a:off x="172097" y="0"/>
            <a:ext cx="621625" cy="835695"/>
          </a:xfrm>
          <a:prstGeom prst="rect">
            <a:avLst/>
          </a:prstGeom>
        </p:spPr>
      </p:pic>
      <p:sp>
        <p:nvSpPr>
          <p:cNvPr id="2" name="Title 1">
            <a:extLst>
              <a:ext uri="{FF2B5EF4-FFF2-40B4-BE49-F238E27FC236}">
                <a16:creationId xmlns:a16="http://schemas.microsoft.com/office/drawing/2014/main" id="{018704B7-8D6B-5154-50B6-20E345615E3C}"/>
              </a:ext>
            </a:extLst>
          </p:cNvPr>
          <p:cNvSpPr>
            <a:spLocks noGrp="1"/>
          </p:cNvSpPr>
          <p:nvPr>
            <p:ph type="title"/>
          </p:nvPr>
        </p:nvSpPr>
        <p:spPr>
          <a:xfrm>
            <a:off x="838200" y="51117"/>
            <a:ext cx="11263789" cy="943990"/>
          </a:xfrm>
        </p:spPr>
        <p:txBody>
          <a:bodyPr vert="horz" lIns="91440" tIns="45720" rIns="91440" bIns="45720" rtlCol="0" anchor="ctr">
            <a:normAutofit/>
          </a:bodyPr>
          <a:lstStyle/>
          <a:p>
            <a:r>
              <a:rPr lang="en-US" sz="2400" b="1" dirty="0">
                <a:latin typeface="Century Gothic" panose="020B0502020202020204" pitchFamily="34" charset="0"/>
              </a:rPr>
              <a:t>Visiting the member’s mind?</a:t>
            </a:r>
            <a:endParaRPr lang="en-ZW" sz="2400" b="1" dirty="0">
              <a:latin typeface="Century Gothic" panose="020B0502020202020204" pitchFamily="34" charset="0"/>
            </a:endParaRPr>
          </a:p>
        </p:txBody>
      </p:sp>
      <p:sp>
        <p:nvSpPr>
          <p:cNvPr id="7" name="Content Placeholder 6">
            <a:extLst>
              <a:ext uri="{FF2B5EF4-FFF2-40B4-BE49-F238E27FC236}">
                <a16:creationId xmlns:a16="http://schemas.microsoft.com/office/drawing/2014/main" id="{C36601A1-22DB-25DC-209B-6A98D63CA7B0}"/>
              </a:ext>
            </a:extLst>
          </p:cNvPr>
          <p:cNvSpPr>
            <a:spLocks noGrp="1"/>
          </p:cNvSpPr>
          <p:nvPr>
            <p:ph idx="1"/>
          </p:nvPr>
        </p:nvSpPr>
        <p:spPr>
          <a:xfrm>
            <a:off x="172098" y="804963"/>
            <a:ext cx="6256694" cy="5119975"/>
          </a:xfrm>
          <a:noFill/>
        </p:spPr>
        <p:txBody>
          <a:bodyPr>
            <a:normAutofit/>
          </a:bodyPr>
          <a:lstStyle/>
          <a:p>
            <a:pPr marL="0" indent="0">
              <a:buNone/>
            </a:pPr>
            <a:endParaRPr lang="en-GB" sz="1800" b="1" dirty="0">
              <a:solidFill>
                <a:srgbClr val="007434"/>
              </a:solidFill>
              <a:latin typeface="Century Gothic" panose="020B0502020202020204" pitchFamily="34" charset="0"/>
            </a:endParaRPr>
          </a:p>
          <a:p>
            <a:pPr marL="0" indent="0">
              <a:buNone/>
            </a:pPr>
            <a:r>
              <a:rPr lang="en-GB" sz="2000" b="1" dirty="0">
                <a:latin typeface="Century Gothic" panose="020B0502020202020204" pitchFamily="34" charset="0"/>
              </a:rPr>
              <a:t>Earnings</a:t>
            </a:r>
            <a:endParaRPr lang="en-GB" sz="2000" dirty="0">
              <a:latin typeface="Century Gothic" panose="020B0502020202020204" pitchFamily="34" charset="0"/>
            </a:endParaRPr>
          </a:p>
          <a:p>
            <a:pPr marL="285750" indent="-285750">
              <a:buFont typeface="Arial" panose="020B0604020202020204" pitchFamily="34" charset="0"/>
              <a:buChar char="•"/>
            </a:pPr>
            <a:r>
              <a:rPr lang="en-GB" sz="1800" dirty="0">
                <a:latin typeface="Century Gothic" panose="020B0502020202020204" pitchFamily="34" charset="0"/>
              </a:rPr>
              <a:t>I need to earn money, and more of it, plus benefits. Shall I hustle?</a:t>
            </a:r>
          </a:p>
          <a:p>
            <a:pPr marL="285750" indent="-285750">
              <a:buFont typeface="Arial" panose="020B0604020202020204" pitchFamily="34" charset="0"/>
              <a:buChar char="•"/>
            </a:pPr>
            <a:r>
              <a:rPr lang="en-GB" sz="1800" dirty="0">
                <a:latin typeface="Century Gothic" panose="020B0502020202020204" pitchFamily="34" charset="0"/>
              </a:rPr>
              <a:t>What if I lose my ability to work, and I am the bread winner?</a:t>
            </a:r>
          </a:p>
          <a:p>
            <a:pPr marL="285750" indent="-285750">
              <a:buFont typeface="Arial" panose="020B0604020202020204" pitchFamily="34" charset="0"/>
              <a:buChar char="•"/>
            </a:pPr>
            <a:r>
              <a:rPr lang="en-GB" sz="1800" dirty="0">
                <a:latin typeface="Century Gothic" panose="020B0502020202020204" pitchFamily="34" charset="0"/>
              </a:rPr>
              <a:t>What if my earnings were to change for the worse</a:t>
            </a:r>
          </a:p>
          <a:p>
            <a:pPr marL="285750" indent="-285750">
              <a:buFont typeface="Arial" panose="020B0604020202020204" pitchFamily="34" charset="0"/>
              <a:buChar char="•"/>
            </a:pPr>
            <a:r>
              <a:rPr lang="en-GB" sz="1800" dirty="0">
                <a:latin typeface="Century Gothic" panose="020B0502020202020204" pitchFamily="34" charset="0"/>
              </a:rPr>
              <a:t>And I am getting old? The employer surely should extend retirement age, I need my salary</a:t>
            </a:r>
          </a:p>
          <a:p>
            <a:pPr marL="285750" indent="-285750">
              <a:buFont typeface="Arial" panose="020B0604020202020204" pitchFamily="34" charset="0"/>
              <a:buChar char="•"/>
            </a:pPr>
            <a:r>
              <a:rPr lang="en-GB" sz="1800" dirty="0">
                <a:latin typeface="Century Gothic" panose="020B0502020202020204" pitchFamily="34" charset="0"/>
              </a:rPr>
              <a:t>What will my income be after I retire</a:t>
            </a:r>
          </a:p>
          <a:p>
            <a:pPr marL="285750" indent="-285750">
              <a:buFont typeface="Arial" panose="020B0604020202020204" pitchFamily="34" charset="0"/>
              <a:buChar char="•"/>
            </a:pPr>
            <a:r>
              <a:rPr lang="en-GB" sz="1800" dirty="0">
                <a:latin typeface="Century Gothic" panose="020B0502020202020204" pitchFamily="34" charset="0"/>
              </a:rPr>
              <a:t>And I could even die before my retirement age; I have young children to take care of.</a:t>
            </a:r>
          </a:p>
          <a:p>
            <a:pPr marL="0" indent="0">
              <a:buNone/>
            </a:pPr>
            <a:endParaRPr lang="en-GB" sz="18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48th ZAPF Annual General Meeting and Conference Presentations ...">
            <a:extLst>
              <a:ext uri="{FF2B5EF4-FFF2-40B4-BE49-F238E27FC236}">
                <a16:creationId xmlns:a16="http://schemas.microsoft.com/office/drawing/2014/main" id="{E6DE9D08-EEF4-EDB5-7728-73BA0524A3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10051961" y="0"/>
            <a:ext cx="2050028" cy="978715"/>
          </a:xfrm>
          <a:prstGeom prst="rect">
            <a:avLst/>
          </a:prstGeom>
          <a:noFill/>
        </p:spPr>
      </p:pic>
      <p:sp>
        <p:nvSpPr>
          <p:cNvPr id="3" name="TextBox 2">
            <a:extLst>
              <a:ext uri="{FF2B5EF4-FFF2-40B4-BE49-F238E27FC236}">
                <a16:creationId xmlns:a16="http://schemas.microsoft.com/office/drawing/2014/main" id="{6C385388-C083-D279-721E-7D9331512000}"/>
              </a:ext>
            </a:extLst>
          </p:cNvPr>
          <p:cNvSpPr txBox="1"/>
          <p:nvPr/>
        </p:nvSpPr>
        <p:spPr>
          <a:xfrm>
            <a:off x="6618270" y="1175658"/>
            <a:ext cx="5235858" cy="3637278"/>
          </a:xfrm>
          <a:prstGeom prst="rect">
            <a:avLst/>
          </a:prstGeom>
          <a:noFill/>
        </p:spPr>
        <p:txBody>
          <a:bodyPr wrap="square" rtlCol="0">
            <a:spAutoFit/>
          </a:bodyPr>
          <a:lstStyle/>
          <a:p>
            <a:pPr marL="0" indent="0">
              <a:buNone/>
            </a:pPr>
            <a:r>
              <a:rPr lang="en-GB" sz="2000" b="1" dirty="0">
                <a:latin typeface="Century Gothic" panose="020B0502020202020204" pitchFamily="34" charset="0"/>
              </a:rPr>
              <a:t>Expenditure</a:t>
            </a:r>
            <a:endParaRPr lang="en-GB"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n-ZW" kern="100" dirty="0">
                <a:latin typeface="Century Gothic" panose="020B0502020202020204" pitchFamily="34" charset="0"/>
                <a:ea typeface="Calibri" panose="020F0502020204030204" pitchFamily="34" charset="0"/>
                <a:cs typeface="Times New Roman" panose="02020603050405020304" pitchFamily="18" charset="0"/>
              </a:rPr>
              <a:t>Salary and benefit t</a:t>
            </a:r>
            <a:r>
              <a:rPr lang="en-ZW" sz="1800" kern="100" dirty="0">
                <a:effectLst/>
                <a:latin typeface="Century Gothic" panose="020B0502020202020204" pitchFamily="34" charset="0"/>
                <a:ea typeface="Calibri" panose="020F0502020204030204" pitchFamily="34" charset="0"/>
                <a:cs typeface="Times New Roman" panose="02020603050405020304" pitchFamily="18" charset="0"/>
              </a:rPr>
              <a:t>ax?</a:t>
            </a:r>
          </a:p>
          <a:p>
            <a:pPr marL="342900" lvl="0" indent="-342900" algn="just">
              <a:lnSpc>
                <a:spcPct val="107000"/>
              </a:lnSpc>
              <a:buFont typeface="Arial" panose="020B0604020202020204" pitchFamily="34" charset="0"/>
              <a:buChar char="•"/>
            </a:pPr>
            <a:r>
              <a:rPr lang="en-ZW" kern="100" dirty="0">
                <a:latin typeface="Century Gothic" panose="020B0502020202020204" pitchFamily="34" charset="0"/>
                <a:ea typeface="Calibri" panose="020F0502020204030204" pitchFamily="34" charset="0"/>
                <a:cs typeface="Times New Roman" panose="02020603050405020304" pitchFamily="18" charset="0"/>
              </a:rPr>
              <a:t>Medical aid</a:t>
            </a:r>
          </a:p>
          <a:p>
            <a:pPr marL="342900" lvl="0" indent="-342900" algn="just">
              <a:lnSpc>
                <a:spcPct val="107000"/>
              </a:lnSpc>
              <a:buFont typeface="Arial" panose="020B0604020202020204" pitchFamily="34" charset="0"/>
              <a:buChar char="•"/>
            </a:pPr>
            <a:r>
              <a:rPr lang="en-ZW" kern="100" dirty="0">
                <a:latin typeface="Century Gothic" panose="020B0502020202020204" pitchFamily="34" charset="0"/>
                <a:ea typeface="Calibri" panose="020F0502020204030204" pitchFamily="34" charset="0"/>
                <a:cs typeface="Times New Roman" panose="02020603050405020304" pitchFamily="18" charset="0"/>
              </a:rPr>
              <a:t>Social security</a:t>
            </a:r>
          </a:p>
          <a:p>
            <a:pPr marL="342900" lvl="0" indent="-342900" algn="just">
              <a:lnSpc>
                <a:spcPct val="107000"/>
              </a:lnSpc>
              <a:buFont typeface="Arial" panose="020B0604020202020204" pitchFamily="34" charset="0"/>
              <a:buChar char="•"/>
            </a:pPr>
            <a:r>
              <a:rPr lang="en-ZW" kern="100" dirty="0">
                <a:latin typeface="Century Gothic" panose="020B0502020202020204" pitchFamily="34" charset="0"/>
                <a:ea typeface="Calibri" panose="020F0502020204030204" pitchFamily="34" charset="0"/>
                <a:cs typeface="Times New Roman" panose="02020603050405020304" pitchFamily="18" charset="0"/>
              </a:rPr>
              <a:t>Pension</a:t>
            </a:r>
          </a:p>
          <a:p>
            <a:pPr marL="342900" lvl="0" indent="-342900" algn="just">
              <a:lnSpc>
                <a:spcPct val="107000"/>
              </a:lnSpc>
              <a:buFont typeface="Arial" panose="020B0604020202020204" pitchFamily="34" charset="0"/>
              <a:buChar char="•"/>
            </a:pPr>
            <a:r>
              <a:rPr lang="en-ZW" kern="100" dirty="0">
                <a:latin typeface="Century Gothic" panose="020B0502020202020204" pitchFamily="34" charset="0"/>
                <a:ea typeface="Calibri" panose="020F0502020204030204" pitchFamily="34" charset="0"/>
                <a:cs typeface="Times New Roman" panose="02020603050405020304" pitchFamily="18" charset="0"/>
              </a:rPr>
              <a:t>Net salary – to other discretionary use</a:t>
            </a:r>
          </a:p>
          <a:p>
            <a:pPr marL="800100" lvl="1" indent="-342900" algn="just">
              <a:lnSpc>
                <a:spcPct val="107000"/>
              </a:lnSpc>
              <a:buFont typeface="Courier New" panose="02070309020205020404" pitchFamily="49" charset="0"/>
              <a:buChar char="o"/>
            </a:pPr>
            <a:r>
              <a:rPr lang="en-ZW" kern="100" dirty="0">
                <a:latin typeface="Century Gothic" panose="020B0502020202020204" pitchFamily="34" charset="0"/>
                <a:ea typeface="Calibri" panose="020F0502020204030204" pitchFamily="34" charset="0"/>
                <a:cs typeface="Times New Roman" panose="02020603050405020304" pitchFamily="18" charset="0"/>
              </a:rPr>
              <a:t>Life needs – food, shelter</a:t>
            </a:r>
            <a:endParaRPr lang="en-ZW"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07000"/>
              </a:lnSpc>
              <a:buFont typeface="Courier New" panose="02070309020205020404" pitchFamily="49" charset="0"/>
              <a:buChar char="o"/>
            </a:pPr>
            <a:r>
              <a:rPr lang="en-ZW" kern="100" dirty="0">
                <a:effectLst/>
                <a:latin typeface="Century Gothic" panose="020B0502020202020204" pitchFamily="34" charset="0"/>
                <a:ea typeface="Calibri" panose="020F0502020204030204" pitchFamily="34" charset="0"/>
                <a:cs typeface="Times New Roman" panose="02020603050405020304" pitchFamily="18" charset="0"/>
              </a:rPr>
              <a:t>How do I cover for emergencies</a:t>
            </a:r>
          </a:p>
          <a:p>
            <a:pPr marL="800100" lvl="1" indent="-342900" algn="just">
              <a:lnSpc>
                <a:spcPct val="107000"/>
              </a:lnSpc>
              <a:buFont typeface="Courier New" panose="02070309020205020404" pitchFamily="49" charset="0"/>
              <a:buChar char="o"/>
            </a:pPr>
            <a:r>
              <a:rPr lang="en-ZW" kern="100" dirty="0">
                <a:latin typeface="Century Gothic" panose="020B0502020202020204" pitchFamily="34" charset="0"/>
                <a:ea typeface="Calibri" panose="020F0502020204030204" pitchFamily="34" charset="0"/>
                <a:cs typeface="Times New Roman" panose="02020603050405020304" pitchFamily="18" charset="0"/>
              </a:rPr>
              <a:t>Loan commitments</a:t>
            </a:r>
            <a:endParaRPr lang="en-ZW"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gn="just">
              <a:lnSpc>
                <a:spcPct val="107000"/>
              </a:lnSpc>
              <a:buFont typeface="Courier New" panose="02070309020205020404" pitchFamily="49" charset="0"/>
              <a:buChar char="o"/>
            </a:pPr>
            <a:r>
              <a:rPr lang="en-ZW" kern="100" dirty="0">
                <a:effectLst/>
                <a:latin typeface="Century Gothic" panose="020B0502020202020204" pitchFamily="34" charset="0"/>
                <a:ea typeface="Calibri" panose="020F0502020204030204" pitchFamily="34" charset="0"/>
                <a:cs typeface="Times New Roman" panose="02020603050405020304" pitchFamily="18" charset="0"/>
              </a:rPr>
              <a:t>Savings?</a:t>
            </a:r>
          </a:p>
          <a:p>
            <a:pPr marL="800100" lvl="1" indent="-342900" algn="just">
              <a:lnSpc>
                <a:spcPct val="107000"/>
              </a:lnSpc>
              <a:buFont typeface="Courier New" panose="02070309020205020404" pitchFamily="49" charset="0"/>
              <a:buChar char="o"/>
            </a:pPr>
            <a:r>
              <a:rPr lang="en-ZW" kern="100" dirty="0">
                <a:latin typeface="Century Gothic" panose="020B0502020202020204" pitchFamily="34" charset="0"/>
                <a:ea typeface="Calibri" panose="020F0502020204030204" pitchFamily="34" charset="0"/>
                <a:cs typeface="Times New Roman" panose="02020603050405020304" pitchFamily="18" charset="0"/>
              </a:rPr>
              <a:t>Funeral policy</a:t>
            </a:r>
          </a:p>
          <a:p>
            <a:pPr marL="800100" lvl="1" indent="-342900" algn="just">
              <a:lnSpc>
                <a:spcPct val="107000"/>
              </a:lnSpc>
              <a:buFont typeface="Courier New" panose="02070309020205020404" pitchFamily="49" charset="0"/>
              <a:buChar char="o"/>
            </a:pPr>
            <a:r>
              <a:rPr lang="en-ZW" kern="100" dirty="0">
                <a:effectLst/>
                <a:latin typeface="Century Gothic" panose="020B0502020202020204" pitchFamily="34" charset="0"/>
                <a:ea typeface="Calibri" panose="020F0502020204030204" pitchFamily="34" charset="0"/>
                <a:cs typeface="Times New Roman" panose="02020603050405020304" pitchFamily="18" charset="0"/>
              </a:rPr>
              <a:t>Insurance</a:t>
            </a:r>
          </a:p>
        </p:txBody>
      </p:sp>
      <p:cxnSp>
        <p:nvCxnSpPr>
          <p:cNvPr id="6" name="Straight Connector 5">
            <a:extLst>
              <a:ext uri="{FF2B5EF4-FFF2-40B4-BE49-F238E27FC236}">
                <a16:creationId xmlns:a16="http://schemas.microsoft.com/office/drawing/2014/main" id="{E27253E5-8510-2310-2FFB-29B03ECC9B4A}"/>
              </a:ext>
            </a:extLst>
          </p:cNvPr>
          <p:cNvCxnSpPr>
            <a:cxnSpLocks/>
          </p:cNvCxnSpPr>
          <p:nvPr/>
        </p:nvCxnSpPr>
        <p:spPr>
          <a:xfrm>
            <a:off x="6428792" y="1282199"/>
            <a:ext cx="0" cy="4121076"/>
          </a:xfrm>
          <a:prstGeom prst="line">
            <a:avLst/>
          </a:prstGeom>
          <a:ln>
            <a:solidFill>
              <a:srgbClr val="007434"/>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F241A3A-3ED3-EF13-77DA-90668ACE1B24}"/>
              </a:ext>
            </a:extLst>
          </p:cNvPr>
          <p:cNvSpPr txBox="1">
            <a:spLocks/>
          </p:cNvSpPr>
          <p:nvPr/>
        </p:nvSpPr>
        <p:spPr>
          <a:xfrm>
            <a:off x="526476" y="5536260"/>
            <a:ext cx="10953400" cy="673332"/>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rPr>
              <a:t>The overarching objective is to</a:t>
            </a:r>
            <a:r>
              <a:rPr lang="en-US" sz="2400" dirty="0">
                <a:solidFill>
                  <a:srgbClr val="007434"/>
                </a:solidFill>
                <a:latin typeface="Century Gothic" panose="020B0502020202020204" pitchFamily="34" charset="0"/>
              </a:rPr>
              <a:t> be </a:t>
            </a:r>
            <a:r>
              <a:rPr lang="en-US" sz="2400" b="1" dirty="0">
                <a:solidFill>
                  <a:srgbClr val="007434"/>
                </a:solidFill>
                <a:latin typeface="Century Gothic" panose="020B0502020202020204" pitchFamily="34" charset="0"/>
              </a:rPr>
              <a:t>in control</a:t>
            </a:r>
            <a:r>
              <a:rPr lang="en-US" sz="2400" dirty="0">
                <a:solidFill>
                  <a:srgbClr val="007434"/>
                </a:solidFill>
                <a:latin typeface="Century Gothic" panose="020B0502020202020204" pitchFamily="34" charset="0"/>
              </a:rPr>
              <a:t>, to seek </a:t>
            </a:r>
            <a:r>
              <a:rPr lang="en-US" sz="2400" b="1" dirty="0">
                <a:solidFill>
                  <a:srgbClr val="007434"/>
                </a:solidFill>
                <a:latin typeface="Century Gothic" panose="020B0502020202020204" pitchFamily="34" charset="0"/>
              </a:rPr>
              <a:t>peace of mind</a:t>
            </a:r>
            <a:endParaRPr kumimoji="0" lang="en-ZW" sz="2400" b="1"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56019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000"/>
            <a:lum/>
          </a:blip>
          <a:srcRect/>
          <a:stretch>
            <a:fillRect t="2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C176B-DB4B-B882-AEE7-6212AA51029B}"/>
              </a:ext>
            </a:extLst>
          </p:cNvPr>
          <p:cNvPicPr>
            <a:picLocks noChangeAspect="1"/>
          </p:cNvPicPr>
          <p:nvPr/>
        </p:nvPicPr>
        <p:blipFill>
          <a:blip r:embed="rId3"/>
          <a:stretch>
            <a:fillRect/>
          </a:stretch>
        </p:blipFill>
        <p:spPr>
          <a:xfrm>
            <a:off x="164578" y="108069"/>
            <a:ext cx="621625" cy="835695"/>
          </a:xfrm>
          <a:prstGeom prst="rect">
            <a:avLst/>
          </a:prstGeom>
        </p:spPr>
      </p:pic>
      <p:pic>
        <p:nvPicPr>
          <p:cNvPr id="74" name="Picture 2" descr="48th ZAPF Annual General Meeting and Conference Presentations ...">
            <a:extLst>
              <a:ext uri="{FF2B5EF4-FFF2-40B4-BE49-F238E27FC236}">
                <a16:creationId xmlns:a16="http://schemas.microsoft.com/office/drawing/2014/main" id="{E989156A-BDE3-D112-0A87-E3C811D85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9826378" y="0"/>
            <a:ext cx="2287334" cy="1092771"/>
          </a:xfrm>
          <a:prstGeom prst="rect">
            <a:avLst/>
          </a:prstGeom>
          <a:noFill/>
        </p:spPr>
      </p:pic>
      <p:sp>
        <p:nvSpPr>
          <p:cNvPr id="4" name="Title 1">
            <a:extLst>
              <a:ext uri="{FF2B5EF4-FFF2-40B4-BE49-F238E27FC236}">
                <a16:creationId xmlns:a16="http://schemas.microsoft.com/office/drawing/2014/main" id="{228ABB21-0748-E36C-3BA0-F184861D1474}"/>
              </a:ext>
            </a:extLst>
          </p:cNvPr>
          <p:cNvSpPr txBox="1">
            <a:spLocks/>
          </p:cNvSpPr>
          <p:nvPr/>
        </p:nvSpPr>
        <p:spPr>
          <a:xfrm>
            <a:off x="9552739" y="2637901"/>
            <a:ext cx="2287334" cy="599586"/>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rPr>
              <a:t>Spending now or saving for later?</a:t>
            </a:r>
            <a:endParaRPr kumimoji="0" lang="en-ZW" sz="24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577466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1817C-B123-E1C1-7E0E-955165E150B2}"/>
              </a:ext>
            </a:extLst>
          </p:cNvPr>
          <p:cNvPicPr>
            <a:picLocks noChangeAspect="1"/>
          </p:cNvPicPr>
          <p:nvPr/>
        </p:nvPicPr>
        <p:blipFill>
          <a:blip r:embed="rId3"/>
          <a:stretch>
            <a:fillRect/>
          </a:stretch>
        </p:blipFill>
        <p:spPr>
          <a:xfrm>
            <a:off x="172097" y="0"/>
            <a:ext cx="621625" cy="835695"/>
          </a:xfrm>
          <a:prstGeom prst="rect">
            <a:avLst/>
          </a:prstGeom>
        </p:spPr>
      </p:pic>
      <p:sp>
        <p:nvSpPr>
          <p:cNvPr id="2" name="Title 1">
            <a:extLst>
              <a:ext uri="{FF2B5EF4-FFF2-40B4-BE49-F238E27FC236}">
                <a16:creationId xmlns:a16="http://schemas.microsoft.com/office/drawing/2014/main" id="{018704B7-8D6B-5154-50B6-20E345615E3C}"/>
              </a:ext>
            </a:extLst>
          </p:cNvPr>
          <p:cNvSpPr>
            <a:spLocks noGrp="1"/>
          </p:cNvSpPr>
          <p:nvPr>
            <p:ph type="title"/>
          </p:nvPr>
        </p:nvSpPr>
        <p:spPr>
          <a:xfrm>
            <a:off x="842772" y="173899"/>
            <a:ext cx="6455803" cy="943990"/>
          </a:xfrm>
        </p:spPr>
        <p:txBody>
          <a:bodyPr>
            <a:normAutofit/>
          </a:bodyPr>
          <a:lstStyle/>
          <a:p>
            <a:r>
              <a:rPr lang="en-ZW" sz="2400" b="1" dirty="0">
                <a:latin typeface="Century Gothic" panose="020B0502020202020204" pitchFamily="34" charset="0"/>
              </a:rPr>
              <a:t>Spot the anomaly..</a:t>
            </a:r>
          </a:p>
        </p:txBody>
      </p:sp>
      <p:pic>
        <p:nvPicPr>
          <p:cNvPr id="3" name="Picture 2" descr="48th ZAPF Annual General Meeting and Conference Presentations ...">
            <a:extLst>
              <a:ext uri="{FF2B5EF4-FFF2-40B4-BE49-F238E27FC236}">
                <a16:creationId xmlns:a16="http://schemas.microsoft.com/office/drawing/2014/main" id="{FAF4C2E3-D881-7775-1FE3-C02AC185F8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07" b="23833"/>
          <a:stretch/>
        </p:blipFill>
        <p:spPr bwMode="auto">
          <a:xfrm>
            <a:off x="10056533" y="-59250"/>
            <a:ext cx="2050028" cy="978715"/>
          </a:xfrm>
          <a:prstGeom prst="rect">
            <a:avLst/>
          </a:prstGeom>
          <a:noFill/>
        </p:spPr>
      </p:pic>
      <p:graphicFrame>
        <p:nvGraphicFramePr>
          <p:cNvPr id="12" name="Content Placeholder 11">
            <a:extLst>
              <a:ext uri="{FF2B5EF4-FFF2-40B4-BE49-F238E27FC236}">
                <a16:creationId xmlns:a16="http://schemas.microsoft.com/office/drawing/2014/main" id="{3711FB4E-0164-65F9-9C3B-81D955DB0859}"/>
              </a:ext>
            </a:extLst>
          </p:cNvPr>
          <p:cNvGraphicFramePr>
            <a:graphicFrameLocks noGrp="1"/>
          </p:cNvGraphicFramePr>
          <p:nvPr>
            <p:ph idx="1"/>
            <p:extLst>
              <p:ext uri="{D42A27DB-BD31-4B8C-83A1-F6EECF244321}">
                <p14:modId xmlns:p14="http://schemas.microsoft.com/office/powerpoint/2010/main" val="521962063"/>
              </p:ext>
            </p:extLst>
          </p:nvPr>
        </p:nvGraphicFramePr>
        <p:xfrm>
          <a:off x="794675" y="863314"/>
          <a:ext cx="10028496" cy="4899891"/>
        </p:xfrm>
        <a:graphic>
          <a:graphicData uri="http://schemas.openxmlformats.org/drawingml/2006/table">
            <a:tbl>
              <a:tblPr>
                <a:tableStyleId>{5C22544A-7EE6-4342-B048-85BDC9FD1C3A}</a:tableStyleId>
              </a:tblPr>
              <a:tblGrid>
                <a:gridCol w="3161301">
                  <a:extLst>
                    <a:ext uri="{9D8B030D-6E8A-4147-A177-3AD203B41FA5}">
                      <a16:colId xmlns:a16="http://schemas.microsoft.com/office/drawing/2014/main" val="1310091007"/>
                    </a:ext>
                  </a:extLst>
                </a:gridCol>
                <a:gridCol w="119545">
                  <a:extLst>
                    <a:ext uri="{9D8B030D-6E8A-4147-A177-3AD203B41FA5}">
                      <a16:colId xmlns:a16="http://schemas.microsoft.com/office/drawing/2014/main" val="482184756"/>
                    </a:ext>
                  </a:extLst>
                </a:gridCol>
                <a:gridCol w="1211374">
                  <a:extLst>
                    <a:ext uri="{9D8B030D-6E8A-4147-A177-3AD203B41FA5}">
                      <a16:colId xmlns:a16="http://schemas.microsoft.com/office/drawing/2014/main" val="2679367845"/>
                    </a:ext>
                  </a:extLst>
                </a:gridCol>
                <a:gridCol w="1080654">
                  <a:extLst>
                    <a:ext uri="{9D8B030D-6E8A-4147-A177-3AD203B41FA5}">
                      <a16:colId xmlns:a16="http://schemas.microsoft.com/office/drawing/2014/main" val="2657390149"/>
                    </a:ext>
                  </a:extLst>
                </a:gridCol>
                <a:gridCol w="2317095">
                  <a:extLst>
                    <a:ext uri="{9D8B030D-6E8A-4147-A177-3AD203B41FA5}">
                      <a16:colId xmlns:a16="http://schemas.microsoft.com/office/drawing/2014/main" val="297175756"/>
                    </a:ext>
                  </a:extLst>
                </a:gridCol>
                <a:gridCol w="146111">
                  <a:extLst>
                    <a:ext uri="{9D8B030D-6E8A-4147-A177-3AD203B41FA5}">
                      <a16:colId xmlns:a16="http://schemas.microsoft.com/office/drawing/2014/main" val="190174726"/>
                    </a:ext>
                  </a:extLst>
                </a:gridCol>
                <a:gridCol w="996208">
                  <a:extLst>
                    <a:ext uri="{9D8B030D-6E8A-4147-A177-3AD203B41FA5}">
                      <a16:colId xmlns:a16="http://schemas.microsoft.com/office/drawing/2014/main" val="265844053"/>
                    </a:ext>
                  </a:extLst>
                </a:gridCol>
                <a:gridCol w="996208">
                  <a:extLst>
                    <a:ext uri="{9D8B030D-6E8A-4147-A177-3AD203B41FA5}">
                      <a16:colId xmlns:a16="http://schemas.microsoft.com/office/drawing/2014/main" val="1338454365"/>
                    </a:ext>
                  </a:extLst>
                </a:gridCol>
              </a:tblGrid>
              <a:tr h="355621">
                <a:tc>
                  <a:txBody>
                    <a:bodyPr/>
                    <a:lstStyle/>
                    <a:p>
                      <a:pPr algn="l" fontAlgn="b"/>
                      <a:r>
                        <a:rPr lang="en-ZA" sz="1600" u="none" strike="noStrike" dirty="0">
                          <a:effectLst/>
                          <a:latin typeface="Century Gothic" panose="020B0502020202020204" pitchFamily="34" charset="0"/>
                        </a:rPr>
                        <a:t>Sam Beta</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extLst>
                  <a:ext uri="{0D108BD9-81ED-4DB2-BD59-A6C34878D82A}">
                    <a16:rowId xmlns:a16="http://schemas.microsoft.com/office/drawing/2014/main" val="741685276"/>
                  </a:ext>
                </a:extLst>
              </a:tr>
              <a:tr h="355621">
                <a:tc>
                  <a:txBody>
                    <a:bodyPr/>
                    <a:lstStyle/>
                    <a:p>
                      <a:pPr algn="l" fontAlgn="b"/>
                      <a:r>
                        <a:rPr lang="en-ZA" sz="1600" u="none" strike="noStrike" dirty="0">
                          <a:effectLst/>
                          <a:latin typeface="Century Gothic" panose="020B0502020202020204" pitchFamily="34" charset="0"/>
                        </a:rPr>
                        <a:t>Employee 0105</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extLst>
                  <a:ext uri="{0D108BD9-81ED-4DB2-BD59-A6C34878D82A}">
                    <a16:rowId xmlns:a16="http://schemas.microsoft.com/office/drawing/2014/main" val="3159592422"/>
                  </a:ext>
                </a:extLst>
              </a:tr>
              <a:tr h="355621">
                <a:tc>
                  <a:txBody>
                    <a:bodyPr/>
                    <a:lstStyle/>
                    <a:p>
                      <a:pPr algn="l" fontAlgn="b"/>
                      <a:r>
                        <a:rPr lang="en-ZA" sz="1600" b="1" u="none" strike="noStrike" dirty="0">
                          <a:effectLst/>
                          <a:latin typeface="Century Gothic" panose="020B0502020202020204" pitchFamily="34" charset="0"/>
                        </a:rPr>
                        <a:t>Earnings</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r>
                        <a:rPr lang="en-ZA" sz="1600" b="1" u="none" strike="noStrike" dirty="0">
                          <a:effectLst/>
                          <a:latin typeface="Century Gothic" panose="020B0502020202020204" pitchFamily="34" charset="0"/>
                        </a:rPr>
                        <a:t>ZiG</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USD</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r>
                        <a:rPr lang="en-ZA" sz="1600" b="1" u="none" strike="noStrike" dirty="0">
                          <a:effectLst/>
                          <a:latin typeface="Century Gothic" panose="020B0502020202020204" pitchFamily="34" charset="0"/>
                        </a:rPr>
                        <a:t>Deductions</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ZiG</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USD</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extLst>
                  <a:ext uri="{0D108BD9-81ED-4DB2-BD59-A6C34878D82A}">
                    <a16:rowId xmlns:a16="http://schemas.microsoft.com/office/drawing/2014/main" val="2809280017"/>
                  </a:ext>
                </a:extLst>
              </a:tr>
              <a:tr h="355621">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extLst>
                  <a:ext uri="{0D108BD9-81ED-4DB2-BD59-A6C34878D82A}">
                    <a16:rowId xmlns:a16="http://schemas.microsoft.com/office/drawing/2014/main" val="1989600752"/>
                  </a:ext>
                </a:extLst>
              </a:tr>
              <a:tr h="355621">
                <a:tc>
                  <a:txBody>
                    <a:bodyPr/>
                    <a:lstStyle/>
                    <a:p>
                      <a:pPr algn="l" fontAlgn="b"/>
                      <a:r>
                        <a:rPr lang="en-ZA" sz="1600" u="none" strike="noStrike" dirty="0">
                          <a:effectLst/>
                          <a:latin typeface="Century Gothic" panose="020B0502020202020204" pitchFamily="34" charset="0"/>
                        </a:rPr>
                        <a:t>Basic / Pensionable Salary</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       7 000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PAYE</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4 000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400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2486763386"/>
                  </a:ext>
                </a:extLst>
              </a:tr>
              <a:tr h="355621">
                <a:tc>
                  <a:txBody>
                    <a:bodyPr/>
                    <a:lstStyle/>
                    <a:p>
                      <a:pPr algn="l" fontAlgn="b"/>
                      <a:r>
                        <a:rPr lang="en-GB" sz="1600" u="none" strike="noStrike" dirty="0">
                          <a:effectLst/>
                          <a:latin typeface="Century Gothic" panose="020B0502020202020204" pitchFamily="34" charset="0"/>
                        </a:rPr>
                        <a:t>Vehicle, data and other benefits</a:t>
                      </a:r>
                      <a:endParaRPr lang="en-GB"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       3 000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Medical Aid</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100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1601961660"/>
                  </a:ext>
                </a:extLst>
              </a:tr>
              <a:tr h="355621">
                <a:tc>
                  <a:txBody>
                    <a:bodyPr/>
                    <a:lstStyle/>
                    <a:p>
                      <a:pPr algn="l" fontAlgn="b"/>
                      <a:r>
                        <a:rPr lang="en-ZA" sz="1600" u="none" strike="noStrike" dirty="0">
                          <a:effectLst/>
                          <a:latin typeface="Century Gothic" panose="020B0502020202020204" pitchFamily="34" charset="0"/>
                        </a:rPr>
                        <a:t>Non pensionable allowance</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1 000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Pension</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525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4083936119"/>
                  </a:ext>
                </a:extLst>
              </a:tr>
              <a:tr h="355621">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r>
                        <a:rPr lang="en-ZA" sz="1600" b="0" i="0" u="none" strike="noStrike" dirty="0">
                          <a:solidFill>
                            <a:srgbClr val="000000"/>
                          </a:solidFill>
                          <a:effectLst/>
                          <a:latin typeface="Century Gothic" panose="020B0502020202020204" pitchFamily="34" charset="0"/>
                        </a:rPr>
                        <a:t>Funeral policy</a:t>
                      </a: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b="0" i="0" u="none" strike="noStrike" dirty="0">
                          <a:solidFill>
                            <a:srgbClr val="000000"/>
                          </a:solidFill>
                          <a:effectLst/>
                          <a:latin typeface="Century Gothic" panose="020B0502020202020204" pitchFamily="34" charset="0"/>
                        </a:rPr>
                        <a:t>10</a:t>
                      </a:r>
                    </a:p>
                  </a:txBody>
                  <a:tcPr marL="76200" marR="6350" marT="6350" marB="0" anchor="b">
                    <a:solidFill>
                      <a:schemeClr val="bg1">
                        <a:lumMod val="85000"/>
                      </a:schemeClr>
                    </a:solidFill>
                  </a:tcPr>
                </a:tc>
                <a:extLst>
                  <a:ext uri="{0D108BD9-81ED-4DB2-BD59-A6C34878D82A}">
                    <a16:rowId xmlns:a16="http://schemas.microsoft.com/office/drawing/2014/main" val="417931520"/>
                  </a:ext>
                </a:extLst>
              </a:tr>
              <a:tr h="355621">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NSSA</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340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25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3039054539"/>
                  </a:ext>
                </a:extLst>
              </a:tr>
              <a:tr h="355621">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Other payroll deductions</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200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100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434488316"/>
                  </a:ext>
                </a:extLst>
              </a:tr>
              <a:tr h="355621">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r>
                        <a:rPr lang="en-ZA" sz="1600" u="none" strike="noStrike" dirty="0">
                          <a:effectLst/>
                          <a:latin typeface="Century Gothic" panose="020B0502020202020204" pitchFamily="34" charset="0"/>
                        </a:rPr>
                        <a:t>Non-cash Benefits</a:t>
                      </a:r>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0"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u="none" strike="noStrike" dirty="0">
                          <a:effectLst/>
                          <a:latin typeface="Century Gothic" panose="020B0502020202020204" pitchFamily="34" charset="0"/>
                        </a:rPr>
                        <a:t>     3 000 </a:t>
                      </a:r>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endParaRPr lang="en-ZA" sz="1600" b="0"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57493839"/>
                  </a:ext>
                </a:extLst>
              </a:tr>
              <a:tr h="355621">
                <a:tc>
                  <a:txBody>
                    <a:bodyPr/>
                    <a:lstStyle/>
                    <a:p>
                      <a:pPr algn="l" fontAlgn="b"/>
                      <a:r>
                        <a:rPr lang="en-ZA" sz="1600" b="1" u="none" strike="noStrike" dirty="0">
                          <a:effectLst/>
                          <a:latin typeface="Century Gothic" panose="020B0502020202020204" pitchFamily="34" charset="0"/>
                        </a:rPr>
                        <a:t>Total</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r>
                        <a:rPr lang="en-ZA" sz="1600" b="1" u="none" strike="noStrike" dirty="0">
                          <a:effectLst/>
                          <a:latin typeface="Century Gothic" panose="020B0502020202020204" pitchFamily="34" charset="0"/>
                        </a:rPr>
                        <a:t>    10 000 </a:t>
                      </a:r>
                      <a:endParaRPr lang="en-ZA" sz="1600" b="1"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       1 000 </a:t>
                      </a:r>
                      <a:endParaRPr lang="en-ZA" sz="1600" b="1"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     8 065 </a:t>
                      </a:r>
                      <a:endParaRPr lang="en-ZA" sz="1600" b="1"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         635 </a:t>
                      </a:r>
                      <a:endParaRPr lang="en-ZA" sz="1600" b="1"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1541038496"/>
                  </a:ext>
                </a:extLst>
              </a:tr>
              <a:tr h="355621">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r>
                        <a:rPr lang="en-ZA" sz="1600" b="1" u="none" strike="noStrike" dirty="0">
                          <a:effectLst/>
                          <a:latin typeface="Century Gothic" panose="020B0502020202020204" pitchFamily="34" charset="0"/>
                        </a:rPr>
                        <a:t>NET (CASH)</a:t>
                      </a:r>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l" fontAlgn="b"/>
                      <a:endParaRPr lang="en-ZA" sz="1600" b="1" i="0" u="none" strike="noStrike" dirty="0">
                        <a:solidFill>
                          <a:srgbClr val="000000"/>
                        </a:solidFill>
                        <a:effectLst/>
                        <a:latin typeface="Century Gothic" panose="020B0502020202020204" pitchFamily="34" charset="0"/>
                      </a:endParaRPr>
                    </a:p>
                  </a:txBody>
                  <a:tcPr marL="635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     1 935 </a:t>
                      </a:r>
                      <a:endParaRPr lang="en-ZA" sz="1600" b="1"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tc>
                  <a:txBody>
                    <a:bodyPr/>
                    <a:lstStyle/>
                    <a:p>
                      <a:pPr algn="r" fontAlgn="b"/>
                      <a:r>
                        <a:rPr lang="en-ZA" sz="1600" b="1" u="none" strike="noStrike" dirty="0">
                          <a:effectLst/>
                          <a:latin typeface="Century Gothic" panose="020B0502020202020204" pitchFamily="34" charset="0"/>
                        </a:rPr>
                        <a:t>         365 </a:t>
                      </a:r>
                      <a:endParaRPr lang="en-ZA" sz="1600" b="1" i="0" u="none" strike="noStrike" dirty="0">
                        <a:solidFill>
                          <a:srgbClr val="000000"/>
                        </a:solidFill>
                        <a:effectLst/>
                        <a:latin typeface="Century Gothic" panose="020B0502020202020204" pitchFamily="34" charset="0"/>
                      </a:endParaRPr>
                    </a:p>
                  </a:txBody>
                  <a:tcPr marL="76200" marR="6350" marT="6350" marB="0" anchor="b">
                    <a:solidFill>
                      <a:schemeClr val="bg1">
                        <a:lumMod val="85000"/>
                      </a:schemeClr>
                    </a:solidFill>
                  </a:tcPr>
                </a:tc>
                <a:extLst>
                  <a:ext uri="{0D108BD9-81ED-4DB2-BD59-A6C34878D82A}">
                    <a16:rowId xmlns:a16="http://schemas.microsoft.com/office/drawing/2014/main" val="1689407642"/>
                  </a:ext>
                </a:extLst>
              </a:tr>
            </a:tbl>
          </a:graphicData>
        </a:graphic>
      </p:graphicFrame>
      <p:sp>
        <p:nvSpPr>
          <p:cNvPr id="13" name="Title 1">
            <a:extLst>
              <a:ext uri="{FF2B5EF4-FFF2-40B4-BE49-F238E27FC236}">
                <a16:creationId xmlns:a16="http://schemas.microsoft.com/office/drawing/2014/main" id="{A5E31D43-BE7D-122D-A334-74AE3340EF5F}"/>
              </a:ext>
            </a:extLst>
          </p:cNvPr>
          <p:cNvSpPr txBox="1">
            <a:spLocks/>
          </p:cNvSpPr>
          <p:nvPr/>
        </p:nvSpPr>
        <p:spPr>
          <a:xfrm>
            <a:off x="759234" y="5827205"/>
            <a:ext cx="10063937" cy="673332"/>
          </a:xfrm>
          <a:prstGeom prst="rect">
            <a:avLst/>
          </a:prstGeom>
          <a:solidFill>
            <a:schemeClr val="accent6">
              <a:lumMod val="20000"/>
              <a:lumOff val="80000"/>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rPr>
              <a:t>Scheme members often need advice,</a:t>
            </a:r>
            <a:r>
              <a:rPr lang="en-US" sz="1800" dirty="0">
                <a:solidFill>
                  <a:srgbClr val="007434"/>
                </a:solidFill>
                <a:latin typeface="Century Gothic" panose="020B0502020202020204" pitchFamily="34" charset="0"/>
              </a:rPr>
              <a:t> access to financial literacy</a:t>
            </a:r>
            <a:endParaRPr kumimoji="0" lang="en-ZW" sz="1800" b="1" i="0" u="none" strike="noStrike" kern="1200" cap="none" spc="0" normalizeH="0" baseline="0" noProof="0" dirty="0">
              <a:ln>
                <a:noFill/>
              </a:ln>
              <a:solidFill>
                <a:srgbClr val="007434"/>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9629105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7291</TotalTime>
  <Words>2363</Words>
  <Application>Microsoft Office PowerPoint</Application>
  <PresentationFormat>Widescreen</PresentationFormat>
  <Paragraphs>266</Paragraphs>
  <Slides>16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Century Gothic</vt:lpstr>
      <vt:lpstr>Courier New</vt:lpstr>
      <vt:lpstr>Palatino Linotype</vt:lpstr>
      <vt:lpstr>Wingdings</vt:lpstr>
      <vt:lpstr>Office Theme</vt:lpstr>
      <vt:lpstr>PowerPoint Presentation</vt:lpstr>
      <vt:lpstr>Life, work and financial wellness </vt:lpstr>
      <vt:lpstr>Life, work and financial wellness </vt:lpstr>
      <vt:lpstr>Financial Wellness?</vt:lpstr>
      <vt:lpstr>From financial literacy to financial wellness</vt:lpstr>
      <vt:lpstr>PowerPoint Presentation</vt:lpstr>
      <vt:lpstr>Visiting the member’s mind?</vt:lpstr>
      <vt:lpstr>PowerPoint Presentation</vt:lpstr>
      <vt:lpstr>Spot the anomaly..</vt:lpstr>
      <vt:lpstr>Some of the advice could be..</vt:lpstr>
      <vt:lpstr>Setting oneself up for financial wellness in retirement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Terrence NYAMUTATANGA</dc:creator>
  <cp:lastModifiedBy>Matsekete Samuel</cp:lastModifiedBy>
  <cp:revision>96</cp:revision>
  <dcterms:created xsi:type="dcterms:W3CDTF">2023-04-28T06:53:11Z</dcterms:created>
  <dcterms:modified xsi:type="dcterms:W3CDTF">2024-05-16T21:55:17Z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09c58d3-5cd9-42fe-847f-613d390a4aa6_Enabled">
    <vt:lpwstr>true</vt:lpwstr>
  </property>
  <property fmtid="{D5CDD505-2E9C-101B-9397-08002B2CF9AE}" pid="3" name="MSIP_Label_809c58d3-5cd9-42fe-847f-613d390a4aa6_SetDate">
    <vt:lpwstr>2024-05-13T13:17:52Z</vt:lpwstr>
  </property>
  <property fmtid="{D5CDD505-2E9C-101B-9397-08002B2CF9AE}" pid="4" name="MSIP_Label_809c58d3-5cd9-42fe-847f-613d390a4aa6_Method">
    <vt:lpwstr>Privileged</vt:lpwstr>
  </property>
  <property fmtid="{D5CDD505-2E9C-101B-9397-08002B2CF9AE}" pid="5" name="MSIP_Label_809c58d3-5cd9-42fe-847f-613d390a4aa6_Name">
    <vt:lpwstr>Controlled Disclosure</vt:lpwstr>
  </property>
  <property fmtid="{D5CDD505-2E9C-101B-9397-08002B2CF9AE}" pid="6" name="MSIP_Label_809c58d3-5cd9-42fe-847f-613d390a4aa6_SiteId">
    <vt:lpwstr>30f51673-ff88-423e-bee3-3b57203338e7</vt:lpwstr>
  </property>
  <property fmtid="{D5CDD505-2E9C-101B-9397-08002B2CF9AE}" pid="7" name="MSIP_Label_809c58d3-5cd9-42fe-847f-613d390a4aa6_ActionId">
    <vt:lpwstr>db760179-7652-4813-a8ed-736af81b9914</vt:lpwstr>
  </property>
  <property fmtid="{D5CDD505-2E9C-101B-9397-08002B2CF9AE}" pid="8" name="MSIP_Label_809c58d3-5cd9-42fe-847f-613d390a4aa6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Controlled Disclosure</vt:lpwstr>
  </property>
</Properties>
</file>