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4.xml" ContentType="application/vnd.openxmlformats-officedocument.themeOverride+xml"/>
  <Override PartName="/ppt/notesSlides/notesSlide7.xml" ContentType="application/vnd.openxmlformats-officedocument.presentationml.notesSlide+xml"/>
  <Override PartName="/ppt/charts/chart5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73" r:id="rId4"/>
    <p:sldId id="259" r:id="rId5"/>
    <p:sldId id="275" r:id="rId6"/>
    <p:sldId id="276" r:id="rId7"/>
    <p:sldId id="277" r:id="rId8"/>
    <p:sldId id="278" r:id="rId9"/>
    <p:sldId id="279" r:id="rId10"/>
    <p:sldId id="283" r:id="rId11"/>
    <p:sldId id="280" r:id="rId12"/>
    <p:sldId id="281" r:id="rId13"/>
    <p:sldId id="282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rosper Matiashe" initials="PM" lastIdx="3" clrIdx="0">
    <p:extLst>
      <p:ext uri="{19B8F6BF-5375-455C-9EA6-DF929625EA0E}">
        <p15:presenceInfo xmlns:p15="http://schemas.microsoft.com/office/powerpoint/2012/main" userId="S-1-5-21-2932691244-2996731362-590943219-499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37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tiashep\Desktop\PM\Investments\Accounts\Equities\Analysis%20of%20ZSE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8"/>
    </mc:Choice>
    <mc:Fallback>
      <c:style val="28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/>
              <a:t>Contributions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7030A0"/>
            </a:solidFill>
            <a:ln>
              <a:solidFill>
                <a:srgbClr val="7030A0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Calculations!$A$15:$A$26</c:f>
              <c:numCache>
                <c:formatCode>General</c:formatCode>
                <c:ptCount val="12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</c:numCache>
            </c:numRef>
          </c:cat>
          <c:val>
            <c:numRef>
              <c:f>Calculations!$B$15:$B$26</c:f>
              <c:numCache>
                <c:formatCode>_(* #,##0_);_(* \(#,##0\);_(* "-"??_);_(@_)</c:formatCode>
                <c:ptCount val="12"/>
                <c:pt idx="0">
                  <c:v>141.41800000000001</c:v>
                </c:pt>
                <c:pt idx="1">
                  <c:v>222.02799999999999</c:v>
                </c:pt>
                <c:pt idx="2">
                  <c:v>220.227</c:v>
                </c:pt>
                <c:pt idx="3">
                  <c:v>185.59399999999999</c:v>
                </c:pt>
                <c:pt idx="4">
                  <c:v>169.15363636363634</c:v>
                </c:pt>
                <c:pt idx="5">
                  <c:v>165.17914176470589</c:v>
                </c:pt>
                <c:pt idx="6">
                  <c:v>83.930396250000001</c:v>
                </c:pt>
                <c:pt idx="7">
                  <c:v>51.35603000577035</c:v>
                </c:pt>
                <c:pt idx="8">
                  <c:v>22.986650624918994</c:v>
                </c:pt>
                <c:pt idx="9">
                  <c:v>151.01319639997791</c:v>
                </c:pt>
                <c:pt idx="10">
                  <c:v>117.95411567364995</c:v>
                </c:pt>
                <c:pt idx="11">
                  <c:v>125.04745096853377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A20-480F-B605-9EE2ED67630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268727424"/>
        <c:axId val="268728960"/>
      </c:barChart>
      <c:catAx>
        <c:axId val="26872742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Year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crossAx val="268728960"/>
        <c:crosses val="autoZero"/>
        <c:auto val="1"/>
        <c:lblAlgn val="ctr"/>
        <c:lblOffset val="100"/>
        <c:noMultiLvlLbl val="0"/>
      </c:catAx>
      <c:valAx>
        <c:axId val="268728960"/>
        <c:scaling>
          <c:orientation val="minMax"/>
        </c:scaling>
        <c:delete val="1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Contributios (USD Millions)</a:t>
                </a:r>
              </a:p>
            </c:rich>
          </c:tx>
          <c:overlay val="0"/>
        </c:title>
        <c:numFmt formatCode="_(* #,##0_);_(* \(#,##0\);_(* &quot;-&quot;??_);_(@_)" sourceLinked="1"/>
        <c:majorTickMark val="out"/>
        <c:minorTickMark val="none"/>
        <c:tickLblPos val="nextTo"/>
        <c:crossAx val="26872742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>
          <a:latin typeface="Georgia" pitchFamily="18" charset="0"/>
        </a:defRPr>
      </a:pPr>
      <a:endParaRPr lang="en-US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8"/>
    </mc:Choice>
    <mc:Fallback>
      <c:style val="28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/>
              <a:t>Average Contribution per Member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B05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Calculations!$A$15:$A$26</c:f>
              <c:numCache>
                <c:formatCode>General</c:formatCode>
                <c:ptCount val="12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</c:numCache>
            </c:numRef>
          </c:cat>
          <c:val>
            <c:numRef>
              <c:f>Calculations!$C$15:$C$26</c:f>
              <c:numCache>
                <c:formatCode>_(* #,##0_);_(* \(#,##0\);_(* "-"??_);_(@_)</c:formatCode>
                <c:ptCount val="12"/>
                <c:pt idx="0">
                  <c:v>497.43400341194888</c:v>
                </c:pt>
                <c:pt idx="1">
                  <c:v>748.88272019266117</c:v>
                </c:pt>
                <c:pt idx="2">
                  <c:v>782.59247282405909</c:v>
                </c:pt>
                <c:pt idx="3">
                  <c:v>653.2975697671144</c:v>
                </c:pt>
                <c:pt idx="4">
                  <c:v>661.14894923406223</c:v>
                </c:pt>
                <c:pt idx="5">
                  <c:v>463.88601837441308</c:v>
                </c:pt>
                <c:pt idx="6">
                  <c:v>228.15728792318859</c:v>
                </c:pt>
                <c:pt idx="7">
                  <c:v>146.99947334217902</c:v>
                </c:pt>
                <c:pt idx="8">
                  <c:v>70.539327415592084</c:v>
                </c:pt>
                <c:pt idx="9">
                  <c:v>432.52534462950115</c:v>
                </c:pt>
                <c:pt idx="10">
                  <c:v>325.23186105997888</c:v>
                </c:pt>
                <c:pt idx="11">
                  <c:v>327.45993010344796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2D3-4E58-826A-36A886A37DE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268727424"/>
        <c:axId val="268728960"/>
      </c:barChart>
      <c:catAx>
        <c:axId val="26872742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Year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crossAx val="268728960"/>
        <c:crosses val="autoZero"/>
        <c:auto val="1"/>
        <c:lblAlgn val="ctr"/>
        <c:lblOffset val="100"/>
        <c:noMultiLvlLbl val="0"/>
      </c:catAx>
      <c:valAx>
        <c:axId val="268728960"/>
        <c:scaling>
          <c:orientation val="minMax"/>
        </c:scaling>
        <c:delete val="1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Contributios (USD </a:t>
                </a:r>
              </a:p>
            </c:rich>
          </c:tx>
          <c:overlay val="0"/>
        </c:title>
        <c:numFmt formatCode="_(* #,##0_);_(* \(#,##0\);_(* &quot;-&quot;??_);_(@_)" sourceLinked="1"/>
        <c:majorTickMark val="out"/>
        <c:minorTickMark val="none"/>
        <c:tickLblPos val="nextTo"/>
        <c:crossAx val="26872742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>
          <a:latin typeface="Georgia" pitchFamily="18" charset="0"/>
        </a:defRPr>
      </a:pPr>
      <a:endParaRPr lang="en-US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8"/>
    </mc:Choice>
    <mc:Fallback>
      <c:style val="28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/>
              <a:t>Total Assets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7030A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Calculations!$A$15:$A$26</c:f>
              <c:numCache>
                <c:formatCode>General</c:formatCode>
                <c:ptCount val="12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</c:numCache>
            </c:numRef>
          </c:cat>
          <c:val>
            <c:numRef>
              <c:f>Calculations!$D$15:$D$26</c:f>
              <c:numCache>
                <c:formatCode>_(* #,##0.0_);_(* \(#,##0.0\);_(* "-"??_);_(@_)</c:formatCode>
                <c:ptCount val="12"/>
                <c:pt idx="0">
                  <c:v>1.5116210000000001</c:v>
                </c:pt>
                <c:pt idx="1">
                  <c:v>1.8280639999999999</c:v>
                </c:pt>
                <c:pt idx="2">
                  <c:v>2.1051820000000001</c:v>
                </c:pt>
                <c:pt idx="3">
                  <c:v>2.1266530000000001</c:v>
                </c:pt>
                <c:pt idx="4">
                  <c:v>1.9387008333333335</c:v>
                </c:pt>
                <c:pt idx="5">
                  <c:v>2.0162378955000002</c:v>
                </c:pt>
                <c:pt idx="6">
                  <c:v>1.0433764913999999</c:v>
                </c:pt>
                <c:pt idx="7">
                  <c:v>0.9566202654580771</c:v>
                </c:pt>
                <c:pt idx="8">
                  <c:v>1.0021818181818181</c:v>
                </c:pt>
                <c:pt idx="9">
                  <c:v>1.5948000000000002</c:v>
                </c:pt>
                <c:pt idx="10">
                  <c:v>1.1075900000000003</c:v>
                </c:pt>
                <c:pt idx="11">
                  <c:v>1.217989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8A8-4212-9705-84D0A7E993A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268727424"/>
        <c:axId val="268728960"/>
      </c:barChart>
      <c:catAx>
        <c:axId val="26872742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Year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crossAx val="268728960"/>
        <c:crosses val="autoZero"/>
        <c:auto val="1"/>
        <c:lblAlgn val="ctr"/>
        <c:lblOffset val="100"/>
        <c:noMultiLvlLbl val="0"/>
      </c:catAx>
      <c:valAx>
        <c:axId val="268728960"/>
        <c:scaling>
          <c:orientation val="minMax"/>
        </c:scaling>
        <c:delete val="1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CAssets(USD Billions) </a:t>
                </a:r>
              </a:p>
            </c:rich>
          </c:tx>
          <c:overlay val="0"/>
        </c:title>
        <c:numFmt formatCode="_(* #,##0.0_);_(* \(#,##0.0\);_(* &quot;-&quot;??_);_(@_)" sourceLinked="1"/>
        <c:majorTickMark val="out"/>
        <c:minorTickMark val="none"/>
        <c:tickLblPos val="nextTo"/>
        <c:crossAx val="26872742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>
          <a:latin typeface="Georgia" pitchFamily="18" charset="0"/>
        </a:defRPr>
      </a:pPr>
      <a:endParaRPr lang="en-US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Georgia" panose="02040502050405020303" pitchFamily="18" charset="0"/>
                <a:ea typeface="+mn-ea"/>
                <a:cs typeface="+mn-cs"/>
              </a:defRPr>
            </a:pPr>
            <a:r>
              <a:rPr lang="en-US" b="1"/>
              <a:t>Delta Share Price</a:t>
            </a:r>
          </a:p>
        </c:rich>
      </c:tx>
      <c:layout>
        <c:manualLayout>
          <c:xMode val="edge"/>
          <c:yMode val="edge"/>
          <c:x val="0.36684030762530229"/>
          <c:y val="2.355712603062426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Georgia" panose="02040502050405020303" pitchFamily="18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273606780761091"/>
          <c:y val="0.14491558696505694"/>
          <c:w val="0.84565184392943549"/>
          <c:h val="0.63360349712747144"/>
        </c:manualLayout>
      </c:layout>
      <c:lineChart>
        <c:grouping val="standard"/>
        <c:varyColors val="0"/>
        <c:ser>
          <c:idx val="0"/>
          <c:order val="0"/>
          <c:spPr>
            <a:ln w="28575" cap="rnd">
              <a:solidFill>
                <a:srgbClr val="FFC000"/>
              </a:solidFill>
              <a:round/>
            </a:ln>
            <a:effectLst/>
          </c:spPr>
          <c:marker>
            <c:symbol val="none"/>
          </c:marker>
          <c:dLbls>
            <c:numFmt formatCode="#,##0.00" sourceLinked="0"/>
            <c:spPr>
              <a:solidFill>
                <a:sysClr val="window" lastClr="FFFFFF"/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rgbClr val="C00000"/>
                    </a:solidFill>
                    <a:latin typeface="Georgia" panose="02040502050405020303" pitchFamily="18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Delta!$E$2:$E$17</c:f>
              <c:numCache>
                <c:formatCode>mmm\-yy</c:formatCode>
                <c:ptCount val="16"/>
                <c:pt idx="0">
                  <c:v>39783</c:v>
                </c:pt>
                <c:pt idx="1">
                  <c:v>40148</c:v>
                </c:pt>
                <c:pt idx="2">
                  <c:v>40513</c:v>
                </c:pt>
                <c:pt idx="3">
                  <c:v>40878</c:v>
                </c:pt>
                <c:pt idx="4">
                  <c:v>41244</c:v>
                </c:pt>
                <c:pt idx="5">
                  <c:v>41609</c:v>
                </c:pt>
                <c:pt idx="6">
                  <c:v>41974</c:v>
                </c:pt>
                <c:pt idx="7">
                  <c:v>42339</c:v>
                </c:pt>
                <c:pt idx="8">
                  <c:v>42705</c:v>
                </c:pt>
                <c:pt idx="9">
                  <c:v>43070</c:v>
                </c:pt>
                <c:pt idx="10">
                  <c:v>43435</c:v>
                </c:pt>
                <c:pt idx="11">
                  <c:v>43800</c:v>
                </c:pt>
                <c:pt idx="12">
                  <c:v>44166</c:v>
                </c:pt>
                <c:pt idx="13">
                  <c:v>44531</c:v>
                </c:pt>
                <c:pt idx="14">
                  <c:v>44896</c:v>
                </c:pt>
                <c:pt idx="15">
                  <c:v>45261</c:v>
                </c:pt>
              </c:numCache>
            </c:numRef>
          </c:cat>
          <c:val>
            <c:numRef>
              <c:f>Delta!$H$2:$H$17</c:f>
              <c:numCache>
                <c:formatCode>_(* #,##0.00_);_(* \(#,##0.00\);_(* "-"??_);_(@_)</c:formatCode>
                <c:ptCount val="16"/>
                <c:pt idx="0">
                  <c:v>0.3</c:v>
                </c:pt>
                <c:pt idx="1">
                  <c:v>0.5</c:v>
                </c:pt>
                <c:pt idx="2">
                  <c:v>0.65</c:v>
                </c:pt>
                <c:pt idx="3">
                  <c:v>0.7</c:v>
                </c:pt>
                <c:pt idx="4">
                  <c:v>1</c:v>
                </c:pt>
                <c:pt idx="5">
                  <c:v>1.401</c:v>
                </c:pt>
                <c:pt idx="6">
                  <c:v>1.02</c:v>
                </c:pt>
                <c:pt idx="7">
                  <c:v>0.70499999999999996</c:v>
                </c:pt>
                <c:pt idx="8">
                  <c:v>0.73750000000000004</c:v>
                </c:pt>
                <c:pt idx="9">
                  <c:v>0.45714285714285718</c:v>
                </c:pt>
                <c:pt idx="10">
                  <c:v>0.55735294117647061</c:v>
                </c:pt>
                <c:pt idx="11">
                  <c:v>0.11008740692780834</c:v>
                </c:pt>
                <c:pt idx="12">
                  <c:v>0.21389818181818182</c:v>
                </c:pt>
                <c:pt idx="13">
                  <c:v>0.81265600000000004</c:v>
                </c:pt>
                <c:pt idx="14">
                  <c:v>0.17199999999999999</c:v>
                </c:pt>
                <c:pt idx="15">
                  <c:v>0.35093272000000003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07E-4E57-9812-301A709587FB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629630207"/>
        <c:axId val="1629626879"/>
      </c:lineChart>
      <c:dateAx>
        <c:axId val="1629630207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Georgia" panose="02040502050405020303" pitchFamily="18" charset="0"/>
                    <a:ea typeface="+mn-ea"/>
                    <a:cs typeface="+mn-cs"/>
                  </a:defRPr>
                </a:pPr>
                <a:r>
                  <a:rPr lang="en-US" b="1"/>
                  <a:t>Month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Georgia" panose="02040502050405020303" pitchFamily="18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mmm\-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eorgia" panose="02040502050405020303" pitchFamily="18" charset="0"/>
                <a:ea typeface="+mn-ea"/>
                <a:cs typeface="+mn-cs"/>
              </a:defRPr>
            </a:pPr>
            <a:endParaRPr lang="en-US"/>
          </a:p>
        </c:txPr>
        <c:crossAx val="1629626879"/>
        <c:crosses val="autoZero"/>
        <c:auto val="1"/>
        <c:lblOffset val="100"/>
        <c:baseTimeUnit val="months"/>
        <c:majorUnit val="12"/>
        <c:majorTimeUnit val="months"/>
        <c:minorUnit val="12"/>
        <c:minorTimeUnit val="months"/>
      </c:dateAx>
      <c:valAx>
        <c:axId val="1629626879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Georgia" panose="02040502050405020303" pitchFamily="18" charset="0"/>
                    <a:ea typeface="+mn-ea"/>
                    <a:cs typeface="+mn-cs"/>
                  </a:defRPr>
                </a:pPr>
                <a:r>
                  <a:rPr lang="en-US" b="1"/>
                  <a:t>Share price (USD)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Georgia" panose="02040502050405020303" pitchFamily="18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_(* #,##0.00_);_(* \(#,##0.0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eorgia" panose="02040502050405020303" pitchFamily="18" charset="0"/>
                <a:ea typeface="+mn-ea"/>
                <a:cs typeface="+mn-cs"/>
              </a:defRPr>
            </a:pPr>
            <a:endParaRPr lang="en-US"/>
          </a:p>
        </c:txPr>
        <c:crossAx val="162963020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Georgia" panose="02040502050405020303" pitchFamily="18" charset="0"/>
        </a:defRPr>
      </a:pPr>
      <a:endParaRPr lang="en-US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Georgia" panose="02040502050405020303" pitchFamily="18" charset="0"/>
                <a:ea typeface="+mn-ea"/>
                <a:cs typeface="+mn-cs"/>
              </a:defRPr>
            </a:pPr>
            <a:r>
              <a:rPr lang="en-US" b="1"/>
              <a:t>ZSE Market Capitalisation (USD Billions)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Georgia" panose="02040502050405020303" pitchFamily="18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4.2311911210965038E-2"/>
          <c:y val="0.11123224805203262"/>
          <c:w val="0.90704994960319463"/>
          <c:h val="0.8198992059351573"/>
        </c:manualLayout>
      </c:layout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11"/>
              <c:spPr>
                <a:solidFill>
                  <a:sysClr val="window" lastClr="FFFFFF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1" i="0" u="none" strike="noStrike" kern="1200" baseline="0">
                      <a:solidFill>
                        <a:srgbClr val="FF0000"/>
                      </a:solidFill>
                      <a:latin typeface="Georgia" panose="02040502050405020303" pitchFamily="18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51D2-4B9B-A045-7720644679D8}"/>
                </c:ext>
              </c:extLst>
            </c:dLbl>
            <c:dLbl>
              <c:idx val="14"/>
              <c:spPr>
                <a:solidFill>
                  <a:sysClr val="window" lastClr="FFFFFF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1" i="0" u="none" strike="noStrike" kern="1200" baseline="0">
                      <a:solidFill>
                        <a:srgbClr val="FF0000"/>
                      </a:solidFill>
                      <a:latin typeface="Georgia" panose="02040502050405020303" pitchFamily="18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51D2-4B9B-A045-7720644679D8}"/>
                </c:ext>
              </c:extLst>
            </c:dLbl>
            <c:spPr>
              <a:solidFill>
                <a:sysClr val="window" lastClr="FFFFFF"/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ysClr val="windowText" lastClr="000000"/>
                    </a:solidFill>
                    <a:latin typeface="Georgia" panose="02040502050405020303" pitchFamily="18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'Market Cap'!$A$3:$A$17</c:f>
              <c:numCache>
                <c:formatCode>mmm\-yy</c:formatCode>
                <c:ptCount val="15"/>
                <c:pt idx="0">
                  <c:v>39783</c:v>
                </c:pt>
                <c:pt idx="1">
                  <c:v>40148</c:v>
                </c:pt>
                <c:pt idx="2">
                  <c:v>40513</c:v>
                </c:pt>
                <c:pt idx="3">
                  <c:v>40878</c:v>
                </c:pt>
                <c:pt idx="4">
                  <c:v>41244</c:v>
                </c:pt>
                <c:pt idx="5">
                  <c:v>41609</c:v>
                </c:pt>
                <c:pt idx="6">
                  <c:v>41974</c:v>
                </c:pt>
                <c:pt idx="7">
                  <c:v>42339</c:v>
                </c:pt>
                <c:pt idx="8">
                  <c:v>42705</c:v>
                </c:pt>
                <c:pt idx="9">
                  <c:v>43070</c:v>
                </c:pt>
                <c:pt idx="10">
                  <c:v>43435</c:v>
                </c:pt>
                <c:pt idx="11">
                  <c:v>43800</c:v>
                </c:pt>
                <c:pt idx="12">
                  <c:v>44166</c:v>
                </c:pt>
                <c:pt idx="13">
                  <c:v>44531</c:v>
                </c:pt>
                <c:pt idx="14">
                  <c:v>44896</c:v>
                </c:pt>
              </c:numCache>
            </c:numRef>
          </c:cat>
          <c:val>
            <c:numRef>
              <c:f>'Market Cap'!$E$3:$E$17</c:f>
              <c:numCache>
                <c:formatCode>_-* #,##0.0_-;\-* #,##0.0_-;_-* "-"??_-;_-@_-</c:formatCode>
                <c:ptCount val="15"/>
                <c:pt idx="0">
                  <c:v>1.371239986</c:v>
                </c:pt>
                <c:pt idx="1">
                  <c:v>3.8299250960000002</c:v>
                </c:pt>
                <c:pt idx="2">
                  <c:v>3.884485459</c:v>
                </c:pt>
                <c:pt idx="3">
                  <c:v>3.6896859389999999</c:v>
                </c:pt>
                <c:pt idx="4">
                  <c:v>3.963534353</c:v>
                </c:pt>
                <c:pt idx="5">
                  <c:v>5.2031297749999998</c:v>
                </c:pt>
                <c:pt idx="6">
                  <c:v>4.32705938365</c:v>
                </c:pt>
                <c:pt idx="7">
                  <c:v>3.0734089309999999</c:v>
                </c:pt>
                <c:pt idx="8">
                  <c:v>3.3399642583333335</c:v>
                </c:pt>
                <c:pt idx="9">
                  <c:v>2.737304725714286</c:v>
                </c:pt>
                <c:pt idx="10">
                  <c:v>3.8087070900000004</c:v>
                </c:pt>
                <c:pt idx="11">
                  <c:v>0.96364825022015899</c:v>
                </c:pt>
                <c:pt idx="12">
                  <c:v>2.8898118822454544</c:v>
                </c:pt>
                <c:pt idx="13">
                  <c:v>6.5860255478265461</c:v>
                </c:pt>
                <c:pt idx="14">
                  <c:v>1.9498533300000001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1D2-4B9B-A045-7720644679D8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629630207"/>
        <c:axId val="1629626879"/>
      </c:lineChart>
      <c:dateAx>
        <c:axId val="1629630207"/>
        <c:scaling>
          <c:orientation val="minMax"/>
        </c:scaling>
        <c:delete val="0"/>
        <c:axPos val="b"/>
        <c:numFmt formatCode="mmm\-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eorgia" panose="02040502050405020303" pitchFamily="18" charset="0"/>
                <a:ea typeface="+mn-ea"/>
                <a:cs typeface="+mn-cs"/>
              </a:defRPr>
            </a:pPr>
            <a:endParaRPr lang="en-US"/>
          </a:p>
        </c:txPr>
        <c:crossAx val="1629626879"/>
        <c:crosses val="autoZero"/>
        <c:auto val="1"/>
        <c:lblOffset val="100"/>
        <c:baseTimeUnit val="months"/>
        <c:majorUnit val="12"/>
        <c:majorTimeUnit val="months"/>
        <c:minorUnit val="12"/>
        <c:minorTimeUnit val="months"/>
      </c:dateAx>
      <c:valAx>
        <c:axId val="162962687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.0_-;\-* #,##0.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eorgia" panose="02040502050405020303" pitchFamily="18" charset="0"/>
                <a:ea typeface="+mn-ea"/>
                <a:cs typeface="+mn-cs"/>
              </a:defRPr>
            </a:pPr>
            <a:endParaRPr lang="en-US"/>
          </a:p>
        </c:txPr>
        <c:crossAx val="162963020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Georgia" panose="02040502050405020303" pitchFamily="18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504035-93FE-4EE0-8F62-4A0C284EE40C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CA8634-0DCC-40D1-BBED-4798BD781C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1143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CA8634-0DCC-40D1-BBED-4798BD781C5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3227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CA8634-0DCC-40D1-BBED-4798BD781C5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1748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CA8634-0DCC-40D1-BBED-4798BD781C5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2237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CA8634-0DCC-40D1-BBED-4798BD781C5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658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CA8634-0DCC-40D1-BBED-4798BD781C5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9689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CA8634-0DCC-40D1-BBED-4798BD781C5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5851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CA8634-0DCC-40D1-BBED-4798BD781C5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2695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CA8634-0DCC-40D1-BBED-4798BD781C5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1336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CA8634-0DCC-40D1-BBED-4798BD781C5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9600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CA8634-0DCC-40D1-BBED-4798BD781C5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5110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F26F7-0CAD-4E62-AE84-AF0636F9B777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7E97C-6800-46D3-A7FA-E5A283BCC9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6835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F26F7-0CAD-4E62-AE84-AF0636F9B777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7E97C-6800-46D3-A7FA-E5A283BCC9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4771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F26F7-0CAD-4E62-AE84-AF0636F9B777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7E97C-6800-46D3-A7FA-E5A283BCC9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139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F26F7-0CAD-4E62-AE84-AF0636F9B777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7E97C-6800-46D3-A7FA-E5A283BCC9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933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F26F7-0CAD-4E62-AE84-AF0636F9B777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7E97C-6800-46D3-A7FA-E5A283BCC9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309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F26F7-0CAD-4E62-AE84-AF0636F9B777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7E97C-6800-46D3-A7FA-E5A283BCC9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123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F26F7-0CAD-4E62-AE84-AF0636F9B777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7E97C-6800-46D3-A7FA-E5A283BCC9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430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F26F7-0CAD-4E62-AE84-AF0636F9B777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7E97C-6800-46D3-A7FA-E5A283BCC9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7151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F26F7-0CAD-4E62-AE84-AF0636F9B777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7E97C-6800-46D3-A7FA-E5A283BCC9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584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F26F7-0CAD-4E62-AE84-AF0636F9B777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7E97C-6800-46D3-A7FA-E5A283BCC9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4200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F26F7-0CAD-4E62-AE84-AF0636F9B777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7E97C-6800-46D3-A7FA-E5A283BCC9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9202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1F26F7-0CAD-4E62-AE84-AF0636F9B777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C7E97C-6800-46D3-A7FA-E5A283BCC9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74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5.x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chart" Target="../charts/char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363258" y="1593850"/>
            <a:ext cx="73152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4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r>
              <a:rPr lang="en-US" sz="2400" b="1" dirty="0">
                <a:solidFill>
                  <a:srgbClr val="002060"/>
                </a:solidFill>
                <a:latin typeface="Georgia" panose="02040502050405020303" pitchFamily="18" charset="0"/>
              </a:rPr>
              <a:t>ZAPF 49TH ANNUAL CONGRESS</a:t>
            </a:r>
          </a:p>
          <a:p>
            <a:pPr algn="ctr"/>
            <a:endParaRPr lang="en-US" sz="24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r>
              <a:rPr lang="en-US" sz="2400" b="1" dirty="0">
                <a:solidFill>
                  <a:srgbClr val="00B050"/>
                </a:solidFill>
                <a:latin typeface="Georgia" panose="02040502050405020303" pitchFamily="18" charset="0"/>
              </a:rPr>
              <a:t>Where is my money? The mysteries of pension accumulation in Zimbabwe</a:t>
            </a:r>
          </a:p>
          <a:p>
            <a:pPr algn="ctr"/>
            <a:endParaRPr lang="en-US" sz="24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r>
              <a:rPr lang="en-US" sz="2400" b="1" dirty="0">
                <a:solidFill>
                  <a:srgbClr val="7030A0"/>
                </a:solidFill>
                <a:latin typeface="Georgia" panose="02040502050405020303" pitchFamily="18" charset="0"/>
              </a:rPr>
              <a:t>Prosper Tafadzwa Matiashe</a:t>
            </a:r>
          </a:p>
          <a:p>
            <a:pPr algn="ctr"/>
            <a:endParaRPr lang="en-US" sz="24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r>
              <a:rPr lang="en-US" sz="2400" b="1" dirty="0">
                <a:solidFill>
                  <a:srgbClr val="FF0000"/>
                </a:solidFill>
                <a:latin typeface="Georgia" panose="02040502050405020303" pitchFamily="18" charset="0"/>
              </a:rPr>
              <a:t>16 May 2024</a:t>
            </a:r>
          </a:p>
        </p:txBody>
      </p:sp>
    </p:spTree>
    <p:extLst>
      <p:ext uri="{BB962C8B-B14F-4D97-AF65-F5344CB8AC3E}">
        <p14:creationId xmlns:p14="http://schemas.microsoft.com/office/powerpoint/2010/main" val="5109682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78499" y="168886"/>
            <a:ext cx="54582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srgbClr val="7030A0"/>
                </a:solidFill>
                <a:latin typeface="Georgia" panose="02040502050405020303" pitchFamily="18" charset="0"/>
              </a:rPr>
              <a:t>Yield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: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But Why?</a:t>
            </a:r>
          </a:p>
        </p:txBody>
      </p:sp>
      <p:cxnSp>
        <p:nvCxnSpPr>
          <p:cNvPr id="5" name="Straight Connector 4"/>
          <p:cNvCxnSpPr>
            <a:cxnSpLocks/>
          </p:cNvCxnSpPr>
          <p:nvPr/>
        </p:nvCxnSpPr>
        <p:spPr>
          <a:xfrm>
            <a:off x="709127" y="538218"/>
            <a:ext cx="628606" cy="0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1855DDAD-CCE2-14AC-434C-8F76911C78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07550"/>
            <a:ext cx="2566818" cy="453429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B280107-5E3F-5C29-0A1B-1FE1E0591078}"/>
              </a:ext>
            </a:extLst>
          </p:cNvPr>
          <p:cNvSpPr txBox="1"/>
          <p:nvPr/>
        </p:nvSpPr>
        <p:spPr>
          <a:xfrm>
            <a:off x="2566818" y="3748168"/>
            <a:ext cx="9152467" cy="1985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u="sng" dirty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What we estimate</a:t>
            </a:r>
          </a:p>
          <a:p>
            <a:pPr marL="342900" indent="-342900">
              <a:lnSpc>
                <a:spcPct val="113000"/>
              </a:lnSpc>
              <a:buSzPct val="125000"/>
              <a:buBlip>
                <a:blip r:embed="rId4"/>
              </a:buBlip>
            </a:pPr>
            <a:r>
              <a:rPr lang="en-US" sz="1600" dirty="0">
                <a:latin typeface="Georgia" panose="02040502050405020303" pitchFamily="18" charset="0"/>
              </a:rPr>
              <a:t>ZSE returned 2.5% per annum over the period 2009 to 2023</a:t>
            </a:r>
          </a:p>
          <a:p>
            <a:pPr marL="342900" indent="-342900">
              <a:lnSpc>
                <a:spcPct val="113000"/>
              </a:lnSpc>
              <a:buSzPct val="125000"/>
              <a:buBlip>
                <a:blip r:embed="rId4"/>
              </a:buBlip>
            </a:pPr>
            <a:r>
              <a:rPr lang="en-US" sz="1600" dirty="0">
                <a:latin typeface="Georgia" panose="02040502050405020303" pitchFamily="18" charset="0"/>
              </a:rPr>
              <a:t>The compensation framework requires loading of 2014 prejudice with 3% per annum up to 31 December 2022. </a:t>
            </a:r>
          </a:p>
          <a:p>
            <a:pPr marL="342900" indent="-342900">
              <a:lnSpc>
                <a:spcPct val="113000"/>
              </a:lnSpc>
              <a:buSzPct val="125000"/>
              <a:buBlip>
                <a:blip r:embed="rId4"/>
              </a:buBlip>
            </a:pPr>
            <a:r>
              <a:rPr lang="en-US" sz="1600" dirty="0">
                <a:latin typeface="Georgia" panose="02040502050405020303" pitchFamily="18" charset="0"/>
              </a:rPr>
              <a:t>On the contrary, ZSE returned -10.3% per annum over the period 1 January 2014 to 31 December 2022.</a:t>
            </a:r>
          </a:p>
          <a:p>
            <a:pPr marL="342900" indent="-342900">
              <a:lnSpc>
                <a:spcPct val="113000"/>
              </a:lnSpc>
              <a:buSzPct val="125000"/>
              <a:buBlip>
                <a:blip r:embed="rId4"/>
              </a:buBlip>
            </a:pPr>
            <a:r>
              <a:rPr lang="en-US" sz="1600" dirty="0">
                <a:latin typeface="Georgia" panose="02040502050405020303" pitchFamily="18" charset="0"/>
              </a:rPr>
              <a:t>The return is -9.5% between 1 January 2015 and 31 December 2022.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0000000-0008-0000-02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34669506"/>
              </p:ext>
            </p:extLst>
          </p:nvPr>
        </p:nvGraphicFramePr>
        <p:xfrm>
          <a:off x="2704358" y="168885"/>
          <a:ext cx="8778515" cy="342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1303823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78499" y="168886"/>
            <a:ext cx="54582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srgbClr val="7030A0"/>
                </a:solidFill>
                <a:latin typeface="Georgia" panose="02040502050405020303" pitchFamily="18" charset="0"/>
              </a:rPr>
              <a:t>Exit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: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What can go wrong?</a:t>
            </a:r>
          </a:p>
        </p:txBody>
      </p:sp>
      <p:cxnSp>
        <p:nvCxnSpPr>
          <p:cNvPr id="5" name="Straight Connector 4"/>
          <p:cNvCxnSpPr>
            <a:cxnSpLocks/>
          </p:cNvCxnSpPr>
          <p:nvPr/>
        </p:nvCxnSpPr>
        <p:spPr>
          <a:xfrm>
            <a:off x="709127" y="538218"/>
            <a:ext cx="628606" cy="0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5B280107-5E3F-5C29-0A1B-1FE1E0591078}"/>
              </a:ext>
            </a:extLst>
          </p:cNvPr>
          <p:cNvSpPr txBox="1"/>
          <p:nvPr/>
        </p:nvSpPr>
        <p:spPr>
          <a:xfrm>
            <a:off x="3485416" y="1301168"/>
            <a:ext cx="8287892" cy="476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u="sng" dirty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What we know</a:t>
            </a:r>
          </a:p>
          <a:p>
            <a:pPr marL="342900" indent="-342900">
              <a:lnSpc>
                <a:spcPct val="113000"/>
              </a:lnSpc>
              <a:buSzPct val="125000"/>
              <a:buBlip>
                <a:blip r:embed="rId3"/>
              </a:buBlip>
            </a:pPr>
            <a:r>
              <a:rPr lang="en-US" sz="1600" dirty="0">
                <a:latin typeface="Georgia" panose="02040502050405020303" pitchFamily="18" charset="0"/>
              </a:rPr>
              <a:t>When you contribute into a fund you buy a proportional share of the assets</a:t>
            </a:r>
          </a:p>
          <a:p>
            <a:pPr marL="342900" indent="-342900">
              <a:lnSpc>
                <a:spcPct val="113000"/>
              </a:lnSpc>
              <a:buSzPct val="125000"/>
              <a:buBlip>
                <a:blip r:embed="rId3"/>
              </a:buBlip>
            </a:pPr>
            <a:r>
              <a:rPr lang="en-US" sz="1600" dirty="0">
                <a:latin typeface="Georgia" panose="02040502050405020303" pitchFamily="18" charset="0"/>
              </a:rPr>
              <a:t>When you exit you sell your proportional share of the assets to the remaining members</a:t>
            </a:r>
          </a:p>
          <a:p>
            <a:pPr marL="342900" indent="-342900">
              <a:lnSpc>
                <a:spcPct val="113000"/>
              </a:lnSpc>
              <a:buSzPct val="125000"/>
              <a:buBlip>
                <a:blip r:embed="rId3"/>
              </a:buBlip>
            </a:pPr>
            <a:r>
              <a:rPr lang="en-US" sz="1600" dirty="0">
                <a:latin typeface="Georgia" panose="02040502050405020303" pitchFamily="18" charset="0"/>
              </a:rPr>
              <a:t>Effectively, there is a unit price to the proportional share of the assets.</a:t>
            </a:r>
          </a:p>
          <a:p>
            <a:pPr marL="342900" indent="-342900">
              <a:lnSpc>
                <a:spcPct val="113000"/>
              </a:lnSpc>
              <a:buSzPct val="125000"/>
              <a:buBlip>
                <a:blip r:embed="rId3"/>
              </a:buBlip>
            </a:pPr>
            <a:r>
              <a:rPr lang="en-US" sz="1600" dirty="0">
                <a:latin typeface="Georgia" panose="02040502050405020303" pitchFamily="18" charset="0"/>
              </a:rPr>
              <a:t>If you enter when the unit price is very low (assets are underpriced), you buy assets on the cheap and earn superior returns.</a:t>
            </a:r>
          </a:p>
          <a:p>
            <a:pPr marL="342900" indent="-342900">
              <a:lnSpc>
                <a:spcPct val="113000"/>
              </a:lnSpc>
              <a:buSzPct val="125000"/>
              <a:buBlip>
                <a:blip r:embed="rId3"/>
              </a:buBlip>
            </a:pPr>
            <a:r>
              <a:rPr lang="en-US" sz="1600" dirty="0">
                <a:latin typeface="Georgia" panose="02040502050405020303" pitchFamily="18" charset="0"/>
              </a:rPr>
              <a:t>If you exit when the unit price is very low (assets are underpriced), you sell your assets on the cheap to remaining members and lock in significant losses.</a:t>
            </a:r>
          </a:p>
          <a:p>
            <a:pPr marL="342900" indent="-342900">
              <a:lnSpc>
                <a:spcPct val="113000"/>
              </a:lnSpc>
              <a:buSzPct val="125000"/>
              <a:buBlip>
                <a:blip r:embed="rId3"/>
              </a:buBlip>
            </a:pPr>
            <a:r>
              <a:rPr lang="en-US" sz="1600" dirty="0">
                <a:latin typeface="Georgia" panose="02040502050405020303" pitchFamily="18" charset="0"/>
              </a:rPr>
              <a:t>Our research shows that actives bought equities on the cheap from exits especially 2005 to 2008. (Some actives have negative prejudice)</a:t>
            </a:r>
          </a:p>
          <a:p>
            <a:pPr marL="342900" indent="-342900">
              <a:lnSpc>
                <a:spcPct val="113000"/>
              </a:lnSpc>
              <a:buSzPct val="125000"/>
              <a:buBlip>
                <a:blip r:embed="rId3"/>
              </a:buBlip>
            </a:pPr>
            <a:r>
              <a:rPr lang="en-US" sz="1600" dirty="0">
                <a:latin typeface="Georgia" panose="02040502050405020303" pitchFamily="18" charset="0"/>
              </a:rPr>
              <a:t>This is effectively how financial markets work and pension funds aren’t sparred.</a:t>
            </a:r>
          </a:p>
          <a:p>
            <a:pPr marL="342900" indent="-342900">
              <a:lnSpc>
                <a:spcPct val="113000"/>
              </a:lnSpc>
              <a:buSzPct val="125000"/>
              <a:buBlip>
                <a:blip r:embed="rId3"/>
              </a:buBlip>
            </a:pPr>
            <a:r>
              <a:rPr lang="en-US" sz="1600" dirty="0">
                <a:latin typeface="Georgia" panose="02040502050405020303" pitchFamily="18" charset="0"/>
              </a:rPr>
              <a:t>Timing can be fair over the long term but in the short term its very unfair.</a:t>
            </a:r>
          </a:p>
          <a:p>
            <a:pPr marL="342900" indent="-342900">
              <a:lnSpc>
                <a:spcPct val="113000"/>
              </a:lnSpc>
              <a:buSzPct val="125000"/>
              <a:buBlip>
                <a:blip r:embed="rId3"/>
              </a:buBlip>
            </a:pPr>
            <a:r>
              <a:rPr lang="en-US" sz="1600" dirty="0">
                <a:latin typeface="Georgia" panose="02040502050405020303" pitchFamily="18" charset="0"/>
              </a:rPr>
              <a:t>Compensation can be effectively taxing actives for buying assets on the cheap, but isn’t this an effort of trying to reverse a natural law of financial markets?</a:t>
            </a:r>
          </a:p>
          <a:p>
            <a:pPr marL="342900" indent="-342900">
              <a:lnSpc>
                <a:spcPct val="113000"/>
              </a:lnSpc>
              <a:buSzPct val="125000"/>
              <a:buBlip>
                <a:blip r:embed="rId3"/>
              </a:buBlip>
            </a:pPr>
            <a:r>
              <a:rPr lang="en-US" sz="1600" dirty="0">
                <a:latin typeface="Georgia" panose="02040502050405020303" pitchFamily="18" charset="0"/>
              </a:rPr>
              <a:t>It can be argued its ubuntu.</a:t>
            </a:r>
          </a:p>
          <a:p>
            <a:pPr marL="342900" indent="-342900">
              <a:lnSpc>
                <a:spcPct val="113000"/>
              </a:lnSpc>
              <a:buSzPct val="125000"/>
              <a:buBlip>
                <a:blip r:embed="rId3"/>
              </a:buBlip>
            </a:pPr>
            <a:r>
              <a:rPr lang="en-US" sz="1600" dirty="0">
                <a:latin typeface="Georgia" panose="02040502050405020303" pitchFamily="18" charset="0"/>
              </a:rPr>
              <a:t>Reversing natural phenomena isn’t always successful.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575C46F-ED91-009B-48E7-4691045397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505" y="1301168"/>
            <a:ext cx="2715362" cy="4159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7454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6DA9DF9-31F7-4056-B42E-878CC92417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35941" y="304800"/>
            <a:ext cx="6198725" cy="5031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fontAlgn="auto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en-US" sz="1900" b="1" dirty="0">
                <a:solidFill>
                  <a:srgbClr val="7030A0"/>
                </a:solidFill>
                <a:latin typeface="Georgia" panose="02040502050405020303" pitchFamily="18" charset="0"/>
              </a:rPr>
              <a:t>Remedies</a:t>
            </a:r>
            <a:r>
              <a:rPr kumimoji="0" lang="en-US" b="1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  <a:latin typeface="Georgia" panose="02040502050405020303" pitchFamily="18" charset="0"/>
                <a:ea typeface="+mj-ea"/>
                <a:cs typeface="+mj-cs"/>
              </a:rPr>
              <a:t>: </a:t>
            </a:r>
            <a:r>
              <a:rPr kumimoji="0" lang="en-US" b="1" i="0" u="none" strike="noStrike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anose="02040502050405020303" pitchFamily="18" charset="0"/>
                <a:ea typeface="+mj-ea"/>
                <a:cs typeface="+mj-cs"/>
              </a:rPr>
              <a:t>Is there a way to correct the negatives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5BE757E-7DE2-6F65-B705-1FCB9EA83FA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747" r="1" b="1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A3CA0287-46FF-782C-2550-110D49B437B1}"/>
              </a:ext>
            </a:extLst>
          </p:cNvPr>
          <p:cNvSpPr/>
          <p:nvPr/>
        </p:nvSpPr>
        <p:spPr>
          <a:xfrm>
            <a:off x="1278466" y="1363133"/>
            <a:ext cx="1718733" cy="9144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Georgia" panose="02040502050405020303" pitchFamily="18" charset="0"/>
              </a:rPr>
              <a:t>Tax the borrower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40154F1-FB15-DFAF-ADEC-6C7589B2C951}"/>
              </a:ext>
            </a:extLst>
          </p:cNvPr>
          <p:cNvSpPr/>
          <p:nvPr/>
        </p:nvSpPr>
        <p:spPr>
          <a:xfrm>
            <a:off x="2894474" y="2971800"/>
            <a:ext cx="1718733" cy="9144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Georgia" panose="02040502050405020303" pitchFamily="18" charset="0"/>
              </a:rPr>
              <a:t>Inform and Defer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7734DF80-540B-9AB7-6E22-8C54217A895E}"/>
              </a:ext>
            </a:extLst>
          </p:cNvPr>
          <p:cNvSpPr/>
          <p:nvPr/>
        </p:nvSpPr>
        <p:spPr>
          <a:xfrm>
            <a:off x="743941" y="4241800"/>
            <a:ext cx="2414126" cy="9144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Georgia" panose="02040502050405020303" pitchFamily="18" charset="0"/>
              </a:rPr>
              <a:t>Optimal Contributions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23B8278-7D7D-D57E-B8D6-35BB10C95BEF}"/>
              </a:ext>
            </a:extLst>
          </p:cNvPr>
          <p:cNvSpPr/>
          <p:nvPr/>
        </p:nvSpPr>
        <p:spPr>
          <a:xfrm>
            <a:off x="3406144" y="5520267"/>
            <a:ext cx="2414126" cy="9144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Georgia" panose="02040502050405020303" pitchFamily="18" charset="0"/>
              </a:rPr>
              <a:t>Strengthen capital markets</a:t>
            </a:r>
          </a:p>
        </p:txBody>
      </p:sp>
    </p:spTree>
    <p:extLst>
      <p:ext uri="{BB962C8B-B14F-4D97-AF65-F5344CB8AC3E}">
        <p14:creationId xmlns:p14="http://schemas.microsoft.com/office/powerpoint/2010/main" val="22662866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B280107-5E3F-5C29-0A1B-1FE1E0591078}"/>
              </a:ext>
            </a:extLst>
          </p:cNvPr>
          <p:cNvSpPr txBox="1"/>
          <p:nvPr/>
        </p:nvSpPr>
        <p:spPr>
          <a:xfrm>
            <a:off x="3789321" y="2765901"/>
            <a:ext cx="48382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7030A0"/>
                </a:solidFill>
                <a:latin typeface="Georgia" panose="02040502050405020303" pitchFamily="18" charset="0"/>
              </a:rPr>
              <a:t>END</a:t>
            </a:r>
          </a:p>
        </p:txBody>
      </p:sp>
    </p:spTree>
    <p:extLst>
      <p:ext uri="{BB962C8B-B14F-4D97-AF65-F5344CB8AC3E}">
        <p14:creationId xmlns:p14="http://schemas.microsoft.com/office/powerpoint/2010/main" val="35950599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78499" y="168886"/>
            <a:ext cx="30791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  <a:latin typeface="Georgia" panose="02040502050405020303" pitchFamily="18" charset="0"/>
              </a:rPr>
              <a:t>Outline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09127" y="1584883"/>
            <a:ext cx="10703940" cy="298447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marR="0" lvl="0" indent="-342900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SzPct val="125000"/>
              <a:buFont typeface="Symbol" panose="05050102010706020507" pitchFamily="18" charset="2"/>
              <a:buBlip>
                <a:blip r:embed="rId2"/>
              </a:buBlip>
            </a:pPr>
            <a:r>
              <a:rPr lang="en-US" sz="2800" dirty="0">
                <a:latin typeface="Georgia" panose="02040502050405020303" pitchFamily="18" charset="0"/>
                <a:ea typeface="Georgia" panose="02040502050405020303" pitchFamily="18" charset="0"/>
                <a:cs typeface="Georgia" panose="02040502050405020303" pitchFamily="18" charset="0"/>
              </a:rPr>
              <a:t>Policyholder Reasonable Expectations</a:t>
            </a:r>
          </a:p>
          <a:p>
            <a:pPr marL="342900" marR="0" lvl="0" indent="-342900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SzPct val="125000"/>
              <a:buFont typeface="Symbol" panose="05050102010706020507" pitchFamily="18" charset="2"/>
              <a:buBlip>
                <a:blip r:embed="rId2"/>
              </a:buBlip>
            </a:pPr>
            <a:r>
              <a:rPr lang="en-US" sz="2800" dirty="0">
                <a:latin typeface="Georgia" panose="02040502050405020303" pitchFamily="18" charset="0"/>
                <a:ea typeface="Georgia" panose="02040502050405020303" pitchFamily="18" charset="0"/>
                <a:cs typeface="Georgia" panose="02040502050405020303" pitchFamily="18" charset="0"/>
              </a:rPr>
              <a:t>Contributions</a:t>
            </a:r>
          </a:p>
          <a:p>
            <a:pPr marL="342900" marR="0" lvl="0" indent="-342900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SzPct val="125000"/>
              <a:buFont typeface="Symbol" panose="05050102010706020507" pitchFamily="18" charset="2"/>
              <a:buBlip>
                <a:blip r:embed="rId2"/>
              </a:buBlip>
            </a:pPr>
            <a:r>
              <a:rPr lang="en-US" sz="2800" dirty="0">
                <a:latin typeface="Georgia" panose="02040502050405020303" pitchFamily="18" charset="0"/>
                <a:ea typeface="Georgia" panose="02040502050405020303" pitchFamily="18" charset="0"/>
                <a:cs typeface="Georgia" panose="02040502050405020303" pitchFamily="18" charset="0"/>
              </a:rPr>
              <a:t>Looking forward</a:t>
            </a:r>
          </a:p>
          <a:p>
            <a:pPr marL="342900" marR="0" lvl="0" indent="-342900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SzPct val="125000"/>
              <a:buFont typeface="Symbol" panose="05050102010706020507" pitchFamily="18" charset="2"/>
              <a:buBlip>
                <a:blip r:embed="rId2"/>
              </a:buBlip>
            </a:pPr>
            <a:r>
              <a:rPr lang="en-US" sz="2800" dirty="0">
                <a:latin typeface="Georgia" panose="02040502050405020303" pitchFamily="18" charset="0"/>
                <a:ea typeface="Georgia" panose="02040502050405020303" pitchFamily="18" charset="0"/>
                <a:cs typeface="Georgia" panose="02040502050405020303" pitchFamily="18" charset="0"/>
              </a:rPr>
              <a:t>Yield</a:t>
            </a:r>
          </a:p>
          <a:p>
            <a:pPr marL="342900" marR="0" lvl="0" indent="-342900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SzPct val="125000"/>
              <a:buFont typeface="Symbol" panose="05050102010706020507" pitchFamily="18" charset="2"/>
              <a:buBlip>
                <a:blip r:embed="rId2"/>
              </a:buBlip>
            </a:pPr>
            <a:r>
              <a:rPr lang="en-US" sz="2800" dirty="0">
                <a:latin typeface="Georgia" panose="02040502050405020303" pitchFamily="18" charset="0"/>
                <a:ea typeface="Georgia" panose="02040502050405020303" pitchFamily="18" charset="0"/>
                <a:cs typeface="Georgia" panose="02040502050405020303" pitchFamily="18" charset="0"/>
              </a:rPr>
              <a:t>Exit</a:t>
            </a:r>
          </a:p>
          <a:p>
            <a:pPr marL="342900" marR="0" lvl="0" indent="-342900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SzPct val="125000"/>
              <a:buFont typeface="Symbol" panose="05050102010706020507" pitchFamily="18" charset="2"/>
              <a:buBlip>
                <a:blip r:embed="rId2"/>
              </a:buBlip>
            </a:pPr>
            <a:r>
              <a:rPr lang="en-US" sz="2800" dirty="0">
                <a:latin typeface="Georgia" panose="02040502050405020303" pitchFamily="18" charset="0"/>
                <a:ea typeface="Georgia" panose="02040502050405020303" pitchFamily="18" charset="0"/>
                <a:cs typeface="Georgia" panose="02040502050405020303" pitchFamily="18" charset="0"/>
              </a:rPr>
              <a:t>Remedies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9127" y="538218"/>
            <a:ext cx="886408" cy="0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09410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78499" y="168886"/>
            <a:ext cx="45253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  <a:latin typeface="Georgia" panose="02040502050405020303" pitchFamily="18" charset="0"/>
              </a:rPr>
              <a:t>PRE: </a:t>
            </a:r>
            <a:r>
              <a:rPr lang="en-US" b="1" dirty="0">
                <a:solidFill>
                  <a:srgbClr val="002060"/>
                </a:solidFill>
                <a:latin typeface="Georgia" panose="02040502050405020303" pitchFamily="18" charset="0"/>
              </a:rPr>
              <a:t>Mind Map</a:t>
            </a:r>
          </a:p>
        </p:txBody>
      </p:sp>
      <p:cxnSp>
        <p:nvCxnSpPr>
          <p:cNvPr id="5" name="Straight Connector 4"/>
          <p:cNvCxnSpPr>
            <a:cxnSpLocks/>
          </p:cNvCxnSpPr>
          <p:nvPr/>
        </p:nvCxnSpPr>
        <p:spPr>
          <a:xfrm>
            <a:off x="660400" y="538218"/>
            <a:ext cx="1513633" cy="0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" name="Oval 3">
            <a:extLst>
              <a:ext uri="{FF2B5EF4-FFF2-40B4-BE49-F238E27FC236}">
                <a16:creationId xmlns:a16="http://schemas.microsoft.com/office/drawing/2014/main" id="{FD53F796-1C22-9CC4-CD20-6EC3C20C04FE}"/>
              </a:ext>
            </a:extLst>
          </p:cNvPr>
          <p:cNvSpPr/>
          <p:nvPr/>
        </p:nvSpPr>
        <p:spPr>
          <a:xfrm>
            <a:off x="863600" y="5266267"/>
            <a:ext cx="2362199" cy="1176866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Georgia" panose="02040502050405020303" pitchFamily="18" charset="0"/>
              </a:rPr>
              <a:t>Contributions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9F573A1-2B73-9140-67C0-CD13BBEB1C40}"/>
              </a:ext>
            </a:extLst>
          </p:cNvPr>
          <p:cNvSpPr/>
          <p:nvPr/>
        </p:nvSpPr>
        <p:spPr>
          <a:xfrm>
            <a:off x="8144934" y="3932767"/>
            <a:ext cx="2362199" cy="1176866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Georgia" panose="02040502050405020303" pitchFamily="18" charset="0"/>
              </a:rPr>
              <a:t>Expenses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C5339B35-6F27-548F-1B66-1393D828D8E2}"/>
              </a:ext>
            </a:extLst>
          </p:cNvPr>
          <p:cNvSpPr/>
          <p:nvPr/>
        </p:nvSpPr>
        <p:spPr>
          <a:xfrm>
            <a:off x="2174033" y="1282701"/>
            <a:ext cx="2362199" cy="1176866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Georgia" panose="02040502050405020303" pitchFamily="18" charset="0"/>
              </a:rPr>
              <a:t>Investment Return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2681E0E-D49D-1A2F-1414-E9FF0DE6ADD5}"/>
              </a:ext>
            </a:extLst>
          </p:cNvPr>
          <p:cNvSpPr/>
          <p:nvPr/>
        </p:nvSpPr>
        <p:spPr>
          <a:xfrm>
            <a:off x="7840134" y="651934"/>
            <a:ext cx="2362199" cy="1176866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Georgia" panose="02040502050405020303" pitchFamily="18" charset="0"/>
              </a:rPr>
              <a:t>Benefits</a:t>
            </a:r>
          </a:p>
        </p:txBody>
      </p:sp>
      <p:cxnSp>
        <p:nvCxnSpPr>
          <p:cNvPr id="11" name="Connector: Curved 10">
            <a:extLst>
              <a:ext uri="{FF2B5EF4-FFF2-40B4-BE49-F238E27FC236}">
                <a16:creationId xmlns:a16="http://schemas.microsoft.com/office/drawing/2014/main" id="{653FDDF9-11C2-0BB2-1BA7-CFEBF9DA03B0}"/>
              </a:ext>
            </a:extLst>
          </p:cNvPr>
          <p:cNvCxnSpPr>
            <a:cxnSpLocks/>
          </p:cNvCxnSpPr>
          <p:nvPr/>
        </p:nvCxnSpPr>
        <p:spPr>
          <a:xfrm flipV="1">
            <a:off x="3098800" y="1913467"/>
            <a:ext cx="5782733" cy="3632200"/>
          </a:xfrm>
          <a:prstGeom prst="curvedConnector3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or: Curved 16">
            <a:extLst>
              <a:ext uri="{FF2B5EF4-FFF2-40B4-BE49-F238E27FC236}">
                <a16:creationId xmlns:a16="http://schemas.microsoft.com/office/drawing/2014/main" id="{213C93C7-1055-060D-6B4D-761C016B2BF5}"/>
              </a:ext>
            </a:extLst>
          </p:cNvPr>
          <p:cNvCxnSpPr>
            <a:cxnSpLocks/>
          </p:cNvCxnSpPr>
          <p:nvPr/>
        </p:nvCxnSpPr>
        <p:spPr>
          <a:xfrm flipV="1">
            <a:off x="5523549" y="4250267"/>
            <a:ext cx="2621385" cy="520700"/>
          </a:xfrm>
          <a:prstGeom prst="curvedConnector3">
            <a:avLst/>
          </a:prstGeom>
          <a:ln w="5715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or: Curved 17">
            <a:extLst>
              <a:ext uri="{FF2B5EF4-FFF2-40B4-BE49-F238E27FC236}">
                <a16:creationId xmlns:a16="http://schemas.microsoft.com/office/drawing/2014/main" id="{35B270F2-D8F3-71D9-5BA0-4D461436023F}"/>
              </a:ext>
            </a:extLst>
          </p:cNvPr>
          <p:cNvCxnSpPr>
            <a:cxnSpLocks/>
          </p:cNvCxnSpPr>
          <p:nvPr/>
        </p:nvCxnSpPr>
        <p:spPr>
          <a:xfrm>
            <a:off x="4536232" y="1671255"/>
            <a:ext cx="1974635" cy="995745"/>
          </a:xfrm>
          <a:prstGeom prst="curvedConnector3">
            <a:avLst/>
          </a:prstGeom>
          <a:ln w="57150">
            <a:solidFill>
              <a:srgbClr val="00B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15C047A0-B54C-1E4B-40FB-DB2573151912}"/>
              </a:ext>
            </a:extLst>
          </p:cNvPr>
          <p:cNvSpPr txBox="1"/>
          <p:nvPr/>
        </p:nvSpPr>
        <p:spPr>
          <a:xfrm>
            <a:off x="8314267" y="5350933"/>
            <a:ext cx="21928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02060"/>
                </a:solidFill>
                <a:latin typeface="Georgia" panose="02040502050405020303" pitchFamily="18" charset="0"/>
              </a:rPr>
              <a:t>I pay experts to run this little pot of mine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A928E83-E4D0-DDFC-B098-D45A3BE154B9}"/>
              </a:ext>
            </a:extLst>
          </p:cNvPr>
          <p:cNvSpPr txBox="1"/>
          <p:nvPr/>
        </p:nvSpPr>
        <p:spPr>
          <a:xfrm>
            <a:off x="2343366" y="2544234"/>
            <a:ext cx="21928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02060"/>
                </a:solidFill>
                <a:latin typeface="Georgia" panose="02040502050405020303" pitchFamily="18" charset="0"/>
              </a:rPr>
              <a:t>I earn a handsome return over the long term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3513D45-747D-3470-CDFB-6EDB131EEB0B}"/>
              </a:ext>
            </a:extLst>
          </p:cNvPr>
          <p:cNvSpPr txBox="1"/>
          <p:nvPr/>
        </p:nvSpPr>
        <p:spPr>
          <a:xfrm>
            <a:off x="9114367" y="1747671"/>
            <a:ext cx="21928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02060"/>
                </a:solidFill>
                <a:latin typeface="Georgia" panose="02040502050405020303" pitchFamily="18" charset="0"/>
              </a:rPr>
              <a:t>I will get a handsome payout when I retire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DC3CAA8-072C-0089-4ABF-F154FDBCE303}"/>
              </a:ext>
            </a:extLst>
          </p:cNvPr>
          <p:cNvSpPr txBox="1"/>
          <p:nvPr/>
        </p:nvSpPr>
        <p:spPr>
          <a:xfrm>
            <a:off x="3098800" y="5629985"/>
            <a:ext cx="21928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02060"/>
                </a:solidFill>
                <a:latin typeface="Georgia" panose="02040502050405020303" pitchFamily="18" charset="0"/>
              </a:rPr>
              <a:t>I save some money for my retirement future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486EA9B3-F03B-1939-4CB6-D0D78A61BD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98" y="1547982"/>
            <a:ext cx="2073234" cy="340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674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78499" y="168886"/>
            <a:ext cx="47724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  <a:latin typeface="Georgia" panose="02040502050405020303" pitchFamily="18" charset="0"/>
              </a:rPr>
              <a:t>Contributions: </a:t>
            </a:r>
            <a:r>
              <a:rPr lang="en-US" b="1" dirty="0">
                <a:solidFill>
                  <a:srgbClr val="002060"/>
                </a:solidFill>
                <a:latin typeface="Georgia" panose="02040502050405020303" pitchFamily="18" charset="0"/>
              </a:rPr>
              <a:t>How much do I get in?</a:t>
            </a:r>
          </a:p>
        </p:txBody>
      </p:sp>
      <p:cxnSp>
        <p:nvCxnSpPr>
          <p:cNvPr id="5" name="Straight Connector 4"/>
          <p:cNvCxnSpPr>
            <a:cxnSpLocks/>
          </p:cNvCxnSpPr>
          <p:nvPr/>
        </p:nvCxnSpPr>
        <p:spPr>
          <a:xfrm>
            <a:off x="709127" y="538218"/>
            <a:ext cx="1644606" cy="0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73230D65-3EFA-45F2-94FA-9753F882D3E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74727089"/>
              </p:ext>
            </p:extLst>
          </p:nvPr>
        </p:nvGraphicFramePr>
        <p:xfrm>
          <a:off x="261620" y="825064"/>
          <a:ext cx="5351780" cy="26039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182BB0B6-A138-43EE-8220-B62F4084E30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96351451"/>
              </p:ext>
            </p:extLst>
          </p:nvPr>
        </p:nvGraphicFramePr>
        <p:xfrm>
          <a:off x="5460999" y="3212663"/>
          <a:ext cx="6114203" cy="33621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F7D7AA2B-232F-00AF-55DC-542B17CD0A5B}"/>
              </a:ext>
            </a:extLst>
          </p:cNvPr>
          <p:cNvSpPr txBox="1"/>
          <p:nvPr/>
        </p:nvSpPr>
        <p:spPr>
          <a:xfrm>
            <a:off x="6390260" y="701712"/>
            <a:ext cx="4870407" cy="2535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Average per Person</a:t>
            </a:r>
          </a:p>
          <a:p>
            <a:pPr marL="342900" indent="-342900">
              <a:lnSpc>
                <a:spcPct val="113000"/>
              </a:lnSpc>
              <a:buSzPct val="125000"/>
              <a:buBlip>
                <a:blip r:embed="rId4"/>
              </a:buBlip>
            </a:pPr>
            <a:r>
              <a:rPr lang="en-US" dirty="0">
                <a:latin typeface="Georgia" panose="02040502050405020303" pitchFamily="18" charset="0"/>
              </a:rPr>
              <a:t>Average contributions per year are USD 445</a:t>
            </a:r>
          </a:p>
          <a:p>
            <a:pPr marL="342900" indent="-342900">
              <a:lnSpc>
                <a:spcPct val="113000"/>
              </a:lnSpc>
              <a:buSzPct val="125000"/>
              <a:buBlip>
                <a:blip r:embed="rId4"/>
              </a:buBlip>
            </a:pPr>
            <a:r>
              <a:rPr lang="en-US" dirty="0">
                <a:latin typeface="Georgia" panose="02040502050405020303" pitchFamily="18" charset="0"/>
              </a:rPr>
              <a:t>Equates to USD 37 per month</a:t>
            </a:r>
          </a:p>
          <a:p>
            <a:pPr marL="342900" indent="-342900">
              <a:lnSpc>
                <a:spcPct val="113000"/>
              </a:lnSpc>
              <a:buSzPct val="125000"/>
              <a:buBlip>
                <a:blip r:embed="rId4"/>
              </a:buBlip>
            </a:pPr>
            <a:r>
              <a:rPr lang="en-US" dirty="0">
                <a:latin typeface="Georgia" panose="02040502050405020303" pitchFamily="18" charset="0"/>
              </a:rPr>
              <a:t>2020 average was less than 6 dollars per annum</a:t>
            </a:r>
          </a:p>
          <a:p>
            <a:pPr marL="342900" indent="-342900">
              <a:lnSpc>
                <a:spcPct val="113000"/>
              </a:lnSpc>
              <a:buSzPct val="125000"/>
              <a:buBlip>
                <a:blip r:embed="rId4"/>
              </a:buBlip>
            </a:pPr>
            <a:r>
              <a:rPr lang="en-US" dirty="0">
                <a:latin typeface="Georgia" panose="02040502050405020303" pitchFamily="18" charset="0"/>
              </a:rPr>
              <a:t>Median estimate of USD 129</a:t>
            </a:r>
          </a:p>
          <a:p>
            <a:pPr marL="342900" indent="-342900">
              <a:lnSpc>
                <a:spcPct val="113000"/>
              </a:lnSpc>
              <a:buSzPct val="125000"/>
              <a:buBlip>
                <a:blip r:embed="rId4"/>
              </a:buBlip>
            </a:pPr>
            <a:r>
              <a:rPr lang="en-US" dirty="0">
                <a:latin typeface="Georgia" panose="02040502050405020303" pitchFamily="18" charset="0"/>
              </a:rPr>
              <a:t>5 to 10 years recurring cycle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9572952-3078-8144-1776-A848CB3549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7737876"/>
              </p:ext>
            </p:extLst>
          </p:nvPr>
        </p:nvGraphicFramePr>
        <p:xfrm>
          <a:off x="263694" y="3845982"/>
          <a:ext cx="4570773" cy="2095500"/>
        </p:xfrm>
        <a:graphic>
          <a:graphicData uri="http://schemas.openxmlformats.org/drawingml/2006/table">
            <a:tbl>
              <a:tblPr/>
              <a:tblGrid>
                <a:gridCol w="1861439">
                  <a:extLst>
                    <a:ext uri="{9D8B030D-6E8A-4147-A177-3AD203B41FA5}">
                      <a16:colId xmlns:a16="http://schemas.microsoft.com/office/drawing/2014/main" val="1501078218"/>
                    </a:ext>
                  </a:extLst>
                </a:gridCol>
                <a:gridCol w="1185743">
                  <a:extLst>
                    <a:ext uri="{9D8B030D-6E8A-4147-A177-3AD203B41FA5}">
                      <a16:colId xmlns:a16="http://schemas.microsoft.com/office/drawing/2014/main" val="1975729656"/>
                    </a:ext>
                  </a:extLst>
                </a:gridCol>
                <a:gridCol w="1523591">
                  <a:extLst>
                    <a:ext uri="{9D8B030D-6E8A-4147-A177-3AD203B41FA5}">
                      <a16:colId xmlns:a16="http://schemas.microsoft.com/office/drawing/2014/main" val="917706436"/>
                    </a:ext>
                  </a:extLst>
                </a:gridCol>
              </a:tblGrid>
              <a:tr h="182880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203764"/>
                          </a:highlight>
                          <a:latin typeface="Georgia" panose="02040502050405020303" pitchFamily="18" charset="0"/>
                        </a:rPr>
                        <a:t>Scheme XYZ Case Study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20376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9369717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203764"/>
                          </a:highlight>
                          <a:latin typeface="Georgia" panose="02040502050405020303" pitchFamily="18" charset="0"/>
                        </a:rPr>
                        <a:t>Measure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0376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203764"/>
                          </a:highlight>
                          <a:latin typeface="Georgia" panose="02040502050405020303" pitchFamily="18" charset="0"/>
                        </a:rPr>
                        <a:t>2022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0376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203764"/>
                          </a:highlight>
                          <a:latin typeface="Georgia" panose="02040502050405020303" pitchFamily="18" charset="0"/>
                        </a:rPr>
                        <a:t>2012-2023 Adjusted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037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1053316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Number of employees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                                               3,702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                                               3,702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45986391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B4C6E7"/>
                          </a:highlight>
                          <a:latin typeface="Georgia" panose="02040502050405020303" pitchFamily="18" charset="0"/>
                        </a:rPr>
                        <a:t>Average Contribution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B4C6E7"/>
                          </a:highlight>
                          <a:latin typeface="Georgia" panose="02040502050405020303" pitchFamily="18" charset="0"/>
                        </a:rPr>
                        <a:t>                                                   398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B4C6E7"/>
                          </a:highlight>
                          <a:latin typeface="Georgia" panose="02040502050405020303" pitchFamily="18" charset="0"/>
                        </a:rPr>
                        <a:t>                                                   540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1983416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Median Contribution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                                                    115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                                                    157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810610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B4C6E7"/>
                          </a:highlight>
                          <a:latin typeface="Georgia" panose="02040502050405020303" pitchFamily="18" charset="0"/>
                        </a:rPr>
                        <a:t>Lower Quartile Contribution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B4C6E7"/>
                          </a:highlight>
                          <a:latin typeface="Georgia" panose="02040502050405020303" pitchFamily="18" charset="0"/>
                        </a:rPr>
                        <a:t>                                                     83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B4C6E7"/>
                          </a:highlight>
                          <a:latin typeface="Georgia" panose="02040502050405020303" pitchFamily="18" charset="0"/>
                        </a:rPr>
                        <a:t>                                                    113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3613171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Upper Quartile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                                                   260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                                                    157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58896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05543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78499" y="168886"/>
            <a:ext cx="54582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srgbClr val="7030A0"/>
                </a:solidFill>
                <a:latin typeface="Georgia" panose="02040502050405020303" pitchFamily="18" charset="0"/>
              </a:rPr>
              <a:t>Looking Forward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: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What may I get </a:t>
            </a:r>
            <a:r>
              <a:rPr lang="en-US" b="1" dirty="0">
                <a:solidFill>
                  <a:srgbClr val="002060"/>
                </a:solidFill>
                <a:latin typeface="Georgia" panose="02040502050405020303" pitchFamily="18" charset="0"/>
              </a:rPr>
              <a:t>out?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+mn-cs"/>
            </a:endParaRPr>
          </a:p>
        </p:txBody>
      </p:sp>
      <p:cxnSp>
        <p:nvCxnSpPr>
          <p:cNvPr id="5" name="Straight Connector 4"/>
          <p:cNvCxnSpPr>
            <a:cxnSpLocks/>
          </p:cNvCxnSpPr>
          <p:nvPr/>
        </p:nvCxnSpPr>
        <p:spPr>
          <a:xfrm>
            <a:off x="709127" y="538218"/>
            <a:ext cx="2025606" cy="0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34DD1A4-3BBD-B1C9-B17E-3B3A04A992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7927761"/>
              </p:ext>
            </p:extLst>
          </p:nvPr>
        </p:nvGraphicFramePr>
        <p:xfrm>
          <a:off x="1750483" y="1111197"/>
          <a:ext cx="8417983" cy="4488180"/>
        </p:xfrm>
        <a:graphic>
          <a:graphicData uri="http://schemas.openxmlformats.org/drawingml/2006/table">
            <a:tbl>
              <a:tblPr/>
              <a:tblGrid>
                <a:gridCol w="3165565">
                  <a:extLst>
                    <a:ext uri="{9D8B030D-6E8A-4147-A177-3AD203B41FA5}">
                      <a16:colId xmlns:a16="http://schemas.microsoft.com/office/drawing/2014/main" val="3524244581"/>
                    </a:ext>
                  </a:extLst>
                </a:gridCol>
                <a:gridCol w="1048467">
                  <a:extLst>
                    <a:ext uri="{9D8B030D-6E8A-4147-A177-3AD203B41FA5}">
                      <a16:colId xmlns:a16="http://schemas.microsoft.com/office/drawing/2014/main" val="417788447"/>
                    </a:ext>
                  </a:extLst>
                </a:gridCol>
                <a:gridCol w="1401318">
                  <a:extLst>
                    <a:ext uri="{9D8B030D-6E8A-4147-A177-3AD203B41FA5}">
                      <a16:colId xmlns:a16="http://schemas.microsoft.com/office/drawing/2014/main" val="588472666"/>
                    </a:ext>
                  </a:extLst>
                </a:gridCol>
                <a:gridCol w="1421479">
                  <a:extLst>
                    <a:ext uri="{9D8B030D-6E8A-4147-A177-3AD203B41FA5}">
                      <a16:colId xmlns:a16="http://schemas.microsoft.com/office/drawing/2014/main" val="3984710064"/>
                    </a:ext>
                  </a:extLst>
                </a:gridCol>
                <a:gridCol w="1381154">
                  <a:extLst>
                    <a:ext uri="{9D8B030D-6E8A-4147-A177-3AD203B41FA5}">
                      <a16:colId xmlns:a16="http://schemas.microsoft.com/office/drawing/2014/main" val="2764744355"/>
                    </a:ext>
                  </a:extLst>
                </a:gridCol>
              </a:tblGrid>
              <a:tr h="182880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203764"/>
                          </a:highlight>
                          <a:latin typeface="Georgia" panose="02040502050405020303" pitchFamily="18" charset="0"/>
                        </a:rPr>
                        <a:t>Potential Outcomes for a median person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0376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022653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203764"/>
                          </a:highlight>
                          <a:latin typeface="Georgia" panose="02040502050405020303" pitchFamily="18" charset="0"/>
                        </a:rPr>
                        <a:t>Return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0376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203764"/>
                          </a:highlight>
                          <a:latin typeface="Georgia" panose="02040502050405020303" pitchFamily="18" charset="0"/>
                        </a:rPr>
                        <a:t>Full Amount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0376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203764"/>
                          </a:highlight>
                          <a:latin typeface="Georgia" panose="02040502050405020303" pitchFamily="18" charset="0"/>
                        </a:rPr>
                        <a:t>1/3 Commutation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0376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203764"/>
                          </a:highlight>
                          <a:latin typeface="Georgia" panose="02040502050405020303" pitchFamily="18" charset="0"/>
                        </a:rPr>
                        <a:t>2/3 Commutation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0376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203764"/>
                          </a:highlight>
                          <a:latin typeface="Georgia" panose="02040502050405020303" pitchFamily="18" charset="0"/>
                        </a:rPr>
                        <a:t>Monthly Pension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037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252939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Georgia" panose="02040502050405020303" pitchFamily="18" charset="0"/>
                        </a:rPr>
                        <a:t>-5%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Georgia" panose="02040502050405020303" pitchFamily="18" charset="0"/>
                        </a:rPr>
                        <a:t>                   2,179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Georgia" panose="02040502050405020303" pitchFamily="18" charset="0"/>
                        </a:rPr>
                        <a:t>                                 726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Georgia" panose="02040502050405020303" pitchFamily="18" charset="0"/>
                        </a:rPr>
                        <a:t>1,453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Georgia" panose="02040502050405020303" pitchFamily="18" charset="0"/>
                        </a:rPr>
                        <a:t>                                   10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794156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CE4D6"/>
                          </a:highlight>
                          <a:latin typeface="Georgia" panose="02040502050405020303" pitchFamily="18" charset="0"/>
                        </a:rPr>
                        <a:t>-4%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CE4D6"/>
                          </a:highlight>
                          <a:latin typeface="Georgia" panose="02040502050405020303" pitchFamily="18" charset="0"/>
                        </a:rPr>
                        <a:t>                  2,449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CE4D6"/>
                          </a:highlight>
                          <a:latin typeface="Georgia" panose="02040502050405020303" pitchFamily="18" charset="0"/>
                        </a:rPr>
                        <a:t>                                 816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CE4D6"/>
                          </a:highlight>
                          <a:latin typeface="Georgia" panose="02040502050405020303" pitchFamily="18" charset="0"/>
                        </a:rPr>
                        <a:t>                              1,633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CE4D6"/>
                          </a:highlight>
                          <a:latin typeface="Georgia" panose="02040502050405020303" pitchFamily="18" charset="0"/>
                        </a:rPr>
                        <a:t>                                    11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517490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Georgia" panose="02040502050405020303" pitchFamily="18" charset="0"/>
                        </a:rPr>
                        <a:t>-3%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Georgia" panose="02040502050405020303" pitchFamily="18" charset="0"/>
                        </a:rPr>
                        <a:t>                   2,773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Georgia" panose="02040502050405020303" pitchFamily="18" charset="0"/>
                        </a:rPr>
                        <a:t>                                 924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Georgia" panose="02040502050405020303" pitchFamily="18" charset="0"/>
                        </a:rPr>
                        <a:t>                              1,849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Georgia" panose="02040502050405020303" pitchFamily="18" charset="0"/>
                        </a:rPr>
                        <a:t>                                   12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045050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CE4D6"/>
                          </a:highlight>
                          <a:latin typeface="Georgia" panose="02040502050405020303" pitchFamily="18" charset="0"/>
                        </a:rPr>
                        <a:t>-2%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CE4D6"/>
                          </a:highlight>
                          <a:latin typeface="Georgia" panose="02040502050405020303" pitchFamily="18" charset="0"/>
                        </a:rPr>
                        <a:t>                   3,163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CE4D6"/>
                          </a:highlight>
                          <a:latin typeface="Georgia" panose="02040502050405020303" pitchFamily="18" charset="0"/>
                        </a:rPr>
                        <a:t> 1,054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CE4D6"/>
                          </a:highlight>
                          <a:latin typeface="Georgia" panose="02040502050405020303" pitchFamily="18" charset="0"/>
                        </a:rPr>
                        <a:t>                              2,108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CE4D6"/>
                          </a:highlight>
                          <a:latin typeface="Georgia" panose="02040502050405020303" pitchFamily="18" charset="0"/>
                        </a:rPr>
                        <a:t>                                   14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197023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Georgia" panose="02040502050405020303" pitchFamily="18" charset="0"/>
                        </a:rPr>
                        <a:t>-1%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Georgia" panose="02040502050405020303" pitchFamily="18" charset="0"/>
                        </a:rPr>
                        <a:t>                  3,633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Georgia" panose="02040502050405020303" pitchFamily="18" charset="0"/>
                        </a:rPr>
                        <a:t>                               1,211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Georgia" panose="02040502050405020303" pitchFamily="18" charset="0"/>
                        </a:rPr>
                        <a:t>                              2,422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Georgia" panose="02040502050405020303" pitchFamily="18" charset="0"/>
                        </a:rPr>
                        <a:t>                                   16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257708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CE4D6"/>
                          </a:highlight>
                          <a:latin typeface="Georgia" panose="02040502050405020303" pitchFamily="18" charset="0"/>
                        </a:rPr>
                        <a:t>0%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CE4D6"/>
                          </a:highlight>
                          <a:latin typeface="Georgia" panose="02040502050405020303" pitchFamily="18" charset="0"/>
                        </a:rPr>
                        <a:t>                  4,205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CE4D6"/>
                          </a:highlight>
                          <a:latin typeface="Georgia" panose="02040502050405020303" pitchFamily="18" charset="0"/>
                        </a:rPr>
                        <a:t>1,402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CE4D6"/>
                          </a:highlight>
                          <a:latin typeface="Georgia" panose="02040502050405020303" pitchFamily="18" charset="0"/>
                        </a:rPr>
                        <a:t>2,803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CE4D6"/>
                          </a:highlight>
                          <a:latin typeface="Georgia" panose="02040502050405020303" pitchFamily="18" charset="0"/>
                        </a:rPr>
                        <a:t>                                   19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590592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Georgia" panose="02040502050405020303" pitchFamily="18" charset="0"/>
                        </a:rPr>
                        <a:t>1%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Georgia" panose="02040502050405020303" pitchFamily="18" charset="0"/>
                        </a:rPr>
                        <a:t>                  4,900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Georgia" panose="02040502050405020303" pitchFamily="18" charset="0"/>
                        </a:rPr>
                        <a:t>                              1,633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Georgia" panose="02040502050405020303" pitchFamily="18" charset="0"/>
                        </a:rPr>
                        <a:t>                              3,267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Georgia" panose="02040502050405020303" pitchFamily="18" charset="0"/>
                        </a:rPr>
                        <a:t>                                   22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345703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CE4D6"/>
                          </a:highlight>
                          <a:latin typeface="Georgia" panose="02040502050405020303" pitchFamily="18" charset="0"/>
                        </a:rPr>
                        <a:t>2%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CE4D6"/>
                          </a:highlight>
                          <a:latin typeface="Georgia" panose="02040502050405020303" pitchFamily="18" charset="0"/>
                        </a:rPr>
                        <a:t>5,750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CE4D6"/>
                          </a:highlight>
                          <a:latin typeface="Georgia" panose="02040502050405020303" pitchFamily="18" charset="0"/>
                        </a:rPr>
                        <a:t>1,917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CE4D6"/>
                          </a:highlight>
                          <a:latin typeface="Georgia" panose="02040502050405020303" pitchFamily="18" charset="0"/>
                        </a:rPr>
                        <a:t>3,834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CE4D6"/>
                          </a:highlight>
                          <a:latin typeface="Georgia" panose="02040502050405020303" pitchFamily="18" charset="0"/>
                        </a:rPr>
                        <a:t>                                   26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797651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Georgia" panose="02040502050405020303" pitchFamily="18" charset="0"/>
                        </a:rPr>
                        <a:t>3%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Georgia" panose="02040502050405020303" pitchFamily="18" charset="0"/>
                        </a:rPr>
                        <a:t>6,792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Georgia" panose="02040502050405020303" pitchFamily="18" charset="0"/>
                        </a:rPr>
                        <a:t>                             2,264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Georgia" panose="02040502050405020303" pitchFamily="18" charset="0"/>
                        </a:rPr>
                        <a:t>4,528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Georgia" panose="02040502050405020303" pitchFamily="18" charset="0"/>
                        </a:rPr>
                        <a:t>                                  30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24936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CE4D6"/>
                          </a:highlight>
                          <a:latin typeface="Georgia" panose="02040502050405020303" pitchFamily="18" charset="0"/>
                        </a:rPr>
                        <a:t>4%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CE4D6"/>
                          </a:highlight>
                          <a:latin typeface="Georgia" panose="02040502050405020303" pitchFamily="18" charset="0"/>
                        </a:rPr>
                        <a:t>8,071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CE4D6"/>
                          </a:highlight>
                          <a:latin typeface="Georgia" panose="02040502050405020303" pitchFamily="18" charset="0"/>
                        </a:rPr>
                        <a:t>                             2,690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CE4D6"/>
                          </a:highlight>
                          <a:latin typeface="Georgia" panose="02040502050405020303" pitchFamily="18" charset="0"/>
                        </a:rPr>
                        <a:t>                              5,381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CE4D6"/>
                          </a:highlight>
                          <a:latin typeface="Georgia" panose="02040502050405020303" pitchFamily="18" charset="0"/>
                        </a:rPr>
                        <a:t>                                   36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312215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Georgia" panose="02040502050405020303" pitchFamily="18" charset="0"/>
                        </a:rPr>
                        <a:t>5%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Georgia" panose="02040502050405020303" pitchFamily="18" charset="0"/>
                        </a:rPr>
                        <a:t>                  9,646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Georgia" panose="02040502050405020303" pitchFamily="18" charset="0"/>
                        </a:rPr>
                        <a:t>                              3,215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Georgia" panose="02040502050405020303" pitchFamily="18" charset="0"/>
                        </a:rPr>
                        <a:t>                              6,431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Georgia" panose="02040502050405020303" pitchFamily="18" charset="0"/>
                        </a:rPr>
                        <a:t>                                   43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95026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772768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78499" y="168886"/>
            <a:ext cx="54582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srgbClr val="7030A0"/>
                </a:solidFill>
                <a:latin typeface="Georgia" panose="02040502050405020303" pitchFamily="18" charset="0"/>
              </a:rPr>
              <a:t>Looking Forward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: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What may I get </a:t>
            </a:r>
            <a:r>
              <a:rPr lang="en-US" b="1" dirty="0">
                <a:solidFill>
                  <a:srgbClr val="002060"/>
                </a:solidFill>
                <a:latin typeface="Georgia" panose="02040502050405020303" pitchFamily="18" charset="0"/>
              </a:rPr>
              <a:t>out?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+mn-cs"/>
            </a:endParaRPr>
          </a:p>
        </p:txBody>
      </p:sp>
      <p:cxnSp>
        <p:nvCxnSpPr>
          <p:cNvPr id="5" name="Straight Connector 4"/>
          <p:cNvCxnSpPr>
            <a:cxnSpLocks/>
          </p:cNvCxnSpPr>
          <p:nvPr/>
        </p:nvCxnSpPr>
        <p:spPr>
          <a:xfrm>
            <a:off x="709127" y="538218"/>
            <a:ext cx="2025606" cy="0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751480F-94DA-7974-2698-FE3A79B07C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0482711"/>
              </p:ext>
            </p:extLst>
          </p:nvPr>
        </p:nvGraphicFramePr>
        <p:xfrm>
          <a:off x="2114549" y="1092203"/>
          <a:ext cx="8612717" cy="4097808"/>
        </p:xfrm>
        <a:graphic>
          <a:graphicData uri="http://schemas.openxmlformats.org/drawingml/2006/table">
            <a:tbl>
              <a:tblPr/>
              <a:tblGrid>
                <a:gridCol w="3238794">
                  <a:extLst>
                    <a:ext uri="{9D8B030D-6E8A-4147-A177-3AD203B41FA5}">
                      <a16:colId xmlns:a16="http://schemas.microsoft.com/office/drawing/2014/main" val="1031834577"/>
                    </a:ext>
                  </a:extLst>
                </a:gridCol>
                <a:gridCol w="1072721">
                  <a:extLst>
                    <a:ext uri="{9D8B030D-6E8A-4147-A177-3AD203B41FA5}">
                      <a16:colId xmlns:a16="http://schemas.microsoft.com/office/drawing/2014/main" val="3515748137"/>
                    </a:ext>
                  </a:extLst>
                </a:gridCol>
                <a:gridCol w="1433734">
                  <a:extLst>
                    <a:ext uri="{9D8B030D-6E8A-4147-A177-3AD203B41FA5}">
                      <a16:colId xmlns:a16="http://schemas.microsoft.com/office/drawing/2014/main" val="3164681775"/>
                    </a:ext>
                  </a:extLst>
                </a:gridCol>
                <a:gridCol w="1454363">
                  <a:extLst>
                    <a:ext uri="{9D8B030D-6E8A-4147-A177-3AD203B41FA5}">
                      <a16:colId xmlns:a16="http://schemas.microsoft.com/office/drawing/2014/main" val="3479720482"/>
                    </a:ext>
                  </a:extLst>
                </a:gridCol>
                <a:gridCol w="1413105">
                  <a:extLst>
                    <a:ext uri="{9D8B030D-6E8A-4147-A177-3AD203B41FA5}">
                      <a16:colId xmlns:a16="http://schemas.microsoft.com/office/drawing/2014/main" val="2595438604"/>
                    </a:ext>
                  </a:extLst>
                </a:gridCol>
              </a:tblGrid>
              <a:tr h="315216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203764"/>
                          </a:highlight>
                          <a:latin typeface="Georgia" panose="02040502050405020303" pitchFamily="18" charset="0"/>
                        </a:rPr>
                        <a:t>Potential Outcomes for a average person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0376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5720628"/>
                  </a:ext>
                </a:extLst>
              </a:tr>
              <a:tr h="3152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203764"/>
                          </a:highlight>
                          <a:latin typeface="Georgia" panose="02040502050405020303" pitchFamily="18" charset="0"/>
                        </a:rPr>
                        <a:t>Return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0376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203764"/>
                          </a:highlight>
                          <a:latin typeface="Georgia" panose="02040502050405020303" pitchFamily="18" charset="0"/>
                        </a:rPr>
                        <a:t>Full Amount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0376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203764"/>
                          </a:highlight>
                          <a:latin typeface="Georgia" panose="02040502050405020303" pitchFamily="18" charset="0"/>
                        </a:rPr>
                        <a:t>1/3 Commutation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0376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203764"/>
                          </a:highlight>
                          <a:latin typeface="Georgia" panose="02040502050405020303" pitchFamily="18" charset="0"/>
                        </a:rPr>
                        <a:t>2/3 Commutation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0376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203764"/>
                          </a:highlight>
                          <a:latin typeface="Georgia" panose="02040502050405020303" pitchFamily="18" charset="0"/>
                        </a:rPr>
                        <a:t>Monthly Pension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037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3005545"/>
                  </a:ext>
                </a:extLst>
              </a:tr>
              <a:tr h="3152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Georgia" panose="02040502050405020303" pitchFamily="18" charset="0"/>
                        </a:rPr>
                        <a:t>-5%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Georgia" panose="02040502050405020303" pitchFamily="18" charset="0"/>
                        </a:rPr>
                        <a:t>7,505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Georgia" panose="02040502050405020303" pitchFamily="18" charset="0"/>
                        </a:rPr>
                        <a:t>2,502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Georgia" panose="02040502050405020303" pitchFamily="18" charset="0"/>
                        </a:rPr>
                        <a:t>5,004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Georgia" panose="02040502050405020303" pitchFamily="18" charset="0"/>
                        </a:rPr>
                        <a:t>33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400602"/>
                  </a:ext>
                </a:extLst>
              </a:tr>
              <a:tr h="3152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CE4D6"/>
                          </a:highlight>
                          <a:latin typeface="Georgia" panose="02040502050405020303" pitchFamily="18" charset="0"/>
                        </a:rPr>
                        <a:t>-4%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CE4D6"/>
                          </a:highlight>
                          <a:latin typeface="Georgia" panose="02040502050405020303" pitchFamily="18" charset="0"/>
                        </a:rPr>
                        <a:t>8,437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CE4D6"/>
                          </a:highlight>
                          <a:latin typeface="Georgia" panose="02040502050405020303" pitchFamily="18" charset="0"/>
                        </a:rPr>
                        <a:t>2,812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CE4D6"/>
                          </a:highlight>
                          <a:latin typeface="Georgia" panose="02040502050405020303" pitchFamily="18" charset="0"/>
                        </a:rPr>
                        <a:t>5,624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CE4D6"/>
                          </a:highlight>
                          <a:latin typeface="Georgia" panose="02040502050405020303" pitchFamily="18" charset="0"/>
                        </a:rPr>
                        <a:t>38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4190036"/>
                  </a:ext>
                </a:extLst>
              </a:tr>
              <a:tr h="3152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Georgia" panose="02040502050405020303" pitchFamily="18" charset="0"/>
                        </a:rPr>
                        <a:t>-3%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Georgia" panose="02040502050405020303" pitchFamily="18" charset="0"/>
                        </a:rPr>
                        <a:t>9,552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Georgia" panose="02040502050405020303" pitchFamily="18" charset="0"/>
                        </a:rPr>
                        <a:t>3,184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Georgia" panose="02040502050405020303" pitchFamily="18" charset="0"/>
                        </a:rPr>
                        <a:t>6,368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Georgia" panose="02040502050405020303" pitchFamily="18" charset="0"/>
                        </a:rPr>
                        <a:t>43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3695900"/>
                  </a:ext>
                </a:extLst>
              </a:tr>
              <a:tr h="3152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CE4D6"/>
                          </a:highlight>
                          <a:latin typeface="Georgia" panose="02040502050405020303" pitchFamily="18" charset="0"/>
                        </a:rPr>
                        <a:t>-2%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CE4D6"/>
                          </a:highlight>
                          <a:latin typeface="Georgia" panose="02040502050405020303" pitchFamily="18" charset="0"/>
                        </a:rPr>
                        <a:t>10,894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CE4D6"/>
                          </a:highlight>
                          <a:latin typeface="Georgia" panose="02040502050405020303" pitchFamily="18" charset="0"/>
                        </a:rPr>
                        <a:t>3,631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CE4D6"/>
                          </a:highlight>
                          <a:latin typeface="Georgia" panose="02040502050405020303" pitchFamily="18" charset="0"/>
                        </a:rPr>
                        <a:t>7,263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CE4D6"/>
                          </a:highlight>
                          <a:latin typeface="Georgia" panose="02040502050405020303" pitchFamily="18" charset="0"/>
                        </a:rPr>
                        <a:t>48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2839918"/>
                  </a:ext>
                </a:extLst>
              </a:tr>
              <a:tr h="3152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Georgia" panose="02040502050405020303" pitchFamily="18" charset="0"/>
                        </a:rPr>
                        <a:t>-1%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Georgia" panose="02040502050405020303" pitchFamily="18" charset="0"/>
                        </a:rPr>
                        <a:t>12,516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Georgia" panose="02040502050405020303" pitchFamily="18" charset="0"/>
                        </a:rPr>
                        <a:t>4,172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Georgia" panose="02040502050405020303" pitchFamily="18" charset="0"/>
                        </a:rPr>
                        <a:t>8,344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Georgia" panose="02040502050405020303" pitchFamily="18" charset="0"/>
                        </a:rPr>
                        <a:t>56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6027684"/>
                  </a:ext>
                </a:extLst>
              </a:tr>
              <a:tr h="3152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CE4D6"/>
                          </a:highlight>
                          <a:latin typeface="Georgia" panose="02040502050405020303" pitchFamily="18" charset="0"/>
                        </a:rPr>
                        <a:t>0%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CE4D6"/>
                          </a:highlight>
                          <a:latin typeface="Georgia" panose="02040502050405020303" pitchFamily="18" charset="0"/>
                        </a:rPr>
                        <a:t>14,484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CE4D6"/>
                          </a:highlight>
                          <a:latin typeface="Georgia" panose="02040502050405020303" pitchFamily="18" charset="0"/>
                        </a:rPr>
                        <a:t>4,828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CE4D6"/>
                          </a:highlight>
                          <a:latin typeface="Georgia" panose="02040502050405020303" pitchFamily="18" charset="0"/>
                        </a:rPr>
                        <a:t>9,656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CE4D6"/>
                          </a:highlight>
                          <a:latin typeface="Georgia" panose="02040502050405020303" pitchFamily="18" charset="0"/>
                        </a:rPr>
                        <a:t>64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9263776"/>
                  </a:ext>
                </a:extLst>
              </a:tr>
              <a:tr h="3152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Georgia" panose="02040502050405020303" pitchFamily="18" charset="0"/>
                        </a:rPr>
                        <a:t>1%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Georgia" panose="02040502050405020303" pitchFamily="18" charset="0"/>
                        </a:rPr>
                        <a:t>16,880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Georgia" panose="02040502050405020303" pitchFamily="18" charset="0"/>
                        </a:rPr>
                        <a:t>5,627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Georgia" panose="02040502050405020303" pitchFamily="18" charset="0"/>
                        </a:rPr>
                        <a:t>11,253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Georgia" panose="02040502050405020303" pitchFamily="18" charset="0"/>
                        </a:rPr>
                        <a:t>75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9195037"/>
                  </a:ext>
                </a:extLst>
              </a:tr>
              <a:tr h="3152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CE4D6"/>
                          </a:highlight>
                          <a:latin typeface="Georgia" panose="02040502050405020303" pitchFamily="18" charset="0"/>
                        </a:rPr>
                        <a:t>2%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CE4D6"/>
                          </a:highlight>
                          <a:latin typeface="Georgia" panose="02040502050405020303" pitchFamily="18" charset="0"/>
                        </a:rPr>
                        <a:t>19,808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CE4D6"/>
                          </a:highlight>
                          <a:latin typeface="Georgia" panose="02040502050405020303" pitchFamily="18" charset="0"/>
                        </a:rPr>
                        <a:t>6,603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CE4D6"/>
                          </a:highlight>
                          <a:latin typeface="Georgia" panose="02040502050405020303" pitchFamily="18" charset="0"/>
                        </a:rPr>
                        <a:t>13,206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CE4D6"/>
                          </a:highlight>
                          <a:latin typeface="Georgia" panose="02040502050405020303" pitchFamily="18" charset="0"/>
                        </a:rPr>
                        <a:t>88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3240991"/>
                  </a:ext>
                </a:extLst>
              </a:tr>
              <a:tr h="3152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Georgia" panose="02040502050405020303" pitchFamily="18" charset="0"/>
                        </a:rPr>
                        <a:t>3%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Georgia" panose="02040502050405020303" pitchFamily="18" charset="0"/>
                        </a:rPr>
                        <a:t>23,396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Georgia" panose="02040502050405020303" pitchFamily="18" charset="0"/>
                        </a:rPr>
                        <a:t>7,799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Georgia" panose="02040502050405020303" pitchFamily="18" charset="0"/>
                        </a:rPr>
                        <a:t>15,597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Georgia" panose="02040502050405020303" pitchFamily="18" charset="0"/>
                        </a:rPr>
                        <a:t>104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6292128"/>
                  </a:ext>
                </a:extLst>
              </a:tr>
              <a:tr h="3152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CE4D6"/>
                          </a:highlight>
                          <a:latin typeface="Georgia" panose="02040502050405020303" pitchFamily="18" charset="0"/>
                        </a:rPr>
                        <a:t>4%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CE4D6"/>
                          </a:highlight>
                          <a:latin typeface="Georgia" panose="02040502050405020303" pitchFamily="18" charset="0"/>
                        </a:rPr>
                        <a:t>27,803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CE4D6"/>
                          </a:highlight>
                          <a:latin typeface="Georgia" panose="02040502050405020303" pitchFamily="18" charset="0"/>
                        </a:rPr>
                        <a:t>9,268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CE4D6"/>
                          </a:highlight>
                          <a:latin typeface="Georgia" panose="02040502050405020303" pitchFamily="18" charset="0"/>
                        </a:rPr>
                        <a:t>18,535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CE4D6"/>
                          </a:highlight>
                          <a:latin typeface="Georgia" panose="02040502050405020303" pitchFamily="18" charset="0"/>
                        </a:rPr>
                        <a:t>124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4568167"/>
                  </a:ext>
                </a:extLst>
              </a:tr>
              <a:tr h="3152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Georgia" panose="02040502050405020303" pitchFamily="18" charset="0"/>
                        </a:rPr>
                        <a:t>5%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Georgia" panose="02040502050405020303" pitchFamily="18" charset="0"/>
                        </a:rPr>
                        <a:t>33,228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Georgia" panose="02040502050405020303" pitchFamily="18" charset="0"/>
                        </a:rPr>
                        <a:t>11,076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Georgia" panose="02040502050405020303" pitchFamily="18" charset="0"/>
                        </a:rPr>
                        <a:t>22,152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Georgia" panose="02040502050405020303" pitchFamily="18" charset="0"/>
                        </a:rPr>
                        <a:t>148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75769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47851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78499" y="168886"/>
            <a:ext cx="54582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srgbClr val="7030A0"/>
                </a:solidFill>
                <a:latin typeface="Georgia" panose="02040502050405020303" pitchFamily="18" charset="0"/>
              </a:rPr>
              <a:t>Yield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: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What is the money actually earning</a:t>
            </a:r>
          </a:p>
        </p:txBody>
      </p:sp>
      <p:cxnSp>
        <p:nvCxnSpPr>
          <p:cNvPr id="5" name="Straight Connector 4"/>
          <p:cNvCxnSpPr>
            <a:cxnSpLocks/>
          </p:cNvCxnSpPr>
          <p:nvPr/>
        </p:nvCxnSpPr>
        <p:spPr>
          <a:xfrm>
            <a:off x="709127" y="538218"/>
            <a:ext cx="2025606" cy="0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B12F654-0880-4B03-B3A4-FCAA22BCD74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10413003"/>
              </p:ext>
            </p:extLst>
          </p:nvPr>
        </p:nvGraphicFramePr>
        <p:xfrm>
          <a:off x="156746" y="1036730"/>
          <a:ext cx="6301740" cy="33621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F97C774E-10DD-2C28-B9B8-E8A6DA3342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5205598"/>
              </p:ext>
            </p:extLst>
          </p:nvPr>
        </p:nvGraphicFramePr>
        <p:xfrm>
          <a:off x="3521879" y="4307454"/>
          <a:ext cx="5873214" cy="2286000"/>
        </p:xfrm>
        <a:graphic>
          <a:graphicData uri="http://schemas.openxmlformats.org/drawingml/2006/table">
            <a:tbl>
              <a:tblPr/>
              <a:tblGrid>
                <a:gridCol w="2612678">
                  <a:extLst>
                    <a:ext uri="{9D8B030D-6E8A-4147-A177-3AD203B41FA5}">
                      <a16:colId xmlns:a16="http://schemas.microsoft.com/office/drawing/2014/main" val="2074803117"/>
                    </a:ext>
                  </a:extLst>
                </a:gridCol>
                <a:gridCol w="3260536">
                  <a:extLst>
                    <a:ext uri="{9D8B030D-6E8A-4147-A177-3AD203B41FA5}">
                      <a16:colId xmlns:a16="http://schemas.microsoft.com/office/drawing/2014/main" val="3387918099"/>
                    </a:ext>
                  </a:extLst>
                </a:gridCol>
              </a:tblGrid>
              <a:tr h="182880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203764"/>
                          </a:highlight>
                          <a:latin typeface="Georgia" panose="02040502050405020303" pitchFamily="18" charset="0"/>
                        </a:rPr>
                        <a:t>Value of Industry Assets Based on Return Scenarios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376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130361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203764"/>
                          </a:highlight>
                          <a:latin typeface="Georgia" panose="02040502050405020303" pitchFamily="18" charset="0"/>
                        </a:rPr>
                        <a:t>Return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376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203764"/>
                          </a:highlight>
                          <a:latin typeface="Georgia" panose="02040502050405020303" pitchFamily="18" charset="0"/>
                        </a:rPr>
                        <a:t>Value of Industry Assets (USD Billions)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37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12404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Georgia" panose="02040502050405020303" pitchFamily="18" charset="0"/>
                        </a:rPr>
                        <a:t>-5.0%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Georgia" panose="02040502050405020303" pitchFamily="18" charset="0"/>
                        </a:rPr>
                        <a:t>1.16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001394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9BC2E6"/>
                          </a:highlight>
                          <a:latin typeface="Georgia" panose="02040502050405020303" pitchFamily="18" charset="0"/>
                        </a:rPr>
                        <a:t>-4.6%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9BC2E6"/>
                          </a:highlight>
                          <a:latin typeface="Georgia" panose="02040502050405020303" pitchFamily="18" charset="0"/>
                        </a:rPr>
                        <a:t>1.22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BC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247609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Georgia" panose="02040502050405020303" pitchFamily="18" charset="0"/>
                        </a:rPr>
                        <a:t>-3.0%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Georgia" panose="02040502050405020303" pitchFamily="18" charset="0"/>
                        </a:rPr>
                        <a:t>1.44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297152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9BC2E6"/>
                          </a:highlight>
                          <a:latin typeface="Georgia" panose="02040502050405020303" pitchFamily="18" charset="0"/>
                        </a:rPr>
                        <a:t>-1.0%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9BC2E6"/>
                          </a:highlight>
                          <a:latin typeface="Georgia" panose="02040502050405020303" pitchFamily="18" charset="0"/>
                        </a:rPr>
                        <a:t>1.60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BC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663242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Georgia" panose="02040502050405020303" pitchFamily="18" charset="0"/>
                        </a:rPr>
                        <a:t>0.0%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Georgia" panose="02040502050405020303" pitchFamily="18" charset="0"/>
                        </a:rPr>
                        <a:t>1.78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732361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9BC2E6"/>
                          </a:highlight>
                          <a:latin typeface="Georgia" panose="02040502050405020303" pitchFamily="18" charset="0"/>
                        </a:rPr>
                        <a:t>1.0%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9BC2E6"/>
                          </a:highlight>
                          <a:latin typeface="Georgia" panose="02040502050405020303" pitchFamily="18" charset="0"/>
                        </a:rPr>
                        <a:t>2.21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BC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468983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Georgia" panose="02040502050405020303" pitchFamily="18" charset="0"/>
                        </a:rPr>
                        <a:t>2.0%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Georgia" panose="02040502050405020303" pitchFamily="18" charset="0"/>
                        </a:rPr>
                        <a:t>2.46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173033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9BC2E6"/>
                          </a:highlight>
                          <a:latin typeface="Georgia" panose="02040502050405020303" pitchFamily="18" charset="0"/>
                        </a:rPr>
                        <a:t>3.0%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9BC2E6"/>
                          </a:highlight>
                          <a:latin typeface="Georgia" panose="02040502050405020303" pitchFamily="18" charset="0"/>
                        </a:rPr>
                        <a:t>2.74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BC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394216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Georgia" panose="02040502050405020303" pitchFamily="18" charset="0"/>
                        </a:rPr>
                        <a:t>4.0%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Georgia" panose="02040502050405020303" pitchFamily="18" charset="0"/>
                        </a:rPr>
                        <a:t>3.04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711817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9BC2E6"/>
                          </a:highlight>
                          <a:latin typeface="Georgia" panose="02040502050405020303" pitchFamily="18" charset="0"/>
                        </a:rPr>
                        <a:t>5.0%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9BC2E6"/>
                          </a:highlight>
                          <a:latin typeface="Georgia" panose="02040502050405020303" pitchFamily="18" charset="0"/>
                        </a:rPr>
                        <a:t>3.38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BC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6520226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DF070032-7F5A-E069-CEA2-D92A4CA9F498}"/>
              </a:ext>
            </a:extLst>
          </p:cNvPr>
          <p:cNvSpPr txBox="1"/>
          <p:nvPr/>
        </p:nvSpPr>
        <p:spPr>
          <a:xfrm>
            <a:off x="6678126" y="264546"/>
            <a:ext cx="5107474" cy="37878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What we estimate</a:t>
            </a:r>
          </a:p>
          <a:p>
            <a:pPr marL="342900" indent="-342900">
              <a:lnSpc>
                <a:spcPct val="113000"/>
              </a:lnSpc>
              <a:buSzPct val="125000"/>
              <a:buBlip>
                <a:blip r:embed="rId4"/>
              </a:buBlip>
            </a:pPr>
            <a:r>
              <a:rPr lang="en-US" dirty="0">
                <a:latin typeface="Georgia" panose="02040502050405020303" pitchFamily="18" charset="0"/>
              </a:rPr>
              <a:t>Between 1 January 2013 and 31 December 2023, average return is -4.6%.</a:t>
            </a:r>
          </a:p>
          <a:p>
            <a:pPr marL="342900" indent="-342900">
              <a:lnSpc>
                <a:spcPct val="113000"/>
              </a:lnSpc>
              <a:buSzPct val="125000"/>
              <a:buBlip>
                <a:blip r:embed="rId4"/>
              </a:buBlip>
            </a:pPr>
            <a:r>
              <a:rPr lang="en-US" dirty="0">
                <a:latin typeface="Georgia" panose="02040502050405020303" pitchFamily="18" charset="0"/>
              </a:rPr>
              <a:t>Continued recovery results in an average return of -1% to -3%.</a:t>
            </a:r>
          </a:p>
          <a:p>
            <a:pPr marL="342900" indent="-342900">
              <a:lnSpc>
                <a:spcPct val="113000"/>
              </a:lnSpc>
              <a:buSzPct val="125000"/>
              <a:buBlip>
                <a:blip r:embed="rId4"/>
              </a:buBlip>
            </a:pPr>
            <a:r>
              <a:rPr lang="en-US" dirty="0">
                <a:latin typeface="Georgia" panose="02040502050405020303" pitchFamily="18" charset="0"/>
              </a:rPr>
              <a:t>Estimate return between 1 January 2000 and 31 December 2022 is -3%.</a:t>
            </a:r>
          </a:p>
          <a:p>
            <a:pPr marL="342900" indent="-342900">
              <a:lnSpc>
                <a:spcPct val="113000"/>
              </a:lnSpc>
              <a:buSzPct val="125000"/>
              <a:buBlip>
                <a:blip r:embed="rId4"/>
              </a:buBlip>
            </a:pPr>
            <a:r>
              <a:rPr lang="en-US" dirty="0">
                <a:latin typeface="Georgia" panose="02040502050405020303" pitchFamily="18" charset="0"/>
              </a:rPr>
              <a:t>If you adjust return assumption from 3% to 0%, compensation reduces by 50% on average.</a:t>
            </a:r>
          </a:p>
          <a:p>
            <a:pPr marL="342900" indent="-342900">
              <a:lnSpc>
                <a:spcPct val="113000"/>
              </a:lnSpc>
              <a:buSzPct val="125000"/>
              <a:buBlip>
                <a:blip r:embed="rId4"/>
              </a:buBlip>
            </a:pPr>
            <a:r>
              <a:rPr lang="en-US" dirty="0">
                <a:latin typeface="Georgia" panose="02040502050405020303" pitchFamily="18" charset="0"/>
              </a:rPr>
              <a:t>Reflecting the true return of the fund minimizes compensation</a:t>
            </a:r>
          </a:p>
        </p:txBody>
      </p:sp>
    </p:spTree>
    <p:extLst>
      <p:ext uri="{BB962C8B-B14F-4D97-AF65-F5344CB8AC3E}">
        <p14:creationId xmlns:p14="http://schemas.microsoft.com/office/powerpoint/2010/main" val="36606679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78499" y="168886"/>
            <a:ext cx="54582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srgbClr val="7030A0"/>
                </a:solidFill>
                <a:latin typeface="Georgia" panose="02040502050405020303" pitchFamily="18" charset="0"/>
              </a:rPr>
              <a:t>Yield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: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But Why?</a:t>
            </a:r>
          </a:p>
        </p:txBody>
      </p:sp>
      <p:cxnSp>
        <p:nvCxnSpPr>
          <p:cNvPr id="5" name="Straight Connector 4"/>
          <p:cNvCxnSpPr>
            <a:cxnSpLocks/>
          </p:cNvCxnSpPr>
          <p:nvPr/>
        </p:nvCxnSpPr>
        <p:spPr>
          <a:xfrm>
            <a:off x="709127" y="538218"/>
            <a:ext cx="628606" cy="0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DF070032-7F5A-E069-CEA2-D92A4CA9F498}"/>
              </a:ext>
            </a:extLst>
          </p:cNvPr>
          <p:cNvSpPr txBox="1"/>
          <p:nvPr/>
        </p:nvSpPr>
        <p:spPr>
          <a:xfrm>
            <a:off x="2844800" y="729750"/>
            <a:ext cx="7874001" cy="42015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u="sng" dirty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Why does return become negative</a:t>
            </a:r>
          </a:p>
          <a:p>
            <a:pPr marL="342900" indent="-342900">
              <a:lnSpc>
                <a:spcPct val="113000"/>
              </a:lnSpc>
              <a:buSzPct val="125000"/>
              <a:buBlip>
                <a:blip r:embed="rId3"/>
              </a:buBlip>
            </a:pPr>
            <a:r>
              <a:rPr lang="en-US" sz="1600" dirty="0">
                <a:latin typeface="Georgia" panose="02040502050405020303" pitchFamily="18" charset="0"/>
              </a:rPr>
              <a:t>Conversion at 1:1 created close to 100% loss of value for fixed interest and money market investments.</a:t>
            </a:r>
          </a:p>
          <a:p>
            <a:pPr marL="342900" indent="-342900">
              <a:lnSpc>
                <a:spcPct val="113000"/>
              </a:lnSpc>
              <a:buSzPct val="125000"/>
              <a:buBlip>
                <a:blip r:embed="rId3"/>
              </a:buBlip>
            </a:pPr>
            <a:r>
              <a:rPr lang="en-US" sz="1600" dirty="0">
                <a:latin typeface="Georgia" panose="02040502050405020303" pitchFamily="18" charset="0"/>
              </a:rPr>
              <a:t>In 2016, 8.04% of assets was in fixed interest and money market investments.</a:t>
            </a:r>
          </a:p>
          <a:p>
            <a:pPr marL="342900" indent="-342900">
              <a:lnSpc>
                <a:spcPct val="113000"/>
              </a:lnSpc>
              <a:buSzPct val="125000"/>
              <a:buBlip>
                <a:blip r:embed="rId3"/>
              </a:buBlip>
            </a:pPr>
            <a:r>
              <a:rPr lang="en-US" sz="1600" dirty="0">
                <a:latin typeface="Georgia" panose="02040502050405020303" pitchFamily="18" charset="0"/>
              </a:rPr>
              <a:t>Assuming 90% loss of value, at least 7% is lost though </a:t>
            </a:r>
            <a:r>
              <a:rPr lang="en-US" sz="1600" dirty="0" err="1">
                <a:latin typeface="Georgia" panose="02040502050405020303" pitchFamily="18" charset="0"/>
              </a:rPr>
              <a:t>neutralised</a:t>
            </a:r>
            <a:r>
              <a:rPr lang="en-US" sz="1600" dirty="0">
                <a:latin typeface="Georgia" panose="02040502050405020303" pitchFamily="18" charset="0"/>
              </a:rPr>
              <a:t> by other asset classes that hedge better.</a:t>
            </a:r>
          </a:p>
          <a:p>
            <a:pPr marL="342900" indent="-342900">
              <a:lnSpc>
                <a:spcPct val="113000"/>
              </a:lnSpc>
              <a:buSzPct val="125000"/>
              <a:buBlip>
                <a:blip r:embed="rId3"/>
              </a:buBlip>
            </a:pPr>
            <a:r>
              <a:rPr lang="en-US" sz="1600" dirty="0">
                <a:latin typeface="Georgia" panose="02040502050405020303" pitchFamily="18" charset="0"/>
              </a:rPr>
              <a:t>The loss of a pension fund member is the gain of a borrower elsewhere. </a:t>
            </a:r>
          </a:p>
          <a:p>
            <a:pPr marL="342900" indent="-342900">
              <a:lnSpc>
                <a:spcPct val="113000"/>
              </a:lnSpc>
              <a:buSzPct val="125000"/>
              <a:buBlip>
                <a:blip r:embed="rId3"/>
              </a:buBlip>
            </a:pPr>
            <a:r>
              <a:rPr lang="en-US" sz="1600" dirty="0">
                <a:latin typeface="Georgia" panose="02040502050405020303" pitchFamily="18" charset="0"/>
              </a:rPr>
              <a:t>You are hedged if you are on both sides but very few are this lucky.</a:t>
            </a:r>
          </a:p>
          <a:p>
            <a:pPr marL="342900" indent="-342900">
              <a:lnSpc>
                <a:spcPct val="113000"/>
              </a:lnSpc>
              <a:buSzPct val="125000"/>
              <a:buBlip>
                <a:blip r:embed="rId3"/>
              </a:buBlip>
            </a:pPr>
            <a:r>
              <a:rPr lang="en-US" sz="1600" dirty="0">
                <a:latin typeface="Georgia" panose="02040502050405020303" pitchFamily="18" charset="0"/>
              </a:rPr>
              <a:t>Presence of a building isn’t return. Rental yield </a:t>
            </a:r>
            <a:r>
              <a:rPr lang="en-US" sz="1600" dirty="0" err="1">
                <a:latin typeface="Georgia" panose="02040502050405020303" pitchFamily="18" charset="0"/>
              </a:rPr>
              <a:t>approx</a:t>
            </a:r>
            <a:r>
              <a:rPr lang="en-US" sz="1600" dirty="0">
                <a:latin typeface="Georgia" panose="02040502050405020303" pitchFamily="18" charset="0"/>
              </a:rPr>
              <a:t> 4.5%.</a:t>
            </a:r>
          </a:p>
          <a:p>
            <a:pPr marL="342900" indent="-342900">
              <a:lnSpc>
                <a:spcPct val="113000"/>
              </a:lnSpc>
              <a:buSzPct val="125000"/>
              <a:buBlip>
                <a:blip r:embed="rId3"/>
              </a:buBlip>
            </a:pPr>
            <a:r>
              <a:rPr lang="en-US" sz="1600" dirty="0">
                <a:latin typeface="Georgia" panose="02040502050405020303" pitchFamily="18" charset="0"/>
              </a:rPr>
              <a:t>Cost of developing the property is more than the market price.</a:t>
            </a:r>
          </a:p>
          <a:p>
            <a:pPr marL="342900" indent="-342900">
              <a:lnSpc>
                <a:spcPct val="113000"/>
              </a:lnSpc>
              <a:buSzPct val="125000"/>
              <a:buBlip>
                <a:blip r:embed="rId3"/>
              </a:buBlip>
            </a:pPr>
            <a:r>
              <a:rPr lang="en-US" sz="1600" dirty="0">
                <a:latin typeface="Georgia" panose="02040502050405020303" pitchFamily="18" charset="0"/>
              </a:rPr>
              <a:t>Minimal renewal of the properties hence market value reduces as rentals reduce.</a:t>
            </a:r>
          </a:p>
          <a:p>
            <a:pPr marL="342900" indent="-342900">
              <a:lnSpc>
                <a:spcPct val="113000"/>
              </a:lnSpc>
              <a:buSzPct val="125000"/>
              <a:buBlip>
                <a:blip r:embed="rId3"/>
              </a:buBlip>
            </a:pPr>
            <a:r>
              <a:rPr lang="en-US" sz="1600" dirty="0">
                <a:latin typeface="Georgia" panose="02040502050405020303" pitchFamily="18" charset="0"/>
              </a:rPr>
              <a:t>Equities don’t return consistently positive returns as assumed. E.g. VFEX.</a:t>
            </a:r>
          </a:p>
          <a:p>
            <a:pPr marL="342900" indent="-342900">
              <a:lnSpc>
                <a:spcPct val="113000"/>
              </a:lnSpc>
              <a:buSzPct val="125000"/>
              <a:buBlip>
                <a:blip r:embed="rId3"/>
              </a:buBlip>
            </a:pPr>
            <a:r>
              <a:rPr lang="en-US" sz="1600" dirty="0">
                <a:latin typeface="Georgia" panose="02040502050405020303" pitchFamily="18" charset="0"/>
              </a:rPr>
              <a:t>Dividend yield also not as high as expected though they recover in periods of recovery and approach zero in periods of contraction.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sz="1600" dirty="0">
              <a:latin typeface="Georgia" panose="02040502050405020303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855DDAD-CCE2-14AC-434C-8F76911C78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907550"/>
            <a:ext cx="2566818" cy="4534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1807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78499" y="168886"/>
            <a:ext cx="54582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srgbClr val="7030A0"/>
                </a:solidFill>
                <a:latin typeface="Georgia" panose="02040502050405020303" pitchFamily="18" charset="0"/>
              </a:rPr>
              <a:t>Yield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: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But Why?</a:t>
            </a:r>
          </a:p>
        </p:txBody>
      </p:sp>
      <p:cxnSp>
        <p:nvCxnSpPr>
          <p:cNvPr id="5" name="Straight Connector 4"/>
          <p:cNvCxnSpPr>
            <a:cxnSpLocks/>
          </p:cNvCxnSpPr>
          <p:nvPr/>
        </p:nvCxnSpPr>
        <p:spPr>
          <a:xfrm>
            <a:off x="709127" y="538218"/>
            <a:ext cx="628606" cy="0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1855DDAD-CCE2-14AC-434C-8F76911C78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07550"/>
            <a:ext cx="2566818" cy="4534293"/>
          </a:xfrm>
          <a:prstGeom prst="rect">
            <a:avLst/>
          </a:prstGeom>
        </p:spPr>
      </p:pic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00000000-0008-0000-0300-0000030000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33647675"/>
              </p:ext>
            </p:extLst>
          </p:nvPr>
        </p:nvGraphicFramePr>
        <p:xfrm>
          <a:off x="2960285" y="168885"/>
          <a:ext cx="8055822" cy="35792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5B280107-5E3F-5C29-0A1B-1FE1E0591078}"/>
              </a:ext>
            </a:extLst>
          </p:cNvPr>
          <p:cNvSpPr txBox="1"/>
          <p:nvPr/>
        </p:nvSpPr>
        <p:spPr>
          <a:xfrm>
            <a:off x="2566818" y="3748168"/>
            <a:ext cx="9152467" cy="2264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u="sng" dirty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What we estimate</a:t>
            </a:r>
          </a:p>
          <a:p>
            <a:pPr marL="342900" indent="-342900">
              <a:lnSpc>
                <a:spcPct val="113000"/>
              </a:lnSpc>
              <a:buSzPct val="125000"/>
              <a:buBlip>
                <a:blip r:embed="rId5"/>
              </a:buBlip>
            </a:pPr>
            <a:r>
              <a:rPr lang="en-US" sz="1600" dirty="0">
                <a:latin typeface="Georgia" panose="02040502050405020303" pitchFamily="18" charset="0"/>
              </a:rPr>
              <a:t>Delta returned 1.1% per annum over the period 2009 to 2023</a:t>
            </a:r>
          </a:p>
          <a:p>
            <a:pPr marL="342900" indent="-342900">
              <a:lnSpc>
                <a:spcPct val="113000"/>
              </a:lnSpc>
              <a:buSzPct val="125000"/>
              <a:buBlip>
                <a:blip r:embed="rId5"/>
              </a:buBlip>
            </a:pPr>
            <a:r>
              <a:rPr lang="en-US" sz="1600" dirty="0">
                <a:latin typeface="Georgia" panose="02040502050405020303" pitchFamily="18" charset="0"/>
              </a:rPr>
              <a:t>(4% if benchmarking against the interbank). </a:t>
            </a:r>
          </a:p>
          <a:p>
            <a:pPr marL="342900" indent="-342900">
              <a:lnSpc>
                <a:spcPct val="113000"/>
              </a:lnSpc>
              <a:buSzPct val="125000"/>
              <a:buBlip>
                <a:blip r:embed="rId5"/>
              </a:buBlip>
            </a:pPr>
            <a:r>
              <a:rPr lang="en-US" sz="1600" dirty="0">
                <a:latin typeface="Georgia" panose="02040502050405020303" pitchFamily="18" charset="0"/>
              </a:rPr>
              <a:t>The compensation framework requires loading of 2014 prejudice with 3% per annum up to 31 December 2023. </a:t>
            </a:r>
          </a:p>
          <a:p>
            <a:pPr marL="342900" indent="-342900">
              <a:lnSpc>
                <a:spcPct val="113000"/>
              </a:lnSpc>
              <a:buSzPct val="125000"/>
              <a:buBlip>
                <a:blip r:embed="rId5"/>
              </a:buBlip>
            </a:pPr>
            <a:r>
              <a:rPr lang="en-US" sz="1600" dirty="0">
                <a:latin typeface="Georgia" panose="02040502050405020303" pitchFamily="18" charset="0"/>
              </a:rPr>
              <a:t>On the contrary, Delta returned -7% per annum over the period 1 January 2014 to 31 December 2023 </a:t>
            </a:r>
          </a:p>
          <a:p>
            <a:pPr marL="342900" indent="-342900">
              <a:lnSpc>
                <a:spcPct val="113000"/>
              </a:lnSpc>
              <a:buSzPct val="125000"/>
              <a:buBlip>
                <a:blip r:embed="rId5"/>
              </a:buBlip>
            </a:pPr>
            <a:r>
              <a:rPr lang="en-US" sz="1600" dirty="0">
                <a:latin typeface="Georgia" panose="02040502050405020303" pitchFamily="18" charset="0"/>
              </a:rPr>
              <a:t>(-4% if benchmarking against the interbank).</a:t>
            </a:r>
          </a:p>
        </p:txBody>
      </p:sp>
    </p:spTree>
    <p:extLst>
      <p:ext uri="{BB962C8B-B14F-4D97-AF65-F5344CB8AC3E}">
        <p14:creationId xmlns:p14="http://schemas.microsoft.com/office/powerpoint/2010/main" val="7549136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 2007 - 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 2007 - 2010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2007 - 2010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 2007 - 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 2007 - 2010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2007 - 2010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 2007 - 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 2007 - 2010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2007 - 2010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2017</TotalTime>
  <Words>1130</Words>
  <Application>Microsoft Office PowerPoint</Application>
  <PresentationFormat>Widescreen</PresentationFormat>
  <Paragraphs>273</Paragraphs>
  <Slides>13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Georgia</vt:lpstr>
      <vt:lpstr>Symbol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Prosper Matiashe</dc:creator>
  <cp:lastModifiedBy>Prosper T. Matiashe</cp:lastModifiedBy>
  <cp:revision>92</cp:revision>
  <dcterms:created xsi:type="dcterms:W3CDTF">2022-08-04T13:20:19Z</dcterms:created>
  <dcterms:modified xsi:type="dcterms:W3CDTF">2024-05-16T06:19:40Z</dcterms:modified>
</cp:coreProperties>
</file>