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59" r:id="rId5"/>
    <p:sldId id="275" r:id="rId6"/>
    <p:sldId id="276" r:id="rId7"/>
    <p:sldId id="277" r:id="rId8"/>
    <p:sldId id="278" r:id="rId9"/>
    <p:sldId id="279" r:id="rId10"/>
    <p:sldId id="283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sper Matiashe" initials="PM" lastIdx="3" clrIdx="0">
    <p:extLst>
      <p:ext uri="{19B8F6BF-5375-455C-9EA6-DF929625EA0E}">
        <p15:presenceInfo xmlns:p15="http://schemas.microsoft.com/office/powerpoint/2012/main" userId="S-1-5-21-2932691244-2996731362-590943219-4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iashep\Desktop\PM\Investments\Accounts\Equities\Analysis%20of%20Z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Contributions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Calculations!$A$15:$A$26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Calculations!$B$15:$B$26</c:f>
              <c:numCache>
                <c:formatCode>_(* #,##0_);_(* \(#,##0\);_(* "-"??_);_(@_)</c:formatCode>
                <c:ptCount val="12"/>
                <c:pt idx="0">
                  <c:v>141.41800000000001</c:v>
                </c:pt>
                <c:pt idx="1">
                  <c:v>222.02799999999999</c:v>
                </c:pt>
                <c:pt idx="2">
                  <c:v>220.227</c:v>
                </c:pt>
                <c:pt idx="3">
                  <c:v>185.59399999999999</c:v>
                </c:pt>
                <c:pt idx="4">
                  <c:v>169.15363636363634</c:v>
                </c:pt>
                <c:pt idx="5">
                  <c:v>165.17914176470589</c:v>
                </c:pt>
                <c:pt idx="6">
                  <c:v>83.930396250000001</c:v>
                </c:pt>
                <c:pt idx="7">
                  <c:v>51.35603000577035</c:v>
                </c:pt>
                <c:pt idx="8">
                  <c:v>22.986650624918994</c:v>
                </c:pt>
                <c:pt idx="9">
                  <c:v>151.01319639997791</c:v>
                </c:pt>
                <c:pt idx="10">
                  <c:v>117.95411567364995</c:v>
                </c:pt>
                <c:pt idx="11">
                  <c:v>125.04745096853377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0-480F-B605-9EE2ED6763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8727424"/>
        <c:axId val="268728960"/>
      </c:barChart>
      <c:catAx>
        <c:axId val="26872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68728960"/>
        <c:crosses val="autoZero"/>
        <c:auto val="1"/>
        <c:lblAlgn val="ctr"/>
        <c:lblOffset val="100"/>
        <c:noMultiLvlLbl val="0"/>
      </c:catAx>
      <c:valAx>
        <c:axId val="26872896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Contributios (USD Millions)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6872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eorgia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Contribution per Member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Calculations!$A$15:$A$26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Calculations!$C$15:$C$26</c:f>
              <c:numCache>
                <c:formatCode>_(* #,##0_);_(* \(#,##0\);_(* "-"??_);_(@_)</c:formatCode>
                <c:ptCount val="12"/>
                <c:pt idx="0">
                  <c:v>497.43400341194888</c:v>
                </c:pt>
                <c:pt idx="1">
                  <c:v>748.88272019266117</c:v>
                </c:pt>
                <c:pt idx="2">
                  <c:v>782.59247282405909</c:v>
                </c:pt>
                <c:pt idx="3">
                  <c:v>653.2975697671144</c:v>
                </c:pt>
                <c:pt idx="4">
                  <c:v>661.14894923406223</c:v>
                </c:pt>
                <c:pt idx="5">
                  <c:v>463.88601837441308</c:v>
                </c:pt>
                <c:pt idx="6">
                  <c:v>228.15728792318859</c:v>
                </c:pt>
                <c:pt idx="7">
                  <c:v>146.99947334217902</c:v>
                </c:pt>
                <c:pt idx="8">
                  <c:v>70.539327415592084</c:v>
                </c:pt>
                <c:pt idx="9">
                  <c:v>432.52534462950115</c:v>
                </c:pt>
                <c:pt idx="10">
                  <c:v>325.23186105997888</c:v>
                </c:pt>
                <c:pt idx="11">
                  <c:v>327.45993010344796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3-4E58-826A-36A886A37D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8727424"/>
        <c:axId val="268728960"/>
      </c:barChart>
      <c:catAx>
        <c:axId val="26872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68728960"/>
        <c:crosses val="autoZero"/>
        <c:auto val="1"/>
        <c:lblAlgn val="ctr"/>
        <c:lblOffset val="100"/>
        <c:noMultiLvlLbl val="0"/>
      </c:catAx>
      <c:valAx>
        <c:axId val="26872896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Contributios (USD 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6872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eorgia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Assets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Calculations!$A$15:$A$26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Calculations!$D$15:$D$26</c:f>
              <c:numCache>
                <c:formatCode>_(* #,##0.0_);_(* \(#,##0.0\);_(* "-"??_);_(@_)</c:formatCode>
                <c:ptCount val="12"/>
                <c:pt idx="0">
                  <c:v>1.5116210000000001</c:v>
                </c:pt>
                <c:pt idx="1">
                  <c:v>1.8280639999999999</c:v>
                </c:pt>
                <c:pt idx="2">
                  <c:v>2.1051820000000001</c:v>
                </c:pt>
                <c:pt idx="3">
                  <c:v>2.1266530000000001</c:v>
                </c:pt>
                <c:pt idx="4">
                  <c:v>1.9387008333333335</c:v>
                </c:pt>
                <c:pt idx="5">
                  <c:v>2.0162378955000002</c:v>
                </c:pt>
                <c:pt idx="6">
                  <c:v>1.0433764913999999</c:v>
                </c:pt>
                <c:pt idx="7">
                  <c:v>0.9566202654580771</c:v>
                </c:pt>
                <c:pt idx="8">
                  <c:v>1.0021818181818181</c:v>
                </c:pt>
                <c:pt idx="9">
                  <c:v>1.5948000000000002</c:v>
                </c:pt>
                <c:pt idx="10">
                  <c:v>1.1075900000000003</c:v>
                </c:pt>
                <c:pt idx="11">
                  <c:v>1.217989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8-4212-9705-84D0A7E993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8727424"/>
        <c:axId val="268728960"/>
      </c:barChart>
      <c:catAx>
        <c:axId val="26872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68728960"/>
        <c:crosses val="autoZero"/>
        <c:auto val="1"/>
        <c:lblAlgn val="ctr"/>
        <c:lblOffset val="100"/>
        <c:noMultiLvlLbl val="0"/>
      </c:catAx>
      <c:valAx>
        <c:axId val="26872896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CAssets(USD Billions) </a:t>
                </a:r>
              </a:p>
            </c:rich>
          </c:tx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crossAx val="26872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eorgia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b="1"/>
              <a:t>Delta Share Price</a:t>
            </a:r>
          </a:p>
        </c:rich>
      </c:tx>
      <c:layout>
        <c:manualLayout>
          <c:xMode val="edge"/>
          <c:yMode val="edge"/>
          <c:x val="0.36684030762530229"/>
          <c:y val="2.3557126030624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606780761091"/>
          <c:y val="0.14491558696505694"/>
          <c:w val="0.84565184392943549"/>
          <c:h val="0.6336034971274714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Delta!$E$2:$E$17</c:f>
              <c:numCache>
                <c:formatCode>mmm\-yy</c:formatCode>
                <c:ptCount val="16"/>
                <c:pt idx="0">
                  <c:v>39783</c:v>
                </c:pt>
                <c:pt idx="1">
                  <c:v>40148</c:v>
                </c:pt>
                <c:pt idx="2">
                  <c:v>40513</c:v>
                </c:pt>
                <c:pt idx="3">
                  <c:v>40878</c:v>
                </c:pt>
                <c:pt idx="4">
                  <c:v>41244</c:v>
                </c:pt>
                <c:pt idx="5">
                  <c:v>41609</c:v>
                </c:pt>
                <c:pt idx="6">
                  <c:v>41974</c:v>
                </c:pt>
                <c:pt idx="7">
                  <c:v>42339</c:v>
                </c:pt>
                <c:pt idx="8">
                  <c:v>42705</c:v>
                </c:pt>
                <c:pt idx="9">
                  <c:v>43070</c:v>
                </c:pt>
                <c:pt idx="10">
                  <c:v>43435</c:v>
                </c:pt>
                <c:pt idx="11">
                  <c:v>43800</c:v>
                </c:pt>
                <c:pt idx="12">
                  <c:v>44166</c:v>
                </c:pt>
                <c:pt idx="13">
                  <c:v>44531</c:v>
                </c:pt>
                <c:pt idx="14">
                  <c:v>44896</c:v>
                </c:pt>
                <c:pt idx="15">
                  <c:v>45261</c:v>
                </c:pt>
              </c:numCache>
            </c:numRef>
          </c:cat>
          <c:val>
            <c:numRef>
              <c:f>Delta!$H$2:$H$17</c:f>
              <c:numCache>
                <c:formatCode>_(* #,##0.00_);_(* \(#,##0.00\);_(* "-"??_);_(@_)</c:formatCode>
                <c:ptCount val="16"/>
                <c:pt idx="0">
                  <c:v>0.3</c:v>
                </c:pt>
                <c:pt idx="1">
                  <c:v>0.5</c:v>
                </c:pt>
                <c:pt idx="2">
                  <c:v>0.65</c:v>
                </c:pt>
                <c:pt idx="3">
                  <c:v>0.7</c:v>
                </c:pt>
                <c:pt idx="4">
                  <c:v>1</c:v>
                </c:pt>
                <c:pt idx="5">
                  <c:v>1.401</c:v>
                </c:pt>
                <c:pt idx="6">
                  <c:v>1.02</c:v>
                </c:pt>
                <c:pt idx="7">
                  <c:v>0.70499999999999996</c:v>
                </c:pt>
                <c:pt idx="8">
                  <c:v>0.73750000000000004</c:v>
                </c:pt>
                <c:pt idx="9">
                  <c:v>0.45714285714285718</c:v>
                </c:pt>
                <c:pt idx="10">
                  <c:v>0.55735294117647061</c:v>
                </c:pt>
                <c:pt idx="11">
                  <c:v>0.11008740692780834</c:v>
                </c:pt>
                <c:pt idx="12">
                  <c:v>0.21389818181818182</c:v>
                </c:pt>
                <c:pt idx="13">
                  <c:v>0.81265600000000004</c:v>
                </c:pt>
                <c:pt idx="14">
                  <c:v>0.17199999999999999</c:v>
                </c:pt>
                <c:pt idx="15">
                  <c:v>0.35093272000000003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E-4E57-9812-301A709587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9630207"/>
        <c:axId val="1629626879"/>
      </c:lineChart>
      <c:dateAx>
        <c:axId val="1629630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b="1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29626879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62962687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b="1"/>
                  <a:t>Share price (USD)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2963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b="1"/>
              <a:t>ZSE Market Capitalisation (USD 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11911210965038E-2"/>
          <c:y val="0.11123224805203262"/>
          <c:w val="0.90704994960319463"/>
          <c:h val="0.819899205935157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1D2-4B9B-A045-7720644679D8}"/>
                </c:ext>
              </c:extLst>
            </c:dLbl>
            <c:dLbl>
              <c:idx val="14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1D2-4B9B-A045-7720644679D8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'Market Cap'!$A$3:$A$17</c:f>
              <c:numCache>
                <c:formatCode>mmm\-yy</c:formatCode>
                <c:ptCount val="15"/>
                <c:pt idx="0">
                  <c:v>39783</c:v>
                </c:pt>
                <c:pt idx="1">
                  <c:v>40148</c:v>
                </c:pt>
                <c:pt idx="2">
                  <c:v>40513</c:v>
                </c:pt>
                <c:pt idx="3">
                  <c:v>40878</c:v>
                </c:pt>
                <c:pt idx="4">
                  <c:v>41244</c:v>
                </c:pt>
                <c:pt idx="5">
                  <c:v>41609</c:v>
                </c:pt>
                <c:pt idx="6">
                  <c:v>41974</c:v>
                </c:pt>
                <c:pt idx="7">
                  <c:v>42339</c:v>
                </c:pt>
                <c:pt idx="8">
                  <c:v>42705</c:v>
                </c:pt>
                <c:pt idx="9">
                  <c:v>43070</c:v>
                </c:pt>
                <c:pt idx="10">
                  <c:v>43435</c:v>
                </c:pt>
                <c:pt idx="11">
                  <c:v>43800</c:v>
                </c:pt>
                <c:pt idx="12">
                  <c:v>44166</c:v>
                </c:pt>
                <c:pt idx="13">
                  <c:v>44531</c:v>
                </c:pt>
                <c:pt idx="14">
                  <c:v>44896</c:v>
                </c:pt>
              </c:numCache>
            </c:numRef>
          </c:cat>
          <c:val>
            <c:numRef>
              <c:f>'Market Cap'!$E$3:$E$17</c:f>
              <c:numCache>
                <c:formatCode>_-* #,##0.0_-;\-* #,##0.0_-;_-* "-"??_-;_-@_-</c:formatCode>
                <c:ptCount val="15"/>
                <c:pt idx="0">
                  <c:v>1.371239986</c:v>
                </c:pt>
                <c:pt idx="1">
                  <c:v>3.8299250960000002</c:v>
                </c:pt>
                <c:pt idx="2">
                  <c:v>3.884485459</c:v>
                </c:pt>
                <c:pt idx="3">
                  <c:v>3.6896859389999999</c:v>
                </c:pt>
                <c:pt idx="4">
                  <c:v>3.963534353</c:v>
                </c:pt>
                <c:pt idx="5">
                  <c:v>5.2031297749999998</c:v>
                </c:pt>
                <c:pt idx="6">
                  <c:v>4.32705938365</c:v>
                </c:pt>
                <c:pt idx="7">
                  <c:v>3.0734089309999999</c:v>
                </c:pt>
                <c:pt idx="8">
                  <c:v>3.3399642583333335</c:v>
                </c:pt>
                <c:pt idx="9">
                  <c:v>2.737304725714286</c:v>
                </c:pt>
                <c:pt idx="10">
                  <c:v>3.8087070900000004</c:v>
                </c:pt>
                <c:pt idx="11">
                  <c:v>0.96364825022015899</c:v>
                </c:pt>
                <c:pt idx="12">
                  <c:v>2.8898118822454544</c:v>
                </c:pt>
                <c:pt idx="13">
                  <c:v>6.5860255478265461</c:v>
                </c:pt>
                <c:pt idx="14">
                  <c:v>1.9498533300000001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2-4B9B-A045-7720644679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9630207"/>
        <c:axId val="1629626879"/>
      </c:lineChart>
      <c:dateAx>
        <c:axId val="162963020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29626879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62962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2963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04035-93FE-4EE0-8F62-4A0C284EE4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8634-0DCC-40D1-BBED-4798BD78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2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8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8634-0DCC-40D1-BBED-4798BD781C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26F7-0CAD-4E62-AE84-AF0636F9B77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E97C-6800-46D3-A7FA-E5A283B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3258" y="159385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ZAPF 49TH ANNUAL CONGRESS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Where is my money? The mysteries of pension accumulation in Zimbabwe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Prosper Tafadzwa Matiashe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16 May 2024</a:t>
            </a:r>
          </a:p>
        </p:txBody>
      </p:sp>
    </p:spTree>
    <p:extLst>
      <p:ext uri="{BB962C8B-B14F-4D97-AF65-F5344CB8AC3E}">
        <p14:creationId xmlns:p14="http://schemas.microsoft.com/office/powerpoint/2010/main" val="5109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Yield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Why?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628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55DDAD-CCE2-14AC-434C-8F76911C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550"/>
            <a:ext cx="2566818" cy="4534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80107-5E3F-5C29-0A1B-1FE1E0591078}"/>
              </a:ext>
            </a:extLst>
          </p:cNvPr>
          <p:cNvSpPr txBox="1"/>
          <p:nvPr/>
        </p:nvSpPr>
        <p:spPr>
          <a:xfrm>
            <a:off x="2566818" y="3748168"/>
            <a:ext cx="9152467" cy="198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What we estimate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sz="1600" dirty="0">
                <a:latin typeface="Georgia" panose="02040502050405020303" pitchFamily="18" charset="0"/>
              </a:rPr>
              <a:t>ZSE returned 2.5% per annum over the period 2009 to 2023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sz="1600" dirty="0">
                <a:latin typeface="Georgia" panose="02040502050405020303" pitchFamily="18" charset="0"/>
              </a:rPr>
              <a:t>The compensation framework requires loading of 2014 prejudice with 3% per annum up to 31 December 2022. 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sz="1600" dirty="0">
                <a:latin typeface="Georgia" panose="02040502050405020303" pitchFamily="18" charset="0"/>
              </a:rPr>
              <a:t>On the contrary, ZSE returned -10.3% per annum over the period 1 January 2014 to 31 December 2022.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sz="1600" dirty="0">
                <a:latin typeface="Georgia" panose="02040502050405020303" pitchFamily="18" charset="0"/>
              </a:rPr>
              <a:t>The return is -9.5% between 1 January 2015 and 31 December 2022.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669506"/>
              </p:ext>
            </p:extLst>
          </p:nvPr>
        </p:nvGraphicFramePr>
        <p:xfrm>
          <a:off x="2704358" y="168885"/>
          <a:ext cx="877851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038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Exit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can go wrong?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628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B280107-5E3F-5C29-0A1B-1FE1E0591078}"/>
              </a:ext>
            </a:extLst>
          </p:cNvPr>
          <p:cNvSpPr txBox="1"/>
          <p:nvPr/>
        </p:nvSpPr>
        <p:spPr>
          <a:xfrm>
            <a:off x="3485416" y="1301168"/>
            <a:ext cx="8287892" cy="476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What we know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When you contribute into a fund you buy a proportional share of the assets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When you exit you sell your proportional share of the assets to the remaining members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Effectively, there is a unit price to the proportional share of the assets.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If you enter when the unit price is very low (assets are underpriced), you buy assets on the cheap and earn superior returns.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If you exit when the unit price is very low (assets are underpriced), you sell your assets on the cheap to remaining members and lock in significant losses.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Our research shows that actives bought equities on the cheap from exits especially 2005 to 2008. (Some actives have negative prejudice)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This is effectively how financial markets work and pension funds aren’t sparred.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Timing can be fair over the long term but in the short term its very unfair.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Compensation can be effectively taxing actives for buying assets on the cheap, but isn’t this an effort of trying to reverse a natural law of financial markets?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It can be argued its ubuntu.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Reversing natural phenomena isn’t always successful.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5C46F-ED91-009B-48E7-46910453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05" y="1301168"/>
            <a:ext cx="2715362" cy="41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41" y="304800"/>
            <a:ext cx="6198725" cy="503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900" b="1" dirty="0">
                <a:solidFill>
                  <a:srgbClr val="7030A0"/>
                </a:solidFill>
                <a:latin typeface="Georgia" panose="02040502050405020303" pitchFamily="18" charset="0"/>
              </a:rPr>
              <a:t>Remedies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: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Is there a way to correct the negatives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E757E-7DE2-6F65-B705-1FCB9EA83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7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3CA0287-46FF-782C-2550-110D49B437B1}"/>
              </a:ext>
            </a:extLst>
          </p:cNvPr>
          <p:cNvSpPr/>
          <p:nvPr/>
        </p:nvSpPr>
        <p:spPr>
          <a:xfrm>
            <a:off x="1278466" y="1363133"/>
            <a:ext cx="1718733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Tax the borrower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0154F1-FB15-DFAF-ADEC-6C7589B2C951}"/>
              </a:ext>
            </a:extLst>
          </p:cNvPr>
          <p:cNvSpPr/>
          <p:nvPr/>
        </p:nvSpPr>
        <p:spPr>
          <a:xfrm>
            <a:off x="2894474" y="2971800"/>
            <a:ext cx="1718733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Inform and Defer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34DF80-540B-9AB7-6E22-8C54217A895E}"/>
              </a:ext>
            </a:extLst>
          </p:cNvPr>
          <p:cNvSpPr/>
          <p:nvPr/>
        </p:nvSpPr>
        <p:spPr>
          <a:xfrm>
            <a:off x="743941" y="4241800"/>
            <a:ext cx="2414126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Optimal Contributions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3B8278-7D7D-D57E-B8D6-35BB10C95BEF}"/>
              </a:ext>
            </a:extLst>
          </p:cNvPr>
          <p:cNvSpPr/>
          <p:nvPr/>
        </p:nvSpPr>
        <p:spPr>
          <a:xfrm>
            <a:off x="3406144" y="5520267"/>
            <a:ext cx="2414126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Strengthen capital markets</a:t>
            </a:r>
          </a:p>
        </p:txBody>
      </p:sp>
    </p:spTree>
    <p:extLst>
      <p:ext uri="{BB962C8B-B14F-4D97-AF65-F5344CB8AC3E}">
        <p14:creationId xmlns:p14="http://schemas.microsoft.com/office/powerpoint/2010/main" val="226628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80107-5E3F-5C29-0A1B-1FE1E0591078}"/>
              </a:ext>
            </a:extLst>
          </p:cNvPr>
          <p:cNvSpPr txBox="1"/>
          <p:nvPr/>
        </p:nvSpPr>
        <p:spPr>
          <a:xfrm>
            <a:off x="3789321" y="2765901"/>
            <a:ext cx="4838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Georgia" panose="0204050205040502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9505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127" y="1584883"/>
            <a:ext cx="10703940" cy="29844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Policyholder Reasonable Expectations</a:t>
            </a: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Contributions</a:t>
            </a: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Looking forward</a:t>
            </a: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Yield</a:t>
            </a: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Exit</a:t>
            </a: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Remedies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9127" y="538218"/>
            <a:ext cx="88640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94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452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PRE: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Mind Map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660400" y="538218"/>
            <a:ext cx="151363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D53F796-1C22-9CC4-CD20-6EC3C20C04FE}"/>
              </a:ext>
            </a:extLst>
          </p:cNvPr>
          <p:cNvSpPr/>
          <p:nvPr/>
        </p:nvSpPr>
        <p:spPr>
          <a:xfrm>
            <a:off x="863600" y="5266267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Contributions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F573A1-2B73-9140-67C0-CD13BBEB1C40}"/>
              </a:ext>
            </a:extLst>
          </p:cNvPr>
          <p:cNvSpPr/>
          <p:nvPr/>
        </p:nvSpPr>
        <p:spPr>
          <a:xfrm>
            <a:off x="8144934" y="3932767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Expenses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339B35-6F27-548F-1B66-1393D828D8E2}"/>
              </a:ext>
            </a:extLst>
          </p:cNvPr>
          <p:cNvSpPr/>
          <p:nvPr/>
        </p:nvSpPr>
        <p:spPr>
          <a:xfrm>
            <a:off x="2174033" y="1282701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Investment Return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681E0E-D49D-1A2F-1414-E9FF0DE6ADD5}"/>
              </a:ext>
            </a:extLst>
          </p:cNvPr>
          <p:cNvSpPr/>
          <p:nvPr/>
        </p:nvSpPr>
        <p:spPr>
          <a:xfrm>
            <a:off x="7840134" y="651934"/>
            <a:ext cx="2362199" cy="11768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Benefits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53FDDF9-11C2-0BB2-1BA7-CFEBF9DA03B0}"/>
              </a:ext>
            </a:extLst>
          </p:cNvPr>
          <p:cNvCxnSpPr>
            <a:cxnSpLocks/>
          </p:cNvCxnSpPr>
          <p:nvPr/>
        </p:nvCxnSpPr>
        <p:spPr>
          <a:xfrm flipV="1">
            <a:off x="3098800" y="1913467"/>
            <a:ext cx="5782733" cy="3632200"/>
          </a:xfrm>
          <a:prstGeom prst="curved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13C93C7-1055-060D-6B4D-761C016B2BF5}"/>
              </a:ext>
            </a:extLst>
          </p:cNvPr>
          <p:cNvCxnSpPr>
            <a:cxnSpLocks/>
          </p:cNvCxnSpPr>
          <p:nvPr/>
        </p:nvCxnSpPr>
        <p:spPr>
          <a:xfrm flipV="1">
            <a:off x="5523549" y="4250267"/>
            <a:ext cx="2621385" cy="520700"/>
          </a:xfrm>
          <a:prstGeom prst="curvedConnector3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5B270F2-D8F3-71D9-5BA0-4D461436023F}"/>
              </a:ext>
            </a:extLst>
          </p:cNvPr>
          <p:cNvCxnSpPr>
            <a:cxnSpLocks/>
          </p:cNvCxnSpPr>
          <p:nvPr/>
        </p:nvCxnSpPr>
        <p:spPr>
          <a:xfrm>
            <a:off x="4536232" y="1671255"/>
            <a:ext cx="1974635" cy="995745"/>
          </a:xfrm>
          <a:prstGeom prst="curvedConnector3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C047A0-B54C-1E4B-40FB-DB2573151912}"/>
              </a:ext>
            </a:extLst>
          </p:cNvPr>
          <p:cNvSpPr txBox="1"/>
          <p:nvPr/>
        </p:nvSpPr>
        <p:spPr>
          <a:xfrm>
            <a:off x="8314267" y="5350933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pay experts to run this little pot of mine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928E83-E4D0-DDFC-B098-D45A3BE154B9}"/>
              </a:ext>
            </a:extLst>
          </p:cNvPr>
          <p:cNvSpPr txBox="1"/>
          <p:nvPr/>
        </p:nvSpPr>
        <p:spPr>
          <a:xfrm>
            <a:off x="2343366" y="2544234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earn a handsome return over the long 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513D45-747D-3470-CDFB-6EDB131EEB0B}"/>
              </a:ext>
            </a:extLst>
          </p:cNvPr>
          <p:cNvSpPr txBox="1"/>
          <p:nvPr/>
        </p:nvSpPr>
        <p:spPr>
          <a:xfrm>
            <a:off x="9114367" y="1747671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will get a handsome payout when I retire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C3CAA8-072C-0089-4ABF-F154FDBCE303}"/>
              </a:ext>
            </a:extLst>
          </p:cNvPr>
          <p:cNvSpPr txBox="1"/>
          <p:nvPr/>
        </p:nvSpPr>
        <p:spPr>
          <a:xfrm>
            <a:off x="3098800" y="5629985"/>
            <a:ext cx="21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I save some money for my retirement future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6EA9B3-F03B-1939-4CB6-D0D78A61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" y="1547982"/>
            <a:ext cx="2073234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477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Contributions: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How much do I get in?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1644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3230D65-3EFA-45F2-94FA-9753F882D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27089"/>
              </p:ext>
            </p:extLst>
          </p:nvPr>
        </p:nvGraphicFramePr>
        <p:xfrm>
          <a:off x="261620" y="825064"/>
          <a:ext cx="5351780" cy="260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2BB0B6-A138-43EE-8220-B62F4084E3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351451"/>
              </p:ext>
            </p:extLst>
          </p:nvPr>
        </p:nvGraphicFramePr>
        <p:xfrm>
          <a:off x="5460999" y="3212663"/>
          <a:ext cx="6114203" cy="336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D7AA2B-232F-00AF-55DC-542B17CD0A5B}"/>
              </a:ext>
            </a:extLst>
          </p:cNvPr>
          <p:cNvSpPr txBox="1"/>
          <p:nvPr/>
        </p:nvSpPr>
        <p:spPr>
          <a:xfrm>
            <a:off x="6390260" y="701712"/>
            <a:ext cx="4870407" cy="253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Average per Person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Average contributions per year are USD 445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Equates to USD 37 per month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2020 average was less than 6 dollars per annum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Median estimate of USD 129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5 to 10 years recurring cycle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72952-3078-8144-1776-A848CB35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37876"/>
              </p:ext>
            </p:extLst>
          </p:nvPr>
        </p:nvGraphicFramePr>
        <p:xfrm>
          <a:off x="263694" y="3845982"/>
          <a:ext cx="4570773" cy="2095500"/>
        </p:xfrm>
        <a:graphic>
          <a:graphicData uri="http://schemas.openxmlformats.org/drawingml/2006/table">
            <a:tbl>
              <a:tblPr/>
              <a:tblGrid>
                <a:gridCol w="1861439">
                  <a:extLst>
                    <a:ext uri="{9D8B030D-6E8A-4147-A177-3AD203B41FA5}">
                      <a16:colId xmlns:a16="http://schemas.microsoft.com/office/drawing/2014/main" val="1501078218"/>
                    </a:ext>
                  </a:extLst>
                </a:gridCol>
                <a:gridCol w="1185743">
                  <a:extLst>
                    <a:ext uri="{9D8B030D-6E8A-4147-A177-3AD203B41FA5}">
                      <a16:colId xmlns:a16="http://schemas.microsoft.com/office/drawing/2014/main" val="1975729656"/>
                    </a:ext>
                  </a:extLst>
                </a:gridCol>
                <a:gridCol w="1523591">
                  <a:extLst>
                    <a:ext uri="{9D8B030D-6E8A-4147-A177-3AD203B41FA5}">
                      <a16:colId xmlns:a16="http://schemas.microsoft.com/office/drawing/2014/main" val="917706436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Scheme XYZ Case Study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6971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Measure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2012-2023 Adjusted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5331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Number of employees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3,702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3,702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986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Georgia" panose="02040502050405020303" pitchFamily="18" charset="0"/>
                        </a:rPr>
                        <a:t>Average Contribution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Georgia" panose="02040502050405020303" pitchFamily="18" charset="0"/>
                        </a:rPr>
                        <a:t>                                                   398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Georgia" panose="02040502050405020303" pitchFamily="18" charset="0"/>
                        </a:rPr>
                        <a:t>                                                   540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8341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Median Contribution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115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157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1061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Georgia" panose="02040502050405020303" pitchFamily="18" charset="0"/>
                        </a:rPr>
                        <a:t>Lower Quartile Contribution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Georgia" panose="02040502050405020303" pitchFamily="18" charset="0"/>
                        </a:rPr>
                        <a:t>                                                     83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Georgia" panose="02040502050405020303" pitchFamily="18" charset="0"/>
                        </a:rPr>
                        <a:t>                                                    113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1317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Upper Quartile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260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157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88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Looking Forward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may I get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out?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2025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4DD1A4-3BBD-B1C9-B17E-3B3A04A9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27761"/>
              </p:ext>
            </p:extLst>
          </p:nvPr>
        </p:nvGraphicFramePr>
        <p:xfrm>
          <a:off x="1750483" y="1111197"/>
          <a:ext cx="8417983" cy="4488180"/>
        </p:xfrm>
        <a:graphic>
          <a:graphicData uri="http://schemas.openxmlformats.org/drawingml/2006/table">
            <a:tbl>
              <a:tblPr/>
              <a:tblGrid>
                <a:gridCol w="3165565">
                  <a:extLst>
                    <a:ext uri="{9D8B030D-6E8A-4147-A177-3AD203B41FA5}">
                      <a16:colId xmlns:a16="http://schemas.microsoft.com/office/drawing/2014/main" val="3524244581"/>
                    </a:ext>
                  </a:extLst>
                </a:gridCol>
                <a:gridCol w="1048467">
                  <a:extLst>
                    <a:ext uri="{9D8B030D-6E8A-4147-A177-3AD203B41FA5}">
                      <a16:colId xmlns:a16="http://schemas.microsoft.com/office/drawing/2014/main" val="417788447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588472666"/>
                    </a:ext>
                  </a:extLst>
                </a:gridCol>
                <a:gridCol w="1421479">
                  <a:extLst>
                    <a:ext uri="{9D8B030D-6E8A-4147-A177-3AD203B41FA5}">
                      <a16:colId xmlns:a16="http://schemas.microsoft.com/office/drawing/2014/main" val="3984710064"/>
                    </a:ext>
                  </a:extLst>
                </a:gridCol>
                <a:gridCol w="1381154">
                  <a:extLst>
                    <a:ext uri="{9D8B030D-6E8A-4147-A177-3AD203B41FA5}">
                      <a16:colId xmlns:a16="http://schemas.microsoft.com/office/drawing/2014/main" val="2764744355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Potential Outcomes for a median person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26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Return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Full Amount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1/3 Commutation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2/3 Commutation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Monthly Pension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29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2,179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726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1,453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  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415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-4%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2,449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   816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1,633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      11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74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2,773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924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1,849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  12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505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-2%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3,163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1,054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2,108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     14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70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3,633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1,211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2,422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  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770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4,205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1,402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2,803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     19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05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4,900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1,633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3,267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  22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457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5,750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1,917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3,834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     26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76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6,792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2,264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4,528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 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93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8,071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2,690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5,381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                                   36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22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9,646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3,215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6,431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                                   43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0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7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Looking Forward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may I get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out?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2025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51480F-94DA-7974-2698-FE3A79B07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82711"/>
              </p:ext>
            </p:extLst>
          </p:nvPr>
        </p:nvGraphicFramePr>
        <p:xfrm>
          <a:off x="2114549" y="1092203"/>
          <a:ext cx="8612717" cy="4097808"/>
        </p:xfrm>
        <a:graphic>
          <a:graphicData uri="http://schemas.openxmlformats.org/drawingml/2006/table">
            <a:tbl>
              <a:tblPr/>
              <a:tblGrid>
                <a:gridCol w="3238794">
                  <a:extLst>
                    <a:ext uri="{9D8B030D-6E8A-4147-A177-3AD203B41FA5}">
                      <a16:colId xmlns:a16="http://schemas.microsoft.com/office/drawing/2014/main" val="1031834577"/>
                    </a:ext>
                  </a:extLst>
                </a:gridCol>
                <a:gridCol w="1072721">
                  <a:extLst>
                    <a:ext uri="{9D8B030D-6E8A-4147-A177-3AD203B41FA5}">
                      <a16:colId xmlns:a16="http://schemas.microsoft.com/office/drawing/2014/main" val="3515748137"/>
                    </a:ext>
                  </a:extLst>
                </a:gridCol>
                <a:gridCol w="1433734">
                  <a:extLst>
                    <a:ext uri="{9D8B030D-6E8A-4147-A177-3AD203B41FA5}">
                      <a16:colId xmlns:a16="http://schemas.microsoft.com/office/drawing/2014/main" val="3164681775"/>
                    </a:ext>
                  </a:extLst>
                </a:gridCol>
                <a:gridCol w="1454363">
                  <a:extLst>
                    <a:ext uri="{9D8B030D-6E8A-4147-A177-3AD203B41FA5}">
                      <a16:colId xmlns:a16="http://schemas.microsoft.com/office/drawing/2014/main" val="3479720482"/>
                    </a:ext>
                  </a:extLst>
                </a:gridCol>
                <a:gridCol w="1413105">
                  <a:extLst>
                    <a:ext uri="{9D8B030D-6E8A-4147-A177-3AD203B41FA5}">
                      <a16:colId xmlns:a16="http://schemas.microsoft.com/office/drawing/2014/main" val="2595438604"/>
                    </a:ext>
                  </a:extLst>
                </a:gridCol>
              </a:tblGrid>
              <a:tr h="31521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Potential Outcomes for a average person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20628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Return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Full Amount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1/3 Commutation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2/3 Commutation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Monthly Pension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05545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7,505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2,502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5,004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33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0602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-4%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8,437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2,812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5,624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38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90036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9,552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3,184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6,368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43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95900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-2%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10,894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3,631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7,263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48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39918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12,516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4,172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8,344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56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27684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14,484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4,828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9,656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64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63776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16,880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5,627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11,253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75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95037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19,808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6,603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13,206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88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40991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23,396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7,799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15,597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104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92128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27,803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9,268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18,535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Georgia" panose="02040502050405020303" pitchFamily="18" charset="0"/>
                        </a:rPr>
                        <a:t>124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68167"/>
                  </a:ext>
                </a:extLst>
              </a:tr>
              <a:tr h="315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33,228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11,076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22,152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148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7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8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Yield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the money actually earning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2025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12F654-0880-4B03-B3A4-FCAA22BCD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13003"/>
              </p:ext>
            </p:extLst>
          </p:nvPr>
        </p:nvGraphicFramePr>
        <p:xfrm>
          <a:off x="156746" y="1036730"/>
          <a:ext cx="6301740" cy="336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7C774E-10DD-2C28-B9B8-E8A6DA334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05598"/>
              </p:ext>
            </p:extLst>
          </p:nvPr>
        </p:nvGraphicFramePr>
        <p:xfrm>
          <a:off x="3521879" y="4307454"/>
          <a:ext cx="5873214" cy="2286000"/>
        </p:xfrm>
        <a:graphic>
          <a:graphicData uri="http://schemas.openxmlformats.org/drawingml/2006/table">
            <a:tbl>
              <a:tblPr/>
              <a:tblGrid>
                <a:gridCol w="2612678">
                  <a:extLst>
                    <a:ext uri="{9D8B030D-6E8A-4147-A177-3AD203B41FA5}">
                      <a16:colId xmlns:a16="http://schemas.microsoft.com/office/drawing/2014/main" val="2074803117"/>
                    </a:ext>
                  </a:extLst>
                </a:gridCol>
                <a:gridCol w="3260536">
                  <a:extLst>
                    <a:ext uri="{9D8B030D-6E8A-4147-A177-3AD203B41FA5}">
                      <a16:colId xmlns:a16="http://schemas.microsoft.com/office/drawing/2014/main" val="3387918099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Value of Industry Assets Based on Return Scenarios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03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Return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Georgia" panose="02040502050405020303" pitchFamily="18" charset="0"/>
                        </a:rPr>
                        <a:t>Value of Industry Assets (USD Billions)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-5.0%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1.16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139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-4.6%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1.22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760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-3.0%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1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-1.0%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1.60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32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1.78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23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2.21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89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2.46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0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2.74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42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eorgia" panose="02040502050405020303" pitchFamily="18" charset="0"/>
                        </a:rPr>
                        <a:t>3.04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118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Georgia" panose="02040502050405020303" pitchFamily="18" charset="0"/>
                        </a:rPr>
                        <a:t>3.38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202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070032-7F5A-E069-CEA2-D92A4CA9F498}"/>
              </a:ext>
            </a:extLst>
          </p:cNvPr>
          <p:cNvSpPr txBox="1"/>
          <p:nvPr/>
        </p:nvSpPr>
        <p:spPr>
          <a:xfrm>
            <a:off x="6678126" y="264546"/>
            <a:ext cx="5107474" cy="378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What we estimate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Between 1 January 2013 and 31 December 2023, average return is -4.6%.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Continued recovery results in an average return of -1% to -3%.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Estimate return between 1 January 2000 and 31 December 2022 is -3%.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If you adjust return assumption from 3% to 0%, compensation reduces by 50% on average.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4"/>
              </a:buBlip>
            </a:pPr>
            <a:r>
              <a:rPr lang="en-US" dirty="0">
                <a:latin typeface="Georgia" panose="02040502050405020303" pitchFamily="18" charset="0"/>
              </a:rPr>
              <a:t>Reflecting the true return of the fund minimizes compensation</a:t>
            </a:r>
          </a:p>
        </p:txBody>
      </p:sp>
    </p:spTree>
    <p:extLst>
      <p:ext uri="{BB962C8B-B14F-4D97-AF65-F5344CB8AC3E}">
        <p14:creationId xmlns:p14="http://schemas.microsoft.com/office/powerpoint/2010/main" val="366066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Yield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Why?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628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070032-7F5A-E069-CEA2-D92A4CA9F498}"/>
              </a:ext>
            </a:extLst>
          </p:cNvPr>
          <p:cNvSpPr txBox="1"/>
          <p:nvPr/>
        </p:nvSpPr>
        <p:spPr>
          <a:xfrm>
            <a:off x="2844800" y="729750"/>
            <a:ext cx="7874001" cy="420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Why does return become negative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Conversion at 1:1 created close to 100% loss of value for fixed interest and money market investments.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In 2016, 8.04% of assets was in fixed interest and money market investments.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Assuming 90% loss of value, at least 7% is lost though </a:t>
            </a:r>
            <a:r>
              <a:rPr lang="en-US" sz="1600" dirty="0" err="1">
                <a:latin typeface="Georgia" panose="02040502050405020303" pitchFamily="18" charset="0"/>
              </a:rPr>
              <a:t>neutralised</a:t>
            </a:r>
            <a:r>
              <a:rPr lang="en-US" sz="1600" dirty="0">
                <a:latin typeface="Georgia" panose="02040502050405020303" pitchFamily="18" charset="0"/>
              </a:rPr>
              <a:t> by other asset classes that hedge better.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The loss of a pension fund member is the gain of a borrower elsewhere. 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You are hedged if you are on both sides but very few are this lucky.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Presence of a building isn’t return. Rental yield </a:t>
            </a:r>
            <a:r>
              <a:rPr lang="en-US" sz="1600" dirty="0" err="1">
                <a:latin typeface="Georgia" panose="02040502050405020303" pitchFamily="18" charset="0"/>
              </a:rPr>
              <a:t>approx</a:t>
            </a:r>
            <a:r>
              <a:rPr lang="en-US" sz="1600" dirty="0">
                <a:latin typeface="Georgia" panose="02040502050405020303" pitchFamily="18" charset="0"/>
              </a:rPr>
              <a:t> 4.5%.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Cost of developing the property is more than the market price.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Minimal renewal of the properties hence market value reduces as rentals reduce.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Equities don’t return consistently positive returns as assumed. E.g. VFEX.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3"/>
              </a:buBlip>
            </a:pPr>
            <a:r>
              <a:rPr lang="en-US" sz="1600" dirty="0">
                <a:latin typeface="Georgia" panose="02040502050405020303" pitchFamily="18" charset="0"/>
              </a:rPr>
              <a:t>Dividend yield also not as high as expected though they recover in periods of recovery and approach zero in periods of contraction.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5DDAD-CCE2-14AC-434C-8F76911C7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7550"/>
            <a:ext cx="2566818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499" y="168886"/>
            <a:ext cx="545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Yield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Why?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09127" y="538218"/>
            <a:ext cx="6286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55DDAD-CCE2-14AC-434C-8F76911C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550"/>
            <a:ext cx="2566818" cy="453429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647675"/>
              </p:ext>
            </p:extLst>
          </p:nvPr>
        </p:nvGraphicFramePr>
        <p:xfrm>
          <a:off x="2960285" y="168885"/>
          <a:ext cx="8055822" cy="357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280107-5E3F-5C29-0A1B-1FE1E0591078}"/>
              </a:ext>
            </a:extLst>
          </p:cNvPr>
          <p:cNvSpPr txBox="1"/>
          <p:nvPr/>
        </p:nvSpPr>
        <p:spPr>
          <a:xfrm>
            <a:off x="2566818" y="3748168"/>
            <a:ext cx="9152467" cy="22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What we estimate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5"/>
              </a:buBlip>
            </a:pPr>
            <a:r>
              <a:rPr lang="en-US" sz="1600" dirty="0">
                <a:latin typeface="Georgia" panose="02040502050405020303" pitchFamily="18" charset="0"/>
              </a:rPr>
              <a:t>Delta returned 1.1% per annum over the period 2009 to 2023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5"/>
              </a:buBlip>
            </a:pPr>
            <a:r>
              <a:rPr lang="en-US" sz="1600" dirty="0">
                <a:latin typeface="Georgia" panose="02040502050405020303" pitchFamily="18" charset="0"/>
              </a:rPr>
              <a:t>(4% if benchmarking against the interbank). 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5"/>
              </a:buBlip>
            </a:pPr>
            <a:r>
              <a:rPr lang="en-US" sz="1600" dirty="0">
                <a:latin typeface="Georgia" panose="02040502050405020303" pitchFamily="18" charset="0"/>
              </a:rPr>
              <a:t>The compensation framework requires loading of 2014 prejudice with 3% per annum up to 31 December 2023. 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5"/>
              </a:buBlip>
            </a:pPr>
            <a:r>
              <a:rPr lang="en-US" sz="1600" dirty="0">
                <a:latin typeface="Georgia" panose="02040502050405020303" pitchFamily="18" charset="0"/>
              </a:rPr>
              <a:t>On the contrary, Delta returned -7% per annum over the period 1 January 2014 to 31 December 2023 </a:t>
            </a:r>
          </a:p>
          <a:p>
            <a:pPr marL="342900" indent="-342900">
              <a:lnSpc>
                <a:spcPct val="113000"/>
              </a:lnSpc>
              <a:buSzPct val="125000"/>
              <a:buBlip>
                <a:blip r:embed="rId5"/>
              </a:buBlip>
            </a:pPr>
            <a:r>
              <a:rPr lang="en-US" sz="1600" dirty="0">
                <a:latin typeface="Georgia" panose="02040502050405020303" pitchFamily="18" charset="0"/>
              </a:rPr>
              <a:t>(-4% if benchmarking against the interbank).</a:t>
            </a:r>
          </a:p>
        </p:txBody>
      </p:sp>
    </p:spTree>
    <p:extLst>
      <p:ext uri="{BB962C8B-B14F-4D97-AF65-F5344CB8AC3E}">
        <p14:creationId xmlns:p14="http://schemas.microsoft.com/office/powerpoint/2010/main" val="75491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1130</Words>
  <Application>Microsoft Office PowerPoint</Application>
  <PresentationFormat>Widescreen</PresentationFormat>
  <Paragraphs>273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Prosper Matiashe</dc:creator>
  <cp:lastModifiedBy>Prosper T. Matiashe</cp:lastModifiedBy>
  <cp:revision>92</cp:revision>
  <dcterms:created xsi:type="dcterms:W3CDTF">2022-08-04T13:20:19Z</dcterms:created>
  <dcterms:modified xsi:type="dcterms:W3CDTF">2024-05-16T06:19:40Z</dcterms:modified>
</cp:coreProperties>
</file>